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93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0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38240-7E60-63F3-FE6E-EEAC84BD4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980197"/>
            <a:ext cx="8791575" cy="124000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Country sales report</a:t>
            </a:r>
            <a:r>
              <a:rPr lang="en-US" dirty="0"/>
              <a:t>	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ACAD1-399F-99B2-A174-176F0F43D1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POWER BI CAPSTONE 2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598988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07CA6-EC59-BC17-BD0C-3C7B65FA7B71}"/>
              </a:ext>
            </a:extLst>
          </p:cNvPr>
          <p:cNvSpPr txBox="1">
            <a:spLocks/>
          </p:cNvSpPr>
          <p:nvPr/>
        </p:nvSpPr>
        <p:spPr>
          <a:xfrm>
            <a:off x="2609873" y="805817"/>
            <a:ext cx="7950984" cy="10817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Bodoni MT Black" panose="02070A03080606020203" pitchFamily="18" charset="0"/>
                <a:ea typeface="+mj-ea"/>
                <a:cs typeface="+mj-cs"/>
              </a:rPr>
              <a:t>Types of Functions Used</a:t>
            </a:r>
            <a:endParaRPr kumimoji="0" lang="en-IN" sz="3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C08B2-5B64-8FDD-A131-0E178FF86B25}"/>
              </a:ext>
            </a:extLst>
          </p:cNvPr>
          <p:cNvSpPr txBox="1">
            <a:spLocks/>
          </p:cNvSpPr>
          <p:nvPr/>
        </p:nvSpPr>
        <p:spPr>
          <a:xfrm>
            <a:off x="1469994" y="2054355"/>
            <a:ext cx="389196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92D050"/>
                </a:solidFill>
                <a:latin typeface="Castellar" panose="020A0402060406010301" pitchFamily="18" charset="0"/>
              </a:rPr>
              <a:t>Date Functions :-</a:t>
            </a:r>
            <a:br>
              <a:rPr lang="en-US" dirty="0">
                <a:solidFill>
                  <a:srgbClr val="92D050"/>
                </a:solidFill>
                <a:latin typeface="Castellar" panose="020A0402060406010301" pitchFamily="18" charset="0"/>
              </a:rPr>
            </a:br>
            <a:br>
              <a:rPr lang="en-US" dirty="0">
                <a:solidFill>
                  <a:srgbClr val="92D050"/>
                </a:solidFill>
                <a:latin typeface="Castellar" panose="020A0402060406010301" pitchFamily="18" charset="0"/>
              </a:rPr>
            </a:br>
            <a:r>
              <a:rPr lang="en-US" dirty="0">
                <a:solidFill>
                  <a:srgbClr val="92D050"/>
                </a:solidFill>
                <a:latin typeface="Castellar" panose="020A0402060406010301" pitchFamily="18" charset="0"/>
              </a:rPr>
              <a:t>date</a:t>
            </a:r>
            <a:br>
              <a:rPr lang="en-US" dirty="0">
                <a:solidFill>
                  <a:srgbClr val="92D050"/>
                </a:solidFill>
                <a:latin typeface="Castellar" panose="020A0402060406010301" pitchFamily="18" charset="0"/>
              </a:rPr>
            </a:br>
            <a:r>
              <a:rPr lang="en-US" dirty="0" err="1">
                <a:solidFill>
                  <a:srgbClr val="92D050"/>
                </a:solidFill>
                <a:latin typeface="Castellar" panose="020A0402060406010301" pitchFamily="18" charset="0"/>
              </a:rPr>
              <a:t>datediff</a:t>
            </a:r>
            <a:br>
              <a:rPr lang="en-US" dirty="0">
                <a:solidFill>
                  <a:srgbClr val="92D050"/>
                </a:solidFill>
                <a:latin typeface="Castellar" panose="020A0402060406010301" pitchFamily="18" charset="0"/>
              </a:rPr>
            </a:br>
            <a:r>
              <a:rPr lang="en-US" dirty="0">
                <a:solidFill>
                  <a:srgbClr val="92D050"/>
                </a:solidFill>
                <a:latin typeface="Castellar" panose="020A0402060406010301" pitchFamily="18" charset="0"/>
              </a:rPr>
              <a:t>DATEADD</a:t>
            </a:r>
            <a:br>
              <a:rPr lang="en-US" dirty="0">
                <a:solidFill>
                  <a:srgbClr val="92D050"/>
                </a:solidFill>
                <a:latin typeface="Castellar" panose="020A0402060406010301" pitchFamily="18" charset="0"/>
              </a:rPr>
            </a:br>
            <a:r>
              <a:rPr lang="en-US" dirty="0">
                <a:solidFill>
                  <a:srgbClr val="92D050"/>
                </a:solidFill>
                <a:latin typeface="Castellar" panose="020A0402060406010301" pitchFamily="18" charset="0"/>
              </a:rPr>
              <a:t>DAY</a:t>
            </a:r>
            <a:br>
              <a:rPr lang="en-US" dirty="0">
                <a:solidFill>
                  <a:srgbClr val="92D050"/>
                </a:solidFill>
                <a:latin typeface="Castellar" panose="020A0402060406010301" pitchFamily="18" charset="0"/>
              </a:rPr>
            </a:br>
            <a:r>
              <a:rPr lang="en-US" dirty="0">
                <a:solidFill>
                  <a:srgbClr val="92D050"/>
                </a:solidFill>
                <a:latin typeface="Castellar" panose="020A0402060406010301" pitchFamily="18" charset="0"/>
              </a:rPr>
              <a:t>MONTH</a:t>
            </a:r>
            <a:br>
              <a:rPr lang="en-US" dirty="0">
                <a:solidFill>
                  <a:srgbClr val="92D050"/>
                </a:solidFill>
                <a:latin typeface="Castellar" panose="020A0402060406010301" pitchFamily="18" charset="0"/>
              </a:rPr>
            </a:br>
            <a:r>
              <a:rPr lang="en-US" dirty="0">
                <a:solidFill>
                  <a:srgbClr val="92D050"/>
                </a:solidFill>
                <a:latin typeface="Castellar" panose="020A0402060406010301" pitchFamily="18" charset="0"/>
              </a:rPr>
              <a:t>YEAR</a:t>
            </a:r>
            <a:br>
              <a:rPr lang="en-US" dirty="0">
                <a:solidFill>
                  <a:srgbClr val="92D050"/>
                </a:solidFill>
                <a:latin typeface="Castellar" panose="020A0402060406010301" pitchFamily="18" charset="0"/>
              </a:rPr>
            </a:br>
            <a:r>
              <a:rPr lang="en-US" dirty="0">
                <a:solidFill>
                  <a:srgbClr val="92D050"/>
                </a:solidFill>
                <a:latin typeface="Castellar" panose="020A0402060406010301" pitchFamily="18" charset="0"/>
              </a:rPr>
              <a:t>EOMONTH</a:t>
            </a:r>
            <a:endParaRPr lang="en-IN" dirty="0">
              <a:solidFill>
                <a:srgbClr val="92D050"/>
              </a:solidFill>
              <a:latin typeface="Castellar" panose="020A0402060406010301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7E1311-B30C-A83C-7FA0-8654AD460AE4}"/>
              </a:ext>
            </a:extLst>
          </p:cNvPr>
          <p:cNvSpPr txBox="1">
            <a:spLocks/>
          </p:cNvSpPr>
          <p:nvPr/>
        </p:nvSpPr>
        <p:spPr>
          <a:xfrm>
            <a:off x="6666635" y="2054354"/>
            <a:ext cx="3894222" cy="3997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92D050"/>
                </a:solidFill>
                <a:latin typeface="Castellar" panose="020A0402060406010301" pitchFamily="18" charset="0"/>
              </a:rPr>
              <a:t>TIME FUNCTIONS:-</a:t>
            </a:r>
            <a:br>
              <a:rPr lang="en-US" dirty="0">
                <a:solidFill>
                  <a:srgbClr val="92D050"/>
                </a:solidFill>
                <a:latin typeface="Castellar" panose="020A0402060406010301" pitchFamily="18" charset="0"/>
              </a:rPr>
            </a:br>
            <a:br>
              <a:rPr lang="en-US" dirty="0">
                <a:solidFill>
                  <a:srgbClr val="92D050"/>
                </a:solidFill>
                <a:latin typeface="Castellar" panose="020A0402060406010301" pitchFamily="18" charset="0"/>
              </a:rPr>
            </a:br>
            <a:r>
              <a:rPr lang="en-US" dirty="0">
                <a:solidFill>
                  <a:srgbClr val="92D050"/>
                </a:solidFill>
                <a:latin typeface="Castellar" panose="020A0402060406010301" pitchFamily="18" charset="0"/>
              </a:rPr>
              <a:t>HOUR</a:t>
            </a:r>
            <a:br>
              <a:rPr lang="en-US" dirty="0">
                <a:solidFill>
                  <a:srgbClr val="92D050"/>
                </a:solidFill>
                <a:latin typeface="Castellar" panose="020A0402060406010301" pitchFamily="18" charset="0"/>
              </a:rPr>
            </a:br>
            <a:r>
              <a:rPr lang="en-US" dirty="0">
                <a:solidFill>
                  <a:srgbClr val="92D050"/>
                </a:solidFill>
                <a:latin typeface="Castellar" panose="020A0402060406010301" pitchFamily="18" charset="0"/>
              </a:rPr>
              <a:t>MIN</a:t>
            </a:r>
            <a:br>
              <a:rPr lang="en-US" dirty="0">
                <a:solidFill>
                  <a:srgbClr val="92D050"/>
                </a:solidFill>
                <a:latin typeface="Castellar" panose="020A0402060406010301" pitchFamily="18" charset="0"/>
              </a:rPr>
            </a:br>
            <a:r>
              <a:rPr lang="en-US" dirty="0">
                <a:solidFill>
                  <a:srgbClr val="92D050"/>
                </a:solidFill>
                <a:latin typeface="Castellar" panose="020A0402060406010301" pitchFamily="18" charset="0"/>
              </a:rPr>
              <a:t>NOW</a:t>
            </a:r>
            <a:br>
              <a:rPr lang="en-US" dirty="0">
                <a:solidFill>
                  <a:srgbClr val="92D050"/>
                </a:solidFill>
                <a:latin typeface="Castellar" panose="020A0402060406010301" pitchFamily="18" charset="0"/>
              </a:rPr>
            </a:br>
            <a:r>
              <a:rPr lang="en-US" dirty="0">
                <a:solidFill>
                  <a:srgbClr val="92D050"/>
                </a:solidFill>
                <a:latin typeface="Castellar" panose="020A0402060406010301" pitchFamily="18" charset="0"/>
              </a:rPr>
              <a:t>TIME</a:t>
            </a:r>
            <a:br>
              <a:rPr lang="en-US" dirty="0">
                <a:solidFill>
                  <a:srgbClr val="92D050"/>
                </a:solidFill>
                <a:latin typeface="Castellar" panose="020A0402060406010301" pitchFamily="18" charset="0"/>
              </a:rPr>
            </a:br>
            <a:r>
              <a:rPr lang="en-US" dirty="0">
                <a:solidFill>
                  <a:srgbClr val="92D050"/>
                </a:solidFill>
                <a:latin typeface="Castellar" panose="020A0402060406010301" pitchFamily="18" charset="0"/>
              </a:rPr>
              <a:t>TIMEVALUE</a:t>
            </a:r>
            <a:endParaRPr lang="en-IN" dirty="0">
              <a:solidFill>
                <a:srgbClr val="92D050"/>
              </a:solidFill>
              <a:latin typeface="Castellar" panose="020A040206040601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223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07CA6-EC59-BC17-BD0C-3C7B65FA7B71}"/>
              </a:ext>
            </a:extLst>
          </p:cNvPr>
          <p:cNvSpPr txBox="1">
            <a:spLocks/>
          </p:cNvSpPr>
          <p:nvPr/>
        </p:nvSpPr>
        <p:spPr>
          <a:xfrm>
            <a:off x="2609873" y="805817"/>
            <a:ext cx="7950984" cy="10817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Bodoni MT Black" panose="02070A03080606020203" pitchFamily="18" charset="0"/>
                <a:ea typeface="+mj-ea"/>
                <a:cs typeface="+mj-cs"/>
              </a:rPr>
              <a:t>Types of Functions Used</a:t>
            </a:r>
            <a:endParaRPr kumimoji="0" lang="en-IN" sz="3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C08B2-5B64-8FDD-A131-0E178FF86B25}"/>
              </a:ext>
            </a:extLst>
          </p:cNvPr>
          <p:cNvSpPr txBox="1">
            <a:spLocks/>
          </p:cNvSpPr>
          <p:nvPr/>
        </p:nvSpPr>
        <p:spPr>
          <a:xfrm>
            <a:off x="1469994" y="2054355"/>
            <a:ext cx="389196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92D050"/>
                </a:solidFill>
                <a:latin typeface="Castellar" panose="020A0402060406010301" pitchFamily="18" charset="0"/>
              </a:rPr>
              <a:t>TEXT FUNCTIONS :-</a:t>
            </a:r>
            <a:br>
              <a:rPr lang="en-US" dirty="0">
                <a:solidFill>
                  <a:srgbClr val="92D050"/>
                </a:solidFill>
                <a:latin typeface="Castellar" panose="020A0402060406010301" pitchFamily="18" charset="0"/>
              </a:rPr>
            </a:br>
            <a:br>
              <a:rPr lang="en-US" dirty="0">
                <a:solidFill>
                  <a:srgbClr val="92D050"/>
                </a:solidFill>
                <a:latin typeface="Castellar" panose="020A0402060406010301" pitchFamily="18" charset="0"/>
              </a:rPr>
            </a:br>
            <a:r>
              <a:rPr lang="en-US" dirty="0">
                <a:solidFill>
                  <a:srgbClr val="92D050"/>
                </a:solidFill>
                <a:latin typeface="Castellar" panose="020A0402060406010301" pitchFamily="18" charset="0"/>
              </a:rPr>
              <a:t>LEFT</a:t>
            </a:r>
            <a:br>
              <a:rPr lang="en-US" dirty="0">
                <a:solidFill>
                  <a:srgbClr val="92D050"/>
                </a:solidFill>
                <a:latin typeface="Castellar" panose="020A0402060406010301" pitchFamily="18" charset="0"/>
              </a:rPr>
            </a:br>
            <a:r>
              <a:rPr lang="en-US" dirty="0">
                <a:solidFill>
                  <a:srgbClr val="92D050"/>
                </a:solidFill>
                <a:latin typeface="Castellar" panose="020A0402060406010301" pitchFamily="18" charset="0"/>
              </a:rPr>
              <a:t>LEN</a:t>
            </a:r>
            <a:br>
              <a:rPr lang="en-US" dirty="0">
                <a:solidFill>
                  <a:srgbClr val="92D050"/>
                </a:solidFill>
                <a:latin typeface="Castellar" panose="020A0402060406010301" pitchFamily="18" charset="0"/>
              </a:rPr>
            </a:br>
            <a:r>
              <a:rPr lang="en-US" dirty="0">
                <a:solidFill>
                  <a:srgbClr val="92D050"/>
                </a:solidFill>
                <a:latin typeface="Castellar" panose="020A0402060406010301" pitchFamily="18" charset="0"/>
              </a:rPr>
              <a:t>UPPER</a:t>
            </a:r>
            <a:br>
              <a:rPr lang="en-US" dirty="0">
                <a:solidFill>
                  <a:srgbClr val="92D050"/>
                </a:solidFill>
                <a:latin typeface="Castellar" panose="020A0402060406010301" pitchFamily="18" charset="0"/>
              </a:rPr>
            </a:br>
            <a:r>
              <a:rPr lang="en-US" dirty="0">
                <a:solidFill>
                  <a:srgbClr val="92D050"/>
                </a:solidFill>
                <a:latin typeface="Castellar" panose="020A0402060406010301" pitchFamily="18" charset="0"/>
              </a:rPr>
              <a:t>SEARCH</a:t>
            </a:r>
            <a:br>
              <a:rPr lang="en-US" dirty="0">
                <a:solidFill>
                  <a:srgbClr val="92D050"/>
                </a:solidFill>
                <a:latin typeface="Castellar" panose="020A0402060406010301" pitchFamily="18" charset="0"/>
              </a:rPr>
            </a:br>
            <a:r>
              <a:rPr lang="en-US" dirty="0">
                <a:solidFill>
                  <a:srgbClr val="92D050"/>
                </a:solidFill>
                <a:latin typeface="Castellar" panose="020A0402060406010301" pitchFamily="18" charset="0"/>
              </a:rPr>
              <a:t>REPLACE</a:t>
            </a:r>
            <a:br>
              <a:rPr lang="en-US" dirty="0">
                <a:solidFill>
                  <a:srgbClr val="92D050"/>
                </a:solidFill>
                <a:latin typeface="Castellar" panose="020A0402060406010301" pitchFamily="18" charset="0"/>
              </a:rPr>
            </a:br>
            <a:r>
              <a:rPr lang="en-US" dirty="0">
                <a:solidFill>
                  <a:srgbClr val="92D050"/>
                </a:solidFill>
                <a:latin typeface="Castellar" panose="020A0402060406010301" pitchFamily="18" charset="0"/>
              </a:rPr>
              <a:t>TRIM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7E1311-B30C-A83C-7FA0-8654AD460AE4}"/>
              </a:ext>
            </a:extLst>
          </p:cNvPr>
          <p:cNvSpPr txBox="1">
            <a:spLocks/>
          </p:cNvSpPr>
          <p:nvPr/>
        </p:nvSpPr>
        <p:spPr>
          <a:xfrm>
            <a:off x="6666635" y="2054354"/>
            <a:ext cx="3894222" cy="3997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92D050"/>
                </a:solidFill>
                <a:latin typeface="Castellar" panose="020A0402060406010301" pitchFamily="18" charset="0"/>
              </a:rPr>
              <a:t>STATISTICAL FUNCTIONS:-</a:t>
            </a:r>
            <a:br>
              <a:rPr lang="en-US" dirty="0">
                <a:solidFill>
                  <a:srgbClr val="92D050"/>
                </a:solidFill>
                <a:latin typeface="Castellar" panose="020A0402060406010301" pitchFamily="18" charset="0"/>
              </a:rPr>
            </a:br>
            <a:br>
              <a:rPr lang="en-US" dirty="0">
                <a:solidFill>
                  <a:srgbClr val="92D050"/>
                </a:solidFill>
                <a:latin typeface="Castellar" panose="020A0402060406010301" pitchFamily="18" charset="0"/>
              </a:rPr>
            </a:br>
            <a:r>
              <a:rPr lang="en-US" dirty="0">
                <a:solidFill>
                  <a:srgbClr val="92D050"/>
                </a:solidFill>
                <a:latin typeface="Castellar" panose="020A0402060406010301" pitchFamily="18" charset="0"/>
              </a:rPr>
              <a:t>COUNT</a:t>
            </a:r>
            <a:br>
              <a:rPr lang="en-US" dirty="0">
                <a:solidFill>
                  <a:srgbClr val="92D050"/>
                </a:solidFill>
                <a:latin typeface="Castellar" panose="020A0402060406010301" pitchFamily="18" charset="0"/>
              </a:rPr>
            </a:br>
            <a:r>
              <a:rPr lang="en-US" dirty="0">
                <a:solidFill>
                  <a:srgbClr val="92D050"/>
                </a:solidFill>
                <a:latin typeface="Castellar" panose="020A0402060406010301" pitchFamily="18" charset="0"/>
              </a:rPr>
              <a:t>SUM</a:t>
            </a:r>
            <a:br>
              <a:rPr lang="en-US" dirty="0">
                <a:solidFill>
                  <a:srgbClr val="92D050"/>
                </a:solidFill>
                <a:latin typeface="Castellar" panose="020A0402060406010301" pitchFamily="18" charset="0"/>
              </a:rPr>
            </a:br>
            <a:r>
              <a:rPr lang="en-US" dirty="0">
                <a:solidFill>
                  <a:srgbClr val="92D050"/>
                </a:solidFill>
                <a:latin typeface="Castellar" panose="020A0402060406010301" pitchFamily="18" charset="0"/>
              </a:rPr>
              <a:t>MAX</a:t>
            </a:r>
            <a:br>
              <a:rPr lang="en-US" dirty="0">
                <a:solidFill>
                  <a:srgbClr val="92D050"/>
                </a:solidFill>
                <a:latin typeface="Castellar" panose="020A0402060406010301" pitchFamily="18" charset="0"/>
              </a:rPr>
            </a:br>
            <a:r>
              <a:rPr lang="en-US" dirty="0">
                <a:solidFill>
                  <a:srgbClr val="92D050"/>
                </a:solidFill>
                <a:latin typeface="Castellar" panose="020A0402060406010301" pitchFamily="18" charset="0"/>
              </a:rPr>
              <a:t>MIN</a:t>
            </a:r>
            <a:br>
              <a:rPr lang="en-US" dirty="0">
                <a:solidFill>
                  <a:srgbClr val="92D050"/>
                </a:solidFill>
                <a:latin typeface="Castellar" panose="020A0402060406010301" pitchFamily="18" charset="0"/>
              </a:rPr>
            </a:br>
            <a:r>
              <a:rPr lang="en-US" dirty="0">
                <a:solidFill>
                  <a:srgbClr val="92D050"/>
                </a:solidFill>
                <a:latin typeface="Castellar" panose="020A0402060406010301" pitchFamily="18" charset="0"/>
              </a:rPr>
              <a:t>AVG</a:t>
            </a:r>
            <a:br>
              <a:rPr lang="en-US" dirty="0">
                <a:solidFill>
                  <a:srgbClr val="92D050"/>
                </a:solidFill>
                <a:latin typeface="Castellar" panose="020A0402060406010301" pitchFamily="18" charset="0"/>
              </a:rPr>
            </a:br>
            <a:r>
              <a:rPr lang="en-US" dirty="0">
                <a:solidFill>
                  <a:srgbClr val="92D050"/>
                </a:solidFill>
                <a:latin typeface="Castellar" panose="020A0402060406010301" pitchFamily="18" charset="0"/>
              </a:rPr>
              <a:t>SUMX</a:t>
            </a:r>
            <a:br>
              <a:rPr lang="en-US" dirty="0">
                <a:solidFill>
                  <a:srgbClr val="92D050"/>
                </a:solidFill>
                <a:latin typeface="Castellar" panose="020A0402060406010301" pitchFamily="18" charset="0"/>
              </a:rPr>
            </a:br>
            <a:r>
              <a:rPr lang="en-US" dirty="0">
                <a:solidFill>
                  <a:srgbClr val="92D050"/>
                </a:solidFill>
                <a:latin typeface="Castellar" panose="020A0402060406010301" pitchFamily="18" charset="0"/>
              </a:rPr>
              <a:t>COUNTX</a:t>
            </a:r>
          </a:p>
        </p:txBody>
      </p:sp>
    </p:spTree>
    <p:extLst>
      <p:ext uri="{BB962C8B-B14F-4D97-AF65-F5344CB8AC3E}">
        <p14:creationId xmlns:p14="http://schemas.microsoft.com/office/powerpoint/2010/main" val="4154394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07CA6-EC59-BC17-BD0C-3C7B65FA7B71}"/>
              </a:ext>
            </a:extLst>
          </p:cNvPr>
          <p:cNvSpPr txBox="1">
            <a:spLocks/>
          </p:cNvSpPr>
          <p:nvPr/>
        </p:nvSpPr>
        <p:spPr>
          <a:xfrm>
            <a:off x="2609873" y="805817"/>
            <a:ext cx="7950984" cy="10817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Bodoni MT Black" panose="02070A03080606020203" pitchFamily="18" charset="0"/>
                <a:ea typeface="+mj-ea"/>
                <a:cs typeface="+mj-cs"/>
              </a:rPr>
              <a:t>Types of Functions Used</a:t>
            </a:r>
            <a:endParaRPr kumimoji="0" lang="en-IN" sz="3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C08B2-5B64-8FDD-A131-0E178FF86B25}"/>
              </a:ext>
            </a:extLst>
          </p:cNvPr>
          <p:cNvSpPr txBox="1">
            <a:spLocks/>
          </p:cNvSpPr>
          <p:nvPr/>
        </p:nvSpPr>
        <p:spPr>
          <a:xfrm>
            <a:off x="1469994" y="2054355"/>
            <a:ext cx="389196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92D050"/>
                </a:solidFill>
                <a:latin typeface="Castellar" panose="020A0402060406010301" pitchFamily="18" charset="0"/>
              </a:rPr>
              <a:t>LOGICAL FUNCTIONS :-</a:t>
            </a:r>
            <a:br>
              <a:rPr lang="en-US" dirty="0">
                <a:solidFill>
                  <a:srgbClr val="92D050"/>
                </a:solidFill>
                <a:latin typeface="Castellar" panose="020A0402060406010301" pitchFamily="18" charset="0"/>
              </a:rPr>
            </a:br>
            <a:br>
              <a:rPr lang="en-US" dirty="0">
                <a:solidFill>
                  <a:srgbClr val="92D050"/>
                </a:solidFill>
                <a:latin typeface="Castellar" panose="020A0402060406010301" pitchFamily="18" charset="0"/>
              </a:rPr>
            </a:br>
            <a:r>
              <a:rPr lang="en-US" dirty="0">
                <a:solidFill>
                  <a:srgbClr val="92D050"/>
                </a:solidFill>
                <a:latin typeface="Castellar" panose="020A0402060406010301" pitchFamily="18" charset="0"/>
              </a:rPr>
              <a:t>AND</a:t>
            </a:r>
            <a:br>
              <a:rPr lang="en-US" dirty="0">
                <a:solidFill>
                  <a:srgbClr val="92D050"/>
                </a:solidFill>
                <a:latin typeface="Castellar" panose="020A0402060406010301" pitchFamily="18" charset="0"/>
              </a:rPr>
            </a:br>
            <a:r>
              <a:rPr lang="en-US" dirty="0">
                <a:solidFill>
                  <a:srgbClr val="92D050"/>
                </a:solidFill>
                <a:latin typeface="Castellar" panose="020A0402060406010301" pitchFamily="18" charset="0"/>
              </a:rPr>
              <a:t>OR</a:t>
            </a:r>
            <a:br>
              <a:rPr lang="en-US" dirty="0">
                <a:solidFill>
                  <a:srgbClr val="92D050"/>
                </a:solidFill>
                <a:latin typeface="Castellar" panose="020A0402060406010301" pitchFamily="18" charset="0"/>
              </a:rPr>
            </a:br>
            <a:r>
              <a:rPr lang="en-US" dirty="0">
                <a:solidFill>
                  <a:srgbClr val="92D050"/>
                </a:solidFill>
                <a:latin typeface="Castellar" panose="020A0402060406010301" pitchFamily="18" charset="0"/>
              </a:rPr>
              <a:t>IF</a:t>
            </a:r>
            <a:br>
              <a:rPr lang="en-US" dirty="0">
                <a:solidFill>
                  <a:srgbClr val="92D050"/>
                </a:solidFill>
                <a:latin typeface="Castellar" panose="020A0402060406010301" pitchFamily="18" charset="0"/>
              </a:rPr>
            </a:br>
            <a:r>
              <a:rPr lang="en-US" dirty="0">
                <a:solidFill>
                  <a:srgbClr val="92D050"/>
                </a:solidFill>
                <a:latin typeface="Castellar" panose="020A0402060406010301" pitchFamily="18" charset="0"/>
              </a:rPr>
              <a:t>IN</a:t>
            </a:r>
            <a:br>
              <a:rPr lang="en-US" dirty="0">
                <a:solidFill>
                  <a:srgbClr val="92D050"/>
                </a:solidFill>
                <a:latin typeface="Castellar" panose="020A0402060406010301" pitchFamily="18" charset="0"/>
              </a:rPr>
            </a:br>
            <a:r>
              <a:rPr lang="en-US" dirty="0">
                <a:solidFill>
                  <a:srgbClr val="92D050"/>
                </a:solidFill>
                <a:latin typeface="Castellar" panose="020A0402060406010301" pitchFamily="18" charset="0"/>
              </a:rPr>
              <a:t>SWITCH</a:t>
            </a:r>
            <a:br>
              <a:rPr lang="en-US" dirty="0">
                <a:solidFill>
                  <a:srgbClr val="92D050"/>
                </a:solidFill>
                <a:latin typeface="Castellar" panose="020A0402060406010301" pitchFamily="18" charset="0"/>
              </a:rPr>
            </a:br>
            <a:r>
              <a:rPr lang="en-US" dirty="0">
                <a:solidFill>
                  <a:srgbClr val="92D050"/>
                </a:solidFill>
                <a:latin typeface="Castellar" panose="020A0402060406010301" pitchFamily="18" charset="0"/>
              </a:rPr>
              <a:t>TRUE</a:t>
            </a:r>
            <a:br>
              <a:rPr lang="en-US" dirty="0">
                <a:solidFill>
                  <a:srgbClr val="92D050"/>
                </a:solidFill>
                <a:latin typeface="Castellar" panose="020A0402060406010301" pitchFamily="18" charset="0"/>
              </a:rPr>
            </a:br>
            <a:r>
              <a:rPr lang="en-US" dirty="0">
                <a:solidFill>
                  <a:srgbClr val="92D050"/>
                </a:solidFill>
                <a:latin typeface="Castellar" panose="020A0402060406010301" pitchFamily="18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840522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07CA6-EC59-BC17-BD0C-3C7B65FA7B71}"/>
              </a:ext>
            </a:extLst>
          </p:cNvPr>
          <p:cNvSpPr txBox="1">
            <a:spLocks/>
          </p:cNvSpPr>
          <p:nvPr/>
        </p:nvSpPr>
        <p:spPr>
          <a:xfrm>
            <a:off x="2609873" y="805817"/>
            <a:ext cx="7950984" cy="10817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92D050"/>
                </a:solidFill>
                <a:latin typeface="Bodoni MT Black" panose="02070A03080606020203" pitchFamily="18" charset="0"/>
              </a:rPr>
              <a:t>Data Sets Used</a:t>
            </a:r>
            <a:endParaRPr kumimoji="0" lang="en-IN" sz="3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C08B2-5B64-8FDD-A131-0E178FF86B25}"/>
              </a:ext>
            </a:extLst>
          </p:cNvPr>
          <p:cNvSpPr txBox="1">
            <a:spLocks/>
          </p:cNvSpPr>
          <p:nvPr/>
        </p:nvSpPr>
        <p:spPr>
          <a:xfrm>
            <a:off x="1469994" y="2054355"/>
            <a:ext cx="389196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92D050"/>
                </a:solidFill>
                <a:latin typeface="Castellar" panose="020A0402060406010301" pitchFamily="18" charset="0"/>
              </a:rPr>
              <a:t>LOGICAL FUNCTIONS :-</a:t>
            </a:r>
            <a:br>
              <a:rPr lang="en-US" dirty="0">
                <a:solidFill>
                  <a:srgbClr val="92D050"/>
                </a:solidFill>
                <a:latin typeface="Castellar" panose="020A0402060406010301" pitchFamily="18" charset="0"/>
              </a:rPr>
            </a:br>
            <a:br>
              <a:rPr lang="en-US" dirty="0">
                <a:solidFill>
                  <a:srgbClr val="92D050"/>
                </a:solidFill>
                <a:latin typeface="Castellar" panose="020A0402060406010301" pitchFamily="18" charset="0"/>
              </a:rPr>
            </a:br>
            <a:r>
              <a:rPr lang="en-US" dirty="0">
                <a:solidFill>
                  <a:srgbClr val="92D050"/>
                </a:solidFill>
                <a:latin typeface="Castellar" panose="020A0402060406010301" pitchFamily="18" charset="0"/>
              </a:rPr>
              <a:t>AND</a:t>
            </a:r>
            <a:br>
              <a:rPr lang="en-US" dirty="0">
                <a:solidFill>
                  <a:srgbClr val="92D050"/>
                </a:solidFill>
                <a:latin typeface="Castellar" panose="020A0402060406010301" pitchFamily="18" charset="0"/>
              </a:rPr>
            </a:br>
            <a:r>
              <a:rPr lang="en-US" dirty="0">
                <a:solidFill>
                  <a:srgbClr val="92D050"/>
                </a:solidFill>
                <a:latin typeface="Castellar" panose="020A0402060406010301" pitchFamily="18" charset="0"/>
              </a:rPr>
              <a:t>OR</a:t>
            </a:r>
            <a:br>
              <a:rPr lang="en-US" dirty="0">
                <a:solidFill>
                  <a:srgbClr val="92D050"/>
                </a:solidFill>
                <a:latin typeface="Castellar" panose="020A0402060406010301" pitchFamily="18" charset="0"/>
              </a:rPr>
            </a:br>
            <a:r>
              <a:rPr lang="en-US" dirty="0">
                <a:solidFill>
                  <a:srgbClr val="92D050"/>
                </a:solidFill>
                <a:latin typeface="Castellar" panose="020A0402060406010301" pitchFamily="18" charset="0"/>
              </a:rPr>
              <a:t>IF</a:t>
            </a:r>
            <a:br>
              <a:rPr lang="en-US" dirty="0">
                <a:solidFill>
                  <a:srgbClr val="92D050"/>
                </a:solidFill>
                <a:latin typeface="Castellar" panose="020A0402060406010301" pitchFamily="18" charset="0"/>
              </a:rPr>
            </a:br>
            <a:r>
              <a:rPr lang="en-US" dirty="0">
                <a:solidFill>
                  <a:srgbClr val="92D050"/>
                </a:solidFill>
                <a:latin typeface="Castellar" panose="020A0402060406010301" pitchFamily="18" charset="0"/>
              </a:rPr>
              <a:t>IN</a:t>
            </a:r>
            <a:br>
              <a:rPr lang="en-US" dirty="0">
                <a:solidFill>
                  <a:srgbClr val="92D050"/>
                </a:solidFill>
                <a:latin typeface="Castellar" panose="020A0402060406010301" pitchFamily="18" charset="0"/>
              </a:rPr>
            </a:br>
            <a:r>
              <a:rPr lang="en-US" dirty="0">
                <a:solidFill>
                  <a:srgbClr val="92D050"/>
                </a:solidFill>
                <a:latin typeface="Castellar" panose="020A0402060406010301" pitchFamily="18" charset="0"/>
              </a:rPr>
              <a:t>SWITCH</a:t>
            </a:r>
            <a:br>
              <a:rPr lang="en-US" dirty="0">
                <a:solidFill>
                  <a:srgbClr val="92D050"/>
                </a:solidFill>
                <a:latin typeface="Castellar" panose="020A0402060406010301" pitchFamily="18" charset="0"/>
              </a:rPr>
            </a:br>
            <a:r>
              <a:rPr lang="en-US" dirty="0">
                <a:solidFill>
                  <a:srgbClr val="92D050"/>
                </a:solidFill>
                <a:latin typeface="Castellar" panose="020A0402060406010301" pitchFamily="18" charset="0"/>
              </a:rPr>
              <a:t>TRUE</a:t>
            </a:r>
            <a:br>
              <a:rPr lang="en-US" dirty="0">
                <a:solidFill>
                  <a:srgbClr val="92D050"/>
                </a:solidFill>
                <a:latin typeface="Castellar" panose="020A0402060406010301" pitchFamily="18" charset="0"/>
              </a:rPr>
            </a:br>
            <a:r>
              <a:rPr lang="en-US" dirty="0">
                <a:solidFill>
                  <a:srgbClr val="92D050"/>
                </a:solidFill>
                <a:latin typeface="Castellar" panose="020A0402060406010301" pitchFamily="18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68217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07CA6-EC59-BC17-BD0C-3C7B65FA7B71}"/>
              </a:ext>
            </a:extLst>
          </p:cNvPr>
          <p:cNvSpPr txBox="1">
            <a:spLocks/>
          </p:cNvSpPr>
          <p:nvPr/>
        </p:nvSpPr>
        <p:spPr>
          <a:xfrm>
            <a:off x="2609873" y="805817"/>
            <a:ext cx="7950984" cy="10817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92D050"/>
                </a:solidFill>
                <a:latin typeface="Bodoni MT Black" panose="02070A03080606020203" pitchFamily="18" charset="0"/>
              </a:rPr>
              <a:t>Data Sets Used</a:t>
            </a:r>
            <a:endParaRPr kumimoji="0" lang="en-IN" sz="3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C08B2-5B64-8FDD-A131-0E178FF86B25}"/>
              </a:ext>
            </a:extLst>
          </p:cNvPr>
          <p:cNvSpPr txBox="1">
            <a:spLocks/>
          </p:cNvSpPr>
          <p:nvPr/>
        </p:nvSpPr>
        <p:spPr>
          <a:xfrm>
            <a:off x="2102454" y="1887522"/>
            <a:ext cx="389196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92D050"/>
                </a:solidFill>
                <a:latin typeface="Castellar" panose="020A0402060406010301" pitchFamily="18" charset="0"/>
              </a:rPr>
              <a:t>Currency</a:t>
            </a:r>
          </a:p>
          <a:p>
            <a:r>
              <a:rPr lang="en-US" dirty="0">
                <a:solidFill>
                  <a:srgbClr val="92D050"/>
                </a:solidFill>
                <a:latin typeface="Castellar" panose="020A0402060406010301" pitchFamily="18" charset="0"/>
              </a:rPr>
              <a:t>Customers</a:t>
            </a:r>
          </a:p>
          <a:p>
            <a:r>
              <a:rPr lang="en-US" dirty="0">
                <a:solidFill>
                  <a:srgbClr val="92D050"/>
                </a:solidFill>
                <a:latin typeface="Castellar" panose="020A0402060406010301" pitchFamily="18" charset="0"/>
              </a:rPr>
              <a:t>Date </a:t>
            </a:r>
          </a:p>
          <a:p>
            <a:r>
              <a:rPr lang="en-US" dirty="0">
                <a:solidFill>
                  <a:srgbClr val="92D050"/>
                </a:solidFill>
                <a:latin typeface="Castellar" panose="020A0402060406010301" pitchFamily="18" charset="0"/>
              </a:rPr>
              <a:t>Product</a:t>
            </a:r>
          </a:p>
          <a:p>
            <a:r>
              <a:rPr lang="en-US" dirty="0">
                <a:solidFill>
                  <a:srgbClr val="92D050"/>
                </a:solidFill>
                <a:latin typeface="Castellar" panose="020A0402060406010301" pitchFamily="18" charset="0"/>
              </a:rPr>
              <a:t>Sales territory</a:t>
            </a:r>
          </a:p>
          <a:p>
            <a:r>
              <a:rPr lang="en-US" dirty="0">
                <a:solidFill>
                  <a:srgbClr val="92D050"/>
                </a:solidFill>
                <a:latin typeface="Castellar" panose="020A0402060406010301" pitchFamily="18" charset="0"/>
              </a:rPr>
              <a:t>Internet sales</a:t>
            </a:r>
          </a:p>
        </p:txBody>
      </p:sp>
    </p:spTree>
    <p:extLst>
      <p:ext uri="{BB962C8B-B14F-4D97-AF65-F5344CB8AC3E}">
        <p14:creationId xmlns:p14="http://schemas.microsoft.com/office/powerpoint/2010/main" val="1344439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AEDA6-F3A8-0CD3-7850-1BF6E7620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latin typeface="Bodoni MT Black" panose="02070A03080606020203" pitchFamily="18" charset="0"/>
              </a:rPr>
              <a:t>Data Sets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7F13C-1896-0821-2AD9-6561072E5F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32490" y="2039770"/>
            <a:ext cx="4364512" cy="578789"/>
          </a:xfrm>
        </p:spPr>
        <p:txBody>
          <a:bodyPr>
            <a:normAutofit/>
          </a:bodyPr>
          <a:lstStyle/>
          <a:p>
            <a:r>
              <a:rPr lang="en-US" dirty="0">
                <a:latin typeface="Castellar" panose="020A0402060406010301" pitchFamily="18" charset="0"/>
              </a:rPr>
              <a:t>currency</a:t>
            </a:r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9A41337-443D-AABA-0FED-8EE98CC083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1945283" y="3126461"/>
            <a:ext cx="2933116" cy="1780819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1FD4AAD-3733-B5DF-B0D5-0DBA2F8E8CD2}"/>
              </a:ext>
            </a:extLst>
          </p:cNvPr>
          <p:cNvSpPr txBox="1">
            <a:spLocks/>
          </p:cNvSpPr>
          <p:nvPr/>
        </p:nvSpPr>
        <p:spPr>
          <a:xfrm>
            <a:off x="6585364" y="2052114"/>
            <a:ext cx="4364511" cy="578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stellar" panose="020A0402060406010301" pitchFamily="18" charset="0"/>
              </a:rPr>
              <a:t>Customers</a:t>
            </a:r>
          </a:p>
          <a:p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912C8D6-4382-AC24-F359-C635A5AB243D}"/>
              </a:ext>
            </a:extLst>
          </p:cNvPr>
          <p:cNvSpPr txBox="1">
            <a:spLocks/>
          </p:cNvSpPr>
          <p:nvPr/>
        </p:nvSpPr>
        <p:spPr>
          <a:xfrm>
            <a:off x="6585365" y="2470880"/>
            <a:ext cx="3891960" cy="4541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173B49-3943-7C58-A5F9-9E68EA37088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952562" y="2630905"/>
            <a:ext cx="2077138" cy="386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259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AEDA6-F3A8-0CD3-7850-1BF6E7620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latin typeface="Bodoni MT Black" panose="02070A03080606020203" pitchFamily="18" charset="0"/>
              </a:rPr>
              <a:t>Data Sets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7F13C-1896-0821-2AD9-6561072E5F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32490" y="2039770"/>
            <a:ext cx="4364512" cy="578789"/>
          </a:xfrm>
        </p:spPr>
        <p:txBody>
          <a:bodyPr>
            <a:normAutofit/>
          </a:bodyPr>
          <a:lstStyle/>
          <a:p>
            <a:r>
              <a:rPr lang="en-US" dirty="0">
                <a:latin typeface="Castellar" panose="020A0402060406010301" pitchFamily="18" charset="0"/>
              </a:rPr>
              <a:t>DATE</a:t>
            </a:r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9A41337-443D-AABA-0FED-8EE98CC083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2006693" y="2960655"/>
            <a:ext cx="2245267" cy="2721537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1FD4AAD-3733-B5DF-B0D5-0DBA2F8E8CD2}"/>
              </a:ext>
            </a:extLst>
          </p:cNvPr>
          <p:cNvSpPr txBox="1">
            <a:spLocks/>
          </p:cNvSpPr>
          <p:nvPr/>
        </p:nvSpPr>
        <p:spPr>
          <a:xfrm>
            <a:off x="6585364" y="2052114"/>
            <a:ext cx="4364511" cy="578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stellar" panose="020A0402060406010301" pitchFamily="18" charset="0"/>
              </a:rPr>
              <a:t>Product</a:t>
            </a:r>
          </a:p>
          <a:p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912C8D6-4382-AC24-F359-C635A5AB243D}"/>
              </a:ext>
            </a:extLst>
          </p:cNvPr>
          <p:cNvSpPr txBox="1">
            <a:spLocks/>
          </p:cNvSpPr>
          <p:nvPr/>
        </p:nvSpPr>
        <p:spPr>
          <a:xfrm>
            <a:off x="6585365" y="2470880"/>
            <a:ext cx="3891960" cy="4541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173B49-3943-7C58-A5F9-9E68EA37088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868742" y="2960655"/>
            <a:ext cx="2077138" cy="257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218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AEDA6-F3A8-0CD3-7850-1BF6E7620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latin typeface="Bodoni MT Black" panose="02070A03080606020203" pitchFamily="18" charset="0"/>
              </a:rPr>
              <a:t>Data Sets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7F13C-1896-0821-2AD9-6561072E5F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32490" y="2039770"/>
            <a:ext cx="4364512" cy="578789"/>
          </a:xfrm>
        </p:spPr>
        <p:txBody>
          <a:bodyPr>
            <a:normAutofit/>
          </a:bodyPr>
          <a:lstStyle/>
          <a:p>
            <a:r>
              <a:rPr lang="en-US" dirty="0">
                <a:latin typeface="Castellar" panose="020A0402060406010301" pitchFamily="18" charset="0"/>
              </a:rPr>
              <a:t>Sales Territory</a:t>
            </a:r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9A41337-443D-AABA-0FED-8EE98CC083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2105895" y="2960655"/>
            <a:ext cx="3121425" cy="2912062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1FD4AAD-3733-B5DF-B0D5-0DBA2F8E8CD2}"/>
              </a:ext>
            </a:extLst>
          </p:cNvPr>
          <p:cNvSpPr txBox="1">
            <a:spLocks/>
          </p:cNvSpPr>
          <p:nvPr/>
        </p:nvSpPr>
        <p:spPr>
          <a:xfrm>
            <a:off x="6585364" y="2052114"/>
            <a:ext cx="4364511" cy="578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stellar" panose="020A0402060406010301" pitchFamily="18" charset="0"/>
              </a:rPr>
              <a:t>Internet Sales</a:t>
            </a:r>
          </a:p>
          <a:p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912C8D6-4382-AC24-F359-C635A5AB243D}"/>
              </a:ext>
            </a:extLst>
          </p:cNvPr>
          <p:cNvSpPr txBox="1">
            <a:spLocks/>
          </p:cNvSpPr>
          <p:nvPr/>
        </p:nvSpPr>
        <p:spPr>
          <a:xfrm>
            <a:off x="6585365" y="2470880"/>
            <a:ext cx="3891960" cy="4541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173B49-3943-7C58-A5F9-9E68EA37088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535430" y="2630904"/>
            <a:ext cx="2256270" cy="405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279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8C72B-1318-C2BF-6743-F35A9CBFF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Post visualization presentation</a:t>
            </a:r>
            <a:endParaRPr lang="en-IN" dirty="0">
              <a:solidFill>
                <a:srgbClr val="92D05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BFC9C2-62A8-9DCC-4D72-940736454A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7360" y="2249488"/>
            <a:ext cx="8366760" cy="4326572"/>
          </a:xfrm>
        </p:spPr>
      </p:pic>
    </p:spTree>
    <p:extLst>
      <p:ext uri="{BB962C8B-B14F-4D97-AF65-F5344CB8AC3E}">
        <p14:creationId xmlns:p14="http://schemas.microsoft.com/office/powerpoint/2010/main" val="335081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E90D9-DBCA-E638-C31F-8C34F650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TYPES OF Visualizations used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39591-E84F-D44C-3D5D-B8ADB384C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44087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92D050"/>
                </a:solidFill>
              </a:rPr>
              <a:t>Cards</a:t>
            </a:r>
          </a:p>
          <a:p>
            <a:r>
              <a:rPr lang="en-US" dirty="0">
                <a:solidFill>
                  <a:srgbClr val="92D050"/>
                </a:solidFill>
              </a:rPr>
              <a:t>Map</a:t>
            </a:r>
          </a:p>
          <a:p>
            <a:r>
              <a:rPr lang="en-US" dirty="0">
                <a:solidFill>
                  <a:srgbClr val="92D050"/>
                </a:solidFill>
              </a:rPr>
              <a:t>Matrix</a:t>
            </a:r>
          </a:p>
          <a:p>
            <a:r>
              <a:rPr lang="en-US" dirty="0">
                <a:solidFill>
                  <a:srgbClr val="92D050"/>
                </a:solidFill>
              </a:rPr>
              <a:t>Line &amp; Stacked Column Chart</a:t>
            </a:r>
          </a:p>
          <a:p>
            <a:r>
              <a:rPr lang="en-US" dirty="0">
                <a:solidFill>
                  <a:srgbClr val="92D050"/>
                </a:solidFill>
              </a:rPr>
              <a:t>Slicers</a:t>
            </a:r>
          </a:p>
          <a:p>
            <a:r>
              <a:rPr lang="en-US" dirty="0">
                <a:solidFill>
                  <a:srgbClr val="92D050"/>
                </a:solidFill>
              </a:rPr>
              <a:t>Images</a:t>
            </a:r>
          </a:p>
          <a:p>
            <a:r>
              <a:rPr lang="en-US" dirty="0">
                <a:solidFill>
                  <a:srgbClr val="92D050"/>
                </a:solidFill>
              </a:rPr>
              <a:t>Text Box</a:t>
            </a:r>
          </a:p>
          <a:p>
            <a:r>
              <a:rPr lang="en-US" dirty="0">
                <a:solidFill>
                  <a:srgbClr val="92D050"/>
                </a:solidFill>
              </a:rPr>
              <a:t>Buttons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6534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55C79-88AA-B6D7-DC63-FBD999D61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063" y="620119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Types of visualizations used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E2666-14EF-686C-2B82-2B129F659B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569914"/>
          </a:xfrm>
        </p:spPr>
        <p:txBody>
          <a:bodyPr/>
          <a:lstStyle/>
          <a:p>
            <a:r>
              <a:rPr lang="en-US" dirty="0"/>
              <a:t>Cards(NOW())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CA01F-1F39-3905-B9D0-DF0FD5069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1705294"/>
          </a:xfrm>
        </p:spPr>
        <p:txBody>
          <a:bodyPr/>
          <a:lstStyle/>
          <a:p>
            <a:r>
              <a:rPr lang="en-US" dirty="0"/>
              <a:t>Cards(Currency Sales)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906847-5D86-53CF-44CC-BA4973120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190" y="2819400"/>
            <a:ext cx="3552825" cy="101917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00DA2A4-19DB-9FCC-9C7D-831ABE57D5F6}"/>
              </a:ext>
            </a:extLst>
          </p:cNvPr>
          <p:cNvSpPr txBox="1">
            <a:spLocks/>
          </p:cNvSpPr>
          <p:nvPr/>
        </p:nvSpPr>
        <p:spPr>
          <a:xfrm>
            <a:off x="1217610" y="3328987"/>
            <a:ext cx="4878389" cy="569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CC7E294-663D-0EC9-8BC2-96CA7A66F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610" y="2952750"/>
            <a:ext cx="3990975" cy="885825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8180DC7-A1D3-FEF8-D2C8-F0010F1FF2FC}"/>
              </a:ext>
            </a:extLst>
          </p:cNvPr>
          <p:cNvSpPr txBox="1">
            <a:spLocks/>
          </p:cNvSpPr>
          <p:nvPr/>
        </p:nvSpPr>
        <p:spPr>
          <a:xfrm>
            <a:off x="1217610" y="4269104"/>
            <a:ext cx="4878389" cy="569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Cards(Previous Month Sales)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BE913CE-D997-D5F4-1B14-432918AA123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316795" y="5130800"/>
            <a:ext cx="2066925" cy="8858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2B55FA4-7830-5FF1-0C57-28E42D232E7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095999" y="5024686"/>
            <a:ext cx="4146870" cy="991939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8F2E076-54DA-E8D5-48C1-14C8260A112F}"/>
              </a:ext>
            </a:extLst>
          </p:cNvPr>
          <p:cNvSpPr txBox="1">
            <a:spLocks/>
          </p:cNvSpPr>
          <p:nvPr/>
        </p:nvSpPr>
        <p:spPr>
          <a:xfrm>
            <a:off x="5789610" y="4306251"/>
            <a:ext cx="4878389" cy="569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Cards(Selected Currency VS All)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4760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55C79-88AA-B6D7-DC63-FBD999D61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Types of visualizations used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E2666-14EF-686C-2B82-2B129F659B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30924" y="2266312"/>
            <a:ext cx="2340929" cy="59277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SLICERS(Year Slicer)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8E60C73-3CBE-A447-4E80-375A2A6F8C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667066" y="3194063"/>
            <a:ext cx="1452294" cy="3045419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81AD35-ACEF-F161-F1C6-B56EF0F64E0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41413" y="3302703"/>
            <a:ext cx="1655029" cy="239826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A83AFB-5610-156D-268D-940005508CCF}"/>
              </a:ext>
            </a:extLst>
          </p:cNvPr>
          <p:cNvSpPr txBox="1">
            <a:spLocks/>
          </p:cNvSpPr>
          <p:nvPr/>
        </p:nvSpPr>
        <p:spPr>
          <a:xfrm>
            <a:off x="768031" y="2350132"/>
            <a:ext cx="2340930" cy="59277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SLICERS(Currency Slicer)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84A4A7-43FB-BD27-64F3-D65B48F0A270}"/>
              </a:ext>
            </a:extLst>
          </p:cNvPr>
          <p:cNvSpPr txBox="1">
            <a:spLocks/>
          </p:cNvSpPr>
          <p:nvPr/>
        </p:nvSpPr>
        <p:spPr>
          <a:xfrm>
            <a:off x="7693817" y="2266312"/>
            <a:ext cx="2340928" cy="59277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SLICERS(Region Slicer)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681C18-A5BE-1C5A-A49D-B3F7B7BEA68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675503" y="3313566"/>
            <a:ext cx="1769429" cy="180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787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55C79-88AA-B6D7-DC63-FBD999D61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Types of visualizations used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E2666-14EF-686C-2B82-2B129F659B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1" y="2249486"/>
            <a:ext cx="2988630" cy="554674"/>
          </a:xfrm>
        </p:spPr>
        <p:txBody>
          <a:bodyPr/>
          <a:lstStyle/>
          <a:p>
            <a:r>
              <a:rPr lang="en-US" dirty="0"/>
              <a:t>MAP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CA01F-1F39-3905-B9D0-DF0FD5069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554674"/>
          </a:xfrm>
        </p:spPr>
        <p:txBody>
          <a:bodyPr/>
          <a:lstStyle/>
          <a:p>
            <a:r>
              <a:rPr lang="en-US" dirty="0"/>
              <a:t>Line &amp; Stacked Column Chart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C0BBB7-475B-99CF-429C-52A2F81322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41411" y="3064511"/>
            <a:ext cx="3810654" cy="26833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0CBEF0-9598-41AC-0567-9335CBD801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471157" y="3064511"/>
            <a:ext cx="4223781" cy="262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949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55C79-88AA-B6D7-DC63-FBD999D61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Types of visualizations used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E2666-14EF-686C-2B82-2B129F659B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94530" y="2390460"/>
            <a:ext cx="2528016" cy="592774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MATRIX(Sales By Currency)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8E60C73-3CBE-A447-4E80-375A2A6F8C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8143397" y="3215788"/>
            <a:ext cx="3143909" cy="1895403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81AD35-ACEF-F161-F1C6-B56EF0F64E0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68973" y="3215789"/>
            <a:ext cx="3067029" cy="189540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A83AFB-5610-156D-268D-940005508CCF}"/>
              </a:ext>
            </a:extLst>
          </p:cNvPr>
          <p:cNvSpPr txBox="1">
            <a:spLocks/>
          </p:cNvSpPr>
          <p:nvPr/>
        </p:nvSpPr>
        <p:spPr>
          <a:xfrm>
            <a:off x="768030" y="2350132"/>
            <a:ext cx="2455229" cy="59277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MATRIX(Sales by Territory)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84A4A7-43FB-BD27-64F3-D65B48F0A270}"/>
              </a:ext>
            </a:extLst>
          </p:cNvPr>
          <p:cNvSpPr txBox="1">
            <a:spLocks/>
          </p:cNvSpPr>
          <p:nvPr/>
        </p:nvSpPr>
        <p:spPr>
          <a:xfrm>
            <a:off x="8143397" y="2390460"/>
            <a:ext cx="2340928" cy="59277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MATRIX(Sales by Date)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681C18-A5BE-1C5A-A49D-B3F7B7BEA68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432104" y="3217616"/>
            <a:ext cx="2844996" cy="189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679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55C79-88AA-B6D7-DC63-FBD999D61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Types of visualizations used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E2666-14EF-686C-2B82-2B129F659B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752794"/>
          </a:xfrm>
        </p:spPr>
        <p:txBody>
          <a:bodyPr/>
          <a:lstStyle/>
          <a:p>
            <a:r>
              <a:rPr lang="en-US" dirty="0"/>
              <a:t>IMAGE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CA01F-1F39-3905-B9D0-DF0FD5069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806134"/>
          </a:xfrm>
        </p:spPr>
        <p:txBody>
          <a:bodyPr/>
          <a:lstStyle/>
          <a:p>
            <a:r>
              <a:rPr lang="en-US" dirty="0"/>
              <a:t>BUTTONS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561CD5-C326-AA89-F18E-2E7B33E1C0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33113" y="3154678"/>
            <a:ext cx="2409959" cy="19206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4250E7-1FC2-6860-218C-D3BF5FC67F6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438020" y="3055620"/>
            <a:ext cx="1814443" cy="255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264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84677-D3E8-958D-93F1-3EB64C22C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Types of FUNCTIONS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4E7E7-65A2-F9D9-B0EE-5EF532DFA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44633"/>
          </a:xfrm>
        </p:spPr>
        <p:txBody>
          <a:bodyPr/>
          <a:lstStyle/>
          <a:p>
            <a:r>
              <a:rPr lang="en-US" dirty="0">
                <a:solidFill>
                  <a:srgbClr val="92D050"/>
                </a:solidFill>
                <a:latin typeface="Castellar" panose="020A0402060406010301" pitchFamily="18" charset="0"/>
              </a:rPr>
              <a:t>Text functions</a:t>
            </a:r>
          </a:p>
          <a:p>
            <a:r>
              <a:rPr lang="en-US" dirty="0">
                <a:solidFill>
                  <a:srgbClr val="92D050"/>
                </a:solidFill>
                <a:latin typeface="Castellar" panose="020A0402060406010301" pitchFamily="18" charset="0"/>
              </a:rPr>
              <a:t>Date functions</a:t>
            </a:r>
          </a:p>
          <a:p>
            <a:r>
              <a:rPr lang="en-US" dirty="0">
                <a:solidFill>
                  <a:srgbClr val="92D050"/>
                </a:solidFill>
                <a:latin typeface="Castellar" panose="020A0402060406010301" pitchFamily="18" charset="0"/>
              </a:rPr>
              <a:t>STATISTICAL FUNCTIONS</a:t>
            </a:r>
          </a:p>
          <a:p>
            <a:r>
              <a:rPr lang="en-US" dirty="0">
                <a:solidFill>
                  <a:srgbClr val="92D050"/>
                </a:solidFill>
                <a:latin typeface="Castellar" panose="020A0402060406010301" pitchFamily="18" charset="0"/>
              </a:rPr>
              <a:t>Logical functions</a:t>
            </a:r>
          </a:p>
          <a:p>
            <a:r>
              <a:rPr lang="en-US" dirty="0">
                <a:solidFill>
                  <a:srgbClr val="92D050"/>
                </a:solidFill>
                <a:latin typeface="Castellar" panose="020A0402060406010301" pitchFamily="18" charset="0"/>
              </a:rPr>
              <a:t>Time functions</a:t>
            </a:r>
          </a:p>
          <a:p>
            <a:r>
              <a:rPr lang="en-US" dirty="0">
                <a:solidFill>
                  <a:srgbClr val="92D050"/>
                </a:solidFill>
                <a:latin typeface="Castellar" panose="020A0402060406010301" pitchFamily="18" charset="0"/>
              </a:rPr>
              <a:t>Statistical functions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78781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61</TotalTime>
  <Words>272</Words>
  <Application>Microsoft Office PowerPoint</Application>
  <PresentationFormat>Widescreen</PresentationFormat>
  <Paragraphs>64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Bodoni MT Black</vt:lpstr>
      <vt:lpstr>Castellar</vt:lpstr>
      <vt:lpstr>Tw Cen MT</vt:lpstr>
      <vt:lpstr>Wingdings</vt:lpstr>
      <vt:lpstr>Circuit</vt:lpstr>
      <vt:lpstr>Country sales report </vt:lpstr>
      <vt:lpstr>Post visualization presentation</vt:lpstr>
      <vt:lpstr>TYPES OF Visualizations used</vt:lpstr>
      <vt:lpstr>Types of visualizations used</vt:lpstr>
      <vt:lpstr>Types of visualizations used</vt:lpstr>
      <vt:lpstr>Types of visualizations used</vt:lpstr>
      <vt:lpstr>Types of visualizations used</vt:lpstr>
      <vt:lpstr>Types of visualizations used</vt:lpstr>
      <vt:lpstr>Types of FUNCTIONS used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Sets Used</vt:lpstr>
      <vt:lpstr>Data Sets Used</vt:lpstr>
      <vt:lpstr>Data Sets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 Lawrence</dc:creator>
  <cp:lastModifiedBy>Harsh Lawrence</cp:lastModifiedBy>
  <cp:revision>7</cp:revision>
  <dcterms:created xsi:type="dcterms:W3CDTF">2023-02-01T07:00:00Z</dcterms:created>
  <dcterms:modified xsi:type="dcterms:W3CDTF">2023-02-01T08:01:50Z</dcterms:modified>
</cp:coreProperties>
</file>