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306" r:id="rId6"/>
    <p:sldId id="296" r:id="rId7"/>
    <p:sldId id="259" r:id="rId8"/>
    <p:sldId id="309" r:id="rId9"/>
    <p:sldId id="315" r:id="rId10"/>
    <p:sldId id="313" r:id="rId11"/>
    <p:sldId id="318" r:id="rId12"/>
    <p:sldId id="317" r:id="rId13"/>
    <p:sldId id="319" r:id="rId14"/>
    <p:sldId id="320" r:id="rId15"/>
    <p:sldId id="321" r:id="rId16"/>
    <p:sldId id="322" r:id="rId17"/>
    <p:sldId id="310"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879" autoAdjust="0"/>
  </p:normalViewPr>
  <p:slideViewPr>
    <p:cSldViewPr snapToGrid="0">
      <p:cViewPr varScale="1">
        <p:scale>
          <a:sx n="119" d="100"/>
          <a:sy n="119" d="100"/>
        </p:scale>
        <p:origin x="96" y="3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Create Imagery &amp; Animations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Connect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Connect the database to retrieve the data</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Clean</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Remove nulls and Nans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Pre-Process</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Handle Missing Values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Gain Insights on the data</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Visualize</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Analyze</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Slicer to select between different products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Cities</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Slicer to make a selection between  all the three cities</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Gender</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Select an alternative between Male/Female</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Customer Type</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This Slicer is to filter between Member or Normal customer</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Payment Mode</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Choice between the payment type between the 3</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Product Line</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Connect</a:t>
          </a: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Connect the database to retrieve the data</a:t>
          </a: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Clean</a:t>
          </a: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Remove nulls and Nans</a:t>
          </a: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Pre-Process</a:t>
          </a: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Handle Missing Values</a:t>
          </a: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Analyze</a:t>
          </a: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Gain Insights on the data</a:t>
          </a: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Visualize</a:t>
          </a: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Create Imagery &amp; Animations</a:t>
          </a:r>
        </a:p>
      </dsp:txBody>
      <dsp:txXfrm>
        <a:off x="8494450" y="681663"/>
        <a:ext cx="2011679" cy="256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Slicer to make a selection between  all the three cities</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Cities</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Select an alternative between Male/Female</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Gender</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This Slicer is to filter between Member or Normal customer</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Customer Type</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Choice between the payment type between the 3</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Payment Mode</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Slicer to select between different products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Product Line</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5/16/2023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1906925"/>
            <a:ext cx="6693408" cy="1373685"/>
          </a:xfrm>
        </p:spPr>
        <p:txBody>
          <a:bodyPr/>
          <a:lstStyle/>
          <a:p>
            <a:r>
              <a:rPr lang="en-US" dirty="0"/>
              <a:t>SUPERMARKET ANALYSIS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5655162" y="3357935"/>
            <a:ext cx="2999232" cy="438912"/>
          </a:xfrm>
        </p:spPr>
        <p:txBody>
          <a:bodyPr>
            <a:normAutofit fontScale="92500"/>
          </a:bodyPr>
          <a:lstStyle/>
          <a:p>
            <a:r>
              <a:rPr lang="en-US" dirty="0"/>
              <a:t>MICROSOFT POWER BI</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642-5857-EE3D-8F62-3BB3D89B9FC2}"/>
              </a:ext>
            </a:extLst>
          </p:cNvPr>
          <p:cNvSpPr>
            <a:spLocks noGrp="1"/>
          </p:cNvSpPr>
          <p:nvPr>
            <p:ph type="title"/>
          </p:nvPr>
        </p:nvSpPr>
        <p:spPr>
          <a:xfrm>
            <a:off x="839787" y="370723"/>
            <a:ext cx="3932237" cy="1600200"/>
          </a:xfrm>
        </p:spPr>
        <p:txBody>
          <a:bodyPr/>
          <a:lstStyle/>
          <a:p>
            <a:r>
              <a:rPr lang="en-US" dirty="0"/>
              <a:t>Stacked Column Chart</a:t>
            </a:r>
            <a:endParaRPr lang="en-IN" dirty="0"/>
          </a:p>
        </p:txBody>
      </p:sp>
      <p:sp>
        <p:nvSpPr>
          <p:cNvPr id="4" name="Text Placeholder 3">
            <a:extLst>
              <a:ext uri="{FF2B5EF4-FFF2-40B4-BE49-F238E27FC236}">
                <a16:creationId xmlns:a16="http://schemas.microsoft.com/office/drawing/2014/main" id="{C2C9D902-0E75-A43E-F507-333274629FE4}"/>
              </a:ext>
            </a:extLst>
          </p:cNvPr>
          <p:cNvSpPr>
            <a:spLocks noGrp="1"/>
          </p:cNvSpPr>
          <p:nvPr>
            <p:ph type="body" sz="half" idx="2"/>
          </p:nvPr>
        </p:nvSpPr>
        <p:spPr>
          <a:xfrm>
            <a:off x="839786" y="2811379"/>
            <a:ext cx="3932237" cy="3811588"/>
          </a:xfrm>
        </p:spPr>
        <p:txBody>
          <a:bodyPr>
            <a:normAutofit/>
          </a:bodyPr>
          <a:lstStyle/>
          <a:p>
            <a:r>
              <a:rPr lang="en-US" sz="2000" dirty="0"/>
              <a:t>This Stacked Column Chart is used to filter data out in multiple layers which is firstly there is a sub division between Payment Method using small multiples to show how many customers used which payment method and then internal column charts represent the division between Product line bought by customers.</a:t>
            </a:r>
            <a:endParaRPr lang="en-IN" sz="2000" dirty="0"/>
          </a:p>
        </p:txBody>
      </p:sp>
      <p:sp>
        <p:nvSpPr>
          <p:cNvPr id="5" name="Footer Placeholder 4">
            <a:extLst>
              <a:ext uri="{FF2B5EF4-FFF2-40B4-BE49-F238E27FC236}">
                <a16:creationId xmlns:a16="http://schemas.microsoft.com/office/drawing/2014/main" id="{11F2FDE3-1A1D-090A-82BE-36F09A97FC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FF2785-E7EB-2F9D-3A34-FFE1450C2FDA}"/>
              </a:ext>
            </a:extLst>
          </p:cNvPr>
          <p:cNvSpPr>
            <a:spLocks noGrp="1"/>
          </p:cNvSpPr>
          <p:nvPr>
            <p:ph type="sldNum" sz="quarter" idx="12"/>
          </p:nvPr>
        </p:nvSpPr>
        <p:spPr/>
        <p:txBody>
          <a:bodyPr/>
          <a:lstStyle/>
          <a:p>
            <a:fld id="{294A09A9-5501-47C1-A89A-A340965A2BE2}" type="slidenum">
              <a:rPr lang="en-US" smtClean="0"/>
              <a:t>10</a:t>
            </a:fld>
            <a:endParaRPr lang="en-US" dirty="0"/>
          </a:p>
        </p:txBody>
      </p:sp>
      <p:pic>
        <p:nvPicPr>
          <p:cNvPr id="11" name="Content Placeholder 10">
            <a:extLst>
              <a:ext uri="{FF2B5EF4-FFF2-40B4-BE49-F238E27FC236}">
                <a16:creationId xmlns:a16="http://schemas.microsoft.com/office/drawing/2014/main" id="{6F6A1346-7671-2A82-C7B8-39CD4D24F017}"/>
              </a:ext>
            </a:extLst>
          </p:cNvPr>
          <p:cNvPicPr>
            <a:picLocks noGrp="1" noChangeAspect="1"/>
          </p:cNvPicPr>
          <p:nvPr>
            <p:ph idx="1"/>
          </p:nvPr>
        </p:nvPicPr>
        <p:blipFill>
          <a:blip r:embed="rId2"/>
          <a:stretch>
            <a:fillRect/>
          </a:stretch>
        </p:blipFill>
        <p:spPr>
          <a:xfrm>
            <a:off x="5255878" y="1728537"/>
            <a:ext cx="3829050" cy="2733675"/>
          </a:xfrm>
        </p:spPr>
      </p:pic>
      <p:pic>
        <p:nvPicPr>
          <p:cNvPr id="13" name="Picture 12">
            <a:extLst>
              <a:ext uri="{FF2B5EF4-FFF2-40B4-BE49-F238E27FC236}">
                <a16:creationId xmlns:a16="http://schemas.microsoft.com/office/drawing/2014/main" id="{8C0A9EB9-026D-690E-DCF7-0993E85553FD}"/>
              </a:ext>
            </a:extLst>
          </p:cNvPr>
          <p:cNvPicPr>
            <a:picLocks noChangeAspect="1"/>
          </p:cNvPicPr>
          <p:nvPr/>
        </p:nvPicPr>
        <p:blipFill>
          <a:blip r:embed="rId3"/>
          <a:stretch>
            <a:fillRect/>
          </a:stretch>
        </p:blipFill>
        <p:spPr>
          <a:xfrm>
            <a:off x="9510712" y="933199"/>
            <a:ext cx="1704975" cy="4324350"/>
          </a:xfrm>
          <a:prstGeom prst="rect">
            <a:avLst/>
          </a:prstGeom>
        </p:spPr>
      </p:pic>
    </p:spTree>
    <p:extLst>
      <p:ext uri="{BB962C8B-B14F-4D97-AF65-F5344CB8AC3E}">
        <p14:creationId xmlns:p14="http://schemas.microsoft.com/office/powerpoint/2010/main" val="75389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642-5857-EE3D-8F62-3BB3D89B9FC2}"/>
              </a:ext>
            </a:extLst>
          </p:cNvPr>
          <p:cNvSpPr>
            <a:spLocks noGrp="1"/>
          </p:cNvSpPr>
          <p:nvPr>
            <p:ph type="title"/>
          </p:nvPr>
        </p:nvSpPr>
        <p:spPr>
          <a:xfrm>
            <a:off x="839787" y="370723"/>
            <a:ext cx="3932237" cy="1600200"/>
          </a:xfrm>
        </p:spPr>
        <p:txBody>
          <a:bodyPr/>
          <a:lstStyle/>
          <a:p>
            <a:r>
              <a:rPr lang="en-US" dirty="0"/>
              <a:t>TREE MAP</a:t>
            </a:r>
            <a:endParaRPr lang="en-IN" dirty="0"/>
          </a:p>
        </p:txBody>
      </p:sp>
      <p:sp>
        <p:nvSpPr>
          <p:cNvPr id="4" name="Text Placeholder 3">
            <a:extLst>
              <a:ext uri="{FF2B5EF4-FFF2-40B4-BE49-F238E27FC236}">
                <a16:creationId xmlns:a16="http://schemas.microsoft.com/office/drawing/2014/main" id="{C2C9D902-0E75-A43E-F507-333274629FE4}"/>
              </a:ext>
            </a:extLst>
          </p:cNvPr>
          <p:cNvSpPr>
            <a:spLocks noGrp="1"/>
          </p:cNvSpPr>
          <p:nvPr>
            <p:ph type="body" sz="half" idx="2"/>
          </p:nvPr>
        </p:nvSpPr>
        <p:spPr>
          <a:xfrm>
            <a:off x="839786" y="2811379"/>
            <a:ext cx="3932237" cy="3811588"/>
          </a:xfrm>
        </p:spPr>
        <p:txBody>
          <a:bodyPr>
            <a:normAutofit/>
          </a:bodyPr>
          <a:lstStyle/>
          <a:p>
            <a:r>
              <a:rPr lang="en-US" sz="2000" dirty="0"/>
              <a:t>This tree map is used to filter out between the expenditure between all  the products and how much is spent by all the customers on various products</a:t>
            </a:r>
            <a:endParaRPr lang="en-IN" sz="2000" dirty="0"/>
          </a:p>
        </p:txBody>
      </p:sp>
      <p:sp>
        <p:nvSpPr>
          <p:cNvPr id="5" name="Footer Placeholder 4">
            <a:extLst>
              <a:ext uri="{FF2B5EF4-FFF2-40B4-BE49-F238E27FC236}">
                <a16:creationId xmlns:a16="http://schemas.microsoft.com/office/drawing/2014/main" id="{11F2FDE3-1A1D-090A-82BE-36F09A97FC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FF2785-E7EB-2F9D-3A34-FFE1450C2FDA}"/>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11" name="Content Placeholder 10">
            <a:extLst>
              <a:ext uri="{FF2B5EF4-FFF2-40B4-BE49-F238E27FC236}">
                <a16:creationId xmlns:a16="http://schemas.microsoft.com/office/drawing/2014/main" id="{E07C8424-C3F5-B53C-E719-5426AAB9AD84}"/>
              </a:ext>
            </a:extLst>
          </p:cNvPr>
          <p:cNvPicPr>
            <a:picLocks noGrp="1" noChangeAspect="1"/>
          </p:cNvPicPr>
          <p:nvPr>
            <p:ph idx="1"/>
          </p:nvPr>
        </p:nvPicPr>
        <p:blipFill>
          <a:blip r:embed="rId2"/>
          <a:stretch>
            <a:fillRect/>
          </a:stretch>
        </p:blipFill>
        <p:spPr>
          <a:xfrm>
            <a:off x="5383209" y="1811504"/>
            <a:ext cx="3286125" cy="2647950"/>
          </a:xfrm>
        </p:spPr>
      </p:pic>
      <p:pic>
        <p:nvPicPr>
          <p:cNvPr id="15" name="Picture 14">
            <a:extLst>
              <a:ext uri="{FF2B5EF4-FFF2-40B4-BE49-F238E27FC236}">
                <a16:creationId xmlns:a16="http://schemas.microsoft.com/office/drawing/2014/main" id="{525A79D2-088E-F275-EA89-DA0C4D7B2A20}"/>
              </a:ext>
            </a:extLst>
          </p:cNvPr>
          <p:cNvPicPr>
            <a:picLocks noChangeAspect="1"/>
          </p:cNvPicPr>
          <p:nvPr/>
        </p:nvPicPr>
        <p:blipFill>
          <a:blip r:embed="rId3"/>
          <a:stretch>
            <a:fillRect/>
          </a:stretch>
        </p:blipFill>
        <p:spPr>
          <a:xfrm>
            <a:off x="9208008" y="1170823"/>
            <a:ext cx="1685925" cy="4391025"/>
          </a:xfrm>
          <a:prstGeom prst="rect">
            <a:avLst/>
          </a:prstGeom>
        </p:spPr>
      </p:pic>
    </p:spTree>
    <p:extLst>
      <p:ext uri="{BB962C8B-B14F-4D97-AF65-F5344CB8AC3E}">
        <p14:creationId xmlns:p14="http://schemas.microsoft.com/office/powerpoint/2010/main" val="140441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642-5857-EE3D-8F62-3BB3D89B9FC2}"/>
              </a:ext>
            </a:extLst>
          </p:cNvPr>
          <p:cNvSpPr>
            <a:spLocks noGrp="1"/>
          </p:cNvSpPr>
          <p:nvPr>
            <p:ph type="title"/>
          </p:nvPr>
        </p:nvSpPr>
        <p:spPr>
          <a:xfrm>
            <a:off x="839787" y="370723"/>
            <a:ext cx="3932237" cy="1600200"/>
          </a:xfrm>
        </p:spPr>
        <p:txBody>
          <a:bodyPr/>
          <a:lstStyle/>
          <a:p>
            <a:r>
              <a:rPr lang="en-US" dirty="0"/>
              <a:t>TREE MAP</a:t>
            </a:r>
            <a:endParaRPr lang="en-IN" dirty="0"/>
          </a:p>
        </p:txBody>
      </p:sp>
      <p:sp>
        <p:nvSpPr>
          <p:cNvPr id="4" name="Text Placeholder 3">
            <a:extLst>
              <a:ext uri="{FF2B5EF4-FFF2-40B4-BE49-F238E27FC236}">
                <a16:creationId xmlns:a16="http://schemas.microsoft.com/office/drawing/2014/main" id="{C2C9D902-0E75-A43E-F507-333274629FE4}"/>
              </a:ext>
            </a:extLst>
          </p:cNvPr>
          <p:cNvSpPr>
            <a:spLocks noGrp="1"/>
          </p:cNvSpPr>
          <p:nvPr>
            <p:ph type="body" sz="half" idx="2"/>
          </p:nvPr>
        </p:nvSpPr>
        <p:spPr>
          <a:xfrm>
            <a:off x="6426709" y="4815681"/>
            <a:ext cx="3932237" cy="3811588"/>
          </a:xfrm>
        </p:spPr>
        <p:txBody>
          <a:bodyPr>
            <a:normAutofit/>
          </a:bodyPr>
          <a:lstStyle/>
          <a:p>
            <a:r>
              <a:rPr lang="en-US" sz="2000" dirty="0"/>
              <a:t>Line chart shows the division between quantity bought by each customer using their own preferred mode of payment</a:t>
            </a:r>
            <a:endParaRPr lang="en-IN" sz="2000" dirty="0"/>
          </a:p>
        </p:txBody>
      </p:sp>
      <p:sp>
        <p:nvSpPr>
          <p:cNvPr id="5" name="Footer Placeholder 4">
            <a:extLst>
              <a:ext uri="{FF2B5EF4-FFF2-40B4-BE49-F238E27FC236}">
                <a16:creationId xmlns:a16="http://schemas.microsoft.com/office/drawing/2014/main" id="{11F2FDE3-1A1D-090A-82BE-36F09A97FC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FF2785-E7EB-2F9D-3A34-FFE1450C2FDA}"/>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15" name="Picture 14">
            <a:extLst>
              <a:ext uri="{FF2B5EF4-FFF2-40B4-BE49-F238E27FC236}">
                <a16:creationId xmlns:a16="http://schemas.microsoft.com/office/drawing/2014/main" id="{525A79D2-088E-F275-EA89-DA0C4D7B2A20}"/>
              </a:ext>
            </a:extLst>
          </p:cNvPr>
          <p:cNvPicPr>
            <a:picLocks noChangeAspect="1"/>
          </p:cNvPicPr>
          <p:nvPr/>
        </p:nvPicPr>
        <p:blipFill>
          <a:blip r:embed="rId2"/>
          <a:stretch>
            <a:fillRect/>
          </a:stretch>
        </p:blipFill>
        <p:spPr>
          <a:xfrm>
            <a:off x="7033422" y="424656"/>
            <a:ext cx="1685925" cy="4391025"/>
          </a:xfrm>
          <a:prstGeom prst="rect">
            <a:avLst/>
          </a:prstGeom>
        </p:spPr>
      </p:pic>
      <p:pic>
        <p:nvPicPr>
          <p:cNvPr id="9" name="Content Placeholder 8">
            <a:extLst>
              <a:ext uri="{FF2B5EF4-FFF2-40B4-BE49-F238E27FC236}">
                <a16:creationId xmlns:a16="http://schemas.microsoft.com/office/drawing/2014/main" id="{4A9551D9-40C0-E546-ADD2-191018C22F2F}"/>
              </a:ext>
            </a:extLst>
          </p:cNvPr>
          <p:cNvPicPr>
            <a:picLocks noGrp="1" noChangeAspect="1"/>
          </p:cNvPicPr>
          <p:nvPr>
            <p:ph idx="1"/>
          </p:nvPr>
        </p:nvPicPr>
        <p:blipFill>
          <a:blip r:embed="rId3"/>
          <a:stretch>
            <a:fillRect/>
          </a:stretch>
        </p:blipFill>
        <p:spPr>
          <a:xfrm>
            <a:off x="453230" y="2700797"/>
            <a:ext cx="4705350" cy="1724025"/>
          </a:xfrm>
        </p:spPr>
      </p:pic>
    </p:spTree>
    <p:extLst>
      <p:ext uri="{BB962C8B-B14F-4D97-AF65-F5344CB8AC3E}">
        <p14:creationId xmlns:p14="http://schemas.microsoft.com/office/powerpoint/2010/main" val="45572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642-5857-EE3D-8F62-3BB3D89B9FC2}"/>
              </a:ext>
            </a:extLst>
          </p:cNvPr>
          <p:cNvSpPr>
            <a:spLocks noGrp="1"/>
          </p:cNvSpPr>
          <p:nvPr>
            <p:ph type="title"/>
          </p:nvPr>
        </p:nvSpPr>
        <p:spPr>
          <a:xfrm>
            <a:off x="839787" y="370723"/>
            <a:ext cx="3932237" cy="1600200"/>
          </a:xfrm>
        </p:spPr>
        <p:txBody>
          <a:bodyPr/>
          <a:lstStyle/>
          <a:p>
            <a:r>
              <a:rPr lang="en-US" dirty="0"/>
              <a:t>Bar Chart</a:t>
            </a:r>
            <a:endParaRPr lang="en-IN" dirty="0"/>
          </a:p>
        </p:txBody>
      </p:sp>
      <p:sp>
        <p:nvSpPr>
          <p:cNvPr id="4" name="Text Placeholder 3">
            <a:extLst>
              <a:ext uri="{FF2B5EF4-FFF2-40B4-BE49-F238E27FC236}">
                <a16:creationId xmlns:a16="http://schemas.microsoft.com/office/drawing/2014/main" id="{C2C9D902-0E75-A43E-F507-333274629FE4}"/>
              </a:ext>
            </a:extLst>
          </p:cNvPr>
          <p:cNvSpPr>
            <a:spLocks noGrp="1"/>
          </p:cNvSpPr>
          <p:nvPr>
            <p:ph type="body" sz="half" idx="2"/>
          </p:nvPr>
        </p:nvSpPr>
        <p:spPr>
          <a:xfrm>
            <a:off x="839786" y="2811379"/>
            <a:ext cx="3932237" cy="3811588"/>
          </a:xfrm>
        </p:spPr>
        <p:txBody>
          <a:bodyPr>
            <a:normAutofit/>
          </a:bodyPr>
          <a:lstStyle/>
          <a:p>
            <a:r>
              <a:rPr lang="en-US" sz="2000" dirty="0"/>
              <a:t>This bar chart in this Dashboard represents the quantity of products that are bought by each gender</a:t>
            </a:r>
            <a:endParaRPr lang="en-IN" sz="2000" dirty="0"/>
          </a:p>
        </p:txBody>
      </p:sp>
      <p:sp>
        <p:nvSpPr>
          <p:cNvPr id="5" name="Footer Placeholder 4">
            <a:extLst>
              <a:ext uri="{FF2B5EF4-FFF2-40B4-BE49-F238E27FC236}">
                <a16:creationId xmlns:a16="http://schemas.microsoft.com/office/drawing/2014/main" id="{11F2FDE3-1A1D-090A-82BE-36F09A97FC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FF2785-E7EB-2F9D-3A34-FFE1450C2FDA}"/>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9" name="Content Placeholder 8">
            <a:extLst>
              <a:ext uri="{FF2B5EF4-FFF2-40B4-BE49-F238E27FC236}">
                <a16:creationId xmlns:a16="http://schemas.microsoft.com/office/drawing/2014/main" id="{248694BC-B1B0-E649-BC16-F51DFB7B51BA}"/>
              </a:ext>
            </a:extLst>
          </p:cNvPr>
          <p:cNvPicPr>
            <a:picLocks noGrp="1" noChangeAspect="1"/>
          </p:cNvPicPr>
          <p:nvPr>
            <p:ph idx="1"/>
          </p:nvPr>
        </p:nvPicPr>
        <p:blipFill>
          <a:blip r:embed="rId2"/>
          <a:stretch>
            <a:fillRect/>
          </a:stretch>
        </p:blipFill>
        <p:spPr>
          <a:xfrm>
            <a:off x="5517564" y="1759619"/>
            <a:ext cx="3247291" cy="2371223"/>
          </a:xfrm>
        </p:spPr>
      </p:pic>
      <p:pic>
        <p:nvPicPr>
          <p:cNvPr id="12" name="Picture 11">
            <a:extLst>
              <a:ext uri="{FF2B5EF4-FFF2-40B4-BE49-F238E27FC236}">
                <a16:creationId xmlns:a16="http://schemas.microsoft.com/office/drawing/2014/main" id="{73E46242-73B1-EA02-F3FE-F69335B2CA15}"/>
              </a:ext>
            </a:extLst>
          </p:cNvPr>
          <p:cNvPicPr>
            <a:picLocks noChangeAspect="1"/>
          </p:cNvPicPr>
          <p:nvPr/>
        </p:nvPicPr>
        <p:blipFill>
          <a:blip r:embed="rId3"/>
          <a:stretch>
            <a:fillRect/>
          </a:stretch>
        </p:blipFill>
        <p:spPr>
          <a:xfrm>
            <a:off x="9411702" y="730667"/>
            <a:ext cx="1790700" cy="4429125"/>
          </a:xfrm>
          <a:prstGeom prst="rect">
            <a:avLst/>
          </a:prstGeom>
        </p:spPr>
      </p:pic>
    </p:spTree>
    <p:extLst>
      <p:ext uri="{BB962C8B-B14F-4D97-AF65-F5344CB8AC3E}">
        <p14:creationId xmlns:p14="http://schemas.microsoft.com/office/powerpoint/2010/main" val="257507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r>
              <a:rPr lang="en-US" dirty="0"/>
              <a:t>This analysis on the supermarket sales data gives us the insight about all the customers belonging from different cities like the product lines ,quantity of product they are interested in buying . This in-depth analysis help us understand the sales trend &amp; customer behavior. we can gain insights into which products are selling the most, what factors influence sales, and which customers are the most valuable</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In this project, we will be using Power BI to analyze the supermarket sales dataset. We will perform data cleaning, preprocessing, and exploratory data analysis to understand</a:t>
            </a:r>
          </a:p>
          <a:p>
            <a:r>
              <a:rPr lang="en-US" dirty="0"/>
              <a:t>the patterns and trends in the data. We will also create visualizations and reports to</a:t>
            </a:r>
          </a:p>
          <a:p>
            <a:r>
              <a:rPr lang="en-US" dirty="0"/>
              <a:t>present the data and gain insights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Project Goals</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818120" y="2194560"/>
            <a:ext cx="4114800" cy="4306824"/>
          </a:xfrm>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Analyzing the trend</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Determining popular products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Understanding Impact of Sales</a:t>
            </a:r>
          </a:p>
          <a:p>
            <a:pPr marL="0" indent="0">
              <a:lnSpc>
                <a:spcPct val="150000"/>
              </a:lnSpc>
              <a:buNone/>
            </a:pPr>
            <a:r>
              <a:rPr lang="en-US" dirty="0">
                <a:latin typeface="Gill Sans Nova Light" panose="020B0302020104020203" pitchFamily="34" charset="0"/>
                <a:cs typeface="Gill Sans Light" panose="020B0302020104020203" pitchFamily="34" charset="-79"/>
              </a:rPr>
              <a:t>Identifying Valuable Customers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Analyzing Customer Ratings</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3</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Gaining Insights from the Data Retrieved</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Project Plans</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5</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994588594"/>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Slicers Used on</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480153738"/>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a:xfrm>
            <a:off x="839788" y="365125"/>
            <a:ext cx="10515600" cy="1279191"/>
          </a:xfrm>
        </p:spPr>
        <p:txBody>
          <a:bodyPr/>
          <a:lstStyle/>
          <a:p>
            <a:r>
              <a:rPr lang="en-US" dirty="0"/>
              <a:t>Dashboard</a:t>
            </a: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a:xfrm>
            <a:off x="586339" y="2729246"/>
            <a:ext cx="2573956" cy="1778586"/>
          </a:xfrm>
        </p:spPr>
        <p:txBody>
          <a:bodyPr>
            <a:normAutofit/>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Dashboard consisting of all the Charts and visualizations and slicers to filter the data by </a:t>
            </a: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22" name="Content Placeholder 21">
            <a:extLst>
              <a:ext uri="{FF2B5EF4-FFF2-40B4-BE49-F238E27FC236}">
                <a16:creationId xmlns:a16="http://schemas.microsoft.com/office/drawing/2014/main" id="{864C80E8-7906-3BA6-823B-BDAB5ED2A56F}"/>
              </a:ext>
            </a:extLst>
          </p:cNvPr>
          <p:cNvPicPr>
            <a:picLocks noGrp="1" noChangeAspect="1"/>
          </p:cNvPicPr>
          <p:nvPr>
            <p:ph sz="quarter" idx="14"/>
          </p:nvPr>
        </p:nvPicPr>
        <p:blipFill>
          <a:blip r:embed="rId2"/>
          <a:stretch>
            <a:fillRect/>
          </a:stretch>
        </p:blipFill>
        <p:spPr>
          <a:xfrm>
            <a:off x="3683250" y="2034894"/>
            <a:ext cx="7672138" cy="4109657"/>
          </a:xfrm>
        </p:spPr>
      </p:pic>
    </p:spTree>
    <p:extLst>
      <p:ext uri="{BB962C8B-B14F-4D97-AF65-F5344CB8AC3E}">
        <p14:creationId xmlns:p14="http://schemas.microsoft.com/office/powerpoint/2010/main" val="206812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F2D7-4E4B-3925-53E4-8EB171143643}"/>
              </a:ext>
            </a:extLst>
          </p:cNvPr>
          <p:cNvSpPr>
            <a:spLocks noGrp="1"/>
          </p:cNvSpPr>
          <p:nvPr>
            <p:ph type="title"/>
          </p:nvPr>
        </p:nvSpPr>
        <p:spPr/>
        <p:txBody>
          <a:bodyPr/>
          <a:lstStyle/>
          <a:p>
            <a:r>
              <a:rPr lang="en-US" dirty="0"/>
              <a:t>Charts used for representation of the data</a:t>
            </a:r>
            <a:endParaRPr lang="en-IN" dirty="0"/>
          </a:p>
        </p:txBody>
      </p:sp>
      <p:sp>
        <p:nvSpPr>
          <p:cNvPr id="3" name="Content Placeholder 2">
            <a:extLst>
              <a:ext uri="{FF2B5EF4-FFF2-40B4-BE49-F238E27FC236}">
                <a16:creationId xmlns:a16="http://schemas.microsoft.com/office/drawing/2014/main" id="{5D3D9A7D-0078-1B54-BBE7-185C8D825B2C}"/>
              </a:ext>
            </a:extLst>
          </p:cNvPr>
          <p:cNvSpPr>
            <a:spLocks noGrp="1"/>
          </p:cNvSpPr>
          <p:nvPr>
            <p:ph idx="1"/>
          </p:nvPr>
        </p:nvSpPr>
        <p:spPr>
          <a:xfrm>
            <a:off x="757989" y="2168080"/>
            <a:ext cx="10515600" cy="4370832"/>
          </a:xfrm>
        </p:spPr>
        <p:txBody>
          <a:bodyPr/>
          <a:lstStyle/>
          <a:p>
            <a:r>
              <a:rPr lang="en-US" dirty="0"/>
              <a:t>1.Pie Chart</a:t>
            </a:r>
          </a:p>
          <a:p>
            <a:r>
              <a:rPr lang="en-IN" dirty="0"/>
              <a:t>Stacked Column Chart</a:t>
            </a:r>
          </a:p>
          <a:p>
            <a:r>
              <a:rPr lang="en-IN" dirty="0"/>
              <a:t>Line Chart</a:t>
            </a:r>
          </a:p>
          <a:p>
            <a:r>
              <a:rPr lang="en-IN" dirty="0" err="1"/>
              <a:t>TreeMap</a:t>
            </a:r>
            <a:endParaRPr lang="en-IN" dirty="0"/>
          </a:p>
          <a:p>
            <a:r>
              <a:rPr lang="en-IN" dirty="0"/>
              <a:t>Stacked Bar Chart</a:t>
            </a:r>
          </a:p>
          <a:p>
            <a:r>
              <a:rPr lang="en-IN" dirty="0"/>
              <a:t>100% Column Chart</a:t>
            </a:r>
          </a:p>
        </p:txBody>
      </p:sp>
      <p:sp>
        <p:nvSpPr>
          <p:cNvPr id="4" name="Footer Placeholder 3">
            <a:extLst>
              <a:ext uri="{FF2B5EF4-FFF2-40B4-BE49-F238E27FC236}">
                <a16:creationId xmlns:a16="http://schemas.microsoft.com/office/drawing/2014/main" id="{F6C63C92-FEBB-F8C8-156D-65A31D4078A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8E6F7A-6DA6-988C-A87F-1CA184CC692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0879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642-5857-EE3D-8F62-3BB3D89B9FC2}"/>
              </a:ext>
            </a:extLst>
          </p:cNvPr>
          <p:cNvSpPr>
            <a:spLocks noGrp="1"/>
          </p:cNvSpPr>
          <p:nvPr>
            <p:ph type="title"/>
          </p:nvPr>
        </p:nvSpPr>
        <p:spPr>
          <a:xfrm>
            <a:off x="839787" y="370723"/>
            <a:ext cx="3932237" cy="1600200"/>
          </a:xfrm>
        </p:spPr>
        <p:txBody>
          <a:bodyPr/>
          <a:lstStyle/>
          <a:p>
            <a:r>
              <a:rPr lang="en-US" dirty="0"/>
              <a:t>PIE CHART</a:t>
            </a:r>
            <a:endParaRPr lang="en-IN" dirty="0"/>
          </a:p>
        </p:txBody>
      </p:sp>
      <p:pic>
        <p:nvPicPr>
          <p:cNvPr id="8" name="Content Placeholder 7">
            <a:extLst>
              <a:ext uri="{FF2B5EF4-FFF2-40B4-BE49-F238E27FC236}">
                <a16:creationId xmlns:a16="http://schemas.microsoft.com/office/drawing/2014/main" id="{CB2CE88B-3135-2A80-F49E-1F96AAF03993}"/>
              </a:ext>
            </a:extLst>
          </p:cNvPr>
          <p:cNvPicPr>
            <a:picLocks noGrp="1" noChangeAspect="1"/>
          </p:cNvPicPr>
          <p:nvPr>
            <p:ph idx="1"/>
          </p:nvPr>
        </p:nvPicPr>
        <p:blipFill>
          <a:blip r:embed="rId2"/>
          <a:stretch>
            <a:fillRect/>
          </a:stretch>
        </p:blipFill>
        <p:spPr>
          <a:xfrm>
            <a:off x="5383209" y="1838868"/>
            <a:ext cx="3867150" cy="2676525"/>
          </a:xfrm>
        </p:spPr>
      </p:pic>
      <p:sp>
        <p:nvSpPr>
          <p:cNvPr id="4" name="Text Placeholder 3">
            <a:extLst>
              <a:ext uri="{FF2B5EF4-FFF2-40B4-BE49-F238E27FC236}">
                <a16:creationId xmlns:a16="http://schemas.microsoft.com/office/drawing/2014/main" id="{C2C9D902-0E75-A43E-F507-333274629FE4}"/>
              </a:ext>
            </a:extLst>
          </p:cNvPr>
          <p:cNvSpPr>
            <a:spLocks noGrp="1"/>
          </p:cNvSpPr>
          <p:nvPr>
            <p:ph type="body" sz="half" idx="2"/>
          </p:nvPr>
        </p:nvSpPr>
        <p:spPr>
          <a:xfrm>
            <a:off x="839786" y="2811379"/>
            <a:ext cx="3932237" cy="3811588"/>
          </a:xfrm>
        </p:spPr>
        <p:txBody>
          <a:bodyPr>
            <a:normAutofit/>
          </a:bodyPr>
          <a:lstStyle/>
          <a:p>
            <a:r>
              <a:rPr lang="en-US" sz="2000" dirty="0"/>
              <a:t>This pie chart is used to filter data between all the product lines  and how many people bought which product out of all the 6 product line present and their exact count filtered and differently color presented using highlighted colors.</a:t>
            </a:r>
            <a:endParaRPr lang="en-IN" sz="2000" dirty="0"/>
          </a:p>
        </p:txBody>
      </p:sp>
      <p:sp>
        <p:nvSpPr>
          <p:cNvPr id="5" name="Footer Placeholder 4">
            <a:extLst>
              <a:ext uri="{FF2B5EF4-FFF2-40B4-BE49-F238E27FC236}">
                <a16:creationId xmlns:a16="http://schemas.microsoft.com/office/drawing/2014/main" id="{11F2FDE3-1A1D-090A-82BE-36F09A97FC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FF2785-E7EB-2F9D-3A34-FFE1450C2FDA}"/>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10" name="Picture 9">
            <a:extLst>
              <a:ext uri="{FF2B5EF4-FFF2-40B4-BE49-F238E27FC236}">
                <a16:creationId xmlns:a16="http://schemas.microsoft.com/office/drawing/2014/main" id="{84676394-9F33-4A95-CD2D-D6A68B715FBD}"/>
              </a:ext>
            </a:extLst>
          </p:cNvPr>
          <p:cNvPicPr>
            <a:picLocks noChangeAspect="1"/>
          </p:cNvPicPr>
          <p:nvPr/>
        </p:nvPicPr>
        <p:blipFill>
          <a:blip r:embed="rId3"/>
          <a:stretch>
            <a:fillRect/>
          </a:stretch>
        </p:blipFill>
        <p:spPr>
          <a:xfrm>
            <a:off x="9685338" y="1393407"/>
            <a:ext cx="1666875" cy="4295775"/>
          </a:xfrm>
          <a:prstGeom prst="rect">
            <a:avLst/>
          </a:prstGeom>
        </p:spPr>
      </p:pic>
    </p:spTree>
    <p:extLst>
      <p:ext uri="{BB962C8B-B14F-4D97-AF65-F5344CB8AC3E}">
        <p14:creationId xmlns:p14="http://schemas.microsoft.com/office/powerpoint/2010/main" val="161987838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{46B51B20-1BB7-4DF4-A384-98715CBB5839}tf56410444_win32</Template>
  <TotalTime>76</TotalTime>
  <Words>485</Words>
  <Application>Microsoft Office PowerPoint</Application>
  <PresentationFormat>Widescreen</PresentationFormat>
  <Paragraphs>85</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Baskerville</vt:lpstr>
      <vt:lpstr>Baskerville Old Face</vt:lpstr>
      <vt:lpstr>Calibri</vt:lpstr>
      <vt:lpstr>Gill Sans Light</vt:lpstr>
      <vt:lpstr>Gill Sans Nova</vt:lpstr>
      <vt:lpstr>Gill Sans Nova Light</vt:lpstr>
      <vt:lpstr>Office Theme</vt:lpstr>
      <vt:lpstr>SUPERMARKET ANALYSIS</vt:lpstr>
      <vt:lpstr>Introduction</vt:lpstr>
      <vt:lpstr>Project Goals</vt:lpstr>
      <vt:lpstr>Primary goals</vt:lpstr>
      <vt:lpstr>Project Plans</vt:lpstr>
      <vt:lpstr>Slicers Used on </vt:lpstr>
      <vt:lpstr>Dashboard</vt:lpstr>
      <vt:lpstr>Charts used for representation of the data</vt:lpstr>
      <vt:lpstr>PIE CHART</vt:lpstr>
      <vt:lpstr>Stacked Column Chart</vt:lpstr>
      <vt:lpstr>TREE MAP</vt:lpstr>
      <vt:lpstr>TREE MAP</vt:lpstr>
      <vt:lpstr>Bar Chart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ANALYSIS</dc:title>
  <dc:creator>Harsh Lawrence</dc:creator>
  <cp:lastModifiedBy>Harsh Lawrence</cp:lastModifiedBy>
  <cp:revision>3</cp:revision>
  <dcterms:created xsi:type="dcterms:W3CDTF">2023-05-16T07:50:06Z</dcterms:created>
  <dcterms:modified xsi:type="dcterms:W3CDTF">2023-05-16T09:07:01Z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