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535F451-DC15-4E3A-BDC5-ACF10F93D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42A5811-7BCA-4A76-8BA1-DB2CF9CF6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54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51-DC15-4E3A-BDC5-ACF10F93D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5811-7BCA-4A76-8BA1-DB2CF9CF6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53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35F451-DC15-4E3A-BDC5-ACF10F93D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2A5811-7BCA-4A76-8BA1-DB2CF9CF6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91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35F451-DC15-4E3A-BDC5-ACF10F93D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2A5811-7BCA-4A76-8BA1-DB2CF9CF695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272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35F451-DC15-4E3A-BDC5-ACF10F93D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2A5811-7BCA-4A76-8BA1-DB2CF9CF6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23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51-DC15-4E3A-BDC5-ACF10F93D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5811-7BCA-4A76-8BA1-DB2CF9CF6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20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51-DC15-4E3A-BDC5-ACF10F93D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5811-7BCA-4A76-8BA1-DB2CF9CF6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419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51-DC15-4E3A-BDC5-ACF10F93D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5811-7BCA-4A76-8BA1-DB2CF9CF6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52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35F451-DC15-4E3A-BDC5-ACF10F93D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2A5811-7BCA-4A76-8BA1-DB2CF9CF6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82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51-DC15-4E3A-BDC5-ACF10F93D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5811-7BCA-4A76-8BA1-DB2CF9CF6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74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35F451-DC15-4E3A-BDC5-ACF10F93D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2A5811-7BCA-4A76-8BA1-DB2CF9CF6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41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51-DC15-4E3A-BDC5-ACF10F93D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5811-7BCA-4A76-8BA1-DB2CF9CF6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45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51-DC15-4E3A-BDC5-ACF10F93D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5811-7BCA-4A76-8BA1-DB2CF9CF6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4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51-DC15-4E3A-BDC5-ACF10F93D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5811-7BCA-4A76-8BA1-DB2CF9CF6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14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51-DC15-4E3A-BDC5-ACF10F93D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5811-7BCA-4A76-8BA1-DB2CF9CF6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51-DC15-4E3A-BDC5-ACF10F93D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5811-7BCA-4A76-8BA1-DB2CF9CF6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69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51-DC15-4E3A-BDC5-ACF10F93D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5811-7BCA-4A76-8BA1-DB2CF9CF6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65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F451-DC15-4E3A-BDC5-ACF10F93D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5811-7BCA-4A76-8BA1-DB2CF9CF6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8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63DC-36FA-40AE-925E-FB7BB3267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PROJECT-1</a:t>
            </a:r>
          </a:p>
        </p:txBody>
      </p:sp>
    </p:spTree>
    <p:extLst>
      <p:ext uri="{BB962C8B-B14F-4D97-AF65-F5344CB8AC3E}">
        <p14:creationId xmlns:p14="http://schemas.microsoft.com/office/powerpoint/2010/main" val="154952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DF5B-1D9E-4CAD-A5B6-1FC0F330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90" y="1253528"/>
            <a:ext cx="10820400" cy="53248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view, add the following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measures 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 to tables as you see fit, and use a matrix to match the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 check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 values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 new measures named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Quantity Sold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and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Quantity Returned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 to calculate the sum of quantity from each data table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 should see total Quantity Sold =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833,489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total Quantity Returned =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8,289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new measures named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Transactions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 and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Returns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to calculate the count of rows from each data table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 should see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269,720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transactions and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7,087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returns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measure named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Rate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to calculate the ratio of quantity returned to quantity sold (format as %)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 should see an overall return rate of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0.99%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measure named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Weekend Transactions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to calculate transactions on weekends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 should see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76,608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total weekend transactions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measure named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% Weekend Transactions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to calculate weekend transactions as a percentage of total transactions (format as %)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 should see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28.4% 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weekend transactions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new measures named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Transactions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and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Returns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to calculate grand total transactions and returns (regardless of filter context)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 should see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269,720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transactions and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7,087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returns across all rows (test with 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product_brand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rows)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measure to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ate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Revenue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based on transaction quantity and product retail price, and format as $ (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hint: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you'll need an iterator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 should see a total revenue of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$1,764,546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18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23A8-F486-442B-A3B0-3FEEF9EE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13" y="1502103"/>
            <a:ext cx="10820400" cy="4024125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measure to calculate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Cost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 based on transaction quantity and product cost, and format as $ (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hint: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you'll need an iterator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 should see a total cost of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$711,728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measure named 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Profit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to calculate total revenue minus total cost, and format as $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 should see a total profit of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$1,052,819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measure to calculate 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Profit Margin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by dividing total profit by total revenue calculate total revenue (format as %)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 should see an overall profit margin of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59.67%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measure named 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Unique Products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to calculate the number of unique product names in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table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 should see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1,560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unique products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measure named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YTD Revenue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to calculate year-to-date total revenue, and format as $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Create a matrix with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 of Month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on rows; you should see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$872,924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YTD Revenue in September 1998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measure named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60-Day Revenue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to calculate a running revenue total over a 60-day period, and format as $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Create a matrix with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on rows; you should see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$97,570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60-Day Revenue on 4/14/1997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new measures named  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 Month Transactions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 Month Revenue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 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 Month Profit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and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 Month Returns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Create a matrix with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 of Month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on rows to confirm accuracy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measure named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Revenue Target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based on a 5% lift over the previous month revenue, and format as $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 should see a Revenue Target of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$99,223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March 1998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68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26C8-1FB2-4AD3-8848-04089598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1" y="684597"/>
            <a:ext cx="5004047" cy="496256"/>
          </a:xfrm>
        </p:spPr>
        <p:txBody>
          <a:bodyPr>
            <a:normAutofit fontScale="90000"/>
          </a:bodyPr>
          <a:lstStyle/>
          <a:p>
            <a:r>
              <a:rPr lang="en-IN" dirty="0"/>
              <a:t>Building the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2157-86CF-4BF3-9C14-6ABF11957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1" y="1555367"/>
            <a:ext cx="10820400" cy="499635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Rename the tab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Topline Performance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and insert the universal data logo</a:t>
            </a:r>
            <a:b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Insert a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visual to show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Transactions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Profit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Profit Margin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Rate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 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Product_Brand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 rows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conditional formatting to show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bars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on the Total Transactions column, and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 scales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on Profit Margin (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White to Green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Return Rate (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White to Red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a visual level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Top 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filter to only show the top 30 product brands, then sort descending by Total Transactions</a:t>
            </a:r>
          </a:p>
          <a:p>
            <a:pPr marL="0" indent="0" algn="l">
              <a:buNone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 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a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KPI Card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show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Transactions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with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 of Month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 the trend axis and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 Month Transactions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 the target goal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the title to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Month Transactions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and format as you see fit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two more copies: one for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Profit 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vs. Last month Profit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one for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Returns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vs. Last Month Returns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sure to update titles, and change the Returns chart to color coding to "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 is Good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 algn="l">
              <a:buNone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 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a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visual to show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Transactions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 store city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a slicer for store country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 the "selection controls" menu in the formatting pane, activate the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Select All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option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 Tip: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Change the orientation in the "General" formatting menu to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horizontal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resize to create a 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vertical 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stack (rather than a list)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1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D1F0-006A-4575-9578-327CCA584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36" y="1695635"/>
            <a:ext cx="10820400" cy="369311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Next to the map, add a 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Treemap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visual to break down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Transactions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 store country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Pull in 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store_state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store_city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beneath 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store_country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the "Group" field to enable drill-up and drill-down functionality</a:t>
            </a:r>
          </a:p>
          <a:p>
            <a:pPr marL="0" indent="0" algn="l">
              <a:buNone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Beneath the map, add a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 Chart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show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Revenue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 week, and format as you see fit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a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report level filter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only show data for 1998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the title to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Weekly Revenue Trending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the lower right, add a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Gauge Chart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show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Revenue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against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Revenue Target 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 either "target value" or "maximum value"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a visual level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filter to show the latest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 of Month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 data labels, and update the title to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Revenue vs. Target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8) 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the Matrix and activate the 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Edit interactions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option to prevent the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Treemap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filtering</a:t>
            </a:r>
            <a:b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4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7341-5190-4AEF-B690-7A708A04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91384"/>
            <a:ext cx="10820400" cy="282132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Select "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USA"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the country slicer, and drill down to select "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Portland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in the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Treemap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a new bookmark named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Portland 1000 Sales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a new report page, named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 a text box and write something along the lines of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Portland hits 1,000 sales in December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a button (your choice) and use the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properties to link it to the bookmark you created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the bookmark by CTRL-clicking the button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 2-3 additional insights from the Topline Performance tab and add new bookmarks and notes linking back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Get creative! Practice creating new visuals, pages, or bookmarks to continue exploring the data!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BF13B-567B-4CFE-8419-DCF7F03A9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065" y="4012707"/>
            <a:ext cx="51339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2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3F77-6B61-41BB-959C-9F9528A6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5596"/>
            <a:ext cx="8610600" cy="1293028"/>
          </a:xfrm>
        </p:spPr>
        <p:txBody>
          <a:bodyPr/>
          <a:lstStyle/>
          <a:p>
            <a:pPr algn="l"/>
            <a:r>
              <a:rPr lang="en-IN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5854-67D6-4B1F-87C6-E2FD5471F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3237"/>
            <a:ext cx="10820400" cy="4028686"/>
          </a:xfrm>
        </p:spPr>
        <p:txBody>
          <a:bodyPr>
            <a:normAutofit/>
          </a:bodyPr>
          <a:lstStyle/>
          <a:p>
            <a:pPr algn="l"/>
            <a:r>
              <a:rPr lang="en-US" sz="1600" b="0" i="0" dirty="0">
                <a:effectLst/>
                <a:latin typeface="Comic Sans MS" panose="030F0702030302020204" pitchFamily="66" charset="0"/>
              </a:rPr>
              <a:t>You will be working through the entire business intelligence workflow: </a:t>
            </a:r>
            <a:r>
              <a:rPr lang="en-US" sz="1600" b="1" i="0" dirty="0">
                <a:effectLst/>
                <a:latin typeface="Comic Sans MS" panose="030F0702030302020204" pitchFamily="66" charset="0"/>
              </a:rPr>
              <a:t>connecting and shaping the source data, building a relational model, adding calculated columns and measures, </a:t>
            </a:r>
            <a:r>
              <a:rPr lang="en-US" sz="1600" b="0" i="0" dirty="0">
                <a:effectLst/>
                <a:latin typeface="Comic Sans MS" panose="030F0702030302020204" pitchFamily="66" charset="0"/>
              </a:rPr>
              <a:t>and</a:t>
            </a:r>
            <a:r>
              <a:rPr lang="en-US" sz="1600" b="1" i="0" dirty="0">
                <a:effectLst/>
                <a:latin typeface="Comic Sans MS" panose="030F0702030302020204" pitchFamily="66" charset="0"/>
              </a:rPr>
              <a:t> designing an interactive report</a:t>
            </a:r>
            <a:r>
              <a:rPr lang="en-US" sz="1600" b="0" i="0" dirty="0">
                <a:effectLst/>
                <a:latin typeface="Comic Sans MS" panose="030F0702030302020204" pitchFamily="66" charset="0"/>
              </a:rPr>
              <a:t>. I have attached all of the files you need to get started: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Universal_Data.png</a:t>
            </a:r>
            <a:r>
              <a:rPr lang="en-US" sz="1600" b="0" i="1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sz="1600" b="0" i="1" dirty="0">
                <a:effectLst/>
                <a:latin typeface="Comic Sans MS" panose="030F0702030302020204" pitchFamily="66" charset="0"/>
              </a:rPr>
              <a:t>(Universal Data logo)</a:t>
            </a:r>
            <a:endParaRPr lang="en-US" sz="1600" b="0" i="0" dirty="0">
              <a:effectLst/>
              <a:latin typeface="Comic Sans MS" panose="030F0702030302020204" pitchFamily="66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Universal_Data</a:t>
            </a:r>
            <a:r>
              <a:rPr 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_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CSV</a:t>
            </a:r>
            <a:r>
              <a:rPr 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_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Files.zip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sz="1600" b="0" i="1" dirty="0">
                <a:effectLst/>
                <a:latin typeface="Comic Sans MS" panose="030F0702030302020204" pitchFamily="66" charset="0"/>
              </a:rPr>
              <a:t>(zipped folder containing the 8 CSV files you'll need to build your report)</a:t>
            </a:r>
            <a:endParaRPr lang="en-US" sz="1600" b="0" i="0" dirty="0">
              <a:effectLst/>
              <a:latin typeface="Comic Sans MS" panose="030F0702030302020204" pitchFamily="66" charset="0"/>
            </a:endParaRPr>
          </a:p>
          <a:p>
            <a:pPr algn="l"/>
            <a:r>
              <a:rPr lang="en-US" sz="1600" b="0" i="0" dirty="0">
                <a:effectLst/>
                <a:latin typeface="Comic Sans MS" panose="030F0702030302020204" pitchFamily="66" charset="0"/>
              </a:rPr>
              <a:t>In case you get stuck, I've also included a completed report (</a:t>
            </a:r>
            <a:r>
              <a:rPr lang="en-US" sz="1600" b="1" i="1" dirty="0">
                <a:effectLst/>
                <a:latin typeface="Comic Sans MS" panose="030F0702030302020204" pitchFamily="66" charset="0"/>
              </a:rPr>
              <a:t>“</a:t>
            </a:r>
            <a:r>
              <a:rPr lang="en-US" sz="1600" b="1" i="1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Universal_Data_Report_</a:t>
            </a:r>
            <a:r>
              <a:rPr lang="en-US" sz="1600" b="1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Complete</a:t>
            </a:r>
            <a:r>
              <a:rPr lang="en-US" sz="1600" b="1" i="1" dirty="0">
                <a:effectLst/>
                <a:latin typeface="Comic Sans MS" panose="030F0702030302020204" pitchFamily="66" charset="0"/>
              </a:rPr>
              <a:t>"</a:t>
            </a:r>
            <a:r>
              <a:rPr lang="en-US" sz="1600" b="0" i="0" dirty="0">
                <a:effectLst/>
                <a:latin typeface="Comic Sans MS" panose="030F0702030302020204" pitchFamily="66" charset="0"/>
              </a:rPr>
              <a:t>) for you to reference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55058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6CA5-64A1-4D92-B481-6BFD00A35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92" y="2052517"/>
            <a:ext cx="10820400" cy="43571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Update your Power BI options and settings as follows: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Deselect the "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Autodetect new relationships after data is loaded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option in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Load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tab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sure that Locale for import is set to "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English (United States)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in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Regional Settings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tab</a:t>
            </a:r>
          </a:p>
          <a:p>
            <a:pPr marL="0" indent="0" algn="l">
              <a:buNone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Connect to the 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UniversalData_Customers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csv 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the table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and make sure that headers have been promoted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Confirm that data types are accurate (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should be whole numbers, and both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customer_acct_num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and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customer_postal_code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 should be text)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a new column named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full_name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 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merge the 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columns, separated by a space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column named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 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extract the year from the "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birthdate" 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column, and format as text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conditional column 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named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has_children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 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equals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if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total_children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0, otherwise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pPr marL="0" indent="0" algn="l">
              <a:buNone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6880C4-8B00-47BE-A369-8A269461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92" y="782128"/>
            <a:ext cx="7783497" cy="1011161"/>
          </a:xfrm>
        </p:spPr>
        <p:txBody>
          <a:bodyPr/>
          <a:lstStyle/>
          <a:p>
            <a:pPr algn="l"/>
            <a:r>
              <a:rPr lang="en-IN" dirty="0"/>
              <a:t>DATA ENGINEERING (SHAPING)</a:t>
            </a:r>
          </a:p>
        </p:txBody>
      </p:sp>
    </p:spTree>
    <p:extLst>
      <p:ext uri="{BB962C8B-B14F-4D97-AF65-F5344CB8AC3E}">
        <p14:creationId xmlns:p14="http://schemas.microsoft.com/office/powerpoint/2010/main" val="105533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05F8-447A-4DF4-ACB4-82E0AD0A5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83" y="765255"/>
            <a:ext cx="11228033" cy="57243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Connect to the 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UniversalData_Products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csv file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the table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and make sure that headers have been promoted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Confirm that data types are accurate (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should be whole numbers,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product_sku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should be text),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product_retail_price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and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product_cost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should be decimal numbers)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the statistics tools to return the number of distinct product brands, followed by distinct product names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 should see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brands and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1,560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product names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a calculated column named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discount_price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equal to 90% of the original retail price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Format as a fixed decimal number, and then use the rounding tool to round to 2 digits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product_brand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and use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option to calculate the average retail price by brand, and name the new column "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 Retail Price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 check: 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should see an average retail price of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$2.18 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Washington products, and 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$2.21 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Green Ribbon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the last applied step to return the table to its pre-grouped state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Replace "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values with zeros in both the "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recyclable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and "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low-fat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columns</a:t>
            </a:r>
          </a:p>
          <a:p>
            <a:pPr marL="0" indent="0" algn="just">
              <a:buNone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Connect to the 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UniversalData_Stores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csv file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the table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and make sure that headers have been promoted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Confirm that data types are accurate (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store_id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and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region_id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 should be whole numbers)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a calculated column named 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full_address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by merging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store_city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store_state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and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store_country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separated by a comma and space (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hint: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use a custom separator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a calculated column named 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area_code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by extracting the characters before the dash ("-") in the 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store_phone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field </a:t>
            </a:r>
          </a:p>
          <a:p>
            <a:pPr marL="0" indent="0" algn="just">
              <a:buNone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8B049-2DD6-402C-B4B8-F94C56C8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68" y="1146995"/>
            <a:ext cx="11068235" cy="504074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Connect to the 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UniversalData_Regions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csv file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the table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and make sure that headers have been promoted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Confirm that data types are accurate (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region_id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should be whole numbers)</a:t>
            </a:r>
          </a:p>
          <a:p>
            <a:pPr marL="0" indent="0" algn="just">
              <a:buNone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Connect to the 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UniversalData_Calendar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csv file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the table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and make sure that headers have been promoted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the date tools in the query editor to add the following columns: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 of Week (starting Sunday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of Day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 of Month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of Month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Quarter of Year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7) Connect to the </a:t>
            </a:r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UniversalData_Returns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 csv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Name the table "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Return_Data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" and make sure that headers have been promoted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Confirm that data types are accurate (all ID columns and quantity should be whole numbers)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0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99CB-426A-4966-B3FE-0495C564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01" y="1502102"/>
            <a:ext cx="10820400" cy="4024125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Add a new folder on your desktop (or in your documents) named "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UniversalData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containing both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UniversalData_Transactions_1997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UniversalData_Transactions_1998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csv files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 to the folder path, and choose "Edit" (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vs. Combine and Edit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the "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column header (double arrow icon) to combine the files, then remove the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Source.Name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column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the table "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Transaction_Data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and confirm that headers have been promoted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Confirm that data types are accurate (all ID columns and 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should be whole numbers)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 should see data from 1/1/1997 through 12/30/1998 in the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transaction_date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column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b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With the exception of the two data tables, disable "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 in Report Refresh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then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Close &amp; Apply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Confirm that all 7 tables are now accessible within both 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view and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view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10) Save your 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pbix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file (i.e.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UniversalData_Report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C62F-9ADC-45AE-B356-96E977DF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61" y="569064"/>
            <a:ext cx="5490839" cy="1091060"/>
          </a:xfrm>
        </p:spPr>
        <p:txBody>
          <a:bodyPr/>
          <a:lstStyle/>
          <a:p>
            <a:pPr algn="l"/>
            <a:r>
              <a:rPr lang="en-IN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54D86-D311-474B-A961-63F66ABF5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61" y="1830576"/>
            <a:ext cx="10820400" cy="45879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view, arrange your tables with the lookup tables above the data tables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 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Transaction_Data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using valid primary/foreign keys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 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Transaction_Data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using both date fields, with an inactive 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stock_date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relationship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 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Return_Data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and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using valid primary/foreign keys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 a "snowflake" schema</a:t>
            </a:r>
          </a:p>
          <a:p>
            <a:pPr marL="0" indent="0" algn="just">
              <a:buNone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Confirm the following: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relationships follow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one-to-many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cardinality, with primary keys (1) on the lookup side and foreign keys (*) on the data side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Filters are all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one-way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(no two-way filters)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 context flows "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downstream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from lookup tables to data tables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tables are connected via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shared lookup tables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directly to each other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3) Hide all 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foreign keys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both data tables from Report View, as well as 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region_id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 from the 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table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1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EC61D-519D-424D-B25A-9090F1FA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23" y="1697410"/>
            <a:ext cx="10820400" cy="40241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view, complete the following: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 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date fields (across all tables) to the “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/d/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format using the formatting tools in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tab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product_retail_price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product_cost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and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discount_price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to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Currency ($ English)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format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Customers 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table, categorize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customer_city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as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customer_postal_code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as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Postal Code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customer_country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as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Country/Region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Stores 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table, categorize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store_city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as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store_state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as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 or Province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store_country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as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Country/Region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full_address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as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just">
              <a:buNone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Save your 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pbix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3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06D3-FC94-4EB3-BA71-578616B9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59" y="693351"/>
            <a:ext cx="4356717" cy="57615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DAX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C7954-E4E2-4A60-8CB6-6CE2D409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59" y="1564245"/>
            <a:ext cx="10820400" cy="491645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view, add the following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calculated columns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table, or Sundays (otherwise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 a column named "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Weekend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742950" lvl="1" indent="-28575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Equals "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 for Saturdays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table, add a column named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 of Month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the last date of the current month for each row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table, add a column named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Age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Calculates current customer ages using the "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birthdate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column and the TODAY() 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table, add a column named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Equals 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for customers who own homes and have Golden membership cards (otherwise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  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table, add a column named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 Country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the first three characters of the customer country, and converts to all uppercase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table, add a column named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House Number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Extracts all characters/numbers before the first space in the "</a:t>
            </a:r>
            <a:r>
              <a:rPr lang="en-US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customer_address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column (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hint: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use SEARCH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table, add a column named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 Tier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Equals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if the retail price is &gt;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$3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if the retail price is &gt;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"</a:t>
            </a:r>
            <a:r>
              <a:rPr lang="en-US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otherwise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 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table, add a column named "</a:t>
            </a:r>
            <a:r>
              <a:rPr lang="en-US" sz="14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Years_Since_Remodel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Calculates the number of years between the current date (TODAY()) and the last remodel date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04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606</TotalTime>
  <Words>2733</Words>
  <Application>Microsoft Office PowerPoint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Comic Sans MS</vt:lpstr>
      <vt:lpstr>Vapor Trail</vt:lpstr>
      <vt:lpstr>PROJECT-1</vt:lpstr>
      <vt:lpstr>INSTRUCTIONS</vt:lpstr>
      <vt:lpstr>DATA ENGINEERING (SHAPING)</vt:lpstr>
      <vt:lpstr>PowerPoint Presentation</vt:lpstr>
      <vt:lpstr>PowerPoint Presentation</vt:lpstr>
      <vt:lpstr>PowerPoint Presentation</vt:lpstr>
      <vt:lpstr>DATA MODELLING</vt:lpstr>
      <vt:lpstr>PowerPoint Presentation</vt:lpstr>
      <vt:lpstr>DAX MEASURES</vt:lpstr>
      <vt:lpstr>PowerPoint Presentation</vt:lpstr>
      <vt:lpstr>PowerPoint Presentation</vt:lpstr>
      <vt:lpstr>Building the report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</cp:revision>
  <dcterms:created xsi:type="dcterms:W3CDTF">2022-04-23T06:37:00Z</dcterms:created>
  <dcterms:modified xsi:type="dcterms:W3CDTF">2022-04-23T18:57:08Z</dcterms:modified>
</cp:coreProperties>
</file>