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14"/>
  </p:notesMasterIdLst>
  <p:handoutMasterIdLst>
    <p:handoutMasterId r:id="rId15"/>
  </p:handoutMasterIdLst>
  <p:sldIdLst>
    <p:sldId id="267" r:id="rId5"/>
    <p:sldId id="278" r:id="rId6"/>
    <p:sldId id="269" r:id="rId7"/>
    <p:sldId id="283" r:id="rId8"/>
    <p:sldId id="272" r:id="rId9"/>
    <p:sldId id="273" r:id="rId10"/>
    <p:sldId id="282" r:id="rId11"/>
    <p:sldId id="284" r:id="rId12"/>
    <p:sldId id="285"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599" autoAdjust="0"/>
  </p:normalViewPr>
  <p:slideViewPr>
    <p:cSldViewPr>
      <p:cViewPr varScale="1">
        <p:scale>
          <a:sx n="119" d="100"/>
          <a:sy n="119" d="100"/>
        </p:scale>
        <p:origin x="216" y="108"/>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arsh\Downloads\Capstone%201%20Excel%20NFHS(2).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 1 Excel NFHS(2).xls]QUE 3!PivotTable3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2"/>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s>
    <c:plotArea>
      <c:layout/>
      <c:lineChart>
        <c:grouping val="standard"/>
        <c:varyColors val="0"/>
        <c:ser>
          <c:idx val="0"/>
          <c:order val="0"/>
          <c:tx>
            <c:strRef>
              <c:f>'QUE 3'!$B$7:$B$8</c:f>
              <c:strCache>
                <c:ptCount val="1"/>
                <c:pt idx="0">
                  <c:v>Total</c:v>
                </c:pt>
              </c:strCache>
            </c:strRef>
          </c:tx>
          <c:spPr>
            <a:ln w="28575" cap="rnd">
              <a:solidFill>
                <a:schemeClr val="accent1"/>
              </a:solidFill>
              <a:round/>
            </a:ln>
            <a:effectLst/>
          </c:spPr>
          <c:marker>
            <c:symbol val="none"/>
          </c:marker>
          <c:cat>
            <c:strRef>
              <c:f>'QUE 3'!$A$9:$A$45</c:f>
              <c:strCache>
                <c:ptCount val="36"/>
                <c:pt idx="0">
                  <c:v>Andaman &amp; Nicobar Islands</c:v>
                </c:pt>
                <c:pt idx="1">
                  <c:v>Andhra Pradesh</c:v>
                </c:pt>
                <c:pt idx="2">
                  <c:v>Arunachal Pradesh</c:v>
                </c:pt>
                <c:pt idx="3">
                  <c:v>Assam</c:v>
                </c:pt>
                <c:pt idx="4">
                  <c:v>Bihar</c:v>
                </c:pt>
                <c:pt idx="5">
                  <c:v>Chandigarh</c:v>
                </c:pt>
                <c:pt idx="6">
                  <c:v>Chhattisgarh</c:v>
                </c:pt>
                <c:pt idx="7">
                  <c:v>Dadra and Nagar Haveli &amp; Daman and Diu</c:v>
                </c:pt>
                <c:pt idx="8">
                  <c:v>Goa</c:v>
                </c:pt>
                <c:pt idx="9">
                  <c:v>Gujarat</c:v>
                </c:pt>
                <c:pt idx="10">
                  <c:v>Haryana</c:v>
                </c:pt>
                <c:pt idx="11">
                  <c:v>Himachal Pradesh</c:v>
                </c:pt>
                <c:pt idx="12">
                  <c:v>Jammu &amp; Kashmir</c:v>
                </c:pt>
                <c:pt idx="13">
                  <c:v>Jharkhand</c:v>
                </c:pt>
                <c:pt idx="14">
                  <c:v>Karnataka</c:v>
                </c:pt>
                <c:pt idx="15">
                  <c:v>Kerala</c:v>
                </c:pt>
                <c:pt idx="16">
                  <c:v>Ladakh</c:v>
                </c:pt>
                <c:pt idx="17">
                  <c:v>Lakshadweep</c:v>
                </c:pt>
                <c:pt idx="18">
                  <c:v>Madhya Pradesh</c:v>
                </c:pt>
                <c:pt idx="19">
                  <c:v>Maharastra</c:v>
                </c:pt>
                <c:pt idx="20">
                  <c:v>Manipur</c:v>
                </c:pt>
                <c:pt idx="21">
                  <c:v>Meghalaya</c:v>
                </c:pt>
                <c:pt idx="22">
                  <c:v>Mizoram</c:v>
                </c:pt>
                <c:pt idx="23">
                  <c:v>Nagaland</c:v>
                </c:pt>
                <c:pt idx="24">
                  <c:v>NCT of Delhi</c:v>
                </c:pt>
                <c:pt idx="25">
                  <c:v>Odisha</c:v>
                </c:pt>
                <c:pt idx="26">
                  <c:v>Puducherry</c:v>
                </c:pt>
                <c:pt idx="27">
                  <c:v>Punjab</c:v>
                </c:pt>
                <c:pt idx="28">
                  <c:v>Rajasthan</c:v>
                </c:pt>
                <c:pt idx="29">
                  <c:v>Sikkim</c:v>
                </c:pt>
                <c:pt idx="30">
                  <c:v>Tamil Nadu</c:v>
                </c:pt>
                <c:pt idx="31">
                  <c:v>Telangana</c:v>
                </c:pt>
                <c:pt idx="32">
                  <c:v>Tripura</c:v>
                </c:pt>
                <c:pt idx="33">
                  <c:v>Uttar Pradesh</c:v>
                </c:pt>
                <c:pt idx="34">
                  <c:v>Uttarakhand</c:v>
                </c:pt>
                <c:pt idx="35">
                  <c:v>West Bengal</c:v>
                </c:pt>
              </c:strCache>
            </c:strRef>
          </c:cat>
          <c:val>
            <c:numRef>
              <c:f>'QUE 3'!$B$9:$B$45</c:f>
              <c:numCache>
                <c:formatCode>General</c:formatCode>
                <c:ptCount val="36"/>
                <c:pt idx="0">
                  <c:v>5248</c:v>
                </c:pt>
                <c:pt idx="1">
                  <c:v>22692</c:v>
                </c:pt>
                <c:pt idx="2">
                  <c:v>36536</c:v>
                </c:pt>
                <c:pt idx="3">
                  <c:v>60238</c:v>
                </c:pt>
                <c:pt idx="4">
                  <c:v>71668</c:v>
                </c:pt>
                <c:pt idx="5">
                  <c:v>1522</c:v>
                </c:pt>
                <c:pt idx="6">
                  <c:v>49100</c:v>
                </c:pt>
                <c:pt idx="7">
                  <c:v>5352</c:v>
                </c:pt>
                <c:pt idx="8">
                  <c:v>3712</c:v>
                </c:pt>
                <c:pt idx="9">
                  <c:v>58736</c:v>
                </c:pt>
                <c:pt idx="10">
                  <c:v>36458</c:v>
                </c:pt>
                <c:pt idx="11">
                  <c:v>21396</c:v>
                </c:pt>
                <c:pt idx="12">
                  <c:v>36172</c:v>
                </c:pt>
                <c:pt idx="13">
                  <c:v>45726</c:v>
                </c:pt>
                <c:pt idx="14">
                  <c:v>53148</c:v>
                </c:pt>
                <c:pt idx="15">
                  <c:v>24660</c:v>
                </c:pt>
                <c:pt idx="16">
                  <c:v>3636</c:v>
                </c:pt>
                <c:pt idx="17">
                  <c:v>1842</c:v>
                </c:pt>
                <c:pt idx="18">
                  <c:v>87104</c:v>
                </c:pt>
                <c:pt idx="19">
                  <c:v>63286</c:v>
                </c:pt>
                <c:pt idx="20">
                  <c:v>15762</c:v>
                </c:pt>
                <c:pt idx="21">
                  <c:v>20296</c:v>
                </c:pt>
                <c:pt idx="22">
                  <c:v>14514</c:v>
                </c:pt>
                <c:pt idx="23">
                  <c:v>20224</c:v>
                </c:pt>
                <c:pt idx="24">
                  <c:v>18972</c:v>
                </c:pt>
                <c:pt idx="25">
                  <c:v>52934</c:v>
                </c:pt>
                <c:pt idx="26">
                  <c:v>7040</c:v>
                </c:pt>
                <c:pt idx="27">
                  <c:v>37648</c:v>
                </c:pt>
                <c:pt idx="28">
                  <c:v>63634</c:v>
                </c:pt>
                <c:pt idx="29">
                  <c:v>7032</c:v>
                </c:pt>
                <c:pt idx="30">
                  <c:v>55858</c:v>
                </c:pt>
                <c:pt idx="31">
                  <c:v>54702</c:v>
                </c:pt>
                <c:pt idx="32">
                  <c:v>14418</c:v>
                </c:pt>
                <c:pt idx="33">
                  <c:v>141420</c:v>
                </c:pt>
                <c:pt idx="34">
                  <c:v>24338</c:v>
                </c:pt>
                <c:pt idx="35">
                  <c:v>36374</c:v>
                </c:pt>
              </c:numCache>
            </c:numRef>
          </c:val>
          <c:smooth val="0"/>
          <c:extLst>
            <c:ext xmlns:c16="http://schemas.microsoft.com/office/drawing/2014/chart" uri="{C3380CC4-5D6E-409C-BE32-E72D297353CC}">
              <c16:uniqueId val="{00000000-9849-44CC-8F16-3C24D2A74337}"/>
            </c:ext>
          </c:extLst>
        </c:ser>
        <c:dLbls>
          <c:showLegendKey val="0"/>
          <c:showVal val="0"/>
          <c:showCatName val="0"/>
          <c:showSerName val="0"/>
          <c:showPercent val="0"/>
          <c:showBubbleSize val="0"/>
        </c:dLbls>
        <c:smooth val="0"/>
        <c:axId val="424969376"/>
        <c:axId val="1"/>
      </c:lineChart>
      <c:catAx>
        <c:axId val="424969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
        <c:crosses val="autoZero"/>
        <c:auto val="0"/>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4969376"/>
        <c:crosses val="autoZero"/>
        <c:crossBetween val="between"/>
      </c:valAx>
      <c:spPr>
        <a:noFill/>
        <a:ln w="25400">
          <a:noFill/>
        </a:ln>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gradFill flip="none" rotWithShape="1">
      <a:gsLst>
        <a:gs pos="0">
          <a:schemeClr val="accent4">
            <a:lumMod val="60000"/>
            <a:lumOff val="40000"/>
          </a:schemeClr>
        </a:gs>
        <a:gs pos="54000">
          <a:schemeClr val="accent5">
            <a:lumMod val="0"/>
            <a:lumOff val="100000"/>
          </a:schemeClr>
        </a:gs>
        <a:gs pos="100000">
          <a:schemeClr val="accent5">
            <a:lumMod val="100000"/>
          </a:schemeClr>
        </a:gs>
      </a:gsLst>
      <a:lin ang="8100000" scaled="1"/>
      <a:tileRect/>
    </a:gradFill>
    <a:ln w="9525" cap="flat" cmpd="sng" algn="ctr">
      <a:solidFill>
        <a:srgbClr val="C00000"/>
      </a:solidFill>
      <a:round/>
    </a:ln>
    <a:effectLst>
      <a:outerShdw blurRad="63500" sx="102000" sy="102000" algn="ctr" rotWithShape="0">
        <a:schemeClr val="accent4">
          <a:lumMod val="75000"/>
          <a:alpha val="40000"/>
        </a:schemeClr>
      </a:outerShdw>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11/4/2022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11/4/2022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11/4/2022</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11/4/2022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11/4/2022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11/4/2022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11/4/2022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11/4/2022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11/4/2022</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11/4/2022</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11/4/2022</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11/4/2022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11/4/2022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11/4/2022</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Co-relation%20Support%20Question%20no%204%20Capstone.docx"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Excel Capstone  - 1</a:t>
            </a:r>
          </a:p>
        </p:txBody>
      </p:sp>
      <p:sp>
        <p:nvSpPr>
          <p:cNvPr id="3" name="Subtitle 2"/>
          <p:cNvSpPr>
            <a:spLocks noGrp="1"/>
          </p:cNvSpPr>
          <p:nvPr>
            <p:ph type="subTitle" idx="1"/>
          </p:nvPr>
        </p:nvSpPr>
        <p:spPr/>
        <p:txBody>
          <a:bodyPr/>
          <a:lstStyle/>
          <a:p>
            <a:r>
              <a:rPr lang="en-US" dirty="0"/>
              <a:t>Project presentation</a:t>
            </a:r>
          </a:p>
          <a:p>
            <a:endParaRPr lang="en-US" dirty="0"/>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Excel Capstone To do list</a:t>
            </a:r>
          </a:p>
        </p:txBody>
      </p:sp>
      <p:sp>
        <p:nvSpPr>
          <p:cNvPr id="14" name="Content Placeholder 13"/>
          <p:cNvSpPr>
            <a:spLocks noGrp="1"/>
          </p:cNvSpPr>
          <p:nvPr>
            <p:ph idx="1"/>
          </p:nvPr>
        </p:nvSpPr>
        <p:spPr/>
        <p:txBody>
          <a:bodyPr/>
          <a:lstStyle/>
          <a:p>
            <a:r>
              <a:rPr lang="en-US" dirty="0"/>
              <a:t>Question 1 :- Analyze and Assess</a:t>
            </a:r>
          </a:p>
          <a:p>
            <a:r>
              <a:rPr lang="en-US" dirty="0"/>
              <a:t>Question 2 :- Analyze and Assess</a:t>
            </a:r>
          </a:p>
          <a:p>
            <a:r>
              <a:rPr lang="en-US" dirty="0"/>
              <a:t>Question 3 :- Visualization</a:t>
            </a:r>
          </a:p>
          <a:p>
            <a:r>
              <a:rPr lang="en-US" dirty="0"/>
              <a:t>Question 4 :- Writing</a:t>
            </a:r>
          </a:p>
          <a:p>
            <a:r>
              <a:rPr lang="en-US" dirty="0"/>
              <a:t>Question 5 :- Reasoning &amp; Problem Solving</a:t>
            </a:r>
          </a:p>
          <a:p>
            <a:endParaRPr lang="en-US" dirty="0"/>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422030" y="990599"/>
            <a:ext cx="9344765" cy="998241"/>
          </a:xfrm>
        </p:spPr>
        <p:txBody>
          <a:bodyPr/>
          <a:lstStyle/>
          <a:p>
            <a:r>
              <a:rPr lang="en-US" dirty="0"/>
              <a:t>Problem 1 :- Analyze and Assess</a:t>
            </a:r>
          </a:p>
        </p:txBody>
      </p:sp>
      <p:sp>
        <p:nvSpPr>
          <p:cNvPr id="11" name="Text Placeholder 10"/>
          <p:cNvSpPr>
            <a:spLocks noGrp="1"/>
          </p:cNvSpPr>
          <p:nvPr>
            <p:ph type="body" idx="1"/>
          </p:nvPr>
        </p:nvSpPr>
        <p:spPr>
          <a:xfrm>
            <a:off x="2349996" y="3789040"/>
            <a:ext cx="1936077" cy="2359496"/>
          </a:xfrm>
        </p:spPr>
        <p:txBody>
          <a:bodyPr>
            <a:normAutofit/>
          </a:bodyPr>
          <a:lstStyle/>
          <a:p>
            <a:r>
              <a:rPr lang="en-US" dirty="0"/>
              <a:t>number of women who were paid in Ladakh in cash(count) last year</a:t>
            </a:r>
          </a:p>
        </p:txBody>
      </p:sp>
      <p:sp>
        <p:nvSpPr>
          <p:cNvPr id="2" name="TextBox 1">
            <a:extLst>
              <a:ext uri="{FF2B5EF4-FFF2-40B4-BE49-F238E27FC236}">
                <a16:creationId xmlns:a16="http://schemas.microsoft.com/office/drawing/2014/main" id="{5491704A-37D9-02C7-E2A0-0398D67E4218}"/>
              </a:ext>
            </a:extLst>
          </p:cNvPr>
          <p:cNvSpPr txBox="1"/>
          <p:nvPr/>
        </p:nvSpPr>
        <p:spPr>
          <a:xfrm>
            <a:off x="1557908" y="2140713"/>
            <a:ext cx="9073008" cy="646331"/>
          </a:xfrm>
          <a:prstGeom prst="rect">
            <a:avLst/>
          </a:prstGeom>
          <a:noFill/>
        </p:spPr>
        <p:txBody>
          <a:bodyPr wrap="square" rtlCol="0">
            <a:spAutoFit/>
          </a:bodyPr>
          <a:lstStyle/>
          <a:p>
            <a:r>
              <a:rPr lang="en-US" dirty="0"/>
              <a:t>What is the number of Women aged 15-49 years worked in the last 12 months and were paid in cash in the region Ladakh?</a:t>
            </a:r>
            <a:endParaRPr lang="en-IN" dirty="0"/>
          </a:p>
        </p:txBody>
      </p:sp>
      <p:sp>
        <p:nvSpPr>
          <p:cNvPr id="3" name="Arrow: Right 2">
            <a:extLst>
              <a:ext uri="{FF2B5EF4-FFF2-40B4-BE49-F238E27FC236}">
                <a16:creationId xmlns:a16="http://schemas.microsoft.com/office/drawing/2014/main" id="{43431116-1791-52AE-C285-16092128EACA}"/>
              </a:ext>
            </a:extLst>
          </p:cNvPr>
          <p:cNvSpPr/>
          <p:nvPr/>
        </p:nvSpPr>
        <p:spPr>
          <a:xfrm>
            <a:off x="5446340" y="4221088"/>
            <a:ext cx="100811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9B826A69-12FD-A8E9-282B-B8152CDA5C06}"/>
              </a:ext>
            </a:extLst>
          </p:cNvPr>
          <p:cNvSpPr txBox="1"/>
          <p:nvPr/>
        </p:nvSpPr>
        <p:spPr>
          <a:xfrm>
            <a:off x="8182644" y="4324454"/>
            <a:ext cx="1440160" cy="369332"/>
          </a:xfrm>
          <a:prstGeom prst="rect">
            <a:avLst/>
          </a:prstGeom>
          <a:noFill/>
        </p:spPr>
        <p:txBody>
          <a:bodyPr wrap="square" rtlCol="0">
            <a:spAutoFit/>
          </a:bodyPr>
          <a:lstStyle/>
          <a:p>
            <a:r>
              <a:rPr lang="en-US" b="1" dirty="0"/>
              <a:t>666.7</a:t>
            </a:r>
            <a:endParaRPr lang="en-IN" b="1" dirty="0"/>
          </a:p>
        </p:txBody>
      </p:sp>
    </p:spTree>
    <p:extLst>
      <p:ext uri="{BB962C8B-B14F-4D97-AF65-F5344CB8AC3E}">
        <p14:creationId xmlns:p14="http://schemas.microsoft.com/office/powerpoint/2010/main" val="103924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422030" y="990599"/>
            <a:ext cx="9344765" cy="998241"/>
          </a:xfrm>
        </p:spPr>
        <p:txBody>
          <a:bodyPr/>
          <a:lstStyle/>
          <a:p>
            <a:r>
              <a:rPr lang="en-US" dirty="0"/>
              <a:t>Problem 2 :- Analyze and Assess</a:t>
            </a:r>
          </a:p>
        </p:txBody>
      </p:sp>
      <p:sp>
        <p:nvSpPr>
          <p:cNvPr id="11" name="Text Placeholder 10"/>
          <p:cNvSpPr>
            <a:spLocks noGrp="1"/>
          </p:cNvSpPr>
          <p:nvPr>
            <p:ph type="body" idx="1"/>
          </p:nvPr>
        </p:nvSpPr>
        <p:spPr>
          <a:xfrm>
            <a:off x="1053852" y="3789040"/>
            <a:ext cx="1936077" cy="2359496"/>
          </a:xfrm>
        </p:spPr>
        <p:txBody>
          <a:bodyPr>
            <a:normAutofit lnSpcReduction="10000"/>
          </a:bodyPr>
          <a:lstStyle/>
          <a:p>
            <a:r>
              <a:rPr lang="en-US" dirty="0"/>
              <a:t>Difference in number of men who consume tobacco in urban and rural region of Tamil  nadu</a:t>
            </a:r>
          </a:p>
        </p:txBody>
      </p:sp>
      <p:sp>
        <p:nvSpPr>
          <p:cNvPr id="2" name="TextBox 1">
            <a:extLst>
              <a:ext uri="{FF2B5EF4-FFF2-40B4-BE49-F238E27FC236}">
                <a16:creationId xmlns:a16="http://schemas.microsoft.com/office/drawing/2014/main" id="{5491704A-37D9-02C7-E2A0-0398D67E4218}"/>
              </a:ext>
            </a:extLst>
          </p:cNvPr>
          <p:cNvSpPr txBox="1"/>
          <p:nvPr/>
        </p:nvSpPr>
        <p:spPr>
          <a:xfrm>
            <a:off x="1557908" y="2140713"/>
            <a:ext cx="907300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A3A20"/>
                </a:solidFill>
                <a:effectLst/>
                <a:uLnTx/>
                <a:uFillTx/>
                <a:latin typeface="Constantia"/>
                <a:ea typeface="+mn-ea"/>
                <a:cs typeface="+mn-cs"/>
              </a:rPr>
              <a:t>What is the difference in number of men aged 15 years or above who consume any kind of tobacco in rural and urban regions of Tamil Nadu?</a:t>
            </a:r>
            <a:endParaRPr kumimoji="0" lang="en-IN" sz="1800" b="0" i="0" u="none" strike="noStrike" kern="1200" cap="none" spc="0" normalizeH="0" baseline="0" noProof="0" dirty="0">
              <a:ln>
                <a:noFill/>
              </a:ln>
              <a:solidFill>
                <a:srgbClr val="6A3A20"/>
              </a:solidFill>
              <a:effectLst/>
              <a:uLnTx/>
              <a:uFillTx/>
              <a:latin typeface="Constantia"/>
              <a:ea typeface="+mn-ea"/>
              <a:cs typeface="+mn-cs"/>
            </a:endParaRPr>
          </a:p>
        </p:txBody>
      </p:sp>
      <p:sp>
        <p:nvSpPr>
          <p:cNvPr id="3" name="Arrow: Right 2">
            <a:extLst>
              <a:ext uri="{FF2B5EF4-FFF2-40B4-BE49-F238E27FC236}">
                <a16:creationId xmlns:a16="http://schemas.microsoft.com/office/drawing/2014/main" id="{43431116-1791-52AE-C285-16092128EACA}"/>
              </a:ext>
            </a:extLst>
          </p:cNvPr>
          <p:cNvSpPr/>
          <p:nvPr/>
        </p:nvSpPr>
        <p:spPr>
          <a:xfrm>
            <a:off x="3286100" y="4494366"/>
            <a:ext cx="100811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onstantia"/>
              <a:ea typeface="+mn-ea"/>
              <a:cs typeface="+mn-cs"/>
            </a:endParaRPr>
          </a:p>
        </p:txBody>
      </p:sp>
      <p:sp>
        <p:nvSpPr>
          <p:cNvPr id="4" name="TextBox 3">
            <a:extLst>
              <a:ext uri="{FF2B5EF4-FFF2-40B4-BE49-F238E27FC236}">
                <a16:creationId xmlns:a16="http://schemas.microsoft.com/office/drawing/2014/main" id="{9B826A69-12FD-A8E9-282B-B8152CDA5C06}"/>
              </a:ext>
            </a:extLst>
          </p:cNvPr>
          <p:cNvSpPr txBox="1"/>
          <p:nvPr/>
        </p:nvSpPr>
        <p:spPr>
          <a:xfrm>
            <a:off x="8182644" y="4375540"/>
            <a:ext cx="27363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6A3A20"/>
                </a:solidFill>
                <a:latin typeface="Constantia"/>
              </a:rPr>
              <a:t>DIFFERENCE :-202.263</a:t>
            </a:r>
            <a:endParaRPr kumimoji="0" lang="en-IN" sz="1800" b="1" i="0" u="none" strike="noStrike" kern="1200" cap="none" spc="0" normalizeH="0" baseline="0" noProof="0" dirty="0">
              <a:ln>
                <a:noFill/>
              </a:ln>
              <a:solidFill>
                <a:srgbClr val="6A3A20"/>
              </a:solidFill>
              <a:effectLst/>
              <a:uLnTx/>
              <a:uFillTx/>
              <a:latin typeface="Constantia"/>
              <a:ea typeface="+mn-ea"/>
              <a:cs typeface="+mn-cs"/>
            </a:endParaRPr>
          </a:p>
        </p:txBody>
      </p:sp>
      <p:sp>
        <p:nvSpPr>
          <p:cNvPr id="5" name="TextBox 4">
            <a:extLst>
              <a:ext uri="{FF2B5EF4-FFF2-40B4-BE49-F238E27FC236}">
                <a16:creationId xmlns:a16="http://schemas.microsoft.com/office/drawing/2014/main" id="{3E3A5EB8-C1C2-B25F-05A6-C45401148CE8}"/>
              </a:ext>
            </a:extLst>
          </p:cNvPr>
          <p:cNvSpPr txBox="1"/>
          <p:nvPr/>
        </p:nvSpPr>
        <p:spPr>
          <a:xfrm>
            <a:off x="4374359" y="3933056"/>
            <a:ext cx="1936077" cy="923330"/>
          </a:xfrm>
          <a:prstGeom prst="rect">
            <a:avLst/>
          </a:prstGeom>
          <a:noFill/>
        </p:spPr>
        <p:txBody>
          <a:bodyPr wrap="square" rtlCol="0">
            <a:spAutoFit/>
          </a:bodyPr>
          <a:lstStyle/>
          <a:p>
            <a:r>
              <a:rPr lang="en-US" dirty="0"/>
              <a:t>URBAN :-243.653</a:t>
            </a:r>
          </a:p>
          <a:p>
            <a:endParaRPr lang="en-US" dirty="0"/>
          </a:p>
          <a:p>
            <a:r>
              <a:rPr lang="en-US" dirty="0"/>
              <a:t>RURAL :- 445.920</a:t>
            </a:r>
            <a:endParaRPr lang="en-IN" dirty="0"/>
          </a:p>
        </p:txBody>
      </p:sp>
      <p:sp>
        <p:nvSpPr>
          <p:cNvPr id="6" name="Arrow: Right 5">
            <a:extLst>
              <a:ext uri="{FF2B5EF4-FFF2-40B4-BE49-F238E27FC236}">
                <a16:creationId xmlns:a16="http://schemas.microsoft.com/office/drawing/2014/main" id="{48CBB3B1-01AF-EAA9-7685-DF7EE7946B00}"/>
              </a:ext>
            </a:extLst>
          </p:cNvPr>
          <p:cNvSpPr/>
          <p:nvPr/>
        </p:nvSpPr>
        <p:spPr>
          <a:xfrm>
            <a:off x="6634472" y="4337412"/>
            <a:ext cx="100811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onstantia"/>
              <a:ea typeface="+mn-ea"/>
              <a:cs typeface="+mn-cs"/>
            </a:endParaRPr>
          </a:p>
        </p:txBody>
      </p:sp>
    </p:spTree>
    <p:extLst>
      <p:ext uri="{BB962C8B-B14F-4D97-AF65-F5344CB8AC3E}">
        <p14:creationId xmlns:p14="http://schemas.microsoft.com/office/powerpoint/2010/main" val="2139794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3 :- VISUALIZATION</a:t>
            </a:r>
          </a:p>
        </p:txBody>
      </p:sp>
      <p:graphicFrame>
        <p:nvGraphicFramePr>
          <p:cNvPr id="4" name="Chart 3">
            <a:extLst>
              <a:ext uri="{FF2B5EF4-FFF2-40B4-BE49-F238E27FC236}">
                <a16:creationId xmlns:a16="http://schemas.microsoft.com/office/drawing/2014/main" id="{25E91C70-0E25-1A3D-4F6B-002318055109}"/>
              </a:ext>
            </a:extLst>
          </p:cNvPr>
          <p:cNvGraphicFramePr>
            <a:graphicFrameLocks/>
          </p:cNvGraphicFramePr>
          <p:nvPr>
            <p:extLst>
              <p:ext uri="{D42A27DB-BD31-4B8C-83A1-F6EECF244321}">
                <p14:modId xmlns:p14="http://schemas.microsoft.com/office/powerpoint/2010/main" val="951553684"/>
              </p:ext>
            </p:extLst>
          </p:nvPr>
        </p:nvGraphicFramePr>
        <p:xfrm>
          <a:off x="946149" y="2924944"/>
          <a:ext cx="10296525"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93C6207B-6D75-4F46-DC32-3776C44A72DB}"/>
              </a:ext>
            </a:extLst>
          </p:cNvPr>
          <p:cNvSpPr txBox="1"/>
          <p:nvPr/>
        </p:nvSpPr>
        <p:spPr>
          <a:xfrm>
            <a:off x="909836" y="5805264"/>
            <a:ext cx="10152509" cy="369332"/>
          </a:xfrm>
          <a:prstGeom prst="rect">
            <a:avLst/>
          </a:prstGeom>
          <a:noFill/>
        </p:spPr>
        <p:txBody>
          <a:bodyPr wrap="square" rtlCol="0">
            <a:spAutoFit/>
          </a:bodyPr>
          <a:lstStyle/>
          <a:p>
            <a:pPr algn="ctr"/>
            <a:r>
              <a:rPr lang="en-US" dirty="0"/>
              <a:t>No of houses surveyed vs States/UTS</a:t>
            </a:r>
            <a:endParaRPr lang="en-IN" dirty="0"/>
          </a:p>
        </p:txBody>
      </p:sp>
      <p:sp>
        <p:nvSpPr>
          <p:cNvPr id="6" name="TextBox 5">
            <a:extLst>
              <a:ext uri="{FF2B5EF4-FFF2-40B4-BE49-F238E27FC236}">
                <a16:creationId xmlns:a16="http://schemas.microsoft.com/office/drawing/2014/main" id="{C5DC02B2-FBDB-C6A1-486B-51B204028F53}"/>
              </a:ext>
            </a:extLst>
          </p:cNvPr>
          <p:cNvSpPr txBox="1"/>
          <p:nvPr/>
        </p:nvSpPr>
        <p:spPr>
          <a:xfrm>
            <a:off x="1773932" y="1981944"/>
            <a:ext cx="10296525" cy="369332"/>
          </a:xfrm>
          <a:prstGeom prst="rect">
            <a:avLst/>
          </a:prstGeom>
          <a:noFill/>
        </p:spPr>
        <p:txBody>
          <a:bodyPr wrap="square" rtlCol="0">
            <a:spAutoFit/>
          </a:bodyPr>
          <a:lstStyle/>
          <a:p>
            <a:r>
              <a:rPr lang="en-US" dirty="0"/>
              <a:t>Creating a visual of how many Households were surveyed in each state/UT</a:t>
            </a:r>
            <a:endParaRPr lang="en-IN" dirty="0"/>
          </a:p>
        </p:txBody>
      </p:sp>
    </p:spTree>
    <p:extLst>
      <p:ext uri="{BB962C8B-B14F-4D97-AF65-F5344CB8AC3E}">
        <p14:creationId xmlns:p14="http://schemas.microsoft.com/office/powerpoint/2010/main" val="381987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506C-3DA9-0CC0-8FC5-F0D52DA25632}"/>
              </a:ext>
            </a:extLst>
          </p:cNvPr>
          <p:cNvSpPr txBox="1">
            <a:spLocks/>
          </p:cNvSpPr>
          <p:nvPr/>
        </p:nvSpPr>
        <p:spPr>
          <a:xfrm>
            <a:off x="1125860" y="548680"/>
            <a:ext cx="9751060" cy="504056"/>
          </a:xfrm>
          <a:prstGeom prst="rect">
            <a:avLst/>
          </a:prstGeom>
        </p:spPr>
        <p:txBody>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dirty="0"/>
              <a:t>Problem 4 :- WRITING</a:t>
            </a:r>
          </a:p>
        </p:txBody>
      </p:sp>
      <p:sp>
        <p:nvSpPr>
          <p:cNvPr id="4" name="TextBox 3">
            <a:extLst>
              <a:ext uri="{FF2B5EF4-FFF2-40B4-BE49-F238E27FC236}">
                <a16:creationId xmlns:a16="http://schemas.microsoft.com/office/drawing/2014/main" id="{87A2F2D0-E11A-A451-2EC3-A0BC44EB6FCD}"/>
              </a:ext>
            </a:extLst>
          </p:cNvPr>
          <p:cNvSpPr txBox="1"/>
          <p:nvPr/>
        </p:nvSpPr>
        <p:spPr>
          <a:xfrm>
            <a:off x="909836" y="1412776"/>
            <a:ext cx="10297144" cy="923330"/>
          </a:xfrm>
          <a:prstGeom prst="rect">
            <a:avLst/>
          </a:prstGeom>
          <a:noFill/>
        </p:spPr>
        <p:txBody>
          <a:bodyPr wrap="square" rtlCol="0">
            <a:spAutoFit/>
          </a:bodyPr>
          <a:lstStyle/>
          <a:p>
            <a:r>
              <a:rPr lang="en-US" dirty="0"/>
              <a:t>Are there any two or more columns which are co-related to each other? Justify your answer with 200-300 word paragraph.</a:t>
            </a:r>
          </a:p>
          <a:p>
            <a:endParaRPr lang="en-IN" dirty="0"/>
          </a:p>
        </p:txBody>
      </p:sp>
      <p:sp>
        <p:nvSpPr>
          <p:cNvPr id="5" name="TextBox 4">
            <a:extLst>
              <a:ext uri="{FF2B5EF4-FFF2-40B4-BE49-F238E27FC236}">
                <a16:creationId xmlns:a16="http://schemas.microsoft.com/office/drawing/2014/main" id="{8BF8E68B-96BD-C404-6AD9-B35D18327C44}"/>
              </a:ext>
            </a:extLst>
          </p:cNvPr>
          <p:cNvSpPr txBox="1"/>
          <p:nvPr/>
        </p:nvSpPr>
        <p:spPr>
          <a:xfrm>
            <a:off x="1125860" y="2492896"/>
            <a:ext cx="9865096" cy="3832524"/>
          </a:xfrm>
          <a:prstGeom prst="rect">
            <a:avLst/>
          </a:prstGeom>
          <a:noFill/>
        </p:spPr>
        <p:txBody>
          <a:bodyPr wrap="square" rtlCol="0">
            <a:spAutoFit/>
          </a:bodyPr>
          <a:lstStyle/>
          <a:p>
            <a:r>
              <a:rPr lang="en-US" dirty="0"/>
              <a:t>What is a co-relation?</a:t>
            </a:r>
          </a:p>
          <a:p>
            <a:endParaRPr lang="en-US" dirty="0"/>
          </a:p>
          <a:p>
            <a:pPr>
              <a:lnSpc>
                <a:spcPct val="107000"/>
              </a:lnSpc>
              <a:spcAft>
                <a:spcPts val="800"/>
              </a:spcAft>
            </a:pPr>
            <a:r>
              <a:rPr lang="en-US" sz="1800" dirty="0">
                <a:effectLst/>
                <a:latin typeface="Bahnschrift" panose="020B0502040204020203" pitchFamily="34" charset="0"/>
                <a:ea typeface="Calibri" panose="020F0502020204030204" pitchFamily="34" charset="0"/>
                <a:cs typeface="Times New Roman" panose="02020603050405020304" pitchFamily="18" charset="0"/>
              </a:rPr>
              <a:t>Co-relation is a Data Analytical term that shows the relation between two variables. A co-relation shows the impact on one variable on the other that means it shows that if one variable either increases or decreases the second variable will have an impact on it and it will show either an upscale or a downscale on it.</a:t>
            </a:r>
          </a:p>
          <a:p>
            <a:pPr>
              <a:lnSpc>
                <a:spcPct val="107000"/>
              </a:lnSpc>
              <a:spcAft>
                <a:spcPts val="800"/>
              </a:spcAft>
            </a:pPr>
            <a:endParaRPr lang="en-US" dirty="0">
              <a:latin typeface="Bahnschrift"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Bahnschrift" panose="020B0502040204020203" pitchFamily="34" charset="0"/>
                <a:ea typeface="Calibri" panose="020F0502020204030204" pitchFamily="34" charset="0"/>
                <a:cs typeface="Times New Roman" panose="02020603050405020304" pitchFamily="18" charset="0"/>
              </a:rPr>
              <a:t>The base data on which the whole survey was held was the No of Women, Men &amp; Children and No of houses surveyed and according to that a lot of different surveys like electricity in houses and Internet in houses were surveyed.</a:t>
            </a:r>
            <a:br>
              <a:rPr lang="en-US" sz="1800" dirty="0">
                <a:effectLst/>
                <a:latin typeface="Bahnschrift" panose="020B0502040204020203" pitchFamily="34" charset="0"/>
                <a:ea typeface="Calibri" panose="020F0502020204030204" pitchFamily="34" charset="0"/>
                <a:cs typeface="Times New Roman" panose="02020603050405020304" pitchFamily="18" charset="0"/>
              </a:rPr>
            </a:b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2381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31800"/>
            <a:ext cx="9751060" cy="476920"/>
          </a:xfrm>
        </p:spPr>
        <p:txBody>
          <a:bodyPr>
            <a:normAutofit fontScale="90000"/>
          </a:bodyPr>
          <a:lstStyle/>
          <a:p>
            <a:r>
              <a:rPr lang="en-US" dirty="0"/>
              <a:t>Problem 4 :- WRITING</a:t>
            </a:r>
          </a:p>
        </p:txBody>
      </p:sp>
      <p:sp>
        <p:nvSpPr>
          <p:cNvPr id="3" name="Content Placeholder 2"/>
          <p:cNvSpPr>
            <a:spLocks noGrp="1"/>
          </p:cNvSpPr>
          <p:nvPr>
            <p:ph idx="1"/>
          </p:nvPr>
        </p:nvSpPr>
        <p:spPr/>
        <p:txBody>
          <a:bodyPr/>
          <a:lstStyle/>
          <a:p>
            <a:pPr marL="742950" lvl="1" indent="-285750">
              <a:lnSpc>
                <a:spcPct val="107000"/>
              </a:lnSpc>
              <a:buFont typeface="Wingdings" panose="05000000000000000000" pitchFamily="2" charset="2"/>
              <a:buChar char=""/>
            </a:pPr>
            <a:r>
              <a:rPr lang="en-US" sz="1400" dirty="0">
                <a:effectLst/>
                <a:latin typeface="Bahnschrift" panose="020B0502040204020203" pitchFamily="34" charset="0"/>
                <a:ea typeface="Calibri" panose="020F0502020204030204" pitchFamily="34" charset="0"/>
                <a:cs typeface="Times New Roman" panose="02020603050405020304" pitchFamily="18" charset="0"/>
              </a:rPr>
              <a:t>The population living in household with electricity is directly proportional to Population living in household with internet.</a:t>
            </a:r>
          </a:p>
          <a:p>
            <a:pPr marL="742950" lvl="1" indent="-285750">
              <a:lnSpc>
                <a:spcPct val="107000"/>
              </a:lnSpc>
              <a:buFont typeface="Wingdings" panose="05000000000000000000" pitchFamily="2" charset="2"/>
              <a:buChar char=""/>
            </a:pPr>
            <a:r>
              <a:rPr lang="en-US" sz="1400" dirty="0">
                <a:effectLst/>
                <a:latin typeface="Bahnschrift" panose="020B0502040204020203" pitchFamily="34" charset="0"/>
                <a:ea typeface="Calibri" panose="020F0502020204030204" pitchFamily="34" charset="0"/>
                <a:cs typeface="Times New Roman" panose="02020603050405020304" pitchFamily="18" charset="0"/>
              </a:rPr>
              <a:t>Mother who consumed Iron Folic Acid for 180 days or more is inversely proportional to Total number of children and women aged 14-49 who are anemic.</a:t>
            </a:r>
          </a:p>
          <a:p>
            <a:pPr marL="742950" lvl="1" indent="-285750">
              <a:lnSpc>
                <a:spcPct val="107000"/>
              </a:lnSpc>
              <a:buFont typeface="Wingdings" panose="05000000000000000000" pitchFamily="2" charset="2"/>
              <a:buChar char=""/>
            </a:pPr>
            <a:r>
              <a:rPr lang="en-US" sz="1400" dirty="0">
                <a:effectLst/>
                <a:latin typeface="Bahnschrift" panose="020B0502040204020203" pitchFamily="34" charset="0"/>
                <a:ea typeface="Calibri" panose="020F0502020204030204" pitchFamily="34" charset="0"/>
                <a:cs typeface="Times New Roman" panose="02020603050405020304" pitchFamily="18" charset="0"/>
              </a:rPr>
              <a:t>Total Mortality Rate per thousand live births is directly proportional to Deaths in the last 3 years registered with civil authority (%).</a:t>
            </a:r>
          </a:p>
          <a:p>
            <a:pPr marL="742950" lvl="1" indent="-285750">
              <a:lnSpc>
                <a:spcPct val="107000"/>
              </a:lnSpc>
              <a:buFont typeface="Wingdings" panose="05000000000000000000" pitchFamily="2" charset="2"/>
              <a:buChar char=""/>
            </a:pPr>
            <a:r>
              <a:rPr lang="en-US" sz="1400" dirty="0">
                <a:effectLst/>
                <a:latin typeface="Bahnschrift" panose="020B0502040204020203" pitchFamily="34" charset="0"/>
                <a:ea typeface="Calibri" panose="020F0502020204030204" pitchFamily="34" charset="0"/>
                <a:cs typeface="Times New Roman" panose="02020603050405020304" pitchFamily="18" charset="0"/>
              </a:rPr>
              <a:t>Total Mortality rate per 1000 lives birth is inversely proportional to the population living in household that use an improved sanitation facility (%). </a:t>
            </a:r>
          </a:p>
          <a:p>
            <a:pPr marL="742950" lvl="1" indent="-285750">
              <a:lnSpc>
                <a:spcPct val="107000"/>
              </a:lnSpc>
              <a:buFont typeface="Wingdings" panose="05000000000000000000" pitchFamily="2" charset="2"/>
              <a:buChar char=""/>
            </a:pPr>
            <a:r>
              <a:rPr lang="en-US" sz="1400" dirty="0">
                <a:effectLst/>
                <a:latin typeface="Bahnschrift" panose="020B0502040204020203" pitchFamily="34" charset="0"/>
                <a:ea typeface="Calibri" panose="020F0502020204030204" pitchFamily="34" charset="0"/>
                <a:cs typeface="Times New Roman" panose="02020603050405020304" pitchFamily="18" charset="0"/>
              </a:rPr>
              <a:t>Total Number of People age 15 years &amp; above who consume alcohol and Tobacco is directly proportional to the Death in the last 3 years with the civil authority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667512" indent="0">
              <a:lnSpc>
                <a:spcPct val="107000"/>
              </a:lnSpc>
              <a:spcAft>
                <a:spcPts val="800"/>
              </a:spcAft>
              <a:buNone/>
            </a:pPr>
            <a:endParaRPr lang="en-US" sz="1400" dirty="0">
              <a:latin typeface="Bahnschrift" panose="020B0502040204020203" pitchFamily="34" charset="0"/>
              <a:ea typeface="Calibri" panose="020F0502020204030204" pitchFamily="34" charset="0"/>
              <a:cs typeface="Times New Roman" panose="02020603050405020304" pitchFamily="18" charset="0"/>
            </a:endParaRPr>
          </a:p>
          <a:p>
            <a:pPr marL="667512" indent="0">
              <a:lnSpc>
                <a:spcPct val="107000"/>
              </a:lnSpc>
              <a:spcAft>
                <a:spcPts val="800"/>
              </a:spcAft>
              <a:buNone/>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 Placeholder 3"/>
          <p:cNvSpPr>
            <a:spLocks noGrp="1"/>
          </p:cNvSpPr>
          <p:nvPr>
            <p:ph type="body" sz="half" idx="2"/>
          </p:nvPr>
        </p:nvSpPr>
        <p:spPr/>
        <p:txBody>
          <a:bodyPr/>
          <a:lstStyle/>
          <a:p>
            <a:endParaRPr lang="en-US" dirty="0"/>
          </a:p>
          <a:p>
            <a:pPr algn="ctr"/>
            <a:r>
              <a:rPr lang="en-US" dirty="0"/>
              <a:t>Click to check the whole documentation</a:t>
            </a:r>
          </a:p>
          <a:p>
            <a:endParaRPr lang="en-US" dirty="0"/>
          </a:p>
          <a:p>
            <a:endParaRPr lang="en-US" dirty="0"/>
          </a:p>
          <a:p>
            <a:endParaRPr lang="en-US" dirty="0"/>
          </a:p>
        </p:txBody>
      </p:sp>
      <p:sp>
        <p:nvSpPr>
          <p:cNvPr id="5" name="TextBox 4">
            <a:extLst>
              <a:ext uri="{FF2B5EF4-FFF2-40B4-BE49-F238E27FC236}">
                <a16:creationId xmlns:a16="http://schemas.microsoft.com/office/drawing/2014/main" id="{1CD0C9F5-9407-DB71-47FD-56CB8382B418}"/>
              </a:ext>
            </a:extLst>
          </p:cNvPr>
          <p:cNvSpPr txBox="1"/>
          <p:nvPr/>
        </p:nvSpPr>
        <p:spPr>
          <a:xfrm>
            <a:off x="1218883" y="1124744"/>
            <a:ext cx="9751060" cy="369332"/>
          </a:xfrm>
          <a:prstGeom prst="rect">
            <a:avLst/>
          </a:prstGeom>
          <a:noFill/>
        </p:spPr>
        <p:txBody>
          <a:bodyPr wrap="square" rtlCol="0">
            <a:spAutoFit/>
          </a:bodyPr>
          <a:lstStyle/>
          <a:p>
            <a:r>
              <a:rPr lang="en-US" dirty="0"/>
              <a:t>Some of the Co-relations present in the given data were as follows :-</a:t>
            </a:r>
            <a:endParaRPr lang="en-IN" dirty="0"/>
          </a:p>
        </p:txBody>
      </p:sp>
      <p:sp>
        <p:nvSpPr>
          <p:cNvPr id="6" name="Rectangle: Rounded Corners 5">
            <a:hlinkClick r:id="rId2" action="ppaction://hlinkfile"/>
            <a:extLst>
              <a:ext uri="{FF2B5EF4-FFF2-40B4-BE49-F238E27FC236}">
                <a16:creationId xmlns:a16="http://schemas.microsoft.com/office/drawing/2014/main" id="{2D891543-2D6D-51C1-583B-229EC5F92FAA}"/>
              </a:ext>
            </a:extLst>
          </p:cNvPr>
          <p:cNvSpPr/>
          <p:nvPr/>
        </p:nvSpPr>
        <p:spPr>
          <a:xfrm>
            <a:off x="8686700" y="3789040"/>
            <a:ext cx="1656184" cy="79208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lumMod val="60000"/>
                    <a:lumOff val="40000"/>
                  </a:schemeClr>
                </a:solidFill>
                <a:hlinkClick r:id="rId2" action="ppaction://hlinkfile" tooltip="Go to Document">
                  <a:extLst>
                    <a:ext uri="{A12FA001-AC4F-418D-AE19-62706E023703}">
                      <ahyp:hlinkClr xmlns:ahyp="http://schemas.microsoft.com/office/drawing/2018/hyperlinkcolor" val="tx"/>
                    </a:ext>
                  </a:extLst>
                </a:hlinkClick>
              </a:rPr>
              <a:t>Go to document</a:t>
            </a:r>
            <a:endParaRPr lang="en-US" dirty="0">
              <a:solidFill>
                <a:schemeClr val="accent3">
                  <a:lumMod val="60000"/>
                  <a:lumOff val="40000"/>
                </a:schemeClr>
              </a:solidFill>
            </a:endParaRPr>
          </a:p>
        </p:txBody>
      </p:sp>
    </p:spTree>
    <p:extLst>
      <p:ext uri="{BB962C8B-B14F-4D97-AF65-F5344CB8AC3E}">
        <p14:creationId xmlns:p14="http://schemas.microsoft.com/office/powerpoint/2010/main" val="423777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2B37-F0F2-94DD-83E5-048811888971}"/>
              </a:ext>
            </a:extLst>
          </p:cNvPr>
          <p:cNvSpPr>
            <a:spLocks noGrp="1"/>
          </p:cNvSpPr>
          <p:nvPr>
            <p:ph type="title"/>
          </p:nvPr>
        </p:nvSpPr>
        <p:spPr>
          <a:xfrm>
            <a:off x="1218883" y="431800"/>
            <a:ext cx="9751060" cy="548928"/>
          </a:xfrm>
        </p:spPr>
        <p:txBody>
          <a:bodyPr>
            <a:normAutofit fontScale="90000"/>
          </a:bodyPr>
          <a:lstStyle/>
          <a:p>
            <a:r>
              <a:rPr lang="en-US" dirty="0"/>
              <a:t>Problem 5 :- Reasoning &amp; Problem Solving</a:t>
            </a:r>
            <a:endParaRPr lang="en-IN" dirty="0"/>
          </a:p>
        </p:txBody>
      </p:sp>
      <p:sp>
        <p:nvSpPr>
          <p:cNvPr id="3" name="Content Placeholder 2">
            <a:extLst>
              <a:ext uri="{FF2B5EF4-FFF2-40B4-BE49-F238E27FC236}">
                <a16:creationId xmlns:a16="http://schemas.microsoft.com/office/drawing/2014/main" id="{B1E2372E-E7B5-1C09-4B27-A90D35C1F68E}"/>
              </a:ext>
            </a:extLst>
          </p:cNvPr>
          <p:cNvSpPr>
            <a:spLocks noGrp="1"/>
          </p:cNvSpPr>
          <p:nvPr>
            <p:ph idx="1"/>
          </p:nvPr>
        </p:nvSpPr>
        <p:spPr>
          <a:xfrm>
            <a:off x="1218883" y="1988840"/>
            <a:ext cx="9340025" cy="4437360"/>
          </a:xfrm>
        </p:spPr>
        <p:txBody>
          <a:bodyPr/>
          <a:lstStyle/>
          <a:p>
            <a:pPr marL="0" indent="0">
              <a:buNone/>
            </a:pPr>
            <a:r>
              <a:rPr lang="en-US" dirty="0"/>
              <a:t>Some of the problem statement found in the given data are as follows :-</a:t>
            </a:r>
          </a:p>
          <a:p>
            <a:pPr marL="457200" indent="-457200">
              <a:buFont typeface="+mj-lt"/>
              <a:buAutoNum type="arabicPeriod"/>
            </a:pPr>
            <a:r>
              <a:rPr lang="en-US" sz="1600" dirty="0"/>
              <a:t>Total Number of men and women who have been using the internet are very low in some state that  needs to be increased</a:t>
            </a:r>
            <a:r>
              <a:rPr lang="en-IN" sz="1600" dirty="0"/>
              <a:t> .</a:t>
            </a:r>
          </a:p>
          <a:p>
            <a:pPr marL="457200" indent="-457200">
              <a:buFont typeface="+mj-lt"/>
              <a:buAutoNum type="arabicPeriod"/>
            </a:pPr>
            <a:r>
              <a:rPr lang="en-US" sz="1600" dirty="0"/>
              <a:t> Percentage of  Women age 20-24 years married before age 18 years are very high in some specific states .</a:t>
            </a:r>
          </a:p>
          <a:p>
            <a:pPr marL="457200" indent="-457200">
              <a:buFont typeface="+mj-lt"/>
              <a:buAutoNum type="arabicPeriod"/>
            </a:pPr>
            <a:r>
              <a:rPr lang="en-US" sz="1600" dirty="0"/>
              <a:t>Women (age 15-49 years) who worked in the last 12 months and were paid in cash is very low in almost every state and should be increased (%). </a:t>
            </a:r>
            <a:r>
              <a:rPr lang="en-IN" sz="1600" dirty="0"/>
              <a:t>  </a:t>
            </a:r>
          </a:p>
          <a:p>
            <a:pPr marL="457200" indent="-457200">
              <a:buFont typeface="+mj-lt"/>
              <a:buAutoNum type="arabicPeriod"/>
            </a:pPr>
            <a:r>
              <a:rPr lang="en-US" sz="1600" dirty="0"/>
              <a:t>Women age 15-19 years who were already mothers or pregnant at the time of the survey at some states in </a:t>
            </a:r>
            <a:r>
              <a:rPr lang="en-US" sz="1600" dirty="0" err="1"/>
              <a:t>unexpectionally</a:t>
            </a:r>
            <a:r>
              <a:rPr lang="en-US" sz="1600" dirty="0"/>
              <a:t> high and should be controlled</a:t>
            </a:r>
          </a:p>
          <a:p>
            <a:pPr marL="457200" indent="-457200">
              <a:buFont typeface="+mj-lt"/>
              <a:buAutoNum type="arabicPeriod"/>
            </a:pPr>
            <a:r>
              <a:rPr lang="en-US" sz="1600" dirty="0"/>
              <a:t>Women (age 15-49)  with 10 or more years of schooling (%) is very less in some states and should see a gradual increase with time.</a:t>
            </a:r>
            <a:endParaRPr lang="en-IN" sz="1600" dirty="0"/>
          </a:p>
        </p:txBody>
      </p:sp>
      <p:sp>
        <p:nvSpPr>
          <p:cNvPr id="5" name="TextBox 4">
            <a:extLst>
              <a:ext uri="{FF2B5EF4-FFF2-40B4-BE49-F238E27FC236}">
                <a16:creationId xmlns:a16="http://schemas.microsoft.com/office/drawing/2014/main" id="{20D1E940-A915-8307-9A71-2BB5E735A061}"/>
              </a:ext>
            </a:extLst>
          </p:cNvPr>
          <p:cNvSpPr txBox="1"/>
          <p:nvPr/>
        </p:nvSpPr>
        <p:spPr>
          <a:xfrm>
            <a:off x="1341884" y="1124744"/>
            <a:ext cx="9628059" cy="646331"/>
          </a:xfrm>
          <a:prstGeom prst="rect">
            <a:avLst/>
          </a:prstGeom>
          <a:noFill/>
        </p:spPr>
        <p:txBody>
          <a:bodyPr wrap="square" rtlCol="0">
            <a:spAutoFit/>
          </a:bodyPr>
          <a:lstStyle/>
          <a:p>
            <a:r>
              <a:rPr lang="en-US" dirty="0"/>
              <a:t>Out of the given data identify a problem statement and explain what measures are to </a:t>
            </a:r>
          </a:p>
          <a:p>
            <a:r>
              <a:rPr lang="en-US" dirty="0"/>
              <a:t>be taken to solve the problem.</a:t>
            </a:r>
            <a:endParaRPr lang="en-IN" dirty="0"/>
          </a:p>
        </p:txBody>
      </p:sp>
    </p:spTree>
    <p:extLst>
      <p:ext uri="{BB962C8B-B14F-4D97-AF65-F5344CB8AC3E}">
        <p14:creationId xmlns:p14="http://schemas.microsoft.com/office/powerpoint/2010/main" val="315915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213D-6AA1-F673-28EE-478330928E5F}"/>
              </a:ext>
            </a:extLst>
          </p:cNvPr>
          <p:cNvSpPr>
            <a:spLocks noGrp="1"/>
          </p:cNvSpPr>
          <p:nvPr>
            <p:ph type="title"/>
          </p:nvPr>
        </p:nvSpPr>
        <p:spPr>
          <a:xfrm>
            <a:off x="1218883" y="431800"/>
            <a:ext cx="9751060" cy="476920"/>
          </a:xfrm>
        </p:spPr>
        <p:txBody>
          <a:bodyPr>
            <a:normAutofit fontScale="90000"/>
          </a:bodyPr>
          <a:lstStyle/>
          <a:p>
            <a:r>
              <a:rPr lang="en-US" dirty="0"/>
              <a:t>Problem 5 :- Reasoning &amp; Problem Solving</a:t>
            </a:r>
            <a:endParaRPr lang="en-IN" dirty="0"/>
          </a:p>
        </p:txBody>
      </p:sp>
      <p:sp>
        <p:nvSpPr>
          <p:cNvPr id="3" name="Content Placeholder 2">
            <a:extLst>
              <a:ext uri="{FF2B5EF4-FFF2-40B4-BE49-F238E27FC236}">
                <a16:creationId xmlns:a16="http://schemas.microsoft.com/office/drawing/2014/main" id="{707CFE2C-0753-CDB5-4638-AB3532FFDDD7}"/>
              </a:ext>
            </a:extLst>
          </p:cNvPr>
          <p:cNvSpPr>
            <a:spLocks noGrp="1"/>
          </p:cNvSpPr>
          <p:nvPr>
            <p:ph idx="1"/>
          </p:nvPr>
        </p:nvSpPr>
        <p:spPr>
          <a:xfrm>
            <a:off x="1218883" y="1803401"/>
            <a:ext cx="9628057" cy="4217888"/>
          </a:xfrm>
        </p:spPr>
        <p:txBody>
          <a:bodyPr/>
          <a:lstStyle/>
          <a:p>
            <a:r>
              <a:rPr lang="en-US" dirty="0"/>
              <a:t>Measures to solve the problem statement :-</a:t>
            </a:r>
          </a:p>
          <a:p>
            <a:pPr marL="457200" indent="-457200">
              <a:buAutoNum type="arabicPeriod"/>
            </a:pPr>
            <a:r>
              <a:rPr lang="en-US" sz="1800" dirty="0"/>
              <a:t>states should firstly start giving attention to the other factors such electricity &amp; proper wage for everyone so everyone can afford the internet .</a:t>
            </a:r>
          </a:p>
          <a:p>
            <a:pPr marL="457200" indent="-457200">
              <a:buAutoNum type="arabicPeriod"/>
            </a:pPr>
            <a:r>
              <a:rPr lang="en-US" sz="1800" dirty="0"/>
              <a:t>states should firstly giving attention to other factors such as providing 10 years or more of schooling to women in order to prevent women from marrying women at the age of 18.</a:t>
            </a:r>
          </a:p>
          <a:p>
            <a:pPr marL="457200" indent="-457200">
              <a:buAutoNum type="arabicPeriod"/>
            </a:pPr>
            <a:r>
              <a:rPr lang="en-US" sz="1800" dirty="0"/>
              <a:t>states should prioritize giving proper schooling and consistent access to the internet in order get the information to know about their rights.</a:t>
            </a:r>
          </a:p>
          <a:p>
            <a:pPr marL="457200" indent="-457200">
              <a:buAutoNum type="arabicPeriod"/>
            </a:pPr>
            <a:r>
              <a:rPr lang="en-US" sz="1800" dirty="0"/>
              <a:t>these states should prioritize going to school for 10 or more years or provide the facility of internet to get the right information about the early pregnancies or could provide the proper information about family planning methods to get the proper planning for pregnancies.</a:t>
            </a:r>
            <a:endParaRPr lang="en-IN" sz="1800" dirty="0"/>
          </a:p>
        </p:txBody>
      </p:sp>
      <p:sp>
        <p:nvSpPr>
          <p:cNvPr id="6" name="TextBox 5">
            <a:extLst>
              <a:ext uri="{FF2B5EF4-FFF2-40B4-BE49-F238E27FC236}">
                <a16:creationId xmlns:a16="http://schemas.microsoft.com/office/drawing/2014/main" id="{220A44C9-8B1D-9295-65F3-07C7F4A4F9D9}"/>
              </a:ext>
            </a:extLst>
          </p:cNvPr>
          <p:cNvSpPr txBox="1"/>
          <p:nvPr/>
        </p:nvSpPr>
        <p:spPr>
          <a:xfrm>
            <a:off x="1218883" y="1124744"/>
            <a:ext cx="9628057" cy="923330"/>
          </a:xfrm>
          <a:prstGeom prst="rect">
            <a:avLst/>
          </a:prstGeom>
          <a:noFill/>
        </p:spPr>
        <p:txBody>
          <a:bodyPr wrap="square" rtlCol="0">
            <a:spAutoFit/>
          </a:bodyPr>
          <a:lstStyle/>
          <a:p>
            <a:r>
              <a:rPr lang="en-US" dirty="0"/>
              <a:t>Out of the given data identify a problem statement and explain what measures are to </a:t>
            </a:r>
          </a:p>
          <a:p>
            <a:r>
              <a:rPr lang="en-US" dirty="0"/>
              <a:t>be taken to solve the problem.</a:t>
            </a:r>
            <a:endParaRPr lang="en-IN" dirty="0"/>
          </a:p>
          <a:p>
            <a:endParaRPr lang="en-IN" dirty="0"/>
          </a:p>
        </p:txBody>
      </p:sp>
    </p:spTree>
    <p:extLst>
      <p:ext uri="{BB962C8B-B14F-4D97-AF65-F5344CB8AC3E}">
        <p14:creationId xmlns:p14="http://schemas.microsoft.com/office/powerpoint/2010/main" val="3370308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2.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TM03457444[[fn=Basis]]</Template>
  <TotalTime>205</TotalTime>
  <Words>784</Words>
  <Application>Microsoft Office PowerPoint</Application>
  <PresentationFormat>Custom</PresentationFormat>
  <Paragraphs>62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Bahnschrift</vt:lpstr>
      <vt:lpstr>Calibri</vt:lpstr>
      <vt:lpstr>Constantia</vt:lpstr>
      <vt:lpstr>Wingdings</vt:lpstr>
      <vt:lpstr>Books Classic 16x9</vt:lpstr>
      <vt:lpstr>Excel Capstone  - 1</vt:lpstr>
      <vt:lpstr>Excel Capstone To do list</vt:lpstr>
      <vt:lpstr>Problem 1 :- Analyze and Assess</vt:lpstr>
      <vt:lpstr>Problem 2 :- Analyze and Assess</vt:lpstr>
      <vt:lpstr>Problem 3 :- VISUALIZATION</vt:lpstr>
      <vt:lpstr>PowerPoint Presentation</vt:lpstr>
      <vt:lpstr>Problem 4 :- WRITING</vt:lpstr>
      <vt:lpstr>Problem 5 :- Reasoning &amp; Problem Solving</vt:lpstr>
      <vt:lpstr>Problem 5 :- Reasoning &amp; Problem Solving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Capstone  - 1</dc:title>
  <dc:creator>Harsh Lawrence</dc:creator>
  <cp:lastModifiedBy>Harsh Lawrence</cp:lastModifiedBy>
  <cp:revision>3</cp:revision>
  <dcterms:created xsi:type="dcterms:W3CDTF">2022-11-04T08:40:43Z</dcterms:created>
  <dcterms:modified xsi:type="dcterms:W3CDTF">2022-11-04T12:05:45Z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