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260" r:id="rId3"/>
    <p:sldId id="265" r:id="rId4"/>
    <p:sldId id="270" r:id="rId5"/>
    <p:sldId id="271" r:id="rId6"/>
    <p:sldId id="275" r:id="rId7"/>
    <p:sldId id="268" r:id="rId8"/>
    <p:sldId id="272" r:id="rId9"/>
    <p:sldId id="276" r:id="rId10"/>
    <p:sldId id="277" r:id="rId11"/>
    <p:sldId id="266"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03" d="100"/>
          <a:sy n="103" d="100"/>
        </p:scale>
        <p:origin x="138" y="46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sh\Downloads\Capstone%202%20Excel\Metadata%20and%20Nifty%20joi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rsh\Downloads\Capstone%202%20Excel\Metadata%20and%20Nifty%20joi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rsh\Downloads\Capstone%202%20Excel\Metadata%20and%20Nifty%20joi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rsh\Downloads\Capstone%202%20Excel\Metadata%20and%20Nifty%20joi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[Metadata and Nifty join.xlsx]Comparison(Charts) QUE 2!PivotTable1</c:name>
    <c:fmtId val="4"/>
  </c:pivotSource>
  <c:chart>
    <c:autoTitleDeleted val="0"/>
    <c:pivotFmts>
      <c:pivotFmt>
        <c:idx val="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7"/>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1"/>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2"/>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6"/>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7"/>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8"/>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9"/>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1"/>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2"/>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6"/>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7"/>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8"/>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9"/>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1"/>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2"/>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3"/>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4"/>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5"/>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6"/>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7"/>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8"/>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9"/>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'Comparison(Charts) QUE 2'!$B$8:$B$9</c:f>
              <c:strCache>
                <c:ptCount val="1"/>
                <c:pt idx="0">
                  <c:v>AUTOMOBILE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2'!$B$10:$B$60</c:f>
              <c:numCache>
                <c:formatCode>General</c:formatCode>
                <c:ptCount val="50"/>
                <c:pt idx="3">
                  <c:v>2191.5378825733915</c:v>
                </c:pt>
                <c:pt idx="12">
                  <c:v>6761.0157045840406</c:v>
                </c:pt>
                <c:pt idx="17">
                  <c:v>2668.1950166112956</c:v>
                </c:pt>
                <c:pt idx="29">
                  <c:v>687.56025254428948</c:v>
                </c:pt>
                <c:pt idx="30">
                  <c:v>2927.873074316693</c:v>
                </c:pt>
                <c:pt idx="40">
                  <c:v>471.34101462735083</c:v>
                </c:pt>
              </c:numCache>
            </c:numRef>
          </c:val>
          <c:extLst>
            <c:ext xmlns:c16="http://schemas.microsoft.com/office/drawing/2014/chart" uri="{C3380CC4-5D6E-409C-BE32-E72D297353CC}">
              <c16:uniqueId val="{00000000-D9F0-4A48-AC66-7179197D56C5}"/>
            </c:ext>
          </c:extLst>
        </c:ser>
        <c:ser>
          <c:idx val="1"/>
          <c:order val="1"/>
          <c:tx>
            <c:strRef>
              <c:f>'Comparison(Charts) QUE 2'!$C$8:$C$9</c:f>
              <c:strCache>
                <c:ptCount val="1"/>
                <c:pt idx="0">
                  <c:v>CEMENT &amp; CEMENT PRODUCTS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2'!$C$10:$C$60</c:f>
              <c:numCache>
                <c:formatCode>General</c:formatCode>
                <c:ptCount val="50"/>
                <c:pt idx="14">
                  <c:v>1753.665689785149</c:v>
                </c:pt>
                <c:pt idx="36">
                  <c:v>6568.5136308926776</c:v>
                </c:pt>
                <c:pt idx="44">
                  <c:v>2152.6176328502415</c:v>
                </c:pt>
              </c:numCache>
            </c:numRef>
          </c:val>
          <c:extLst>
            <c:ext xmlns:c16="http://schemas.microsoft.com/office/drawing/2014/chart" uri="{C3380CC4-5D6E-409C-BE32-E72D297353CC}">
              <c16:uniqueId val="{00000001-D9F0-4A48-AC66-7179197D56C5}"/>
            </c:ext>
          </c:extLst>
        </c:ser>
        <c:ser>
          <c:idx val="2"/>
          <c:order val="2"/>
          <c:tx>
            <c:strRef>
              <c:f>'Comparison(Charts) QUE 2'!$D$8:$D$9</c:f>
              <c:strCache>
                <c:ptCount val="1"/>
                <c:pt idx="0">
                  <c:v>CONSTRUCTION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2'!$D$10:$D$60</c:f>
              <c:numCache>
                <c:formatCode>General</c:formatCode>
                <c:ptCount val="50"/>
                <c:pt idx="28">
                  <c:v>1536.559285372849</c:v>
                </c:pt>
              </c:numCache>
            </c:numRef>
          </c:val>
          <c:extLst>
            <c:ext xmlns:c16="http://schemas.microsoft.com/office/drawing/2014/chart" uri="{C3380CC4-5D6E-409C-BE32-E72D297353CC}">
              <c16:uniqueId val="{00000002-D9F0-4A48-AC66-7179197D56C5}"/>
            </c:ext>
          </c:extLst>
        </c:ser>
        <c:ser>
          <c:idx val="3"/>
          <c:order val="3"/>
          <c:tx>
            <c:strRef>
              <c:f>'Comparison(Charts) QUE 2'!$E$8:$E$9</c:f>
              <c:strCache>
                <c:ptCount val="1"/>
                <c:pt idx="0">
                  <c:v>CONSUMER GOODS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2'!$E$10:$E$60</c:f>
              <c:numCache>
                <c:formatCode>General</c:formatCode>
                <c:ptCount val="50"/>
                <c:pt idx="1">
                  <c:v>1247.6839521296645</c:v>
                </c:pt>
                <c:pt idx="8">
                  <c:v>1690.173053722903</c:v>
                </c:pt>
                <c:pt idx="19">
                  <c:v>868.64932610606502</c:v>
                </c:pt>
                <c:pt idx="25">
                  <c:v>420.63151149641914</c:v>
                </c:pt>
                <c:pt idx="31">
                  <c:v>7518.2269600855316</c:v>
                </c:pt>
                <c:pt idx="43">
                  <c:v>709.98992649830382</c:v>
                </c:pt>
              </c:numCache>
            </c:numRef>
          </c:val>
          <c:extLst>
            <c:ext xmlns:c16="http://schemas.microsoft.com/office/drawing/2014/chart" uri="{C3380CC4-5D6E-409C-BE32-E72D297353CC}">
              <c16:uniqueId val="{00000003-D9F0-4A48-AC66-7179197D56C5}"/>
            </c:ext>
          </c:extLst>
        </c:ser>
        <c:ser>
          <c:idx val="4"/>
          <c:order val="4"/>
          <c:tx>
            <c:strRef>
              <c:f>'Comparison(Charts) QUE 2'!$F$8:$F$9</c:f>
              <c:strCache>
                <c:ptCount val="1"/>
                <c:pt idx="0">
                  <c:v>ENERGY</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2'!$F$10:$F$60</c:f>
              <c:numCache>
                <c:formatCode>General</c:formatCode>
                <c:ptCount val="50"/>
                <c:pt idx="6">
                  <c:v>445.01421975122508</c:v>
                </c:pt>
                <c:pt idx="13">
                  <c:v>292.55501504513541</c:v>
                </c:pt>
                <c:pt idx="22">
                  <c:v>319.21695250659627</c:v>
                </c:pt>
                <c:pt idx="32">
                  <c:v>151.19455724070448</c:v>
                </c:pt>
                <c:pt idx="33">
                  <c:v>491.91483226535996</c:v>
                </c:pt>
                <c:pt idx="34">
                  <c:v>141.49724620422745</c:v>
                </c:pt>
                <c:pt idx="35">
                  <c:v>1012.6023746701848</c:v>
                </c:pt>
              </c:numCache>
            </c:numRef>
          </c:val>
          <c:extLst>
            <c:ext xmlns:c16="http://schemas.microsoft.com/office/drawing/2014/chart" uri="{C3380CC4-5D6E-409C-BE32-E72D297353CC}">
              <c16:uniqueId val="{00000004-D9F0-4A48-AC66-7179197D56C5}"/>
            </c:ext>
          </c:extLst>
        </c:ser>
        <c:ser>
          <c:idx val="5"/>
          <c:order val="5"/>
          <c:tx>
            <c:strRef>
              <c:f>'Comparison(Charts) QUE 2'!$G$8:$G$9</c:f>
              <c:strCache>
                <c:ptCount val="1"/>
                <c:pt idx="0">
                  <c:v>FERTILISERS &amp; PESTICIDES</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2'!$G$10:$G$60</c:f>
              <c:numCache>
                <c:formatCode>General</c:formatCode>
                <c:ptCount val="50"/>
                <c:pt idx="45">
                  <c:v>561.34827771797632</c:v>
                </c:pt>
              </c:numCache>
            </c:numRef>
          </c:val>
          <c:extLst>
            <c:ext xmlns:c16="http://schemas.microsoft.com/office/drawing/2014/chart" uri="{C3380CC4-5D6E-409C-BE32-E72D297353CC}">
              <c16:uniqueId val="{00000005-D9F0-4A48-AC66-7179197D56C5}"/>
            </c:ext>
          </c:extLst>
        </c:ser>
        <c:ser>
          <c:idx val="6"/>
          <c:order val="6"/>
          <c:tx>
            <c:strRef>
              <c:f>'Comparison(Charts) QUE 2'!$H$8:$H$9</c:f>
              <c:strCache>
                <c:ptCount val="1"/>
                <c:pt idx="0">
                  <c:v>FINANCIAL SERVICES</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2'!$H$10:$H$60</c:f>
              <c:numCache>
                <c:formatCode>General</c:formatCode>
                <c:ptCount val="50"/>
                <c:pt idx="2">
                  <c:v>824.70302003535642</c:v>
                </c:pt>
                <c:pt idx="4">
                  <c:v>2627.9329458841462</c:v>
                </c:pt>
                <c:pt idx="5">
                  <c:v>2760.382380506092</c:v>
                </c:pt>
                <c:pt idx="16">
                  <c:v>1007.4727666792311</c:v>
                </c:pt>
                <c:pt idx="20">
                  <c:v>1284.393073878628</c:v>
                </c:pt>
                <c:pt idx="21">
                  <c:v>551.55853750471169</c:v>
                </c:pt>
                <c:pt idx="23">
                  <c:v>494.85665997993988</c:v>
                </c:pt>
                <c:pt idx="27">
                  <c:v>761.19811510149452</c:v>
                </c:pt>
                <c:pt idx="37">
                  <c:v>967.18211458725966</c:v>
                </c:pt>
              </c:numCache>
            </c:numRef>
          </c:val>
          <c:extLst>
            <c:ext xmlns:c16="http://schemas.microsoft.com/office/drawing/2014/chart" uri="{C3380CC4-5D6E-409C-BE32-E72D297353CC}">
              <c16:uniqueId val="{00000006-D9F0-4A48-AC66-7179197D56C5}"/>
            </c:ext>
          </c:extLst>
        </c:ser>
        <c:ser>
          <c:idx val="7"/>
          <c:order val="7"/>
          <c:tx>
            <c:strRef>
              <c:f>'Comparison(Charts) QUE 2'!$I$8:$I$9</c:f>
              <c:strCache>
                <c:ptCount val="1"/>
                <c:pt idx="0">
                  <c:v>IT</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2'!$I$10:$I$60</c:f>
              <c:numCache>
                <c:formatCode>General</c:formatCode>
                <c:ptCount val="50"/>
                <c:pt idx="15">
                  <c:v>643.0188867924528</c:v>
                </c:pt>
                <c:pt idx="24">
                  <c:v>1708.2893267651887</c:v>
                </c:pt>
                <c:pt idx="39">
                  <c:v>1695.5940806958204</c:v>
                </c:pt>
                <c:pt idx="42">
                  <c:v>884.39969738651996</c:v>
                </c:pt>
                <c:pt idx="47">
                  <c:v>756.7999811534113</c:v>
                </c:pt>
              </c:numCache>
            </c:numRef>
          </c:val>
          <c:extLst>
            <c:ext xmlns:c16="http://schemas.microsoft.com/office/drawing/2014/chart" uri="{C3380CC4-5D6E-409C-BE32-E72D297353CC}">
              <c16:uniqueId val="{00000007-D9F0-4A48-AC66-7179197D56C5}"/>
            </c:ext>
          </c:extLst>
        </c:ser>
        <c:ser>
          <c:idx val="8"/>
          <c:order val="8"/>
          <c:tx>
            <c:strRef>
              <c:f>'Comparison(Charts) QUE 2'!$J$8:$J$9</c:f>
              <c:strCache>
                <c:ptCount val="1"/>
                <c:pt idx="0">
                  <c:v>MEDIA &amp; ENTERTAINMENT</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2'!$J$10:$J$60</c:f>
              <c:numCache>
                <c:formatCode>General</c:formatCode>
                <c:ptCount val="50"/>
                <c:pt idx="48">
                  <c:v>297.92801994301993</c:v>
                </c:pt>
              </c:numCache>
            </c:numRef>
          </c:val>
          <c:extLst>
            <c:ext xmlns:c16="http://schemas.microsoft.com/office/drawing/2014/chart" uri="{C3380CC4-5D6E-409C-BE32-E72D297353CC}">
              <c16:uniqueId val="{00000008-D9F0-4A48-AC66-7179197D56C5}"/>
            </c:ext>
          </c:extLst>
        </c:ser>
        <c:ser>
          <c:idx val="9"/>
          <c:order val="9"/>
          <c:tx>
            <c:strRef>
              <c:f>'Comparison(Charts) QUE 2'!$K$8:$K$9</c:f>
              <c:strCache>
                <c:ptCount val="1"/>
                <c:pt idx="0">
                  <c:v>METALS</c:v>
                </c:pt>
              </c:strCache>
            </c:strRef>
          </c:tx>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2'!$K$10:$K$60</c:f>
              <c:numCache>
                <c:formatCode>General</c:formatCode>
                <c:ptCount val="50"/>
                <c:pt idx="10">
                  <c:v>288.23400692840647</c:v>
                </c:pt>
                <c:pt idx="18">
                  <c:v>159.35442869796279</c:v>
                </c:pt>
                <c:pt idx="26">
                  <c:v>672.51985275122706</c:v>
                </c:pt>
                <c:pt idx="41">
                  <c:v>477.35321994287199</c:v>
                </c:pt>
                <c:pt idx="46">
                  <c:v>183.57591093117409</c:v>
                </c:pt>
              </c:numCache>
            </c:numRef>
          </c:val>
          <c:extLst>
            <c:ext xmlns:c16="http://schemas.microsoft.com/office/drawing/2014/chart" uri="{C3380CC4-5D6E-409C-BE32-E72D297353CC}">
              <c16:uniqueId val="{00000009-D9F0-4A48-AC66-7179197D56C5}"/>
            </c:ext>
          </c:extLst>
        </c:ser>
        <c:ser>
          <c:idx val="10"/>
          <c:order val="10"/>
          <c:tx>
            <c:strRef>
              <c:f>'Comparison(Charts) QUE 2'!$L$8:$L$9</c:f>
              <c:strCache>
                <c:ptCount val="1"/>
                <c:pt idx="0">
                  <c:v>PHARMA</c:v>
                </c:pt>
              </c:strCache>
            </c:strRef>
          </c:tx>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2'!$L$10:$L$60</c:f>
              <c:numCache>
                <c:formatCode>General</c:formatCode>
                <c:ptCount val="50"/>
                <c:pt idx="9">
                  <c:v>541.45775537127781</c:v>
                </c:pt>
                <c:pt idx="11">
                  <c:v>1830.0998209574068</c:v>
                </c:pt>
                <c:pt idx="38">
                  <c:v>748.09188654353557</c:v>
                </c:pt>
              </c:numCache>
            </c:numRef>
          </c:val>
          <c:extLst>
            <c:ext xmlns:c16="http://schemas.microsoft.com/office/drawing/2014/chart" uri="{C3380CC4-5D6E-409C-BE32-E72D297353CC}">
              <c16:uniqueId val="{0000000A-D9F0-4A48-AC66-7179197D56C5}"/>
            </c:ext>
          </c:extLst>
        </c:ser>
        <c:ser>
          <c:idx val="11"/>
          <c:order val="11"/>
          <c:tx>
            <c:strRef>
              <c:f>'Comparison(Charts) QUE 2'!$M$8:$M$9</c:f>
              <c:strCache>
                <c:ptCount val="1"/>
                <c:pt idx="0">
                  <c:v>SERVICES</c:v>
                </c:pt>
              </c:strCache>
            </c:strRef>
          </c:tx>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2'!$M$10:$M$60</c:f>
              <c:numCache>
                <c:formatCode>General</c:formatCode>
                <c:ptCount val="50"/>
                <c:pt idx="0">
                  <c:v>294.42070465419744</c:v>
                </c:pt>
              </c:numCache>
            </c:numRef>
          </c:val>
          <c:extLst>
            <c:ext xmlns:c16="http://schemas.microsoft.com/office/drawing/2014/chart" uri="{C3380CC4-5D6E-409C-BE32-E72D297353CC}">
              <c16:uniqueId val="{0000000B-D9F0-4A48-AC66-7179197D56C5}"/>
            </c:ext>
          </c:extLst>
        </c:ser>
        <c:ser>
          <c:idx val="12"/>
          <c:order val="12"/>
          <c:tx>
            <c:strRef>
              <c:f>'Comparison(Charts) QUE 2'!$N$8:$N$9</c:f>
              <c:strCache>
                <c:ptCount val="1"/>
                <c:pt idx="0">
                  <c:v>TELECOM</c:v>
                </c:pt>
              </c:strCache>
            </c:strRef>
          </c:tx>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2'!$N$10:$N$60</c:f>
              <c:numCache>
                <c:formatCode>General</c:formatCode>
                <c:ptCount val="50"/>
                <c:pt idx="7">
                  <c:v>446.84666214382634</c:v>
                </c:pt>
              </c:numCache>
            </c:numRef>
          </c:val>
          <c:extLst>
            <c:ext xmlns:c16="http://schemas.microsoft.com/office/drawing/2014/chart" uri="{C3380CC4-5D6E-409C-BE32-E72D297353CC}">
              <c16:uniqueId val="{0000000C-D9F0-4A48-AC66-7179197D56C5}"/>
            </c:ext>
          </c:extLst>
        </c:ser>
        <c:ser>
          <c:idx val="13"/>
          <c:order val="13"/>
          <c:tx>
            <c:strRef>
              <c:f>'Comparison(Charts) QUE 2'!$O$8:$O$9</c:f>
              <c:strCache>
                <c:ptCount val="1"/>
                <c:pt idx="0">
                  <c:v>(blank)</c:v>
                </c:pt>
              </c:strCache>
            </c:strRef>
          </c:tx>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'Comparison(Charts) QUE 2'!$A$10:$A$60</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2'!$O$10:$O$60</c:f>
              <c:numCache>
                <c:formatCode>General</c:formatCode>
                <c:ptCount val="50"/>
                <c:pt idx="49">
                  <c:v>702.37140479847847</c:v>
                </c:pt>
              </c:numCache>
            </c:numRef>
          </c:val>
          <c:extLst>
            <c:ext xmlns:c16="http://schemas.microsoft.com/office/drawing/2014/chart" uri="{C3380CC4-5D6E-409C-BE32-E72D297353CC}">
              <c16:uniqueId val="{0000000D-D9F0-4A48-AC66-7179197D56C5}"/>
            </c:ext>
          </c:extLst>
        </c:ser>
        <c:dLbls>
          <c:showLegendKey val="0"/>
          <c:showVal val="0"/>
          <c:showCatName val="0"/>
          <c:showSerName val="0"/>
          <c:showPercent val="0"/>
          <c:showBubbleSize val="0"/>
        </c:dLbls>
        <c:gapWidth val="100"/>
        <c:overlap val="-24"/>
        <c:axId val="1793157551"/>
        <c:axId val="1829359135"/>
      </c:barChart>
      <c:catAx>
        <c:axId val="17931575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29359135"/>
        <c:crosses val="autoZero"/>
        <c:auto val="1"/>
        <c:lblAlgn val="ctr"/>
        <c:lblOffset val="100"/>
        <c:noMultiLvlLbl val="0"/>
      </c:catAx>
      <c:valAx>
        <c:axId val="18293591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3157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[Metadata and Nifty join.xlsx]Comparison(Charts) QUE 2!PivotTable2</c:name>
    <c:fmtId val="5"/>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932244887604129E-2"/>
          <c:y val="5.9210329502567383E-2"/>
          <c:w val="0.80604271925113735"/>
          <c:h val="0.53828680640705817"/>
        </c:manualLayout>
      </c:layout>
      <c:barChart>
        <c:barDir val="col"/>
        <c:grouping val="clustered"/>
        <c:varyColors val="0"/>
        <c:ser>
          <c:idx val="0"/>
          <c:order val="0"/>
          <c:tx>
            <c:strRef>
              <c:f>'Comparison(Charts) QUE 2'!$B$94:$B$95</c:f>
              <c:strCache>
                <c:ptCount val="1"/>
                <c:pt idx="0">
                  <c:v>AUTOMOBILE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2'!$B$96:$B$146</c:f>
              <c:numCache>
                <c:formatCode>General</c:formatCode>
                <c:ptCount val="50"/>
                <c:pt idx="3">
                  <c:v>2162.215209244222</c:v>
                </c:pt>
                <c:pt idx="12">
                  <c:v>6655.6266081871345</c:v>
                </c:pt>
                <c:pt idx="17">
                  <c:v>2632.4778446843857</c:v>
                </c:pt>
                <c:pt idx="29">
                  <c:v>675.90209197135323</c:v>
                </c:pt>
                <c:pt idx="30">
                  <c:v>2889.1280664106616</c:v>
                </c:pt>
                <c:pt idx="40">
                  <c:v>462.29340608312049</c:v>
                </c:pt>
              </c:numCache>
            </c:numRef>
          </c:val>
          <c:extLst>
            <c:ext xmlns:c16="http://schemas.microsoft.com/office/drawing/2014/chart" uri="{C3380CC4-5D6E-409C-BE32-E72D297353CC}">
              <c16:uniqueId val="{00000000-9854-4F0D-B355-88220FC5621C}"/>
            </c:ext>
          </c:extLst>
        </c:ser>
        <c:ser>
          <c:idx val="1"/>
          <c:order val="1"/>
          <c:tx>
            <c:strRef>
              <c:f>'Comparison(Charts) QUE 2'!$C$94:$C$95</c:f>
              <c:strCache>
                <c:ptCount val="1"/>
                <c:pt idx="0">
                  <c:v>CEMENT &amp; CEMENT PRODUCTS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2'!$C$96:$C$146</c:f>
              <c:numCache>
                <c:formatCode>General</c:formatCode>
                <c:ptCount val="50"/>
                <c:pt idx="14">
                  <c:v>1726.9191952506596</c:v>
                </c:pt>
                <c:pt idx="36">
                  <c:v>6458.7614443329994</c:v>
                </c:pt>
                <c:pt idx="44">
                  <c:v>2121.3291908212559</c:v>
                </c:pt>
              </c:numCache>
            </c:numRef>
          </c:val>
          <c:extLst>
            <c:ext xmlns:c16="http://schemas.microsoft.com/office/drawing/2014/chart" uri="{C3380CC4-5D6E-409C-BE32-E72D297353CC}">
              <c16:uniqueId val="{00000001-9854-4F0D-B355-88220FC5621C}"/>
            </c:ext>
          </c:extLst>
        </c:ser>
        <c:ser>
          <c:idx val="2"/>
          <c:order val="2"/>
          <c:tx>
            <c:strRef>
              <c:f>'Comparison(Charts) QUE 2'!$D$94:$D$95</c:f>
              <c:strCache>
                <c:ptCount val="1"/>
                <c:pt idx="0">
                  <c:v>CONSTRUCTION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2'!$D$96:$D$146</c:f>
              <c:numCache>
                <c:formatCode>General</c:formatCode>
                <c:ptCount val="50"/>
                <c:pt idx="28">
                  <c:v>1511.2954947418737</c:v>
                </c:pt>
              </c:numCache>
            </c:numRef>
          </c:val>
          <c:extLst>
            <c:ext xmlns:c16="http://schemas.microsoft.com/office/drawing/2014/chart" uri="{C3380CC4-5D6E-409C-BE32-E72D297353CC}">
              <c16:uniqueId val="{00000002-9854-4F0D-B355-88220FC5621C}"/>
            </c:ext>
          </c:extLst>
        </c:ser>
        <c:ser>
          <c:idx val="3"/>
          <c:order val="3"/>
          <c:tx>
            <c:strRef>
              <c:f>'Comparison(Charts) QUE 2'!$E$94:$E$95</c:f>
              <c:strCache>
                <c:ptCount val="1"/>
                <c:pt idx="0">
                  <c:v>CONSUMER GOODS</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2'!$E$96:$E$146</c:f>
              <c:numCache>
                <c:formatCode>General</c:formatCode>
                <c:ptCount val="50"/>
                <c:pt idx="1">
                  <c:v>1230.9006973237842</c:v>
                </c:pt>
                <c:pt idx="8">
                  <c:v>1665.6792931196985</c:v>
                </c:pt>
                <c:pt idx="19">
                  <c:v>858.50524465279807</c:v>
                </c:pt>
                <c:pt idx="25">
                  <c:v>414.24153788164347</c:v>
                </c:pt>
                <c:pt idx="31">
                  <c:v>7425.2801140413403</c:v>
                </c:pt>
                <c:pt idx="43">
                  <c:v>696.43076705616284</c:v>
                </c:pt>
              </c:numCache>
            </c:numRef>
          </c:val>
          <c:extLst>
            <c:ext xmlns:c16="http://schemas.microsoft.com/office/drawing/2014/chart" uri="{C3380CC4-5D6E-409C-BE32-E72D297353CC}">
              <c16:uniqueId val="{00000003-9854-4F0D-B355-88220FC5621C}"/>
            </c:ext>
          </c:extLst>
        </c:ser>
        <c:ser>
          <c:idx val="4"/>
          <c:order val="4"/>
          <c:tx>
            <c:strRef>
              <c:f>'Comparison(Charts) QUE 2'!$F$94:$F$95</c:f>
              <c:strCache>
                <c:ptCount val="1"/>
                <c:pt idx="0">
                  <c:v>ENERGY</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2'!$F$96:$F$146</c:f>
              <c:numCache>
                <c:formatCode>General</c:formatCode>
                <c:ptCount val="50"/>
                <c:pt idx="6">
                  <c:v>436.63001319261218</c:v>
                </c:pt>
                <c:pt idx="13">
                  <c:v>287.33206619859578</c:v>
                </c:pt>
                <c:pt idx="22">
                  <c:v>313.35775537127779</c:v>
                </c:pt>
                <c:pt idx="32">
                  <c:v>148.8981653620352</c:v>
                </c:pt>
                <c:pt idx="33">
                  <c:v>482.75850923482847</c:v>
                </c:pt>
                <c:pt idx="34">
                  <c:v>139.46830902054182</c:v>
                </c:pt>
                <c:pt idx="35">
                  <c:v>996.8869770071617</c:v>
                </c:pt>
              </c:numCache>
            </c:numRef>
          </c:val>
          <c:extLst>
            <c:ext xmlns:c16="http://schemas.microsoft.com/office/drawing/2014/chart" uri="{C3380CC4-5D6E-409C-BE32-E72D297353CC}">
              <c16:uniqueId val="{00000004-9854-4F0D-B355-88220FC5621C}"/>
            </c:ext>
          </c:extLst>
        </c:ser>
        <c:ser>
          <c:idx val="5"/>
          <c:order val="5"/>
          <c:tx>
            <c:strRef>
              <c:f>'Comparison(Charts) QUE 2'!$G$94:$G$95</c:f>
              <c:strCache>
                <c:ptCount val="1"/>
                <c:pt idx="0">
                  <c:v>FERTILISERS &amp; PESTICIDES</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2'!$G$96:$G$146</c:f>
              <c:numCache>
                <c:formatCode>General</c:formatCode>
                <c:ptCount val="50"/>
                <c:pt idx="45">
                  <c:v>552.08915500538217</c:v>
                </c:pt>
              </c:numCache>
            </c:numRef>
          </c:val>
          <c:extLst>
            <c:ext xmlns:c16="http://schemas.microsoft.com/office/drawing/2014/chart" uri="{C3380CC4-5D6E-409C-BE32-E72D297353CC}">
              <c16:uniqueId val="{00000005-9854-4F0D-B355-88220FC5621C}"/>
            </c:ext>
          </c:extLst>
        </c:ser>
        <c:ser>
          <c:idx val="6"/>
          <c:order val="6"/>
          <c:tx>
            <c:strRef>
              <c:f>'Comparison(Charts) QUE 2'!$H$94:$H$95</c:f>
              <c:strCache>
                <c:ptCount val="1"/>
                <c:pt idx="0">
                  <c:v>FINANCIAL SERVICES</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2'!$H$96:$H$146</c:f>
              <c:numCache>
                <c:formatCode>General</c:formatCode>
                <c:ptCount val="50"/>
                <c:pt idx="2">
                  <c:v>809.95054507955217</c:v>
                </c:pt>
                <c:pt idx="4">
                  <c:v>2583.6461128048782</c:v>
                </c:pt>
                <c:pt idx="5">
                  <c:v>2716.7314432989688</c:v>
                </c:pt>
                <c:pt idx="16">
                  <c:v>993.82221070486253</c:v>
                </c:pt>
                <c:pt idx="20">
                  <c:v>1263.2978420655861</c:v>
                </c:pt>
                <c:pt idx="21">
                  <c:v>541.53419713531855</c:v>
                </c:pt>
                <c:pt idx="23">
                  <c:v>486.99134403209632</c:v>
                </c:pt>
                <c:pt idx="27">
                  <c:v>748.08208788757531</c:v>
                </c:pt>
                <c:pt idx="37">
                  <c:v>950.89858650584256</c:v>
                </c:pt>
              </c:numCache>
            </c:numRef>
          </c:val>
          <c:extLst>
            <c:ext xmlns:c16="http://schemas.microsoft.com/office/drawing/2014/chart" uri="{C3380CC4-5D6E-409C-BE32-E72D297353CC}">
              <c16:uniqueId val="{00000006-9854-4F0D-B355-88220FC5621C}"/>
            </c:ext>
          </c:extLst>
        </c:ser>
        <c:ser>
          <c:idx val="7"/>
          <c:order val="7"/>
          <c:tx>
            <c:strRef>
              <c:f>'Comparison(Charts) QUE 2'!$I$94:$I$95</c:f>
              <c:strCache>
                <c:ptCount val="1"/>
                <c:pt idx="0">
                  <c:v>IT</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2'!$I$96:$I$146</c:f>
              <c:numCache>
                <c:formatCode>General</c:formatCode>
                <c:ptCount val="50"/>
                <c:pt idx="15">
                  <c:v>630.46627358490571</c:v>
                </c:pt>
                <c:pt idx="24">
                  <c:v>1690.2328201970442</c:v>
                </c:pt>
                <c:pt idx="39">
                  <c:v>1673.5857091084804</c:v>
                </c:pt>
                <c:pt idx="42">
                  <c:v>869.31544704264093</c:v>
                </c:pt>
                <c:pt idx="47">
                  <c:v>738.15088578967209</c:v>
                </c:pt>
              </c:numCache>
            </c:numRef>
          </c:val>
          <c:extLst>
            <c:ext xmlns:c16="http://schemas.microsoft.com/office/drawing/2014/chart" uri="{C3380CC4-5D6E-409C-BE32-E72D297353CC}">
              <c16:uniqueId val="{00000007-9854-4F0D-B355-88220FC5621C}"/>
            </c:ext>
          </c:extLst>
        </c:ser>
        <c:ser>
          <c:idx val="8"/>
          <c:order val="8"/>
          <c:tx>
            <c:strRef>
              <c:f>'Comparison(Charts) QUE 2'!$J$94:$J$95</c:f>
              <c:strCache>
                <c:ptCount val="1"/>
                <c:pt idx="0">
                  <c:v>MEDIA &amp; ENTERTAINMENT</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2'!$J$96:$J$146</c:f>
              <c:numCache>
                <c:formatCode>General</c:formatCode>
                <c:ptCount val="50"/>
                <c:pt idx="48">
                  <c:v>292.16452991452991</c:v>
                </c:pt>
              </c:numCache>
            </c:numRef>
          </c:val>
          <c:extLst>
            <c:ext xmlns:c16="http://schemas.microsoft.com/office/drawing/2014/chart" uri="{C3380CC4-5D6E-409C-BE32-E72D297353CC}">
              <c16:uniqueId val="{00000008-9854-4F0D-B355-88220FC5621C}"/>
            </c:ext>
          </c:extLst>
        </c:ser>
        <c:ser>
          <c:idx val="9"/>
          <c:order val="9"/>
          <c:tx>
            <c:strRef>
              <c:f>'Comparison(Charts) QUE 2'!$K$94:$K$95</c:f>
              <c:strCache>
                <c:ptCount val="1"/>
                <c:pt idx="0">
                  <c:v>METALS</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2'!$K$96:$K$146</c:f>
              <c:numCache>
                <c:formatCode>General</c:formatCode>
                <c:ptCount val="50"/>
                <c:pt idx="10">
                  <c:v>284.24087759815245</c:v>
                </c:pt>
                <c:pt idx="18">
                  <c:v>156.19455270150576</c:v>
                </c:pt>
                <c:pt idx="26">
                  <c:v>658.83085765951955</c:v>
                </c:pt>
                <c:pt idx="41">
                  <c:v>468.22078680862114</c:v>
                </c:pt>
                <c:pt idx="46">
                  <c:v>180.10529689608637</c:v>
                </c:pt>
              </c:numCache>
            </c:numRef>
          </c:val>
          <c:extLst>
            <c:ext xmlns:c16="http://schemas.microsoft.com/office/drawing/2014/chart" uri="{C3380CC4-5D6E-409C-BE32-E72D297353CC}">
              <c16:uniqueId val="{00000009-9854-4F0D-B355-88220FC5621C}"/>
            </c:ext>
          </c:extLst>
        </c:ser>
        <c:ser>
          <c:idx val="10"/>
          <c:order val="10"/>
          <c:tx>
            <c:strRef>
              <c:f>'Comparison(Charts) QUE 2'!$L$94:$L$95</c:f>
              <c:strCache>
                <c:ptCount val="1"/>
                <c:pt idx="0">
                  <c:v>PHARMA</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2'!$L$96:$L$146</c:f>
              <c:numCache>
                <c:formatCode>General</c:formatCode>
                <c:ptCount val="50"/>
                <c:pt idx="9">
                  <c:v>532.14358273652476</c:v>
                </c:pt>
                <c:pt idx="11">
                  <c:v>1803.185488126649</c:v>
                </c:pt>
                <c:pt idx="38">
                  <c:v>734.27590463626086</c:v>
                </c:pt>
              </c:numCache>
            </c:numRef>
          </c:val>
          <c:extLst>
            <c:ext xmlns:c16="http://schemas.microsoft.com/office/drawing/2014/chart" uri="{C3380CC4-5D6E-409C-BE32-E72D297353CC}">
              <c16:uniqueId val="{0000000A-9854-4F0D-B355-88220FC5621C}"/>
            </c:ext>
          </c:extLst>
        </c:ser>
        <c:ser>
          <c:idx val="11"/>
          <c:order val="11"/>
          <c:tx>
            <c:strRef>
              <c:f>'Comparison(Charts) QUE 2'!$M$94:$M$95</c:f>
              <c:strCache>
                <c:ptCount val="1"/>
                <c:pt idx="0">
                  <c:v>SERVICES</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2'!$M$96:$M$146</c:f>
              <c:numCache>
                <c:formatCode>General</c:formatCode>
                <c:ptCount val="50"/>
                <c:pt idx="0">
                  <c:v>289.12564158329707</c:v>
                </c:pt>
              </c:numCache>
            </c:numRef>
          </c:val>
          <c:extLst>
            <c:ext xmlns:c16="http://schemas.microsoft.com/office/drawing/2014/chart" uri="{C3380CC4-5D6E-409C-BE32-E72D297353CC}">
              <c16:uniqueId val="{0000000B-9854-4F0D-B355-88220FC5621C}"/>
            </c:ext>
          </c:extLst>
        </c:ser>
        <c:ser>
          <c:idx val="12"/>
          <c:order val="12"/>
          <c:tx>
            <c:strRef>
              <c:f>'Comparison(Charts) QUE 2'!$N$94:$N$95</c:f>
              <c:strCache>
                <c:ptCount val="1"/>
                <c:pt idx="0">
                  <c:v>TELECOM</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2'!$N$96:$N$146</c:f>
              <c:numCache>
                <c:formatCode>General</c:formatCode>
                <c:ptCount val="50"/>
                <c:pt idx="7">
                  <c:v>437.88392130257802</c:v>
                </c:pt>
              </c:numCache>
            </c:numRef>
          </c:val>
          <c:extLst>
            <c:ext xmlns:c16="http://schemas.microsoft.com/office/drawing/2014/chart" uri="{C3380CC4-5D6E-409C-BE32-E72D297353CC}">
              <c16:uniqueId val="{0000000C-9854-4F0D-B355-88220FC5621C}"/>
            </c:ext>
          </c:extLst>
        </c:ser>
        <c:ser>
          <c:idx val="13"/>
          <c:order val="13"/>
          <c:tx>
            <c:strRef>
              <c:f>'Comparison(Charts) QUE 2'!$O$94:$O$95</c:f>
              <c:strCache>
                <c:ptCount val="1"/>
                <c:pt idx="0">
                  <c:v>(blank)</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'Comparison(Charts) QUE 2'!$A$96:$A$146</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2'!$O$96:$O$146</c:f>
              <c:numCache>
                <c:formatCode>General</c:formatCode>
                <c:ptCount val="50"/>
                <c:pt idx="49">
                  <c:v>687.13884317167731</c:v>
                </c:pt>
              </c:numCache>
            </c:numRef>
          </c:val>
          <c:extLst>
            <c:ext xmlns:c16="http://schemas.microsoft.com/office/drawing/2014/chart" uri="{C3380CC4-5D6E-409C-BE32-E72D297353CC}">
              <c16:uniqueId val="{0000000D-9854-4F0D-B355-88220FC5621C}"/>
            </c:ext>
          </c:extLst>
        </c:ser>
        <c:dLbls>
          <c:showLegendKey val="0"/>
          <c:showVal val="0"/>
          <c:showCatName val="0"/>
          <c:showSerName val="0"/>
          <c:showPercent val="0"/>
          <c:showBubbleSize val="0"/>
        </c:dLbls>
        <c:gapWidth val="315"/>
        <c:overlap val="-40"/>
        <c:axId val="1564487280"/>
        <c:axId val="1564486032"/>
      </c:barChart>
      <c:catAx>
        <c:axId val="156448728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64486032"/>
        <c:crosses val="autoZero"/>
        <c:auto val="1"/>
        <c:lblAlgn val="ctr"/>
        <c:lblOffset val="100"/>
        <c:noMultiLvlLbl val="0"/>
      </c:catAx>
      <c:valAx>
        <c:axId val="15644860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6448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[Metadata and Nifty join.xlsx]Comparison(Charts) QUE 2!PivotTable3</c:name>
    <c:fmtId val="3"/>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412093362122344E-2"/>
          <c:y val="4.765139813001093E-2"/>
          <c:w val="0.80369974643516906"/>
          <c:h val="0.5040858963352276"/>
        </c:manualLayout>
      </c:layout>
      <c:barChart>
        <c:barDir val="col"/>
        <c:grouping val="clustered"/>
        <c:varyColors val="0"/>
        <c:ser>
          <c:idx val="0"/>
          <c:order val="0"/>
          <c:tx>
            <c:strRef>
              <c:f>'Comparison(Charts) QUE 2'!$B$181:$B$182</c:f>
              <c:strCache>
                <c:ptCount val="1"/>
                <c:pt idx="0">
                  <c:v>AUTOMOBILE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2'!$B$183:$B$233</c:f>
              <c:numCache>
                <c:formatCode>General</c:formatCode>
                <c:ptCount val="50"/>
                <c:pt idx="3">
                  <c:v>2219.9345096814491</c:v>
                </c:pt>
                <c:pt idx="12">
                  <c:v>6854.3903225806453</c:v>
                </c:pt>
                <c:pt idx="17">
                  <c:v>2700.1286337209303</c:v>
                </c:pt>
                <c:pt idx="29">
                  <c:v>698.20698266113834</c:v>
                </c:pt>
                <c:pt idx="30">
                  <c:v>2962.9184323469617</c:v>
                </c:pt>
                <c:pt idx="40">
                  <c:v>479.22668911074999</c:v>
                </c:pt>
              </c:numCache>
            </c:numRef>
          </c:val>
          <c:extLst>
            <c:ext xmlns:c16="http://schemas.microsoft.com/office/drawing/2014/chart" uri="{C3380CC4-5D6E-409C-BE32-E72D297353CC}">
              <c16:uniqueId val="{00000000-FAA7-45CD-AE6A-E2DA1A2CBED5}"/>
            </c:ext>
          </c:extLst>
        </c:ser>
        <c:ser>
          <c:idx val="1"/>
          <c:order val="1"/>
          <c:tx>
            <c:strRef>
              <c:f>'Comparison(Charts) QUE 2'!$C$181:$C$182</c:f>
              <c:strCache>
                <c:ptCount val="1"/>
                <c:pt idx="0">
                  <c:v>CEMENT &amp; CEMENT PRODUCTS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2'!$C$183:$C$233</c:f>
              <c:numCache>
                <c:formatCode>General</c:formatCode>
                <c:ptCount val="50"/>
                <c:pt idx="14">
                  <c:v>1779.8064172634752</c:v>
                </c:pt>
                <c:pt idx="36">
                  <c:v>6674.3866098294884</c:v>
                </c:pt>
                <c:pt idx="44">
                  <c:v>2182.2088888888889</c:v>
                </c:pt>
              </c:numCache>
            </c:numRef>
          </c:val>
          <c:extLst>
            <c:ext xmlns:c16="http://schemas.microsoft.com/office/drawing/2014/chart" uri="{C3380CC4-5D6E-409C-BE32-E72D297353CC}">
              <c16:uniqueId val="{00000001-FAA7-45CD-AE6A-E2DA1A2CBED5}"/>
            </c:ext>
          </c:extLst>
        </c:ser>
        <c:ser>
          <c:idx val="2"/>
          <c:order val="2"/>
          <c:tx>
            <c:strRef>
              <c:f>'Comparison(Charts) QUE 2'!$D$181:$D$182</c:f>
              <c:strCache>
                <c:ptCount val="1"/>
                <c:pt idx="0">
                  <c:v>CONSTRUCTION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2'!$D$183:$D$233</c:f>
              <c:numCache>
                <c:formatCode>General</c:formatCode>
                <c:ptCount val="50"/>
                <c:pt idx="28">
                  <c:v>1559.0383245697897</c:v>
                </c:pt>
              </c:numCache>
            </c:numRef>
          </c:val>
          <c:extLst>
            <c:ext xmlns:c16="http://schemas.microsoft.com/office/drawing/2014/chart" uri="{C3380CC4-5D6E-409C-BE32-E72D297353CC}">
              <c16:uniqueId val="{00000002-FAA7-45CD-AE6A-E2DA1A2CBED5}"/>
            </c:ext>
          </c:extLst>
        </c:ser>
        <c:ser>
          <c:idx val="3"/>
          <c:order val="3"/>
          <c:tx>
            <c:strRef>
              <c:f>'Comparison(Charts) QUE 2'!$E$181:$E$182</c:f>
              <c:strCache>
                <c:ptCount val="1"/>
                <c:pt idx="0">
                  <c:v>CONSUMER GOODS</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2'!$E$183:$E$233</c:f>
              <c:numCache>
                <c:formatCode>General</c:formatCode>
                <c:ptCount val="50"/>
                <c:pt idx="1">
                  <c:v>1264.6253486618921</c:v>
                </c:pt>
                <c:pt idx="8">
                  <c:v>1713.5271347785108</c:v>
                </c:pt>
                <c:pt idx="19">
                  <c:v>878.24686492821559</c:v>
                </c:pt>
                <c:pt idx="25">
                  <c:v>426.62906143987937</c:v>
                </c:pt>
                <c:pt idx="31">
                  <c:v>7604.7652886671412</c:v>
                </c:pt>
                <c:pt idx="43">
                  <c:v>723.31281568036184</c:v>
                </c:pt>
              </c:numCache>
            </c:numRef>
          </c:val>
          <c:extLst>
            <c:ext xmlns:c16="http://schemas.microsoft.com/office/drawing/2014/chart" uri="{C3380CC4-5D6E-409C-BE32-E72D297353CC}">
              <c16:uniqueId val="{00000003-FAA7-45CD-AE6A-E2DA1A2CBED5}"/>
            </c:ext>
          </c:extLst>
        </c:ser>
        <c:ser>
          <c:idx val="4"/>
          <c:order val="4"/>
          <c:tx>
            <c:strRef>
              <c:f>'Comparison(Charts) QUE 2'!$F$181:$F$182</c:f>
              <c:strCache>
                <c:ptCount val="1"/>
                <c:pt idx="0">
                  <c:v>ENERGY</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2'!$F$183:$F$233</c:f>
              <c:numCache>
                <c:formatCode>General</c:formatCode>
                <c:ptCount val="50"/>
                <c:pt idx="6">
                  <c:v>452.93568601583115</c:v>
                </c:pt>
                <c:pt idx="13">
                  <c:v>297.29924774322967</c:v>
                </c:pt>
                <c:pt idx="22">
                  <c:v>324.7431209950999</c:v>
                </c:pt>
                <c:pt idx="32">
                  <c:v>153.2614481409002</c:v>
                </c:pt>
                <c:pt idx="33">
                  <c:v>500.18215228043726</c:v>
                </c:pt>
                <c:pt idx="34">
                  <c:v>143.34251265257518</c:v>
                </c:pt>
                <c:pt idx="35">
                  <c:v>1026.8238032416132</c:v>
                </c:pt>
              </c:numCache>
            </c:numRef>
          </c:val>
          <c:extLst>
            <c:ext xmlns:c16="http://schemas.microsoft.com/office/drawing/2014/chart" uri="{C3380CC4-5D6E-409C-BE32-E72D297353CC}">
              <c16:uniqueId val="{00000004-FAA7-45CD-AE6A-E2DA1A2CBED5}"/>
            </c:ext>
          </c:extLst>
        </c:ser>
        <c:ser>
          <c:idx val="5"/>
          <c:order val="5"/>
          <c:tx>
            <c:strRef>
              <c:f>'Comparison(Charts) QUE 2'!$G$181:$G$182</c:f>
              <c:strCache>
                <c:ptCount val="1"/>
                <c:pt idx="0">
                  <c:v>FERTILISERS &amp; PESTICIDES</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2'!$G$183:$G$233</c:f>
              <c:numCache>
                <c:formatCode>General</c:formatCode>
                <c:ptCount val="50"/>
                <c:pt idx="45">
                  <c:v>570.09058127018307</c:v>
                </c:pt>
              </c:numCache>
            </c:numRef>
          </c:val>
          <c:extLst>
            <c:ext xmlns:c16="http://schemas.microsoft.com/office/drawing/2014/chart" uri="{C3380CC4-5D6E-409C-BE32-E72D297353CC}">
              <c16:uniqueId val="{00000005-FAA7-45CD-AE6A-E2DA1A2CBED5}"/>
            </c:ext>
          </c:extLst>
        </c:ser>
        <c:ser>
          <c:idx val="6"/>
          <c:order val="6"/>
          <c:tx>
            <c:strRef>
              <c:f>'Comparison(Charts) QUE 2'!$H$181:$H$182</c:f>
              <c:strCache>
                <c:ptCount val="1"/>
                <c:pt idx="0">
                  <c:v>FINANCIAL SERVICES</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2'!$H$183:$H$233</c:f>
              <c:numCache>
                <c:formatCode>General</c:formatCode>
                <c:ptCount val="50"/>
                <c:pt idx="2">
                  <c:v>838.28970241602826</c:v>
                </c:pt>
                <c:pt idx="4">
                  <c:v>2670.298418445122</c:v>
                </c:pt>
                <c:pt idx="5">
                  <c:v>2803.6144486098092</c:v>
                </c:pt>
                <c:pt idx="16">
                  <c:v>1019.9869393139842</c:v>
                </c:pt>
                <c:pt idx="20">
                  <c:v>1304.2697323784396</c:v>
                </c:pt>
                <c:pt idx="21">
                  <c:v>560.55855635130047</c:v>
                </c:pt>
                <c:pt idx="23">
                  <c:v>501.92640922768305</c:v>
                </c:pt>
                <c:pt idx="27">
                  <c:v>773.03758643765332</c:v>
                </c:pt>
                <c:pt idx="37">
                  <c:v>982.10158311345651</c:v>
                </c:pt>
              </c:numCache>
            </c:numRef>
          </c:val>
          <c:extLst>
            <c:ext xmlns:c16="http://schemas.microsoft.com/office/drawing/2014/chart" uri="{C3380CC4-5D6E-409C-BE32-E72D297353CC}">
              <c16:uniqueId val="{00000006-FAA7-45CD-AE6A-E2DA1A2CBED5}"/>
            </c:ext>
          </c:extLst>
        </c:ser>
        <c:ser>
          <c:idx val="7"/>
          <c:order val="7"/>
          <c:tx>
            <c:strRef>
              <c:f>'Comparison(Charts) QUE 2'!$I$181:$I$182</c:f>
              <c:strCache>
                <c:ptCount val="1"/>
                <c:pt idx="0">
                  <c:v>IT</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2'!$I$183:$I$233</c:f>
              <c:numCache>
                <c:formatCode>General</c:formatCode>
                <c:ptCount val="50"/>
                <c:pt idx="15">
                  <c:v>654.2692169811321</c:v>
                </c:pt>
                <c:pt idx="24">
                  <c:v>1726.5194581280789</c:v>
                </c:pt>
                <c:pt idx="39">
                  <c:v>1715.8823024885237</c:v>
                </c:pt>
                <c:pt idx="42">
                  <c:v>899.18217331499318</c:v>
                </c:pt>
                <c:pt idx="47">
                  <c:v>772.47836411609501</c:v>
                </c:pt>
              </c:numCache>
            </c:numRef>
          </c:val>
          <c:extLst>
            <c:ext xmlns:c16="http://schemas.microsoft.com/office/drawing/2014/chart" uri="{C3380CC4-5D6E-409C-BE32-E72D297353CC}">
              <c16:uniqueId val="{00000007-FAA7-45CD-AE6A-E2DA1A2CBED5}"/>
            </c:ext>
          </c:extLst>
        </c:ser>
        <c:ser>
          <c:idx val="8"/>
          <c:order val="8"/>
          <c:tx>
            <c:strRef>
              <c:f>'Comparison(Charts) QUE 2'!$J$181:$J$182</c:f>
              <c:strCache>
                <c:ptCount val="1"/>
                <c:pt idx="0">
                  <c:v>MEDIA &amp; ENTERTAINMENT</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2'!$J$183:$J$233</c:f>
              <c:numCache>
                <c:formatCode>General</c:formatCode>
                <c:ptCount val="50"/>
                <c:pt idx="48">
                  <c:v>303.19692307692304</c:v>
                </c:pt>
              </c:numCache>
            </c:numRef>
          </c:val>
          <c:extLst>
            <c:ext xmlns:c16="http://schemas.microsoft.com/office/drawing/2014/chart" uri="{C3380CC4-5D6E-409C-BE32-E72D297353CC}">
              <c16:uniqueId val="{00000008-FAA7-45CD-AE6A-E2DA1A2CBED5}"/>
            </c:ext>
          </c:extLst>
        </c:ser>
        <c:ser>
          <c:idx val="9"/>
          <c:order val="9"/>
          <c:tx>
            <c:strRef>
              <c:f>'Comparison(Charts) QUE 2'!$K$181:$K$182</c:f>
              <c:strCache>
                <c:ptCount val="1"/>
                <c:pt idx="0">
                  <c:v>METALS</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2'!$K$183:$K$233</c:f>
              <c:numCache>
                <c:formatCode>General</c:formatCode>
                <c:ptCount val="50"/>
                <c:pt idx="10">
                  <c:v>291.89174364896076</c:v>
                </c:pt>
                <c:pt idx="18">
                  <c:v>162.34108355476823</c:v>
                </c:pt>
                <c:pt idx="26">
                  <c:v>685.47065357788688</c:v>
                </c:pt>
                <c:pt idx="41">
                  <c:v>485.54770189561151</c:v>
                </c:pt>
                <c:pt idx="46">
                  <c:v>186.63822537112009</c:v>
                </c:pt>
              </c:numCache>
            </c:numRef>
          </c:val>
          <c:extLst>
            <c:ext xmlns:c16="http://schemas.microsoft.com/office/drawing/2014/chart" uri="{C3380CC4-5D6E-409C-BE32-E72D297353CC}">
              <c16:uniqueId val="{00000009-FAA7-45CD-AE6A-E2DA1A2CBED5}"/>
            </c:ext>
          </c:extLst>
        </c:ser>
        <c:ser>
          <c:idx val="10"/>
          <c:order val="10"/>
          <c:tx>
            <c:strRef>
              <c:f>'Comparison(Charts) QUE 2'!$L$181:$L$182</c:f>
              <c:strCache>
                <c:ptCount val="1"/>
                <c:pt idx="0">
                  <c:v>PHARMA</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2'!$L$183:$L$233</c:f>
              <c:numCache>
                <c:formatCode>General</c:formatCode>
                <c:ptCount val="50"/>
                <c:pt idx="9">
                  <c:v>549.58769317753479</c:v>
                </c:pt>
                <c:pt idx="11">
                  <c:v>1855.2267150395776</c:v>
                </c:pt>
                <c:pt idx="38">
                  <c:v>761.00342065586131</c:v>
                </c:pt>
              </c:numCache>
            </c:numRef>
          </c:val>
          <c:extLst>
            <c:ext xmlns:c16="http://schemas.microsoft.com/office/drawing/2014/chart" uri="{C3380CC4-5D6E-409C-BE32-E72D297353CC}">
              <c16:uniqueId val="{0000000A-FAA7-45CD-AE6A-E2DA1A2CBED5}"/>
            </c:ext>
          </c:extLst>
        </c:ser>
        <c:ser>
          <c:idx val="11"/>
          <c:order val="11"/>
          <c:tx>
            <c:strRef>
              <c:f>'Comparison(Charts) QUE 2'!$M$181:$M$182</c:f>
              <c:strCache>
                <c:ptCount val="1"/>
                <c:pt idx="0">
                  <c:v>SERVICES</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2'!$M$183:$M$233</c:f>
              <c:numCache>
                <c:formatCode>General</c:formatCode>
                <c:ptCount val="50"/>
                <c:pt idx="0">
                  <c:v>299.12659852109613</c:v>
                </c:pt>
              </c:numCache>
            </c:numRef>
          </c:val>
          <c:extLst>
            <c:ext xmlns:c16="http://schemas.microsoft.com/office/drawing/2014/chart" uri="{C3380CC4-5D6E-409C-BE32-E72D297353CC}">
              <c16:uniqueId val="{0000000B-FAA7-45CD-AE6A-E2DA1A2CBED5}"/>
            </c:ext>
          </c:extLst>
        </c:ser>
        <c:ser>
          <c:idx val="12"/>
          <c:order val="12"/>
          <c:tx>
            <c:strRef>
              <c:f>'Comparison(Charts) QUE 2'!$N$181:$N$182</c:f>
              <c:strCache>
                <c:ptCount val="1"/>
                <c:pt idx="0">
                  <c:v>TELECOM</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2'!$N$183:$N$233</c:f>
              <c:numCache>
                <c:formatCode>General</c:formatCode>
                <c:ptCount val="50"/>
                <c:pt idx="7">
                  <c:v>454.44795115332425</c:v>
                </c:pt>
              </c:numCache>
            </c:numRef>
          </c:val>
          <c:extLst>
            <c:ext xmlns:c16="http://schemas.microsoft.com/office/drawing/2014/chart" uri="{C3380CC4-5D6E-409C-BE32-E72D297353CC}">
              <c16:uniqueId val="{0000000C-FAA7-45CD-AE6A-E2DA1A2CBED5}"/>
            </c:ext>
          </c:extLst>
        </c:ser>
        <c:ser>
          <c:idx val="13"/>
          <c:order val="13"/>
          <c:tx>
            <c:strRef>
              <c:f>'Comparison(Charts) QUE 2'!$O$181:$O$182</c:f>
              <c:strCache>
                <c:ptCount val="1"/>
                <c:pt idx="0">
                  <c:v>(blank)</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'Comparison(Charts) QUE 2'!$A$183:$A$233</c:f>
              <c:strCache>
                <c:ptCount val="50"/>
                <c:pt idx="0">
                  <c:v>Adani Ports and Special Economic Zone Ltd.</c:v>
                </c:pt>
                <c:pt idx="1">
                  <c:v>Asian Paints Ltd.</c:v>
                </c:pt>
                <c:pt idx="2">
                  <c:v>Axis Bank Ltd.</c:v>
                </c:pt>
                <c:pt idx="3">
                  <c:v>Bajaj Auto Ltd.</c:v>
                </c:pt>
                <c:pt idx="4">
                  <c:v>Bajaj Finance Ltd.</c:v>
                </c:pt>
                <c:pt idx="5">
                  <c:v>Bajaj Finserv Ltd.</c:v>
                </c:pt>
                <c:pt idx="6">
                  <c:v>Bharat Petroleum Corporation Ltd.</c:v>
                </c:pt>
                <c:pt idx="7">
                  <c:v>Bharti Airtel Ltd.</c:v>
                </c:pt>
                <c:pt idx="8">
                  <c:v>Britannia Industries Ltd.</c:v>
                </c:pt>
                <c:pt idx="9">
                  <c:v>Cipla Ltd.</c:v>
                </c:pt>
                <c:pt idx="10">
                  <c:v>Coal India Ltd.</c:v>
                </c:pt>
                <c:pt idx="11">
                  <c:v>Dr. Reddy's Laboratories Ltd.</c:v>
                </c:pt>
                <c:pt idx="12">
                  <c:v>Eicher Motors Ltd.</c:v>
                </c:pt>
                <c:pt idx="13">
                  <c:v>GAIL (India) Ltd.</c:v>
                </c:pt>
                <c:pt idx="14">
                  <c:v>Grasim Industries Ltd.</c:v>
                </c:pt>
                <c:pt idx="15">
                  <c:v>HCL Technologies Ltd.</c:v>
                </c:pt>
                <c:pt idx="16">
                  <c:v>HDFC Bank Ltd.</c:v>
                </c:pt>
                <c:pt idx="17">
                  <c:v>Hero MotoCorp Ltd.</c:v>
                </c:pt>
                <c:pt idx="18">
                  <c:v>Hindalco Industries Ltd.</c:v>
                </c:pt>
                <c:pt idx="19">
                  <c:v>Hindustan Unilever Ltd.</c:v>
                </c:pt>
                <c:pt idx="20">
                  <c:v>Housing Development Finance Corporation Ltd.</c:v>
                </c:pt>
                <c:pt idx="21">
                  <c:v>ICICI Bank Ltd.</c:v>
                </c:pt>
                <c:pt idx="22">
                  <c:v>Indian Oil Corporation Ltd.</c:v>
                </c:pt>
                <c:pt idx="23">
                  <c:v>IndusInd Bank Ltd.</c:v>
                </c:pt>
                <c:pt idx="24">
                  <c:v>Infosys Ltd.</c:v>
                </c:pt>
                <c:pt idx="25">
                  <c:v>ITC Ltd.</c:v>
                </c:pt>
                <c:pt idx="26">
                  <c:v>JSW Steel Ltd.</c:v>
                </c:pt>
                <c:pt idx="27">
                  <c:v>Kotak Mahindra Bank Ltd.</c:v>
                </c:pt>
                <c:pt idx="28">
                  <c:v>Larsen &amp; Toubro Ltd.</c:v>
                </c:pt>
                <c:pt idx="29">
                  <c:v>Mahindra &amp; Mahindra Ltd.</c:v>
                </c:pt>
                <c:pt idx="30">
                  <c:v>Maruti Suzuki India Ltd.</c:v>
                </c:pt>
                <c:pt idx="31">
                  <c:v>Nestle India Ltd.</c:v>
                </c:pt>
                <c:pt idx="32">
                  <c:v>NTPC Ltd.</c:v>
                </c:pt>
                <c:pt idx="33">
                  <c:v>Oil &amp; Natural Gas Corporation Ltd.</c:v>
                </c:pt>
                <c:pt idx="34">
                  <c:v>Power Grid Corporation of India Ltd.</c:v>
                </c:pt>
                <c:pt idx="35">
                  <c:v>Reliance Industries Ltd.</c:v>
                </c:pt>
                <c:pt idx="36">
                  <c:v>Shree Cement Ltd.</c:v>
                </c:pt>
                <c:pt idx="37">
                  <c:v>State Bank of India</c:v>
                </c:pt>
                <c:pt idx="38">
                  <c:v>Sun Pharmaceutical Industries Ltd.</c:v>
                </c:pt>
                <c:pt idx="39">
                  <c:v>Tata Consultancy Services Ltd.</c:v>
                </c:pt>
                <c:pt idx="40">
                  <c:v>Tata Motors Ltd.</c:v>
                </c:pt>
                <c:pt idx="41">
                  <c:v>Tata Steel Ltd.</c:v>
                </c:pt>
                <c:pt idx="42">
                  <c:v>Tech Mahindra Ltd.</c:v>
                </c:pt>
                <c:pt idx="43">
                  <c:v>Titan Company Ltd.</c:v>
                </c:pt>
                <c:pt idx="44">
                  <c:v>UltraTech Cement Ltd.</c:v>
                </c:pt>
                <c:pt idx="45">
                  <c:v>UPL Ltd.</c:v>
                </c:pt>
                <c:pt idx="46">
                  <c:v>Vedanta Ltd.</c:v>
                </c:pt>
                <c:pt idx="47">
                  <c:v>Wipro Ltd.</c:v>
                </c:pt>
                <c:pt idx="48">
                  <c:v>Zee Entertainment Enterprises Ltd.</c:v>
                </c:pt>
                <c:pt idx="49">
                  <c:v>(blank)</c:v>
                </c:pt>
              </c:strCache>
            </c:strRef>
          </c:cat>
          <c:val>
            <c:numRef>
              <c:f>'Comparison(Charts) QUE 2'!$O$183:$O$233</c:f>
              <c:numCache>
                <c:formatCode>General</c:formatCode>
                <c:ptCount val="50"/>
                <c:pt idx="49">
                  <c:v>716.35499414819697</c:v>
                </c:pt>
              </c:numCache>
            </c:numRef>
          </c:val>
          <c:extLst>
            <c:ext xmlns:c16="http://schemas.microsoft.com/office/drawing/2014/chart" uri="{C3380CC4-5D6E-409C-BE32-E72D297353CC}">
              <c16:uniqueId val="{0000000D-FAA7-45CD-AE6A-E2DA1A2CBED5}"/>
            </c:ext>
          </c:extLst>
        </c:ser>
        <c:dLbls>
          <c:showLegendKey val="0"/>
          <c:showVal val="0"/>
          <c:showCatName val="0"/>
          <c:showSerName val="0"/>
          <c:showPercent val="0"/>
          <c:showBubbleSize val="0"/>
        </c:dLbls>
        <c:gapWidth val="315"/>
        <c:overlap val="-40"/>
        <c:axId val="681505264"/>
        <c:axId val="681503184"/>
      </c:barChart>
      <c:catAx>
        <c:axId val="6815052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1503184"/>
        <c:crosses val="autoZero"/>
        <c:auto val="1"/>
        <c:lblAlgn val="ctr"/>
        <c:lblOffset val="100"/>
        <c:noMultiLvlLbl val="0"/>
      </c:catAx>
      <c:valAx>
        <c:axId val="6815031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1505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Profit</a:t>
            </a:r>
            <a:r>
              <a:rPr lang="en-IN" baseline="0"/>
              <a:t> Chart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'Profit Graphs'!$B$55:$AX$55</c:f>
              <c:strCache>
                <c:ptCount val="49"/>
                <c:pt idx="0">
                  <c:v>ADANIPORTS</c:v>
                </c:pt>
                <c:pt idx="1">
                  <c:v>ASIANPAINT</c:v>
                </c:pt>
                <c:pt idx="2">
                  <c:v>AXISBANK</c:v>
                </c:pt>
                <c:pt idx="3">
                  <c:v>BAJAJ-AUTO</c:v>
                </c:pt>
                <c:pt idx="4">
                  <c:v>BAJAJFINSV</c:v>
                </c:pt>
                <c:pt idx="5">
                  <c:v>BAJFINANCE</c:v>
                </c:pt>
                <c:pt idx="6">
                  <c:v>BHARTIARTL</c:v>
                </c:pt>
                <c:pt idx="7">
                  <c:v>BPCL</c:v>
                </c:pt>
                <c:pt idx="8">
                  <c:v>BRITANNIA</c:v>
                </c:pt>
                <c:pt idx="9">
                  <c:v>CIPLA</c:v>
                </c:pt>
                <c:pt idx="10">
                  <c:v>COALINDIA</c:v>
                </c:pt>
                <c:pt idx="11">
                  <c:v>DRREDDY</c:v>
                </c:pt>
                <c:pt idx="12">
                  <c:v>EICHERMOT</c:v>
                </c:pt>
                <c:pt idx="13">
                  <c:v>GAIL</c:v>
                </c:pt>
                <c:pt idx="14">
                  <c:v>GRASIM</c:v>
                </c:pt>
                <c:pt idx="15">
                  <c:v>HCLTECH</c:v>
                </c:pt>
                <c:pt idx="16">
                  <c:v>HDFC</c:v>
                </c:pt>
                <c:pt idx="17">
                  <c:v>HDFCBANK</c:v>
                </c:pt>
                <c:pt idx="18">
                  <c:v>HEROMOTOCO</c:v>
                </c:pt>
                <c:pt idx="19">
                  <c:v>HINDALCO</c:v>
                </c:pt>
                <c:pt idx="20">
                  <c:v>HINDUNILVR</c:v>
                </c:pt>
                <c:pt idx="21">
                  <c:v>ICICIBANK</c:v>
                </c:pt>
                <c:pt idx="22">
                  <c:v>INDUSINDBK</c:v>
                </c:pt>
                <c:pt idx="23">
                  <c:v>INFY</c:v>
                </c:pt>
                <c:pt idx="24">
                  <c:v>IOC</c:v>
                </c:pt>
                <c:pt idx="25">
                  <c:v>ITC</c:v>
                </c:pt>
                <c:pt idx="26">
                  <c:v>JSWSTEEL</c:v>
                </c:pt>
                <c:pt idx="27">
                  <c:v>KOTAKBANK</c:v>
                </c:pt>
                <c:pt idx="28">
                  <c:v>LT</c:v>
                </c:pt>
                <c:pt idx="29">
                  <c:v>M&amp;M</c:v>
                </c:pt>
                <c:pt idx="30">
                  <c:v>MARUTI</c:v>
                </c:pt>
                <c:pt idx="31">
                  <c:v>NESTLEIND</c:v>
                </c:pt>
                <c:pt idx="32">
                  <c:v>NTPC</c:v>
                </c:pt>
                <c:pt idx="33">
                  <c:v>ONGC</c:v>
                </c:pt>
                <c:pt idx="34">
                  <c:v>POWERGRID</c:v>
                </c:pt>
                <c:pt idx="35">
                  <c:v>RELIANCE</c:v>
                </c:pt>
                <c:pt idx="36">
                  <c:v>SBIN</c:v>
                </c:pt>
                <c:pt idx="37">
                  <c:v>SHREECEM</c:v>
                </c:pt>
                <c:pt idx="38">
                  <c:v>SUNPHARMA</c:v>
                </c:pt>
                <c:pt idx="39">
                  <c:v>TATAMOTORS</c:v>
                </c:pt>
                <c:pt idx="40">
                  <c:v>TATASTEEL</c:v>
                </c:pt>
                <c:pt idx="41">
                  <c:v>TCS</c:v>
                </c:pt>
                <c:pt idx="42">
                  <c:v>TECHM</c:v>
                </c:pt>
                <c:pt idx="43">
                  <c:v>TITAN</c:v>
                </c:pt>
                <c:pt idx="44">
                  <c:v>ULTRACEMCO</c:v>
                </c:pt>
                <c:pt idx="45">
                  <c:v>UPL</c:v>
                </c:pt>
                <c:pt idx="46">
                  <c:v>VEDL</c:v>
                </c:pt>
                <c:pt idx="47">
                  <c:v>WIPRO</c:v>
                </c:pt>
                <c:pt idx="48">
                  <c:v>ZEEL</c:v>
                </c:pt>
              </c:strCache>
            </c:strRef>
          </c:cat>
          <c:val>
            <c:numRef>
              <c:f>'Profit Graphs'!$B$56:$AX$56</c:f>
              <c:numCache>
                <c:formatCode>General</c:formatCode>
                <c:ptCount val="49"/>
                <c:pt idx="0">
                  <c:v>414.14</c:v>
                </c:pt>
                <c:pt idx="1">
                  <c:v>631.16999999999996</c:v>
                </c:pt>
                <c:pt idx="2">
                  <c:v>13.96</c:v>
                </c:pt>
                <c:pt idx="3">
                  <c:v>665.94</c:v>
                </c:pt>
                <c:pt idx="4">
                  <c:v>25398</c:v>
                </c:pt>
                <c:pt idx="5">
                  <c:v>590</c:v>
                </c:pt>
                <c:pt idx="6">
                  <c:v>16.21</c:v>
                </c:pt>
                <c:pt idx="7">
                  <c:v>90.52</c:v>
                </c:pt>
                <c:pt idx="8">
                  <c:v>426</c:v>
                </c:pt>
                <c:pt idx="9">
                  <c:v>-10.94</c:v>
                </c:pt>
                <c:pt idx="10">
                  <c:v>-57.19</c:v>
                </c:pt>
                <c:pt idx="11">
                  <c:v>251.02</c:v>
                </c:pt>
                <c:pt idx="12">
                  <c:v>7497</c:v>
                </c:pt>
                <c:pt idx="13">
                  <c:v>114.72</c:v>
                </c:pt>
                <c:pt idx="14">
                  <c:v>335.21</c:v>
                </c:pt>
                <c:pt idx="15">
                  <c:v>-29.55</c:v>
                </c:pt>
                <c:pt idx="16">
                  <c:v>464.8</c:v>
                </c:pt>
                <c:pt idx="17">
                  <c:v>531.67999999999995</c:v>
                </c:pt>
                <c:pt idx="18">
                  <c:v>57.06</c:v>
                </c:pt>
                <c:pt idx="19">
                  <c:v>68.66</c:v>
                </c:pt>
                <c:pt idx="20">
                  <c:v>1000.65</c:v>
                </c:pt>
                <c:pt idx="21">
                  <c:v>233.06</c:v>
                </c:pt>
                <c:pt idx="22">
                  <c:v>2841.65</c:v>
                </c:pt>
                <c:pt idx="23">
                  <c:v>-49.35</c:v>
                </c:pt>
                <c:pt idx="24">
                  <c:v>-41.84</c:v>
                </c:pt>
                <c:pt idx="25">
                  <c:v>-72.069999999999993</c:v>
                </c:pt>
                <c:pt idx="26">
                  <c:v>-39.14</c:v>
                </c:pt>
                <c:pt idx="27">
                  <c:v>524.88</c:v>
                </c:pt>
                <c:pt idx="28">
                  <c:v>-42.21</c:v>
                </c:pt>
                <c:pt idx="29">
                  <c:v>208.91</c:v>
                </c:pt>
                <c:pt idx="30">
                  <c:v>2629.3</c:v>
                </c:pt>
                <c:pt idx="31">
                  <c:v>464.68</c:v>
                </c:pt>
                <c:pt idx="32">
                  <c:v>28.21</c:v>
                </c:pt>
                <c:pt idx="33">
                  <c:v>-22.8</c:v>
                </c:pt>
                <c:pt idx="34">
                  <c:v>49.67</c:v>
                </c:pt>
                <c:pt idx="35">
                  <c:v>517.05999999999995</c:v>
                </c:pt>
                <c:pt idx="36">
                  <c:v>71.34</c:v>
                </c:pt>
                <c:pt idx="37">
                  <c:v>55689</c:v>
                </c:pt>
                <c:pt idx="38">
                  <c:v>-24.97</c:v>
                </c:pt>
                <c:pt idx="39">
                  <c:v>-33.71</c:v>
                </c:pt>
                <c:pt idx="40">
                  <c:v>109.06</c:v>
                </c:pt>
                <c:pt idx="41">
                  <c:v>175.32</c:v>
                </c:pt>
                <c:pt idx="42">
                  <c:v>9.76</c:v>
                </c:pt>
                <c:pt idx="43">
                  <c:v>1903.63</c:v>
                </c:pt>
                <c:pt idx="44">
                  <c:v>2058.5100000000002</c:v>
                </c:pt>
                <c:pt idx="45">
                  <c:v>237.82</c:v>
                </c:pt>
                <c:pt idx="46">
                  <c:v>61.36</c:v>
                </c:pt>
                <c:pt idx="47">
                  <c:v>-87.16</c:v>
                </c:pt>
                <c:pt idx="48">
                  <c:v>-28.92</c:v>
                </c:pt>
              </c:numCache>
            </c:numRef>
          </c:val>
          <c:extLst>
            <c:ext xmlns:c16="http://schemas.microsoft.com/office/drawing/2014/chart" uri="{C3380CC4-5D6E-409C-BE32-E72D297353CC}">
              <c16:uniqueId val="{00000000-4C04-4655-A88F-5B3FC0AA4C14}"/>
            </c:ext>
          </c:extLst>
        </c:ser>
        <c:dLbls>
          <c:dLblPos val="outEnd"/>
          <c:showLegendKey val="0"/>
          <c:showVal val="1"/>
          <c:showCatName val="0"/>
          <c:showSerName val="0"/>
          <c:showPercent val="0"/>
          <c:showBubbleSize val="0"/>
        </c:dLbls>
        <c:gapWidth val="100"/>
        <c:overlap val="-24"/>
        <c:axId val="1090758176"/>
        <c:axId val="1090760256"/>
      </c:barChart>
      <c:catAx>
        <c:axId val="10907581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0760256"/>
        <c:crosses val="autoZero"/>
        <c:auto val="1"/>
        <c:lblAlgn val="ctr"/>
        <c:lblOffset val="100"/>
        <c:noMultiLvlLbl val="0"/>
      </c:catAx>
      <c:valAx>
        <c:axId val="10907602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075817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11/9/2022</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11/9/2022</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11/9/2022</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11/9/2022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11/9/2022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11/9/2022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11/9/2022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11/9/2022</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Market Analysis</a:t>
            </a:r>
          </a:p>
        </p:txBody>
      </p:sp>
      <p:sp>
        <p:nvSpPr>
          <p:cNvPr id="3" name="Subtitle 2"/>
          <p:cNvSpPr>
            <a:spLocks noGrp="1"/>
          </p:cNvSpPr>
          <p:nvPr>
            <p:ph type="subTitle" idx="1"/>
          </p:nvPr>
        </p:nvSpPr>
        <p:spPr/>
        <p:txBody>
          <a:bodyPr/>
          <a:lstStyle/>
          <a:p>
            <a:r>
              <a:rPr lang="en-US" dirty="0"/>
              <a:t>Excel Capstone - 2</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F135-2248-F068-DE36-47E1A56F5C50}"/>
              </a:ext>
            </a:extLst>
          </p:cNvPr>
          <p:cNvSpPr>
            <a:spLocks noGrp="1"/>
          </p:cNvSpPr>
          <p:nvPr>
            <p:ph type="title"/>
          </p:nvPr>
        </p:nvSpPr>
        <p:spPr>
          <a:xfrm>
            <a:off x="1280160" y="681038"/>
            <a:ext cx="9628632" cy="569355"/>
          </a:xfrm>
        </p:spPr>
        <p:txBody>
          <a:bodyPr>
            <a:normAutofit fontScale="90000"/>
          </a:bodyPr>
          <a:lstStyle/>
          <a:p>
            <a:pPr algn="ctr"/>
            <a:r>
              <a:rPr lang="en-US" b="1" dirty="0"/>
              <a:t>Conditional Formatting &amp; Data Validation</a:t>
            </a:r>
            <a:br>
              <a:rPr lang="en-US" dirty="0"/>
            </a:br>
            <a:endParaRPr lang="en-IN" dirty="0"/>
          </a:p>
        </p:txBody>
      </p:sp>
      <p:sp>
        <p:nvSpPr>
          <p:cNvPr id="3" name="Content Placeholder 2">
            <a:extLst>
              <a:ext uri="{FF2B5EF4-FFF2-40B4-BE49-F238E27FC236}">
                <a16:creationId xmlns:a16="http://schemas.microsoft.com/office/drawing/2014/main" id="{E93550EA-872A-1225-4C94-516D2633C2A4}"/>
              </a:ext>
            </a:extLst>
          </p:cNvPr>
          <p:cNvSpPr>
            <a:spLocks noGrp="1"/>
          </p:cNvSpPr>
          <p:nvPr>
            <p:ph idx="1"/>
          </p:nvPr>
        </p:nvSpPr>
        <p:spPr>
          <a:xfrm>
            <a:off x="74645" y="1913578"/>
            <a:ext cx="12008498" cy="4879107"/>
          </a:xfrm>
        </p:spPr>
        <p:txBody>
          <a:bodyPr/>
          <a:lstStyle/>
          <a:p>
            <a:pPr marL="0" indent="0">
              <a:buNone/>
            </a:pPr>
            <a:r>
              <a:rPr lang="en-US" dirty="0"/>
              <a:t>Steps:-</a:t>
            </a:r>
          </a:p>
          <a:p>
            <a:pPr marL="0" indent="0">
              <a:buNone/>
            </a:pPr>
            <a:r>
              <a:rPr lang="en-US" dirty="0"/>
              <a:t>1.Select the cell/s , array to create a rule.</a:t>
            </a:r>
          </a:p>
          <a:p>
            <a:pPr marL="0" indent="0">
              <a:buNone/>
            </a:pPr>
            <a:r>
              <a:rPr lang="en-US" dirty="0"/>
              <a:t>2.Go to Data</a:t>
            </a:r>
          </a:p>
          <a:p>
            <a:pPr marL="0" indent="0">
              <a:buNone/>
            </a:pPr>
            <a:r>
              <a:rPr lang="en-US" dirty="0"/>
              <a:t>3.Select Data Validation</a:t>
            </a:r>
          </a:p>
          <a:p>
            <a:pPr marL="0" indent="0">
              <a:buNone/>
            </a:pPr>
            <a:r>
              <a:rPr lang="en-US" dirty="0"/>
              <a:t>4.Select whichever setting according to use(Whole Number,Decimal,List,Date,Time,Text </a:t>
            </a:r>
            <a:r>
              <a:rPr lang="en-US" dirty="0" err="1"/>
              <a:t>Length,Custom</a:t>
            </a:r>
            <a:r>
              <a:rPr lang="en-US" dirty="0"/>
              <a:t>).</a:t>
            </a:r>
            <a:endParaRPr lang="en-IN" dirty="0"/>
          </a:p>
        </p:txBody>
      </p:sp>
      <p:sp>
        <p:nvSpPr>
          <p:cNvPr id="4" name="TextBox 3">
            <a:extLst>
              <a:ext uri="{FF2B5EF4-FFF2-40B4-BE49-F238E27FC236}">
                <a16:creationId xmlns:a16="http://schemas.microsoft.com/office/drawing/2014/main" id="{5A78B8AD-A5AF-CA61-947E-724255CF8C04}"/>
              </a:ext>
            </a:extLst>
          </p:cNvPr>
          <p:cNvSpPr txBox="1"/>
          <p:nvPr/>
        </p:nvSpPr>
        <p:spPr>
          <a:xfrm>
            <a:off x="988882" y="1035698"/>
            <a:ext cx="10611852" cy="523220"/>
          </a:xfrm>
          <a:prstGeom prst="rect">
            <a:avLst/>
          </a:prstGeom>
          <a:noFill/>
        </p:spPr>
        <p:txBody>
          <a:bodyPr wrap="square" rtlCol="0">
            <a:spAutoFit/>
          </a:bodyPr>
          <a:lstStyle/>
          <a:p>
            <a:pPr algn="ctr"/>
            <a:r>
              <a:rPr lang="en-US" sz="2800" b="1" dirty="0">
                <a:solidFill>
                  <a:schemeClr val="bg1"/>
                </a:solidFill>
              </a:rPr>
              <a:t>Use conditional formatting and data validation to calculate profit</a:t>
            </a:r>
            <a:endParaRPr lang="en-IN" sz="2800" b="1" dirty="0">
              <a:solidFill>
                <a:schemeClr val="bg1"/>
              </a:solidFill>
            </a:endParaRPr>
          </a:p>
        </p:txBody>
      </p:sp>
    </p:spTree>
    <p:extLst>
      <p:ext uri="{BB962C8B-B14F-4D97-AF65-F5344CB8AC3E}">
        <p14:creationId xmlns:p14="http://schemas.microsoft.com/office/powerpoint/2010/main" val="346000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684" y="438351"/>
            <a:ext cx="9628632" cy="606677"/>
          </a:xfrm>
        </p:spPr>
        <p:txBody>
          <a:bodyPr/>
          <a:lstStyle/>
          <a:p>
            <a:pPr algn="ctr"/>
            <a:r>
              <a:rPr lang="en-US" dirty="0"/>
              <a:t>Graph Plot</a:t>
            </a:r>
          </a:p>
        </p:txBody>
      </p:sp>
      <p:sp>
        <p:nvSpPr>
          <p:cNvPr id="3" name="TextBox 2">
            <a:extLst>
              <a:ext uri="{FF2B5EF4-FFF2-40B4-BE49-F238E27FC236}">
                <a16:creationId xmlns:a16="http://schemas.microsoft.com/office/drawing/2014/main" id="{D3187368-CC70-0528-4965-13EFE458393A}"/>
              </a:ext>
            </a:extLst>
          </p:cNvPr>
          <p:cNvSpPr txBox="1"/>
          <p:nvPr/>
        </p:nvSpPr>
        <p:spPr>
          <a:xfrm>
            <a:off x="1063690" y="1184988"/>
            <a:ext cx="10291665" cy="369332"/>
          </a:xfrm>
          <a:prstGeom prst="rect">
            <a:avLst/>
          </a:prstGeom>
          <a:noFill/>
        </p:spPr>
        <p:txBody>
          <a:bodyPr wrap="square" rtlCol="0">
            <a:spAutoFit/>
          </a:bodyPr>
          <a:lstStyle/>
          <a:p>
            <a:pPr algn="ctr"/>
            <a:r>
              <a:rPr lang="en-US" dirty="0">
                <a:solidFill>
                  <a:schemeClr val="bg1"/>
                </a:solidFill>
              </a:rPr>
              <a:t>Plot the profit graphs and compare all the stocks together</a:t>
            </a:r>
            <a:endParaRPr lang="en-IN" dirty="0">
              <a:solidFill>
                <a:schemeClr val="bg1"/>
              </a:solidFill>
            </a:endParaRPr>
          </a:p>
        </p:txBody>
      </p:sp>
      <p:sp>
        <p:nvSpPr>
          <p:cNvPr id="4" name="TextBox 3">
            <a:extLst>
              <a:ext uri="{FF2B5EF4-FFF2-40B4-BE49-F238E27FC236}">
                <a16:creationId xmlns:a16="http://schemas.microsoft.com/office/drawing/2014/main" id="{C6C05793-16B3-A460-DDF9-02A9AE8A92DB}"/>
              </a:ext>
            </a:extLst>
          </p:cNvPr>
          <p:cNvSpPr txBox="1"/>
          <p:nvPr/>
        </p:nvSpPr>
        <p:spPr>
          <a:xfrm>
            <a:off x="96416" y="1968759"/>
            <a:ext cx="11999167" cy="4247317"/>
          </a:xfrm>
          <a:prstGeom prst="rect">
            <a:avLst/>
          </a:prstGeom>
          <a:noFill/>
        </p:spPr>
        <p:txBody>
          <a:bodyPr wrap="square" rtlCol="0">
            <a:spAutoFit/>
          </a:bodyPr>
          <a:lstStyle/>
          <a:p>
            <a:endParaRPr lang="en-US" dirty="0"/>
          </a:p>
          <a:p>
            <a:r>
              <a:rPr lang="en-US" dirty="0"/>
              <a:t>The Profit/Loss graph is a visual representation of the data which shows the difference between the values of stocks or trades that is the profit or the loss probabilities. This graph is generally a 2-D graph which contains the values of the stocks on the X-axis and the Name of the Stocks or the Name of the companies on the Y axis.</a:t>
            </a:r>
          </a:p>
          <a:p>
            <a:endParaRPr lang="en-US" dirty="0"/>
          </a:p>
          <a:p>
            <a:r>
              <a:rPr lang="en-US" dirty="0"/>
              <a:t>                                                     In the provided data the graph is made of a total of data from 50 companies which shows the stock prices from the year 2000 to 2021 of all the companies. This graph is supposed to contain the profit percentages of all the years singularly one by one and then combining all the average values of all the years from 2000 to 2021 of all the companies separately and then plotting it on the X/Y axis. On this graph the name of the companies are presented on the X-axis(50 companies) and Y-axis shows the value of the projected profit.</a:t>
            </a:r>
          </a:p>
          <a:p>
            <a:endParaRPr lang="en-US" dirty="0"/>
          </a:p>
          <a:p>
            <a:r>
              <a:rPr lang="en-US" dirty="0"/>
              <a:t>                                                    The year wise profit percentage of all 50 companies is done with the difference between the profit percentage between 2 years one by one and then after calculating it from 2000-2021 the profit percentage between the initial year and the final year will result in the Profit of all the stocks over the given time frame.</a:t>
            </a:r>
          </a:p>
          <a:p>
            <a:endParaRPr lang="en-IN" dirty="0"/>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4"/>
            <a:ext cx="9628632" cy="544310"/>
          </a:xfrm>
        </p:spPr>
        <p:txBody>
          <a:bodyPr/>
          <a:lstStyle/>
          <a:p>
            <a:pPr algn="ctr"/>
            <a:r>
              <a:rPr lang="en-US" dirty="0"/>
              <a:t>Graph Plot</a:t>
            </a:r>
          </a:p>
        </p:txBody>
      </p:sp>
      <p:sp>
        <p:nvSpPr>
          <p:cNvPr id="4" name="Text Placeholder 3"/>
          <p:cNvSpPr>
            <a:spLocks noGrp="1"/>
          </p:cNvSpPr>
          <p:nvPr>
            <p:ph type="body" sz="half" idx="2"/>
          </p:nvPr>
        </p:nvSpPr>
        <p:spPr>
          <a:xfrm>
            <a:off x="78838" y="1924119"/>
            <a:ext cx="11994974" cy="4933881"/>
          </a:xfrm>
        </p:spPr>
        <p:txBody>
          <a:bodyPr>
            <a:normAutofit/>
          </a:bodyPr>
          <a:lstStyle/>
          <a:p>
            <a:endParaRPr lang="en-US" sz="1600" dirty="0"/>
          </a:p>
          <a:p>
            <a:endParaRPr lang="en-US" dirty="0"/>
          </a:p>
        </p:txBody>
      </p:sp>
      <p:sp>
        <p:nvSpPr>
          <p:cNvPr id="5" name="TextBox 4">
            <a:extLst>
              <a:ext uri="{FF2B5EF4-FFF2-40B4-BE49-F238E27FC236}">
                <a16:creationId xmlns:a16="http://schemas.microsoft.com/office/drawing/2014/main" id="{2AAAD4C7-4DB8-FECD-9EE9-2EA83EBFB745}"/>
              </a:ext>
            </a:extLst>
          </p:cNvPr>
          <p:cNvSpPr txBox="1"/>
          <p:nvPr/>
        </p:nvSpPr>
        <p:spPr>
          <a:xfrm>
            <a:off x="497632" y="1154854"/>
            <a:ext cx="11196735" cy="677108"/>
          </a:xfrm>
          <a:prstGeom prst="rect">
            <a:avLst/>
          </a:prstGeom>
          <a:noFill/>
        </p:spPr>
        <p:txBody>
          <a:bodyPr wrap="square" rtlCol="0">
            <a:spAutoFit/>
          </a:bodyPr>
          <a:lstStyle/>
          <a:p>
            <a:pPr algn="ctr"/>
            <a:r>
              <a:rPr lang="en-US" sz="2000" dirty="0">
                <a:solidFill>
                  <a:schemeClr val="bg1"/>
                </a:solidFill>
              </a:rPr>
              <a:t>Plot the profit graphs and compare all the stocks together</a:t>
            </a:r>
            <a:endParaRPr lang="en-IN" sz="2000" dirty="0">
              <a:solidFill>
                <a:schemeClr val="bg1"/>
              </a:solidFill>
            </a:endParaRPr>
          </a:p>
          <a:p>
            <a:r>
              <a:rPr lang="en-US" dirty="0"/>
              <a:t>.</a:t>
            </a:r>
            <a:endParaRPr lang="en-IN" dirty="0"/>
          </a:p>
        </p:txBody>
      </p:sp>
      <p:graphicFrame>
        <p:nvGraphicFramePr>
          <p:cNvPr id="3" name="Chart 2">
            <a:extLst>
              <a:ext uri="{FF2B5EF4-FFF2-40B4-BE49-F238E27FC236}">
                <a16:creationId xmlns:a16="http://schemas.microsoft.com/office/drawing/2014/main" id="{48A77ECC-340B-60FD-F043-2244BC5F4F5C}"/>
              </a:ext>
            </a:extLst>
          </p:cNvPr>
          <p:cNvGraphicFramePr>
            <a:graphicFrameLocks/>
          </p:cNvGraphicFramePr>
          <p:nvPr>
            <p:extLst>
              <p:ext uri="{D42A27DB-BD31-4B8C-83A1-F6EECF244321}">
                <p14:modId xmlns:p14="http://schemas.microsoft.com/office/powerpoint/2010/main" val="700710318"/>
              </p:ext>
            </p:extLst>
          </p:nvPr>
        </p:nvGraphicFramePr>
        <p:xfrm>
          <a:off x="186611" y="2304661"/>
          <a:ext cx="11933853" cy="4217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067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8AD3-AD53-2320-D00F-003CDCEDBA30}"/>
              </a:ext>
            </a:extLst>
          </p:cNvPr>
          <p:cNvSpPr>
            <a:spLocks noGrp="1"/>
          </p:cNvSpPr>
          <p:nvPr>
            <p:ph type="title"/>
          </p:nvPr>
        </p:nvSpPr>
        <p:spPr>
          <a:xfrm>
            <a:off x="1280160" y="466343"/>
            <a:ext cx="9628632" cy="597347"/>
          </a:xfrm>
        </p:spPr>
        <p:txBody>
          <a:bodyPr/>
          <a:lstStyle/>
          <a:p>
            <a:pPr algn="ctr"/>
            <a:r>
              <a:rPr lang="en-US" b="1" dirty="0"/>
              <a:t>Forecasting</a:t>
            </a:r>
            <a:endParaRPr lang="en-IN" b="1" dirty="0"/>
          </a:p>
        </p:txBody>
      </p:sp>
      <p:sp>
        <p:nvSpPr>
          <p:cNvPr id="3" name="Content Placeholder 2">
            <a:extLst>
              <a:ext uri="{FF2B5EF4-FFF2-40B4-BE49-F238E27FC236}">
                <a16:creationId xmlns:a16="http://schemas.microsoft.com/office/drawing/2014/main" id="{6BED50A6-B511-E3DD-2FE9-4F3CC819E7AE}"/>
              </a:ext>
            </a:extLst>
          </p:cNvPr>
          <p:cNvSpPr>
            <a:spLocks noGrp="1"/>
          </p:cNvSpPr>
          <p:nvPr>
            <p:ph sz="half" idx="1"/>
          </p:nvPr>
        </p:nvSpPr>
        <p:spPr>
          <a:xfrm>
            <a:off x="-1" y="2026608"/>
            <a:ext cx="12083143" cy="4766077"/>
          </a:xfrm>
        </p:spPr>
        <p:txBody>
          <a:bodyPr/>
          <a:lstStyle/>
          <a:p>
            <a:r>
              <a:rPr lang="en-US" dirty="0"/>
              <a:t>Stock Forecasting is technique of reading and understanding the stocks in such a way that the future prediction of a specific or multiple stocks becomes possible. A prediction is understanding the future movement of a stock that if it will be bullish or bearish in a predicted time period.</a:t>
            </a:r>
          </a:p>
          <a:p>
            <a:r>
              <a:rPr lang="en-IN" dirty="0"/>
              <a:t>Forecasting is a good way of analysing patterns of previous stocks and this is done by using certain algorithms. These algorithms are either generated by humans directly or with help of a machine. None of these algorithms are 100% correct and always can have a slight chance or failure or maybe more than that.</a:t>
            </a:r>
          </a:p>
          <a:p>
            <a:r>
              <a:rPr lang="en-IN" dirty="0"/>
              <a:t>Forecasting is generally done to avoid future loses or to study the behaviour of a specific stock that how it is going to perform in the upcoming future.</a:t>
            </a:r>
          </a:p>
          <a:p>
            <a:pPr marL="0" indent="0">
              <a:buNone/>
            </a:pPr>
            <a:r>
              <a:rPr lang="en-IN" dirty="0"/>
              <a:t>                                 Syntax:-</a:t>
            </a:r>
          </a:p>
          <a:p>
            <a:pPr marL="0" indent="0">
              <a:buNone/>
            </a:pPr>
            <a:r>
              <a:rPr lang="en-US" dirty="0"/>
              <a:t>                           =FORECAST.ETS(</a:t>
            </a:r>
            <a:r>
              <a:rPr lang="en-US" dirty="0" err="1"/>
              <a:t>target_value,values,timeline</a:t>
            </a:r>
            <a:r>
              <a:rPr lang="en-US" dirty="0"/>
              <a:t>)</a:t>
            </a:r>
          </a:p>
        </p:txBody>
      </p:sp>
      <p:sp>
        <p:nvSpPr>
          <p:cNvPr id="5" name="TextBox 4">
            <a:extLst>
              <a:ext uri="{FF2B5EF4-FFF2-40B4-BE49-F238E27FC236}">
                <a16:creationId xmlns:a16="http://schemas.microsoft.com/office/drawing/2014/main" id="{170BB25A-E86B-0D36-14B8-4FB106F469B7}"/>
              </a:ext>
            </a:extLst>
          </p:cNvPr>
          <p:cNvSpPr txBox="1"/>
          <p:nvPr/>
        </p:nvSpPr>
        <p:spPr>
          <a:xfrm>
            <a:off x="1082351" y="1129004"/>
            <a:ext cx="10562253" cy="461665"/>
          </a:xfrm>
          <a:prstGeom prst="rect">
            <a:avLst/>
          </a:prstGeom>
          <a:noFill/>
        </p:spPr>
        <p:txBody>
          <a:bodyPr wrap="square" rtlCol="0">
            <a:spAutoFit/>
          </a:bodyPr>
          <a:lstStyle/>
          <a:p>
            <a:pPr algn="ctr"/>
            <a:r>
              <a:rPr lang="en-US" sz="2400" b="1" dirty="0">
                <a:solidFill>
                  <a:schemeClr val="bg1"/>
                </a:solidFill>
              </a:rPr>
              <a:t>Forecast the stocks price for the upcoming years.</a:t>
            </a:r>
            <a:endParaRPr lang="en-IN" sz="2400" b="1" dirty="0">
              <a:solidFill>
                <a:schemeClr val="bg1"/>
              </a:solidFill>
            </a:endParaRPr>
          </a:p>
        </p:txBody>
      </p:sp>
    </p:spTree>
    <p:extLst>
      <p:ext uri="{BB962C8B-B14F-4D97-AF65-F5344CB8AC3E}">
        <p14:creationId xmlns:p14="http://schemas.microsoft.com/office/powerpoint/2010/main" val="159719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ctr"/>
            <a:r>
              <a:rPr lang="en-US" dirty="0"/>
              <a:t>Contents</a:t>
            </a:r>
          </a:p>
        </p:txBody>
      </p:sp>
      <p:sp>
        <p:nvSpPr>
          <p:cNvPr id="14" name="Content Placeholder 2"/>
          <p:cNvSpPr>
            <a:spLocks noGrp="1"/>
          </p:cNvSpPr>
          <p:nvPr>
            <p:ph idx="1"/>
          </p:nvPr>
        </p:nvSpPr>
        <p:spPr/>
        <p:txBody>
          <a:bodyPr/>
          <a:lstStyle/>
          <a:p>
            <a:r>
              <a:rPr lang="en-US" dirty="0"/>
              <a:t>Comparison with charts</a:t>
            </a:r>
          </a:p>
          <a:p>
            <a:r>
              <a:rPr lang="en-US" dirty="0"/>
              <a:t>Xlookup</a:t>
            </a:r>
          </a:p>
          <a:p>
            <a:r>
              <a:rPr lang="en-US" dirty="0"/>
              <a:t>Formula for Calculation of Averages</a:t>
            </a:r>
          </a:p>
          <a:p>
            <a:r>
              <a:rPr lang="en-US" dirty="0"/>
              <a:t>Conditional Formatting &amp; Data Validation</a:t>
            </a:r>
          </a:p>
          <a:p>
            <a:r>
              <a:rPr lang="en-US" dirty="0"/>
              <a:t>Graph Plot</a:t>
            </a:r>
          </a:p>
          <a:p>
            <a:r>
              <a:rPr lang="en-US" dirty="0"/>
              <a:t>Forecasting</a:t>
            </a:r>
          </a:p>
          <a:p>
            <a:pPr marL="0" indent="0">
              <a:buNone/>
            </a:pPr>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4"/>
            <a:ext cx="9628632" cy="624520"/>
          </a:xfrm>
        </p:spPr>
        <p:txBody>
          <a:bodyPr/>
          <a:lstStyle/>
          <a:p>
            <a:pPr algn="ctr"/>
            <a:r>
              <a:rPr lang="en-US" b="1" dirty="0"/>
              <a:t>Comparison with charts</a:t>
            </a:r>
          </a:p>
        </p:txBody>
      </p:sp>
      <p:sp>
        <p:nvSpPr>
          <p:cNvPr id="3" name="Text Placeholder 2"/>
          <p:cNvSpPr>
            <a:spLocks noGrp="1"/>
          </p:cNvSpPr>
          <p:nvPr>
            <p:ph type="body" idx="1"/>
          </p:nvPr>
        </p:nvSpPr>
        <p:spPr>
          <a:xfrm>
            <a:off x="117428" y="1866181"/>
            <a:ext cx="11304871" cy="830695"/>
          </a:xfrm>
        </p:spPr>
        <p:txBody>
          <a:bodyPr/>
          <a:lstStyle/>
          <a:p>
            <a:r>
              <a:rPr lang="en-US" dirty="0"/>
              <a:t>Comparison of all Average Prices of companies</a:t>
            </a:r>
          </a:p>
        </p:txBody>
      </p:sp>
      <p:sp>
        <p:nvSpPr>
          <p:cNvPr id="4" name="Content Placeholder 3"/>
          <p:cNvSpPr>
            <a:spLocks noGrp="1"/>
          </p:cNvSpPr>
          <p:nvPr>
            <p:ph sz="half" idx="2"/>
          </p:nvPr>
        </p:nvSpPr>
        <p:spPr>
          <a:xfrm>
            <a:off x="117428" y="2759236"/>
            <a:ext cx="11304870" cy="3433769"/>
          </a:xfrm>
        </p:spPr>
        <p:txBody>
          <a:bodyPr/>
          <a:lstStyle/>
          <a:p>
            <a:r>
              <a:rPr lang="en-US" b="1" dirty="0"/>
              <a:t>Comparison of Open Prices of all Nifty 50:-</a:t>
            </a:r>
          </a:p>
          <a:p>
            <a:pPr marL="0" indent="0">
              <a:buNone/>
            </a:pPr>
            <a:endParaRPr lang="en-US" b="1" dirty="0"/>
          </a:p>
        </p:txBody>
      </p:sp>
      <p:sp>
        <p:nvSpPr>
          <p:cNvPr id="7" name="TextBox 6">
            <a:extLst>
              <a:ext uri="{FF2B5EF4-FFF2-40B4-BE49-F238E27FC236}">
                <a16:creationId xmlns:a16="http://schemas.microsoft.com/office/drawing/2014/main" id="{34D38967-9533-1AEA-7F20-6D79B6B2D5C1}"/>
              </a:ext>
            </a:extLst>
          </p:cNvPr>
          <p:cNvSpPr txBox="1"/>
          <p:nvPr/>
        </p:nvSpPr>
        <p:spPr>
          <a:xfrm>
            <a:off x="858253" y="1090864"/>
            <a:ext cx="10611852" cy="461665"/>
          </a:xfrm>
          <a:prstGeom prst="rect">
            <a:avLst/>
          </a:prstGeom>
          <a:noFill/>
        </p:spPr>
        <p:txBody>
          <a:bodyPr wrap="square" rtlCol="0">
            <a:spAutoFit/>
          </a:bodyPr>
          <a:lstStyle/>
          <a:p>
            <a:r>
              <a:rPr lang="en-US" sz="2400" b="1" dirty="0">
                <a:solidFill>
                  <a:schemeClr val="bg1"/>
                </a:solidFill>
              </a:rPr>
              <a:t>Compare different stock price, lows and highs using charts, graphs, </a:t>
            </a:r>
            <a:r>
              <a:rPr lang="en-US" dirty="0"/>
              <a:t>etc. </a:t>
            </a:r>
            <a:endParaRPr lang="en-IN" dirty="0"/>
          </a:p>
        </p:txBody>
      </p:sp>
      <p:graphicFrame>
        <p:nvGraphicFramePr>
          <p:cNvPr id="8" name="Chart 7">
            <a:extLst>
              <a:ext uri="{FF2B5EF4-FFF2-40B4-BE49-F238E27FC236}">
                <a16:creationId xmlns:a16="http://schemas.microsoft.com/office/drawing/2014/main" id="{A6824815-68DB-1D85-9AC3-C96E8AACE6E3}"/>
              </a:ext>
            </a:extLst>
          </p:cNvPr>
          <p:cNvGraphicFramePr>
            <a:graphicFrameLocks/>
          </p:cNvGraphicFramePr>
          <p:nvPr>
            <p:extLst>
              <p:ext uri="{D42A27DB-BD31-4B8C-83A1-F6EECF244321}">
                <p14:modId xmlns:p14="http://schemas.microsoft.com/office/powerpoint/2010/main" val="1818531426"/>
              </p:ext>
            </p:extLst>
          </p:nvPr>
        </p:nvGraphicFramePr>
        <p:xfrm>
          <a:off x="323346" y="3314700"/>
          <a:ext cx="11542259" cy="29406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94" y="497305"/>
            <a:ext cx="10908792" cy="705509"/>
          </a:xfrm>
        </p:spPr>
        <p:txBody>
          <a:bodyPr>
            <a:normAutofit/>
          </a:bodyPr>
          <a:lstStyle/>
          <a:p>
            <a:pPr algn="ctr"/>
            <a:r>
              <a:rPr lang="en-US" sz="3200" b="1" dirty="0"/>
              <a:t>Comparison with charts</a:t>
            </a:r>
            <a:endParaRPr lang="en-IN" sz="3200" b="1" dirty="0">
              <a:solidFill>
                <a:schemeClr val="bg1"/>
              </a:solidFill>
            </a:endParaRPr>
          </a:p>
        </p:txBody>
      </p:sp>
      <p:sp>
        <p:nvSpPr>
          <p:cNvPr id="4" name="Content Placeholder 3"/>
          <p:cNvSpPr>
            <a:spLocks noGrp="1"/>
          </p:cNvSpPr>
          <p:nvPr>
            <p:ph sz="half" idx="2"/>
          </p:nvPr>
        </p:nvSpPr>
        <p:spPr>
          <a:xfrm>
            <a:off x="0" y="1908323"/>
            <a:ext cx="12192000" cy="4949677"/>
          </a:xfrm>
        </p:spPr>
        <p:txBody>
          <a:bodyPr/>
          <a:lstStyle/>
          <a:p>
            <a:r>
              <a:rPr lang="en-US" b="1" dirty="0"/>
              <a:t>Comparison of all Low Prices of all Nifty 50 :-</a:t>
            </a:r>
          </a:p>
          <a:p>
            <a:pPr marL="0" indent="0">
              <a:buNone/>
            </a:pPr>
            <a:endParaRPr lang="en-US" dirty="0"/>
          </a:p>
        </p:txBody>
      </p:sp>
      <p:sp>
        <p:nvSpPr>
          <p:cNvPr id="8" name="TextBox 7">
            <a:extLst>
              <a:ext uri="{FF2B5EF4-FFF2-40B4-BE49-F238E27FC236}">
                <a16:creationId xmlns:a16="http://schemas.microsoft.com/office/drawing/2014/main" id="{130B108A-949A-9E4C-5A82-3047B26B39B6}"/>
              </a:ext>
            </a:extLst>
          </p:cNvPr>
          <p:cNvSpPr txBox="1"/>
          <p:nvPr/>
        </p:nvSpPr>
        <p:spPr>
          <a:xfrm>
            <a:off x="1170914" y="1202814"/>
            <a:ext cx="10692222" cy="461665"/>
          </a:xfrm>
          <a:prstGeom prst="rect">
            <a:avLst/>
          </a:prstGeom>
          <a:noFill/>
        </p:spPr>
        <p:txBody>
          <a:bodyPr wrap="square" rtlCol="0">
            <a:spAutoFit/>
          </a:bodyPr>
          <a:lstStyle/>
          <a:p>
            <a:r>
              <a:rPr lang="en-US" sz="2400" b="1" dirty="0">
                <a:solidFill>
                  <a:schemeClr val="bg1"/>
                </a:solidFill>
              </a:rPr>
              <a:t>Compare different stock price, lows and highs using charts, graphs, etc. </a:t>
            </a:r>
            <a:endParaRPr lang="en-IN" sz="2400" b="1" dirty="0">
              <a:solidFill>
                <a:schemeClr val="bg1"/>
              </a:solidFill>
            </a:endParaRPr>
          </a:p>
        </p:txBody>
      </p:sp>
      <p:graphicFrame>
        <p:nvGraphicFramePr>
          <p:cNvPr id="9" name="Chart 8">
            <a:extLst>
              <a:ext uri="{FF2B5EF4-FFF2-40B4-BE49-F238E27FC236}">
                <a16:creationId xmlns:a16="http://schemas.microsoft.com/office/drawing/2014/main" id="{1650DC42-6C10-8C69-50FB-505D1791A760}"/>
              </a:ext>
            </a:extLst>
          </p:cNvPr>
          <p:cNvGraphicFramePr>
            <a:graphicFrameLocks/>
          </p:cNvGraphicFramePr>
          <p:nvPr>
            <p:extLst>
              <p:ext uri="{D42A27DB-BD31-4B8C-83A1-F6EECF244321}">
                <p14:modId xmlns:p14="http://schemas.microsoft.com/office/powerpoint/2010/main" val="3442239395"/>
              </p:ext>
            </p:extLst>
          </p:nvPr>
        </p:nvGraphicFramePr>
        <p:xfrm>
          <a:off x="112294" y="2815389"/>
          <a:ext cx="11831053" cy="37217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108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94" y="497305"/>
            <a:ext cx="10908792" cy="705509"/>
          </a:xfrm>
        </p:spPr>
        <p:txBody>
          <a:bodyPr>
            <a:normAutofit/>
          </a:bodyPr>
          <a:lstStyle/>
          <a:p>
            <a:pPr algn="ctr"/>
            <a:r>
              <a:rPr lang="en-US" sz="3200" b="1" dirty="0"/>
              <a:t>Comparison with charts</a:t>
            </a:r>
            <a:endParaRPr lang="en-IN" sz="3200" b="1" dirty="0">
              <a:solidFill>
                <a:schemeClr val="bg1"/>
              </a:solidFill>
            </a:endParaRPr>
          </a:p>
        </p:txBody>
      </p:sp>
      <p:sp>
        <p:nvSpPr>
          <p:cNvPr id="4" name="Content Placeholder 3"/>
          <p:cNvSpPr>
            <a:spLocks noGrp="1"/>
          </p:cNvSpPr>
          <p:nvPr>
            <p:ph sz="half" idx="2"/>
          </p:nvPr>
        </p:nvSpPr>
        <p:spPr>
          <a:xfrm>
            <a:off x="0" y="1908323"/>
            <a:ext cx="12192000" cy="5388216"/>
          </a:xfrm>
        </p:spPr>
        <p:txBody>
          <a:bodyPr/>
          <a:lstStyle/>
          <a:p>
            <a:r>
              <a:rPr lang="en-US" b="1" dirty="0"/>
              <a:t>Comparison of all High Prices of all Nifty 50 :-</a:t>
            </a:r>
          </a:p>
          <a:p>
            <a:pPr marL="0" indent="0">
              <a:buNone/>
            </a:pPr>
            <a:endParaRPr lang="en-US" dirty="0"/>
          </a:p>
        </p:txBody>
      </p:sp>
      <p:sp>
        <p:nvSpPr>
          <p:cNvPr id="8" name="TextBox 7">
            <a:extLst>
              <a:ext uri="{FF2B5EF4-FFF2-40B4-BE49-F238E27FC236}">
                <a16:creationId xmlns:a16="http://schemas.microsoft.com/office/drawing/2014/main" id="{130B108A-949A-9E4C-5A82-3047B26B39B6}"/>
              </a:ext>
            </a:extLst>
          </p:cNvPr>
          <p:cNvSpPr txBox="1"/>
          <p:nvPr/>
        </p:nvSpPr>
        <p:spPr>
          <a:xfrm>
            <a:off x="1170914" y="1202814"/>
            <a:ext cx="10692222" cy="461665"/>
          </a:xfrm>
          <a:prstGeom prst="rect">
            <a:avLst/>
          </a:prstGeom>
          <a:noFill/>
        </p:spPr>
        <p:txBody>
          <a:bodyPr wrap="square" rtlCol="0">
            <a:spAutoFit/>
          </a:bodyPr>
          <a:lstStyle/>
          <a:p>
            <a:r>
              <a:rPr lang="en-US" sz="2400" b="1" dirty="0">
                <a:solidFill>
                  <a:schemeClr val="bg1"/>
                </a:solidFill>
              </a:rPr>
              <a:t>Compare different stock price, lows and highs using charts, graphs, etc. </a:t>
            </a:r>
            <a:endParaRPr lang="en-IN" sz="2400" b="1" dirty="0">
              <a:solidFill>
                <a:schemeClr val="bg1"/>
              </a:solidFill>
            </a:endParaRPr>
          </a:p>
        </p:txBody>
      </p:sp>
      <p:graphicFrame>
        <p:nvGraphicFramePr>
          <p:cNvPr id="3" name="Chart 2">
            <a:extLst>
              <a:ext uri="{FF2B5EF4-FFF2-40B4-BE49-F238E27FC236}">
                <a16:creationId xmlns:a16="http://schemas.microsoft.com/office/drawing/2014/main" id="{7E67A971-7354-7610-D0A3-63D7FEC18353}"/>
              </a:ext>
            </a:extLst>
          </p:cNvPr>
          <p:cNvGraphicFramePr>
            <a:graphicFrameLocks/>
          </p:cNvGraphicFramePr>
          <p:nvPr>
            <p:extLst>
              <p:ext uri="{D42A27DB-BD31-4B8C-83A1-F6EECF244321}">
                <p14:modId xmlns:p14="http://schemas.microsoft.com/office/powerpoint/2010/main" val="3162244984"/>
              </p:ext>
            </p:extLst>
          </p:nvPr>
        </p:nvGraphicFramePr>
        <p:xfrm>
          <a:off x="231030" y="2481729"/>
          <a:ext cx="11729939" cy="44602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12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58A6-42DF-A885-1136-2DEBC7766E54}"/>
              </a:ext>
            </a:extLst>
          </p:cNvPr>
          <p:cNvSpPr>
            <a:spLocks noGrp="1"/>
          </p:cNvSpPr>
          <p:nvPr>
            <p:ph type="title"/>
          </p:nvPr>
        </p:nvSpPr>
        <p:spPr>
          <a:xfrm>
            <a:off x="1280160" y="466343"/>
            <a:ext cx="9628632" cy="606677"/>
          </a:xfrm>
        </p:spPr>
        <p:txBody>
          <a:bodyPr/>
          <a:lstStyle/>
          <a:p>
            <a:pPr algn="ctr"/>
            <a:r>
              <a:rPr lang="en-US" dirty="0"/>
              <a:t>XlookUp , VlookUp , HlookUp</a:t>
            </a:r>
          </a:p>
        </p:txBody>
      </p:sp>
      <p:sp>
        <p:nvSpPr>
          <p:cNvPr id="3" name="Content Placeholder 2">
            <a:extLst>
              <a:ext uri="{FF2B5EF4-FFF2-40B4-BE49-F238E27FC236}">
                <a16:creationId xmlns:a16="http://schemas.microsoft.com/office/drawing/2014/main" id="{BE2A90B9-3061-43FE-68F6-411B3FDD32B0}"/>
              </a:ext>
            </a:extLst>
          </p:cNvPr>
          <p:cNvSpPr>
            <a:spLocks noGrp="1"/>
          </p:cNvSpPr>
          <p:nvPr>
            <p:ph idx="1"/>
          </p:nvPr>
        </p:nvSpPr>
        <p:spPr>
          <a:xfrm>
            <a:off x="167951" y="1959429"/>
            <a:ext cx="11859208" cy="4758612"/>
          </a:xfrm>
        </p:spPr>
        <p:txBody>
          <a:bodyPr/>
          <a:lstStyle/>
          <a:p>
            <a:r>
              <a:rPr lang="en-US" dirty="0"/>
              <a:t>XLOOKUP :- XLOOKUP is a built in Microsoft Excel function that is used to search for a match in a specific selected array and then returns the very first exact or a near match to the search.</a:t>
            </a:r>
          </a:p>
          <a:p>
            <a:pPr marL="0" indent="0">
              <a:buNone/>
            </a:pPr>
            <a:r>
              <a:rPr lang="en-US" dirty="0"/>
              <a:t>                             =XLOOKUP(lookup_value,lookup_array,return_array)</a:t>
            </a:r>
          </a:p>
          <a:p>
            <a:r>
              <a:rPr lang="en-US" dirty="0"/>
              <a:t>VLOOKUP:-VLOOKUP is a built  in Microsoft Excel function that is used to search for a match in a specific column provided by the user and it returns the very first exact match or a near match to the search.</a:t>
            </a:r>
          </a:p>
          <a:p>
            <a:pPr marL="0" indent="0">
              <a:buNone/>
            </a:pPr>
            <a:r>
              <a:rPr lang="en-US" dirty="0"/>
              <a:t>                              =VLOOKUP(lookup_value,table_array,col_index_num)</a:t>
            </a:r>
          </a:p>
          <a:p>
            <a:r>
              <a:rPr lang="en-US" dirty="0"/>
              <a:t>HLOOKUP :-HLOOKUP is a built  in Microsoft Excel function that is used to search for a match in a specific row provided by the user and it returns the very first exact match or a near match to the search.</a:t>
            </a:r>
          </a:p>
          <a:p>
            <a:pPr marL="0" indent="0">
              <a:buNone/>
            </a:pPr>
            <a:r>
              <a:rPr lang="en-US" dirty="0"/>
              <a:t>                               =HLOOKUP(lookup_value,table_array,col_index_num)</a:t>
            </a:r>
          </a:p>
          <a:p>
            <a:endParaRPr lang="en-US" dirty="0"/>
          </a:p>
          <a:p>
            <a:endParaRPr lang="en-IN" dirty="0"/>
          </a:p>
        </p:txBody>
      </p:sp>
    </p:spTree>
    <p:extLst>
      <p:ext uri="{BB962C8B-B14F-4D97-AF65-F5344CB8AC3E}">
        <p14:creationId xmlns:p14="http://schemas.microsoft.com/office/powerpoint/2010/main" val="359277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4"/>
            <a:ext cx="9628632" cy="544310"/>
          </a:xfrm>
        </p:spPr>
        <p:txBody>
          <a:bodyPr/>
          <a:lstStyle/>
          <a:p>
            <a:pPr algn="ctr"/>
            <a:r>
              <a:rPr lang="en-US" dirty="0"/>
              <a:t>Formula for Calculation of Averages</a:t>
            </a:r>
          </a:p>
        </p:txBody>
      </p:sp>
      <p:sp>
        <p:nvSpPr>
          <p:cNvPr id="4" name="Text Placeholder 3"/>
          <p:cNvSpPr>
            <a:spLocks noGrp="1"/>
          </p:cNvSpPr>
          <p:nvPr>
            <p:ph type="body" sz="half" idx="2"/>
          </p:nvPr>
        </p:nvSpPr>
        <p:spPr>
          <a:xfrm>
            <a:off x="78838" y="1924119"/>
            <a:ext cx="11994974" cy="4933881"/>
          </a:xfrm>
        </p:spPr>
        <p:txBody>
          <a:bodyPr>
            <a:normAutofit fontScale="77500" lnSpcReduction="20000"/>
          </a:bodyPr>
          <a:lstStyle/>
          <a:p>
            <a:pPr marL="342900" indent="-342900">
              <a:buFont typeface="Arial" panose="020B0604020202020204" pitchFamily="34" charset="0"/>
              <a:buChar char="•"/>
            </a:pPr>
            <a:r>
              <a:rPr lang="en-US" dirty="0"/>
              <a:t>Formula for Calculate Average :-</a:t>
            </a:r>
          </a:p>
          <a:p>
            <a:r>
              <a:rPr lang="en-US" dirty="0"/>
              <a:t>                   </a:t>
            </a:r>
          </a:p>
          <a:p>
            <a:r>
              <a:rPr lang="en-US" dirty="0"/>
              <a:t>                             =SUM(‘Range of Cells to add’)/COUNT(‘Range of Cells to Count’)</a:t>
            </a:r>
          </a:p>
          <a:p>
            <a:endParaRPr lang="en-US" dirty="0"/>
          </a:p>
          <a:p>
            <a:pPr marL="457200" indent="-457200">
              <a:buAutoNum type="arabicPeriod"/>
            </a:pPr>
            <a:r>
              <a:rPr lang="en-US" dirty="0"/>
              <a:t>Average Price :- Average Price is the mean of all the prices over a period of time.</a:t>
            </a:r>
          </a:p>
          <a:p>
            <a:r>
              <a:rPr lang="en-US" dirty="0"/>
              <a:t>                         =SUM(‘Range of Values(Price Values)’)/COUNT(‘Range of Values(Price Values)’).</a:t>
            </a:r>
          </a:p>
          <a:p>
            <a:r>
              <a:rPr lang="en-US" dirty="0"/>
              <a:t>        </a:t>
            </a:r>
          </a:p>
          <a:p>
            <a:r>
              <a:rPr lang="en-US" dirty="0"/>
              <a:t>2.      Average Volume :- Average Volume is the mean of the volume of all the stocks days-wise or month-wise.      </a:t>
            </a:r>
          </a:p>
          <a:p>
            <a:r>
              <a:rPr lang="en-US" dirty="0"/>
              <a:t>                       =SUM(‘Range of Values(Volume Values)’)/COUNT(‘Range of Values(Volume Values)’).</a:t>
            </a:r>
          </a:p>
          <a:p>
            <a:endParaRPr lang="en-US" dirty="0"/>
          </a:p>
          <a:p>
            <a:r>
              <a:rPr lang="en-US" dirty="0"/>
              <a:t>3.       Average High :- Average High is the mean value of the selected highest  peak values of the selected stocks of the specific period</a:t>
            </a:r>
          </a:p>
          <a:p>
            <a:r>
              <a:rPr lang="en-US" dirty="0"/>
              <a:t> of time.</a:t>
            </a:r>
          </a:p>
          <a:p>
            <a:endParaRPr lang="en-US" dirty="0"/>
          </a:p>
        </p:txBody>
      </p:sp>
      <p:sp>
        <p:nvSpPr>
          <p:cNvPr id="5" name="TextBox 4">
            <a:extLst>
              <a:ext uri="{FF2B5EF4-FFF2-40B4-BE49-F238E27FC236}">
                <a16:creationId xmlns:a16="http://schemas.microsoft.com/office/drawing/2014/main" id="{2AAAD4C7-4DB8-FECD-9EE9-2EA83EBFB745}"/>
              </a:ext>
            </a:extLst>
          </p:cNvPr>
          <p:cNvSpPr txBox="1"/>
          <p:nvPr/>
        </p:nvSpPr>
        <p:spPr>
          <a:xfrm>
            <a:off x="569167" y="1154854"/>
            <a:ext cx="11196735" cy="400110"/>
          </a:xfrm>
          <a:prstGeom prst="rect">
            <a:avLst/>
          </a:prstGeom>
          <a:noFill/>
        </p:spPr>
        <p:txBody>
          <a:bodyPr wrap="square" rtlCol="0">
            <a:spAutoFit/>
          </a:bodyPr>
          <a:lstStyle/>
          <a:p>
            <a:r>
              <a:rPr lang="en-US" sz="2000" b="1" dirty="0">
                <a:solidFill>
                  <a:schemeClr val="bg1"/>
                </a:solidFill>
              </a:rPr>
              <a:t>Write formulas to calculate average price, average volume traded, average high, average low</a:t>
            </a:r>
            <a:r>
              <a:rPr lang="en-US" dirty="0"/>
              <a:t>.</a:t>
            </a:r>
            <a:endParaRPr lang="en-IN" dirty="0"/>
          </a:p>
        </p:txBody>
      </p:sp>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4"/>
            <a:ext cx="9628632" cy="544310"/>
          </a:xfrm>
        </p:spPr>
        <p:txBody>
          <a:bodyPr/>
          <a:lstStyle/>
          <a:p>
            <a:pPr algn="ctr"/>
            <a:r>
              <a:rPr lang="en-US" dirty="0"/>
              <a:t>Formula for Calculation of Averages</a:t>
            </a:r>
          </a:p>
        </p:txBody>
      </p:sp>
      <p:sp>
        <p:nvSpPr>
          <p:cNvPr id="4" name="Text Placeholder 3"/>
          <p:cNvSpPr>
            <a:spLocks noGrp="1"/>
          </p:cNvSpPr>
          <p:nvPr>
            <p:ph type="body" sz="half" idx="2"/>
          </p:nvPr>
        </p:nvSpPr>
        <p:spPr>
          <a:xfrm>
            <a:off x="78838" y="1924119"/>
            <a:ext cx="11994974" cy="4933881"/>
          </a:xfrm>
        </p:spPr>
        <p:txBody>
          <a:bodyPr>
            <a:normAutofit/>
          </a:bodyPr>
          <a:lstStyle/>
          <a:p>
            <a:pPr marL="342900" indent="-342900">
              <a:buFont typeface="Arial" panose="020B0604020202020204" pitchFamily="34" charset="0"/>
              <a:buChar char="•"/>
            </a:pPr>
            <a:r>
              <a:rPr lang="en-US" dirty="0"/>
              <a:t>Formula for Calculate Average :-</a:t>
            </a:r>
          </a:p>
          <a:p>
            <a:r>
              <a:rPr lang="en-US" dirty="0"/>
              <a:t>                           </a:t>
            </a:r>
            <a:r>
              <a:rPr lang="en-US" sz="1600" dirty="0"/>
              <a:t>=SUM(‘Range of Values(High Price Values)’)/COUNT(‘Range of Values(High Price Values)’).</a:t>
            </a:r>
          </a:p>
          <a:p>
            <a:r>
              <a:rPr lang="en-US" sz="1600" dirty="0"/>
              <a:t>4. Average Low  :- Average Low is the mean value of the selected lowest values of the selected stocks of the specific period</a:t>
            </a:r>
          </a:p>
          <a:p>
            <a:r>
              <a:rPr lang="en-US" sz="1600" dirty="0"/>
              <a:t> of time.</a:t>
            </a:r>
          </a:p>
          <a:p>
            <a:r>
              <a:rPr lang="en-US" sz="1600" dirty="0"/>
              <a:t>                                        =SUM(‘Range of Values(High Price Values)’)/COUNT(‘Range of Values(High Price Values)’).</a:t>
            </a:r>
          </a:p>
          <a:p>
            <a:endParaRPr lang="en-US" sz="1600" dirty="0"/>
          </a:p>
          <a:p>
            <a:endParaRPr lang="en-US" dirty="0"/>
          </a:p>
        </p:txBody>
      </p:sp>
      <p:sp>
        <p:nvSpPr>
          <p:cNvPr id="5" name="TextBox 4">
            <a:extLst>
              <a:ext uri="{FF2B5EF4-FFF2-40B4-BE49-F238E27FC236}">
                <a16:creationId xmlns:a16="http://schemas.microsoft.com/office/drawing/2014/main" id="{2AAAD4C7-4DB8-FECD-9EE9-2EA83EBFB745}"/>
              </a:ext>
            </a:extLst>
          </p:cNvPr>
          <p:cNvSpPr txBox="1"/>
          <p:nvPr/>
        </p:nvSpPr>
        <p:spPr>
          <a:xfrm>
            <a:off x="569167" y="1154854"/>
            <a:ext cx="11196735" cy="400110"/>
          </a:xfrm>
          <a:prstGeom prst="rect">
            <a:avLst/>
          </a:prstGeom>
          <a:noFill/>
        </p:spPr>
        <p:txBody>
          <a:bodyPr wrap="square" rtlCol="0">
            <a:spAutoFit/>
          </a:bodyPr>
          <a:lstStyle/>
          <a:p>
            <a:r>
              <a:rPr lang="en-US" sz="2000" b="1" dirty="0">
                <a:solidFill>
                  <a:schemeClr val="bg1"/>
                </a:solidFill>
              </a:rPr>
              <a:t>Write formulas to calculate average price, average volume traded, average high, average low</a:t>
            </a:r>
            <a:r>
              <a:rPr lang="en-US" dirty="0"/>
              <a:t>.</a:t>
            </a:r>
            <a:endParaRPr lang="en-IN" dirty="0"/>
          </a:p>
        </p:txBody>
      </p:sp>
    </p:spTree>
    <p:extLst>
      <p:ext uri="{BB962C8B-B14F-4D97-AF65-F5344CB8AC3E}">
        <p14:creationId xmlns:p14="http://schemas.microsoft.com/office/powerpoint/2010/main" val="103794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F135-2248-F068-DE36-47E1A56F5C50}"/>
              </a:ext>
            </a:extLst>
          </p:cNvPr>
          <p:cNvSpPr>
            <a:spLocks noGrp="1"/>
          </p:cNvSpPr>
          <p:nvPr>
            <p:ph type="title"/>
          </p:nvPr>
        </p:nvSpPr>
        <p:spPr>
          <a:xfrm>
            <a:off x="1280160" y="681038"/>
            <a:ext cx="9628632" cy="569355"/>
          </a:xfrm>
        </p:spPr>
        <p:txBody>
          <a:bodyPr>
            <a:normAutofit fontScale="90000"/>
          </a:bodyPr>
          <a:lstStyle/>
          <a:p>
            <a:pPr algn="ctr"/>
            <a:r>
              <a:rPr lang="en-US" b="1" dirty="0"/>
              <a:t>Conditional Formatting &amp; Data Validation</a:t>
            </a:r>
            <a:br>
              <a:rPr lang="en-US" dirty="0"/>
            </a:br>
            <a:endParaRPr lang="en-IN" dirty="0"/>
          </a:p>
        </p:txBody>
      </p:sp>
      <p:sp>
        <p:nvSpPr>
          <p:cNvPr id="3" name="Content Placeholder 2">
            <a:extLst>
              <a:ext uri="{FF2B5EF4-FFF2-40B4-BE49-F238E27FC236}">
                <a16:creationId xmlns:a16="http://schemas.microsoft.com/office/drawing/2014/main" id="{E93550EA-872A-1225-4C94-516D2633C2A4}"/>
              </a:ext>
            </a:extLst>
          </p:cNvPr>
          <p:cNvSpPr>
            <a:spLocks noGrp="1"/>
          </p:cNvSpPr>
          <p:nvPr>
            <p:ph idx="1"/>
          </p:nvPr>
        </p:nvSpPr>
        <p:spPr>
          <a:xfrm>
            <a:off x="74645" y="1913578"/>
            <a:ext cx="12008498" cy="4879107"/>
          </a:xfrm>
        </p:spPr>
        <p:txBody>
          <a:bodyPr/>
          <a:lstStyle/>
          <a:p>
            <a:r>
              <a:rPr lang="en-US" b="1" u="sng" dirty="0">
                <a:latin typeface="Bahnschrift" panose="020B0502040204020203" pitchFamily="34" charset="0"/>
              </a:rPr>
              <a:t>Conditional Formatting </a:t>
            </a:r>
            <a:r>
              <a:rPr lang="en-US" dirty="0"/>
              <a:t>:-Conditional formatting is a type of formatting that  is done to some specific cells which need some kind off highlighting or some identification or is used to visualize data and differentiate one cell from another and can be used as Key point Indicators or to data validate if some data is  crossing the required necessary marker that it isn’t supposed to.</a:t>
            </a:r>
          </a:p>
          <a:p>
            <a:pPr marL="0" indent="0">
              <a:buNone/>
            </a:pPr>
            <a:r>
              <a:rPr lang="en-IN" dirty="0"/>
              <a:t>Steps</a:t>
            </a:r>
          </a:p>
          <a:p>
            <a:pPr marL="457200" indent="-457200">
              <a:buAutoNum type="arabicPeriod"/>
            </a:pPr>
            <a:r>
              <a:rPr lang="en-IN" dirty="0"/>
              <a:t>Select Cells or Array to apply conditional Formatting.</a:t>
            </a:r>
          </a:p>
          <a:p>
            <a:pPr marL="457200" indent="-457200">
              <a:buAutoNum type="arabicPeriod"/>
            </a:pPr>
            <a:r>
              <a:rPr lang="en-IN" dirty="0"/>
              <a:t>Go to Home, Select Conditional Formatting.</a:t>
            </a:r>
          </a:p>
          <a:p>
            <a:r>
              <a:rPr lang="en-IN" b="1" u="sng" dirty="0">
                <a:latin typeface="Bahnschrift" panose="020B0502040204020203" pitchFamily="34" charset="0"/>
              </a:rPr>
              <a:t>Data Validation </a:t>
            </a:r>
            <a:r>
              <a:rPr lang="en-IN" dirty="0"/>
              <a:t>:- Microsoft Excel has a feature in built called Data Validation which can restrict or control  the data that is being entered in the cell. It also allows user to give specific rule for data that can be entered in the cell/s . It can be used to limit entry.</a:t>
            </a:r>
          </a:p>
        </p:txBody>
      </p:sp>
      <p:sp>
        <p:nvSpPr>
          <p:cNvPr id="4" name="TextBox 3">
            <a:extLst>
              <a:ext uri="{FF2B5EF4-FFF2-40B4-BE49-F238E27FC236}">
                <a16:creationId xmlns:a16="http://schemas.microsoft.com/office/drawing/2014/main" id="{5A78B8AD-A5AF-CA61-947E-724255CF8C04}"/>
              </a:ext>
            </a:extLst>
          </p:cNvPr>
          <p:cNvSpPr txBox="1"/>
          <p:nvPr/>
        </p:nvSpPr>
        <p:spPr>
          <a:xfrm>
            <a:off x="988882" y="1035698"/>
            <a:ext cx="10611852" cy="523220"/>
          </a:xfrm>
          <a:prstGeom prst="rect">
            <a:avLst/>
          </a:prstGeom>
          <a:noFill/>
        </p:spPr>
        <p:txBody>
          <a:bodyPr wrap="square" rtlCol="0">
            <a:spAutoFit/>
          </a:bodyPr>
          <a:lstStyle/>
          <a:p>
            <a:pPr algn="ctr"/>
            <a:r>
              <a:rPr lang="en-US" sz="2800" b="1" dirty="0">
                <a:solidFill>
                  <a:schemeClr val="bg1"/>
                </a:solidFill>
              </a:rPr>
              <a:t>Use conditional formatting and data validation to calculate profit</a:t>
            </a:r>
            <a:endParaRPr lang="en-IN" sz="2800" b="1" dirty="0">
              <a:solidFill>
                <a:schemeClr val="bg1"/>
              </a:solidFill>
            </a:endParaRPr>
          </a:p>
        </p:txBody>
      </p:sp>
    </p:spTree>
    <p:extLst>
      <p:ext uri="{BB962C8B-B14F-4D97-AF65-F5344CB8AC3E}">
        <p14:creationId xmlns:p14="http://schemas.microsoft.com/office/powerpoint/2010/main" val="75842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361</TotalTime>
  <Words>1192</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vt:lpstr>
      <vt:lpstr>Calibri</vt:lpstr>
      <vt:lpstr>Wingdings</vt:lpstr>
      <vt:lpstr>Educational subjects 16x9</vt:lpstr>
      <vt:lpstr>Stock Market Analysis</vt:lpstr>
      <vt:lpstr>Contents</vt:lpstr>
      <vt:lpstr>Comparison with charts</vt:lpstr>
      <vt:lpstr>Comparison with charts</vt:lpstr>
      <vt:lpstr>Comparison with charts</vt:lpstr>
      <vt:lpstr>XlookUp , VlookUp , HlookUp</vt:lpstr>
      <vt:lpstr>Formula for Calculation of Averages</vt:lpstr>
      <vt:lpstr>Formula for Calculation of Averages</vt:lpstr>
      <vt:lpstr>Conditional Formatting &amp; Data Validation </vt:lpstr>
      <vt:lpstr>Conditional Formatting &amp; Data Validation </vt:lpstr>
      <vt:lpstr>Graph Plot</vt:lpstr>
      <vt:lpstr>Graph Plot</vt:lpstr>
      <vt:lpstr>Forecasting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Harsh Lawrence</dc:creator>
  <cp:lastModifiedBy>Harsh Lawrence</cp:lastModifiedBy>
  <cp:revision>5</cp:revision>
  <dcterms:created xsi:type="dcterms:W3CDTF">2022-11-08T19:27:01Z</dcterms:created>
  <dcterms:modified xsi:type="dcterms:W3CDTF">2022-11-09T01:28:37Z</dcterms:modified>
</cp:coreProperties>
</file>