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59" r:id="rId12"/>
    <p:sldId id="268" r:id="rId13"/>
    <p:sldId id="269" r:id="rId14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375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745" y="2980817"/>
            <a:ext cx="7715250" cy="5876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3253" y="3187395"/>
            <a:ext cx="6546215" cy="2541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B754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B754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B754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B754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13234272" y="0"/>
                </a:moveTo>
                <a:lnTo>
                  <a:pt x="0" y="0"/>
                </a:lnTo>
                <a:lnTo>
                  <a:pt x="0" y="352424"/>
                </a:lnTo>
                <a:lnTo>
                  <a:pt x="13234272" y="352424"/>
                </a:lnTo>
                <a:lnTo>
                  <a:pt x="132342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9156"/>
            <a:ext cx="9144000" cy="742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8379" y="1883365"/>
            <a:ext cx="13600810" cy="139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B7544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20911" y="1722970"/>
            <a:ext cx="8178165" cy="1337546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 marR="5080" algn="ctr">
              <a:lnSpc>
                <a:spcPts val="4650"/>
              </a:lnSpc>
              <a:spcBef>
                <a:spcPts val="1030"/>
              </a:spcBef>
            </a:pPr>
            <a:r>
              <a:rPr lang="en-US" sz="4800" dirty="0"/>
              <a:t>Customer Segmentation and Market Basket Analysis</a:t>
            </a:r>
            <a:endParaRPr sz="465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AE098-D442-548F-ADF0-41EA863763EA}"/>
              </a:ext>
            </a:extLst>
          </p:cNvPr>
          <p:cNvSpPr txBox="1"/>
          <p:nvPr/>
        </p:nvSpPr>
        <p:spPr>
          <a:xfrm>
            <a:off x="11436350" y="354965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Exploration, Clustering, Association Rule Mining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6C913-357C-2932-005B-22681EF2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050"/>
            <a:ext cx="9150350" cy="746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C8452-DEAC-A40A-4E27-49C9B6D394A6}"/>
              </a:ext>
            </a:extLst>
          </p:cNvPr>
          <p:cNvSpPr txBox="1"/>
          <p:nvPr/>
        </p:nvSpPr>
        <p:spPr>
          <a:xfrm flipH="1">
            <a:off x="9607550" y="6216650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Team Members</a:t>
            </a:r>
            <a:r>
              <a:rPr lang="en-IN" sz="3600" dirty="0"/>
              <a:t>:</a:t>
            </a:r>
          </a:p>
          <a:p>
            <a:r>
              <a:rPr lang="en-IN" sz="3600" dirty="0"/>
              <a:t>Abuzer </a:t>
            </a:r>
            <a:r>
              <a:rPr lang="en-IN" sz="3600" dirty="0" err="1"/>
              <a:t>Bharuchi</a:t>
            </a:r>
            <a:endParaRPr lang="en-IN" sz="3600" dirty="0"/>
          </a:p>
          <a:p>
            <a:r>
              <a:rPr lang="en-IN" sz="3600" dirty="0"/>
              <a:t>Krish Patel</a:t>
            </a:r>
          </a:p>
          <a:p>
            <a:r>
              <a:rPr lang="en-IN" sz="3600" dirty="0" err="1"/>
              <a:t>Ektedar</a:t>
            </a:r>
            <a:r>
              <a:rPr lang="en-IN" sz="3600" dirty="0"/>
              <a:t> Ahmed</a:t>
            </a:r>
          </a:p>
          <a:p>
            <a:r>
              <a:rPr lang="en-IN" sz="3600" dirty="0"/>
              <a:t>Harshita </a:t>
            </a:r>
            <a:r>
              <a:rPr lang="en-IN" sz="3600" dirty="0" err="1"/>
              <a:t>Pahadia</a:t>
            </a:r>
            <a:endParaRPr lang="en-I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6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9936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0" y="352424"/>
                </a:moveTo>
                <a:lnTo>
                  <a:pt x="4568062" y="352424"/>
                </a:lnTo>
                <a:lnTo>
                  <a:pt x="4568062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93150" y="1448220"/>
            <a:ext cx="9378950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3600" b="1" dirty="0"/>
              <a:t>Frequent </a:t>
            </a:r>
            <a:r>
              <a:rPr lang="en-US" sz="3600" b="1" dirty="0" err="1"/>
              <a:t>Itemsets</a:t>
            </a:r>
            <a:r>
              <a:rPr lang="en-US" sz="3600" b="1" dirty="0"/>
              <a:t> and Association Rules</a:t>
            </a:r>
            <a:endParaRPr sz="3600" b="1" dirty="0">
              <a:latin typeface="Tahoma"/>
              <a:cs typeface="Tahom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7EFA4F-5C84-C2C3-1193-75AC16448816}"/>
              </a:ext>
            </a:extLst>
          </p:cNvPr>
          <p:cNvSpPr txBox="1"/>
          <p:nvPr/>
        </p:nvSpPr>
        <p:spPr>
          <a:xfrm>
            <a:off x="8462056" y="2459140"/>
            <a:ext cx="9740167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Visualization:</a:t>
            </a:r>
          </a:p>
          <a:p>
            <a:endParaRPr lang="en-US" sz="2000" b="1" dirty="0"/>
          </a:p>
          <a:p>
            <a:r>
              <a:rPr lang="en-US" sz="2800" b="1" dirty="0"/>
              <a:t>Top </a:t>
            </a:r>
            <a:r>
              <a:rPr lang="en-US" sz="2800" b="1" dirty="0" err="1"/>
              <a:t>Itemsets</a:t>
            </a:r>
            <a:r>
              <a:rPr lang="en-US" sz="2800" b="1" dirty="0"/>
              <a:t>: </a:t>
            </a:r>
            <a:r>
              <a:rPr lang="en-US" sz="2800" dirty="0"/>
              <a:t>Bar plot of top 10 </a:t>
            </a:r>
            <a:r>
              <a:rPr lang="en-US" sz="2800" dirty="0" err="1"/>
              <a:t>itemsets</a:t>
            </a:r>
            <a:r>
              <a:rPr lang="en-US" sz="2800" dirty="0"/>
              <a:t> by support</a:t>
            </a:r>
          </a:p>
          <a:p>
            <a:r>
              <a:rPr lang="en-US" sz="2800" b="1" dirty="0"/>
              <a:t>Confidence vs Lift: </a:t>
            </a:r>
            <a:r>
              <a:rPr lang="en-US" sz="2800" dirty="0"/>
              <a:t>Scatter plot to understand rule strength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E6C41F-7541-9C37-99E1-E9A88DB5EF50}"/>
              </a:ext>
            </a:extLst>
          </p:cNvPr>
          <p:cNvSpPr txBox="1"/>
          <p:nvPr/>
        </p:nvSpPr>
        <p:spPr>
          <a:xfrm>
            <a:off x="8432205" y="5069217"/>
            <a:ext cx="5442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Metrics: </a:t>
            </a:r>
          </a:p>
          <a:p>
            <a:r>
              <a:rPr lang="en-US" sz="3200" dirty="0"/>
              <a:t>Support, Confidence, Lift</a:t>
            </a:r>
            <a:endParaRPr lang="en-IN" sz="3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99B5A8E-B6CA-35F5-C361-FFA406802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6" y="1564017"/>
            <a:ext cx="8159751" cy="701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0" y="0"/>
                </a:moveTo>
                <a:lnTo>
                  <a:pt x="0" y="352424"/>
                </a:lnTo>
                <a:lnTo>
                  <a:pt x="9147874" y="352424"/>
                </a:lnTo>
                <a:lnTo>
                  <a:pt x="9147874" y="0"/>
                </a:lnTo>
                <a:lnTo>
                  <a:pt x="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92350" y="1644268"/>
            <a:ext cx="825591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600" dirty="0"/>
              <a:t>Product Recommendation System:</a:t>
            </a:r>
            <a:endParaRPr lang="en-IN" sz="3600" dirty="0"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9497" y="1426984"/>
            <a:ext cx="6610349" cy="7439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9DCDCD-08E8-1E46-63E8-4EC6ABEEED46}"/>
              </a:ext>
            </a:extLst>
          </p:cNvPr>
          <p:cNvSpPr txBox="1"/>
          <p:nvPr/>
        </p:nvSpPr>
        <p:spPr>
          <a:xfrm>
            <a:off x="920750" y="2787650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System Overview:</a:t>
            </a:r>
          </a:p>
          <a:p>
            <a:r>
              <a:rPr lang="en-US" sz="2800" dirty="0"/>
              <a:t>Given a product, suggest complementary items</a:t>
            </a:r>
            <a:endParaRPr lang="en-US" sz="2800" b="1" dirty="0"/>
          </a:p>
          <a:p>
            <a:endParaRPr lang="en-US" sz="2800" b="1" dirty="0"/>
          </a:p>
          <a:p>
            <a:r>
              <a:rPr lang="en-IN" sz="2800" b="1" dirty="0"/>
              <a:t>Functionality:</a:t>
            </a:r>
          </a:p>
          <a:p>
            <a:r>
              <a:rPr lang="en-US" sz="2800" dirty="0"/>
              <a:t>Identify high-lift association rules to recommend relevant products</a:t>
            </a:r>
            <a:endParaRPr lang="en-IN" sz="2800" b="1" dirty="0"/>
          </a:p>
          <a:p>
            <a:endParaRPr lang="en-US" sz="2800" dirty="0"/>
          </a:p>
          <a:p>
            <a:r>
              <a:rPr lang="en-US" sz="2800" b="1" dirty="0"/>
              <a:t>Example: Input product ID generates top recommendations</a:t>
            </a:r>
            <a:endParaRPr lang="en-US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852503"/>
            <a:ext cx="352425" cy="1435735"/>
          </a:xfrm>
          <a:custGeom>
            <a:avLst/>
            <a:gdLst/>
            <a:ahLst/>
            <a:cxnLst/>
            <a:rect l="l" t="t" r="r" b="b"/>
            <a:pathLst>
              <a:path w="352425" h="1435734">
                <a:moveTo>
                  <a:pt x="0" y="1435258"/>
                </a:moveTo>
                <a:lnTo>
                  <a:pt x="352424" y="1435258"/>
                </a:lnTo>
                <a:lnTo>
                  <a:pt x="352424" y="0"/>
                </a:lnTo>
                <a:lnTo>
                  <a:pt x="0" y="0"/>
                </a:lnTo>
                <a:lnTo>
                  <a:pt x="0" y="1435258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40018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348000" y="0"/>
                </a:moveTo>
                <a:lnTo>
                  <a:pt x="0" y="0"/>
                </a:lnTo>
                <a:lnTo>
                  <a:pt x="0" y="1434490"/>
                </a:lnTo>
                <a:lnTo>
                  <a:pt x="348000" y="1434490"/>
                </a:lnTo>
                <a:lnTo>
                  <a:pt x="34800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11550" y="595877"/>
            <a:ext cx="13600810" cy="1393260"/>
          </a:xfrm>
          <a:prstGeom prst="rect">
            <a:avLst/>
          </a:prstGeom>
        </p:spPr>
        <p:txBody>
          <a:bodyPr vert="horz" wrap="square" lIns="0" tIns="694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CONCLUSION</a:t>
            </a:r>
            <a:r>
              <a:rPr spc="155" dirty="0"/>
              <a:t> </a:t>
            </a:r>
            <a:r>
              <a:rPr spc="130" dirty="0"/>
              <a:t>AND</a:t>
            </a:r>
            <a:r>
              <a:rPr spc="155" dirty="0"/>
              <a:t> </a:t>
            </a:r>
            <a:r>
              <a:rPr spc="145" dirty="0"/>
              <a:t>KEY</a:t>
            </a:r>
            <a:r>
              <a:rPr spc="155" dirty="0"/>
              <a:t> </a:t>
            </a:r>
            <a:r>
              <a:rPr spc="-145" dirty="0"/>
              <a:t>TAKEAWAYS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AB3C5-FE01-B01F-2201-BAA5B454A11E}"/>
              </a:ext>
            </a:extLst>
          </p:cNvPr>
          <p:cNvSpPr txBox="1"/>
          <p:nvPr/>
        </p:nvSpPr>
        <p:spPr>
          <a:xfrm>
            <a:off x="2139950" y="2559050"/>
            <a:ext cx="1084463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Insights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Segmentation reveals actionable customer clusters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Market Basket Analysis provides meaningful product associations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0503C-F9B1-B730-7A28-CA3234C5DEA9}"/>
              </a:ext>
            </a:extLst>
          </p:cNvPr>
          <p:cNvSpPr txBox="1"/>
          <p:nvPr/>
        </p:nvSpPr>
        <p:spPr>
          <a:xfrm>
            <a:off x="2106480" y="4539775"/>
            <a:ext cx="1350882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Future Enhancements: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Incorporate real-time recommendation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Experiment with different clustering and association algorithms for better accuracy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0" y="2592831"/>
                </a:moveTo>
                <a:lnTo>
                  <a:pt x="352424" y="2592831"/>
                </a:lnTo>
                <a:lnTo>
                  <a:pt x="352424" y="0"/>
                </a:lnTo>
                <a:lnTo>
                  <a:pt x="0" y="0"/>
                </a:lnTo>
                <a:lnTo>
                  <a:pt x="0" y="2592831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335266" y="2102332"/>
            <a:ext cx="3609340" cy="1225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850" spc="-455" dirty="0">
                <a:solidFill>
                  <a:srgbClr val="434343"/>
                </a:solidFill>
              </a:rPr>
              <a:t>Thanks!</a:t>
            </a:r>
            <a:endParaRPr sz="7850"/>
          </a:p>
        </p:txBody>
      </p:sp>
      <p:sp>
        <p:nvSpPr>
          <p:cNvPr id="13" name="object 13"/>
          <p:cNvSpPr txBox="1"/>
          <p:nvPr/>
        </p:nvSpPr>
        <p:spPr>
          <a:xfrm>
            <a:off x="6330950" y="3775339"/>
            <a:ext cx="5944871" cy="2749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2599"/>
              </a:lnSpc>
              <a:spcBef>
                <a:spcPts val="100"/>
              </a:spcBef>
            </a:pPr>
            <a:r>
              <a:rPr lang="en-US" sz="3150" dirty="0">
                <a:latin typeface="Tahoma"/>
                <a:cs typeface="Tahoma"/>
              </a:rPr>
              <a:t>Presented by:</a:t>
            </a:r>
          </a:p>
          <a:p>
            <a:pPr marL="12700" marR="5080" algn="ctr">
              <a:lnSpc>
                <a:spcPct val="112599"/>
              </a:lnSpc>
              <a:spcBef>
                <a:spcPts val="100"/>
              </a:spcBef>
            </a:pPr>
            <a:r>
              <a:rPr lang="en-US" sz="3150" dirty="0">
                <a:latin typeface="Tahoma"/>
                <a:cs typeface="Tahoma"/>
              </a:rPr>
              <a:t>Abuzer </a:t>
            </a:r>
            <a:r>
              <a:rPr lang="en-US" sz="3150" dirty="0" err="1">
                <a:latin typeface="Tahoma"/>
                <a:cs typeface="Tahoma"/>
              </a:rPr>
              <a:t>Bharuchi</a:t>
            </a:r>
            <a:r>
              <a:rPr lang="en-US" sz="3150" dirty="0">
                <a:latin typeface="Tahoma"/>
                <a:cs typeface="Tahoma"/>
              </a:rPr>
              <a:t>(B23BB1028)</a:t>
            </a:r>
          </a:p>
          <a:p>
            <a:pPr marL="12700" marR="5080" algn="ctr">
              <a:lnSpc>
                <a:spcPct val="112599"/>
              </a:lnSpc>
              <a:spcBef>
                <a:spcPts val="100"/>
              </a:spcBef>
            </a:pPr>
            <a:r>
              <a:rPr lang="en-US" sz="3150" dirty="0">
                <a:latin typeface="Tahoma"/>
                <a:cs typeface="Tahoma"/>
              </a:rPr>
              <a:t>Krish Patel(B23ES1019)</a:t>
            </a:r>
          </a:p>
          <a:p>
            <a:pPr marL="12700" marR="5080" algn="ctr">
              <a:lnSpc>
                <a:spcPct val="112599"/>
              </a:lnSpc>
              <a:spcBef>
                <a:spcPts val="100"/>
              </a:spcBef>
            </a:pPr>
            <a:r>
              <a:rPr lang="en-US" sz="3150" dirty="0" err="1">
                <a:latin typeface="Tahoma"/>
                <a:cs typeface="Tahoma"/>
              </a:rPr>
              <a:t>Ektedar</a:t>
            </a:r>
            <a:r>
              <a:rPr lang="en-US" sz="3150" dirty="0">
                <a:latin typeface="Tahoma"/>
                <a:cs typeface="Tahoma"/>
              </a:rPr>
              <a:t> Ahmed(B23CH1017)</a:t>
            </a:r>
          </a:p>
          <a:p>
            <a:pPr marL="12700" marR="5080" algn="ctr">
              <a:lnSpc>
                <a:spcPct val="112599"/>
              </a:lnSpc>
              <a:spcBef>
                <a:spcPts val="100"/>
              </a:spcBef>
            </a:pPr>
            <a:r>
              <a:rPr lang="en-US" sz="3150" dirty="0">
                <a:latin typeface="Tahoma"/>
                <a:cs typeface="Tahoma"/>
              </a:rPr>
              <a:t>Harshita </a:t>
            </a:r>
            <a:r>
              <a:rPr lang="en-US" sz="3150" dirty="0" err="1">
                <a:latin typeface="Tahoma"/>
                <a:cs typeface="Tahoma"/>
              </a:rPr>
              <a:t>Pahadia</a:t>
            </a:r>
            <a:r>
              <a:rPr lang="en-US" sz="3150" dirty="0">
                <a:latin typeface="Tahoma"/>
                <a:cs typeface="Tahoma"/>
              </a:rPr>
              <a:t>(B23MT1020)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54550" y="1358482"/>
            <a:ext cx="11049000" cy="95769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089900" marR="5080" indent="219710">
              <a:lnSpc>
                <a:spcPts val="3300"/>
              </a:lnSpc>
              <a:spcBef>
                <a:spcPts val="775"/>
              </a:spcBef>
            </a:pPr>
            <a:r>
              <a:rPr lang="en-IN" sz="4000" spc="290" dirty="0">
                <a:solidFill>
                  <a:srgbClr val="434343"/>
                </a:solidFill>
                <a:latin typeface="Trebuchet MS"/>
                <a:cs typeface="Trebuchet MS"/>
              </a:rPr>
              <a:t> Objective</a:t>
            </a:r>
            <a:endParaRPr lang="en-IN" sz="4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50048-5787-13C8-C0D1-846FCE373E38}"/>
              </a:ext>
            </a:extLst>
          </p:cNvPr>
          <p:cNvSpPr txBox="1"/>
          <p:nvPr/>
        </p:nvSpPr>
        <p:spPr>
          <a:xfrm>
            <a:off x="23329900" y="652145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Goal |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90B4868B-1B4C-DA29-DFFE-F595CD516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1950" y="2655838"/>
            <a:ext cx="73488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 customers for personalized marketing strategies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Market Basket Analysis for product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92A6BC-FDB7-3C67-EF11-6D6BE0B40BAE}"/>
              </a:ext>
            </a:extLst>
          </p:cNvPr>
          <p:cNvSpPr txBox="1"/>
          <p:nvPr/>
        </p:nvSpPr>
        <p:spPr>
          <a:xfrm>
            <a:off x="10286903" y="5149850"/>
            <a:ext cx="6712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Approach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 data preprocessing and segmentation using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Apply </a:t>
            </a:r>
            <a:r>
              <a:rPr lang="en-US" sz="2400" dirty="0" err="1"/>
              <a:t>Apriori</a:t>
            </a:r>
            <a:r>
              <a:rPr lang="en-US" sz="2400" dirty="0"/>
              <a:t> algorithm for association rule mining on transaction data</a:t>
            </a:r>
          </a:p>
          <a:p>
            <a:endParaRPr lang="en-IN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149EDFE-30F5-4474-14D7-A70864694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30" y="806450"/>
            <a:ext cx="9467119" cy="830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8379" y="1883365"/>
            <a:ext cx="13600810" cy="52257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648065" marR="5080" indent="-1457325">
              <a:lnSpc>
                <a:spcPts val="3300"/>
              </a:lnSpc>
              <a:spcBef>
                <a:spcPts val="775"/>
              </a:spcBef>
            </a:pPr>
            <a:r>
              <a:rPr lang="en-IN" sz="3300" spc="315" dirty="0">
                <a:solidFill>
                  <a:srgbClr val="434343"/>
                </a:solidFill>
                <a:latin typeface="Trebuchet MS"/>
                <a:cs typeface="Trebuchet MS"/>
              </a:rPr>
              <a:t>Data Overview</a:t>
            </a:r>
            <a:endParaRPr lang="en-IN" sz="33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0750" y="1797050"/>
            <a:ext cx="8848724" cy="556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B6D4C8-6231-6D57-5851-63228C2542B9}"/>
              </a:ext>
            </a:extLst>
          </p:cNvPr>
          <p:cNvSpPr txBox="1"/>
          <p:nvPr/>
        </p:nvSpPr>
        <p:spPr>
          <a:xfrm>
            <a:off x="10969856" y="2990459"/>
            <a:ext cx="6011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Dataset: Online Retail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B3570-DBF8-C409-55B1-90C9B464C4FB}"/>
              </a:ext>
            </a:extLst>
          </p:cNvPr>
          <p:cNvSpPr txBox="1"/>
          <p:nvPr/>
        </p:nvSpPr>
        <p:spPr>
          <a:xfrm>
            <a:off x="10979173" y="3873877"/>
            <a:ext cx="5791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Main Columns: </a:t>
            </a:r>
          </a:p>
          <a:p>
            <a:r>
              <a:rPr lang="en-US" sz="2400" b="1" dirty="0"/>
              <a:t>Customer ID, Country, Description, Quantity, Unit Price, Invoice Date</a:t>
            </a:r>
          </a:p>
          <a:p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3317C-A6C6-366A-AAE1-FC1252C036CF}"/>
              </a:ext>
            </a:extLst>
          </p:cNvPr>
          <p:cNvSpPr txBox="1"/>
          <p:nvPr/>
        </p:nvSpPr>
        <p:spPr>
          <a:xfrm>
            <a:off x="10894045" y="5454650"/>
            <a:ext cx="6480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Cleaning: </a:t>
            </a:r>
          </a:p>
          <a:p>
            <a:r>
              <a:rPr lang="en-US" sz="2800" dirty="0"/>
              <a:t>Remove missing values, zero or negative prices, and invalid stock codes such as POST, M, D</a:t>
            </a:r>
          </a:p>
          <a:p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3285F-96A4-971F-F8BB-54384D2BBDD6}"/>
              </a:ext>
            </a:extLst>
          </p:cNvPr>
          <p:cNvSpPr txBox="1"/>
          <p:nvPr/>
        </p:nvSpPr>
        <p:spPr>
          <a:xfrm>
            <a:off x="10881468" y="7512050"/>
            <a:ext cx="6696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Filter</a:t>
            </a:r>
            <a:r>
              <a:rPr lang="en-US" sz="3200" dirty="0"/>
              <a:t>: Focus on German customers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48379" y="1883365"/>
            <a:ext cx="13600810" cy="94577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648065" marR="5080" indent="-585470">
              <a:lnSpc>
                <a:spcPts val="3300"/>
              </a:lnSpc>
              <a:spcBef>
                <a:spcPts val="775"/>
              </a:spcBef>
            </a:pPr>
            <a:r>
              <a:rPr lang="en-IN" sz="3300" spc="190" dirty="0">
                <a:solidFill>
                  <a:srgbClr val="434343"/>
                </a:solidFill>
                <a:latin typeface="Trebuchet MS"/>
                <a:cs typeface="Trebuchet MS"/>
              </a:rPr>
              <a:t>Customer Segmentation (Data Preprocessing)</a:t>
            </a:r>
            <a:endParaRPr sz="33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353BB-E1DC-C9A6-48A9-FE36C060CBAA}"/>
              </a:ext>
            </a:extLst>
          </p:cNvPr>
          <p:cNvSpPr txBox="1"/>
          <p:nvPr/>
        </p:nvSpPr>
        <p:spPr>
          <a:xfrm>
            <a:off x="10934642" y="3092450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Attributes Created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Recency</a:t>
            </a:r>
            <a:r>
              <a:rPr lang="en-US" sz="2400" dirty="0"/>
              <a:t>: Days since the last purchase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 </a:t>
            </a:r>
            <a:r>
              <a:rPr lang="en-US" sz="2400" b="1" dirty="0"/>
              <a:t>Frequency</a:t>
            </a:r>
            <a:r>
              <a:rPr lang="en-US" sz="2400" dirty="0"/>
              <a:t>: Total purchases per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 </a:t>
            </a:r>
            <a:r>
              <a:rPr lang="en-US" sz="2400" b="1" dirty="0"/>
              <a:t>Monetary Value</a:t>
            </a:r>
            <a:r>
              <a:rPr lang="en-US" sz="2400" dirty="0"/>
              <a:t>: Total revenue per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 </a:t>
            </a:r>
            <a:r>
              <a:rPr lang="en-US" sz="2400" b="1" dirty="0"/>
              <a:t>Basket Size</a:t>
            </a:r>
            <a:r>
              <a:rPr lang="en-US" sz="2400" dirty="0"/>
              <a:t>: Average quantity per purchase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 </a:t>
            </a:r>
            <a:r>
              <a:rPr lang="en-US" sz="2400" b="1" dirty="0"/>
              <a:t>Number of Returns</a:t>
            </a:r>
            <a:r>
              <a:rPr lang="en-US" sz="2400" dirty="0"/>
              <a:t>: Total negative      </a:t>
            </a:r>
          </a:p>
          <a:p>
            <a:r>
              <a:rPr lang="en-US" sz="2400" dirty="0"/>
              <a:t>                                     transactions indicating  </a:t>
            </a:r>
          </a:p>
          <a:p>
            <a:r>
              <a:rPr lang="en-US" sz="2400" dirty="0"/>
              <a:t>                                     returns</a:t>
            </a:r>
          </a:p>
          <a:p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0CB60B-1FEE-B324-5698-F69D8CF967E7}"/>
              </a:ext>
            </a:extLst>
          </p:cNvPr>
          <p:cNvSpPr txBox="1"/>
          <p:nvPr/>
        </p:nvSpPr>
        <p:spPr>
          <a:xfrm>
            <a:off x="10926749" y="6772083"/>
            <a:ext cx="58240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Purpose: </a:t>
            </a:r>
          </a:p>
          <a:p>
            <a:r>
              <a:rPr lang="en-IN" sz="2800" dirty="0"/>
              <a:t>Prepare data for clustering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0B530A-6CAB-FC3C-495B-2B93EFA5B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7" y="349250"/>
            <a:ext cx="10153650" cy="9363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0636" y="2139093"/>
            <a:ext cx="709295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300" b="1" spc="95" dirty="0">
                <a:solidFill>
                  <a:srgbClr val="434343"/>
                </a:solidFill>
                <a:latin typeface="Arial"/>
                <a:cs typeface="Arial"/>
              </a:rPr>
              <a:t> Data Distributions</a:t>
            </a:r>
            <a:endParaRPr lang="en-IN" sz="23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3BB07-157C-19D0-9B7A-275A847B956C}"/>
              </a:ext>
            </a:extLst>
          </p:cNvPr>
          <p:cNvSpPr txBox="1"/>
          <p:nvPr/>
        </p:nvSpPr>
        <p:spPr>
          <a:xfrm>
            <a:off x="417850" y="3053422"/>
            <a:ext cx="59893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Box plot and KDE Plots</a:t>
            </a:r>
            <a:r>
              <a:rPr lang="en-US" sz="2800" dirty="0"/>
              <a:t>:</a:t>
            </a:r>
          </a:p>
          <a:p>
            <a:endParaRPr lang="en-US" dirty="0"/>
          </a:p>
          <a:p>
            <a:r>
              <a:rPr lang="en-US" sz="2800" dirty="0"/>
              <a:t>Visualize the distribution of Frequency, Monetary Value, Basket Size, and other features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BBD69-E076-E1CC-3ED6-BB0FBD156AC1}"/>
              </a:ext>
            </a:extLst>
          </p:cNvPr>
          <p:cNvSpPr txBox="1"/>
          <p:nvPr/>
        </p:nvSpPr>
        <p:spPr>
          <a:xfrm>
            <a:off x="449244" y="5530850"/>
            <a:ext cx="77643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Insight: </a:t>
            </a:r>
          </a:p>
          <a:p>
            <a:r>
              <a:rPr lang="en-US" sz="2800" dirty="0"/>
              <a:t>Identify skewness, peaks, and outliers to understand customer behavior</a:t>
            </a:r>
          </a:p>
          <a:p>
            <a:endParaRPr lang="en-IN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E3716-7CCF-DFBF-094F-58B7EFA90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0" y="844550"/>
            <a:ext cx="10308406" cy="861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8379" y="1883365"/>
            <a:ext cx="13600810" cy="52257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465185" marR="5080" indent="-870585">
              <a:lnSpc>
                <a:spcPts val="3300"/>
              </a:lnSpc>
              <a:spcBef>
                <a:spcPts val="775"/>
              </a:spcBef>
            </a:pPr>
            <a:r>
              <a:rPr lang="en-IN" sz="3300" spc="45" dirty="0">
                <a:solidFill>
                  <a:srgbClr val="434343"/>
                </a:solidFill>
                <a:latin typeface="Arial"/>
                <a:cs typeface="Arial"/>
              </a:rPr>
              <a:t>Handling Outliers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0FC4B-19DF-ECE2-491A-50D9304C7A77}"/>
              </a:ext>
            </a:extLst>
          </p:cNvPr>
          <p:cNvSpPr txBox="1"/>
          <p:nvPr/>
        </p:nvSpPr>
        <p:spPr>
          <a:xfrm>
            <a:off x="10648784" y="286385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Outlier Detection Method:</a:t>
            </a:r>
          </a:p>
          <a:p>
            <a:endParaRPr lang="en-US" dirty="0"/>
          </a:p>
          <a:p>
            <a:r>
              <a:rPr lang="en-US" sz="2400" dirty="0"/>
              <a:t>Interquartile Range (IQR) for bounds on each feature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048B3-3AC8-FE2B-B128-46F29203B0A4}"/>
              </a:ext>
            </a:extLst>
          </p:cNvPr>
          <p:cNvSpPr txBox="1"/>
          <p:nvPr/>
        </p:nvSpPr>
        <p:spPr>
          <a:xfrm>
            <a:off x="10590765" y="4826684"/>
            <a:ext cx="533992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Box Plots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Visualize feature distributions after outlier handling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EE208-6204-DC47-6FA0-6464CE348264}"/>
              </a:ext>
            </a:extLst>
          </p:cNvPr>
          <p:cNvSpPr txBox="1"/>
          <p:nvPr/>
        </p:nvSpPr>
        <p:spPr>
          <a:xfrm>
            <a:off x="10620951" y="6266298"/>
            <a:ext cx="6477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Outcome</a:t>
            </a:r>
            <a:r>
              <a:rPr lang="en-US" sz="3200" dirty="0"/>
              <a:t>: </a:t>
            </a:r>
          </a:p>
          <a:p>
            <a:endParaRPr lang="en-US" sz="3200" dirty="0"/>
          </a:p>
          <a:p>
            <a:r>
              <a:rPr lang="en-US" sz="2800" dirty="0"/>
              <a:t>Smoothed data ready for clustering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4AFAB3-24A6-10E9-7C81-2B43736E3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416050"/>
            <a:ext cx="10020300" cy="716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6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9936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0" y="352424"/>
                </a:moveTo>
                <a:lnTo>
                  <a:pt x="4568062" y="352424"/>
                </a:lnTo>
                <a:lnTo>
                  <a:pt x="4568062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51086" y="2127370"/>
            <a:ext cx="71481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Clustering Analysis (PCA and </a:t>
            </a:r>
            <a:r>
              <a:rPr lang="en-US" sz="3200" dirty="0" err="1"/>
              <a:t>KMeans</a:t>
            </a:r>
            <a:r>
              <a:rPr lang="en-US" sz="3200" dirty="0"/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07F7A-7B24-27CE-8392-0CFC6569656E}"/>
              </a:ext>
            </a:extLst>
          </p:cNvPr>
          <p:cNvSpPr txBox="1"/>
          <p:nvPr/>
        </p:nvSpPr>
        <p:spPr>
          <a:xfrm>
            <a:off x="9584498" y="3092450"/>
            <a:ext cx="57599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PCA</a:t>
            </a:r>
            <a:r>
              <a:rPr lang="en-US" dirty="0"/>
              <a:t>: Reduce dimensionality while retaining variance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656533-FB13-676F-B267-70EA02E4F5CB}"/>
              </a:ext>
            </a:extLst>
          </p:cNvPr>
          <p:cNvSpPr txBox="1"/>
          <p:nvPr/>
        </p:nvSpPr>
        <p:spPr>
          <a:xfrm>
            <a:off x="9551086" y="3702050"/>
            <a:ext cx="6229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Elbow Method</a:t>
            </a:r>
            <a:r>
              <a:rPr lang="en-US" dirty="0"/>
              <a:t>: Determine optimal number of clusters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81BC3-825B-7BBD-A512-A31A42BF0CE9}"/>
              </a:ext>
            </a:extLst>
          </p:cNvPr>
          <p:cNvSpPr txBox="1"/>
          <p:nvPr/>
        </p:nvSpPr>
        <p:spPr>
          <a:xfrm>
            <a:off x="9551086" y="4358546"/>
            <a:ext cx="8096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Agglomerative Clustering</a:t>
            </a:r>
            <a:r>
              <a:rPr lang="en-US" dirty="0"/>
              <a:t>: Segment customers into meaningful clusters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E2A6A-E6AE-61A1-0C14-C87828709CF4}"/>
              </a:ext>
            </a:extLst>
          </p:cNvPr>
          <p:cNvSpPr txBox="1"/>
          <p:nvPr/>
        </p:nvSpPr>
        <p:spPr>
          <a:xfrm>
            <a:off x="9523835" y="4900527"/>
            <a:ext cx="6256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Visualization</a:t>
            </a:r>
            <a:r>
              <a:rPr lang="en-US" dirty="0"/>
              <a:t>: 3D scatter plot of clusters in PCA space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70249F-D438-0665-187C-074B64169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49" y="1568450"/>
            <a:ext cx="7785817" cy="56047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25750" y="1949450"/>
            <a:ext cx="6983095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IN" sz="2400" b="1" dirty="0"/>
              <a:t>Cluster Interpretation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D68AF940-4EF4-CB50-5E67-C9A86358A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300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Examine key features such as Frequency, Monetary Value, and Days Since Last Purchase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8516FBD1-88D4-3CCD-FC53-55782151E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1" y="2725351"/>
            <a:ext cx="83058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profile: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Examine key features such as Frequency, Monetary Value, and Days Since Last Purchase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951064-D9AA-D17A-AFB2-97313FBABECE}"/>
              </a:ext>
            </a:extLst>
          </p:cNvPr>
          <p:cNvSpPr txBox="1"/>
          <p:nvPr/>
        </p:nvSpPr>
        <p:spPr>
          <a:xfrm>
            <a:off x="516903" y="4159250"/>
            <a:ext cx="41601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Cluster Distribution:</a:t>
            </a:r>
          </a:p>
          <a:p>
            <a:r>
              <a:rPr lang="en-US" dirty="0"/>
              <a:t>Plot clusters by country for comparison</a:t>
            </a:r>
          </a:p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9FD3AA-7F10-E52A-FD2F-115302EB0ECE}"/>
              </a:ext>
            </a:extLst>
          </p:cNvPr>
          <p:cNvSpPr txBox="1"/>
          <p:nvPr/>
        </p:nvSpPr>
        <p:spPr>
          <a:xfrm>
            <a:off x="499752" y="5179208"/>
            <a:ext cx="6858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Insight:</a:t>
            </a:r>
          </a:p>
          <a:p>
            <a:r>
              <a:rPr lang="en-US" dirty="0"/>
              <a:t>Each cluster represents a unique customer group, aiding targeted marketing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43373F5-8E1D-7E93-AD37-FB4474514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50" y="1492250"/>
            <a:ext cx="8382000" cy="6638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6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9936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0" y="352424"/>
                </a:moveTo>
                <a:lnTo>
                  <a:pt x="4568062" y="352424"/>
                </a:lnTo>
                <a:lnTo>
                  <a:pt x="4568062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85085" y="1339009"/>
            <a:ext cx="9141384" cy="4853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3050" spc="110" dirty="0">
                <a:solidFill>
                  <a:srgbClr val="434343"/>
                </a:solidFill>
              </a:rPr>
              <a:t>Market Basket Analysis (</a:t>
            </a:r>
            <a:r>
              <a:rPr lang="en-IN" sz="3050" spc="110" dirty="0" err="1">
                <a:solidFill>
                  <a:srgbClr val="434343"/>
                </a:solidFill>
              </a:rPr>
              <a:t>Apriori</a:t>
            </a:r>
            <a:r>
              <a:rPr lang="en-IN" sz="3050" spc="110" dirty="0">
                <a:solidFill>
                  <a:srgbClr val="434343"/>
                </a:solidFill>
              </a:rPr>
              <a:t> Algorithm)</a:t>
            </a:r>
            <a:endParaRPr sz="3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B3B21-95F4-8517-95F7-EB5A10B64887}"/>
              </a:ext>
            </a:extLst>
          </p:cNvPr>
          <p:cNvSpPr txBox="1"/>
          <p:nvPr/>
        </p:nvSpPr>
        <p:spPr>
          <a:xfrm>
            <a:off x="8101590" y="2357905"/>
            <a:ext cx="985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Objective</a:t>
            </a:r>
            <a:r>
              <a:rPr lang="en-US" sz="3600" dirty="0"/>
              <a:t>: Discover frequently bought </a:t>
            </a:r>
            <a:r>
              <a:rPr lang="en-US" sz="3600" dirty="0" err="1"/>
              <a:t>itemsets</a:t>
            </a:r>
            <a:endParaRPr lang="en-IN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7ED30-4839-14CA-D6BD-5FED5E271ED5}"/>
              </a:ext>
            </a:extLst>
          </p:cNvPr>
          <p:cNvSpPr txBox="1"/>
          <p:nvPr/>
        </p:nvSpPr>
        <p:spPr>
          <a:xfrm>
            <a:off x="8139910" y="3183626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 Steps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3200" b="1" dirty="0"/>
              <a:t>Data Preparation</a:t>
            </a:r>
            <a:r>
              <a:rPr lang="en-US" sz="3200" dirty="0"/>
              <a:t>: Create product </a:t>
            </a:r>
          </a:p>
          <a:p>
            <a:r>
              <a:rPr lang="en-US" sz="3200" dirty="0"/>
              <a:t>  matrices by </a:t>
            </a:r>
            <a:r>
              <a:rPr lang="en-US" sz="3200" dirty="0" err="1"/>
              <a:t>StockCode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 Association Rules</a:t>
            </a:r>
            <a:r>
              <a:rPr lang="en-US" sz="3200" dirty="0"/>
              <a:t>: Use </a:t>
            </a:r>
            <a:r>
              <a:rPr lang="en-US" sz="3200" dirty="0" err="1"/>
              <a:t>Apriori</a:t>
            </a:r>
            <a:r>
              <a:rPr lang="en-US" sz="3200" dirty="0"/>
              <a:t> for </a:t>
            </a:r>
          </a:p>
          <a:p>
            <a:r>
              <a:rPr lang="en-US" sz="3200" dirty="0"/>
              <a:t>  rule mining</a:t>
            </a:r>
          </a:p>
          <a:p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D94C9-E077-3ABE-F063-ED077AF79A65}"/>
              </a:ext>
            </a:extLst>
          </p:cNvPr>
          <p:cNvSpPr txBox="1"/>
          <p:nvPr/>
        </p:nvSpPr>
        <p:spPr>
          <a:xfrm>
            <a:off x="8100937" y="6230614"/>
            <a:ext cx="8963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Threshold</a:t>
            </a:r>
            <a:r>
              <a:rPr lang="en-US" sz="2800" dirty="0"/>
              <a:t>: Minimum support of one percent for frequent </a:t>
            </a:r>
            <a:r>
              <a:rPr lang="en-US" sz="2800" dirty="0" err="1"/>
              <a:t>itemsets</a:t>
            </a:r>
            <a:endParaRPr lang="en-IN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383946-65C5-F1D9-9657-25E5308A9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2280045"/>
            <a:ext cx="7467600" cy="44229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544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515</Words>
  <Application>Microsoft Office PowerPoint</Application>
  <PresentationFormat>Custom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Tahoma</vt:lpstr>
      <vt:lpstr>Trebuchet MS</vt:lpstr>
      <vt:lpstr>Office Theme</vt:lpstr>
      <vt:lpstr>PowerPoint Presentation</vt:lpstr>
      <vt:lpstr> Objective</vt:lpstr>
      <vt:lpstr>Data Overview</vt:lpstr>
      <vt:lpstr>Customer Segmentation (Data Preprocessing)</vt:lpstr>
      <vt:lpstr>PowerPoint Presentation</vt:lpstr>
      <vt:lpstr>Handling Outliers</vt:lpstr>
      <vt:lpstr>PowerPoint Presentation</vt:lpstr>
      <vt:lpstr>PowerPoint Presentation</vt:lpstr>
      <vt:lpstr>Market Basket Analysis (Apriori Algorithm)</vt:lpstr>
      <vt:lpstr>PowerPoint Presentation</vt:lpstr>
      <vt:lpstr>Product Recommendation System:</vt:lpstr>
      <vt:lpstr>CONCLUSION AND KEY TAKEAWAYS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Abuzer</dc:creator>
  <cp:lastModifiedBy>abuzerbharuchi2004@outlook.com</cp:lastModifiedBy>
  <cp:revision>1</cp:revision>
  <dcterms:created xsi:type="dcterms:W3CDTF">2024-11-05T16:52:13Z</dcterms:created>
  <dcterms:modified xsi:type="dcterms:W3CDTF">2024-11-05T18:20:51Z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2024-11-05T00:00:00Z</vt:filetime>
  </property>
  <property fmtid="{D5CDD505-2E9C-101B-9397-08002B2CF9AE}" pid="5" name="Producer">
    <vt:lpwstr>GPL Ghostscript 10.04.0</vt:lpwstr>
  </property>
</Properties>
</file>