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dd00a5e5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dd00a5e5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dd00a5e5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dd00a5e5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dd00a5e5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dd00a5e5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dd00a5e5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dd00a5e5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dd00a5e5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dd00a5e5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dd00a5e5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dd00a5e5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dd00a5e5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dd00a5e5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dd00a5e5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dd00a5e5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dd00a5e5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dd00a5e5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dd00a5e5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dd00a5e5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dcb12fb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dcb12fb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dd00a5e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ddd00a5e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dd00a5e5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dd00a5e5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dd00a5e5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ddd00a5e5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dcb12fb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dcb12fb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dcb12fbd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dcb12fbd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dcb12fbd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dcb12fbd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dcb12fbd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dcb12fbd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dd00a5e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dd00a5e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dd00a5e5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dd00a5e5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dd00a5e5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dd00a5e5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22.png"/><Relationship Id="rId6"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31.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6.png"/><Relationship Id="rId4" Type="http://schemas.openxmlformats.org/officeDocument/2006/relationships/image" Target="../media/image20.png"/><Relationship Id="rId5"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MB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TabDDPM</a:t>
            </a:r>
            <a:endParaRPr/>
          </a:p>
        </p:txBody>
      </p:sp>
      <p:sp>
        <p:nvSpPr>
          <p:cNvPr id="123" name="Google Shape;123;p22"/>
          <p:cNvSpPr txBox="1"/>
          <p:nvPr/>
        </p:nvSpPr>
        <p:spPr>
          <a:xfrm>
            <a:off x="428625" y="1089125"/>
            <a:ext cx="8403600" cy="382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TabDDPM produces more realistic feature distributions compared to TVAE and CTABGAN+.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TabDDPM significantly outperforms GAN and VAE baselines on most datasets, which highlights the advantage of diffusion models for tabular data.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Output of TabDDPM on Income dataset</a:t>
            </a:r>
            <a:endParaRPr>
              <a:solidFill>
                <a:schemeClr val="dk1"/>
              </a:solidFill>
            </a:endParaRPr>
          </a:p>
        </p:txBody>
      </p:sp>
      <p:pic>
        <p:nvPicPr>
          <p:cNvPr id="124" name="Google Shape;124;p22"/>
          <p:cNvPicPr preferRelativeResize="0"/>
          <p:nvPr/>
        </p:nvPicPr>
        <p:blipFill>
          <a:blip r:embed="rId3">
            <a:alphaModFix/>
          </a:blip>
          <a:stretch>
            <a:fillRect/>
          </a:stretch>
        </p:blipFill>
        <p:spPr>
          <a:xfrm>
            <a:off x="0" y="2656050"/>
            <a:ext cx="9143999" cy="171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UNET Model</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It consists of blocks which are used in every layer of our model.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Every block includes a batch Norm, Conv2d operation, ReLU function, and again normlization.</a:t>
            </a:r>
            <a:endParaRPr>
              <a:solidFill>
                <a:schemeClr val="dk1"/>
              </a:solidFill>
            </a:endParaRPr>
          </a:p>
        </p:txBody>
      </p:sp>
      <p:pic>
        <p:nvPicPr>
          <p:cNvPr id="131" name="Google Shape;131;p23"/>
          <p:cNvPicPr preferRelativeResize="0"/>
          <p:nvPr/>
        </p:nvPicPr>
        <p:blipFill>
          <a:blip r:embed="rId3">
            <a:alphaModFix/>
          </a:blip>
          <a:stretch>
            <a:fillRect/>
          </a:stretch>
        </p:blipFill>
        <p:spPr>
          <a:xfrm>
            <a:off x="890601" y="2297700"/>
            <a:ext cx="4205750" cy="2198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UNET Model</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UNET model was tested on Fashion-MNIST dataset.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Results of forward process: </a:t>
            </a:r>
            <a:endParaRPr>
              <a:solidFill>
                <a:schemeClr val="dk1"/>
              </a:solidFill>
            </a:endParaRPr>
          </a:p>
        </p:txBody>
      </p:sp>
      <p:pic>
        <p:nvPicPr>
          <p:cNvPr id="138" name="Google Shape;138;p24"/>
          <p:cNvPicPr preferRelativeResize="0"/>
          <p:nvPr/>
        </p:nvPicPr>
        <p:blipFill>
          <a:blip r:embed="rId3">
            <a:alphaModFix/>
          </a:blip>
          <a:stretch>
            <a:fillRect/>
          </a:stretch>
        </p:blipFill>
        <p:spPr>
          <a:xfrm>
            <a:off x="613813" y="2049400"/>
            <a:ext cx="2524125" cy="2228850"/>
          </a:xfrm>
          <a:prstGeom prst="rect">
            <a:avLst/>
          </a:prstGeom>
          <a:noFill/>
          <a:ln>
            <a:noFill/>
          </a:ln>
        </p:spPr>
      </p:pic>
      <p:pic>
        <p:nvPicPr>
          <p:cNvPr id="139" name="Google Shape;139;p24"/>
          <p:cNvPicPr preferRelativeResize="0"/>
          <p:nvPr/>
        </p:nvPicPr>
        <p:blipFill>
          <a:blip r:embed="rId4">
            <a:alphaModFix/>
          </a:blip>
          <a:stretch>
            <a:fillRect/>
          </a:stretch>
        </p:blipFill>
        <p:spPr>
          <a:xfrm>
            <a:off x="3724029" y="2049388"/>
            <a:ext cx="2208484" cy="2341325"/>
          </a:xfrm>
          <a:prstGeom prst="rect">
            <a:avLst/>
          </a:prstGeom>
          <a:noFill/>
          <a:ln>
            <a:noFill/>
          </a:ln>
        </p:spPr>
      </p:pic>
      <p:pic>
        <p:nvPicPr>
          <p:cNvPr id="140" name="Google Shape;140;p24"/>
          <p:cNvPicPr preferRelativeResize="0"/>
          <p:nvPr/>
        </p:nvPicPr>
        <p:blipFill>
          <a:blip r:embed="rId5">
            <a:alphaModFix/>
          </a:blip>
          <a:stretch>
            <a:fillRect/>
          </a:stretch>
        </p:blipFill>
        <p:spPr>
          <a:xfrm>
            <a:off x="6381724" y="1768688"/>
            <a:ext cx="2284325" cy="248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 from UNET model</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t/>
            </a:r>
            <a:endParaRPr>
              <a:solidFill>
                <a:schemeClr val="dk1"/>
              </a:solidFill>
            </a:endParaRPr>
          </a:p>
        </p:txBody>
      </p:sp>
      <p:pic>
        <p:nvPicPr>
          <p:cNvPr id="147" name="Google Shape;147;p25"/>
          <p:cNvPicPr preferRelativeResize="0"/>
          <p:nvPr/>
        </p:nvPicPr>
        <p:blipFill>
          <a:blip r:embed="rId3">
            <a:alphaModFix/>
          </a:blip>
          <a:stretch>
            <a:fillRect/>
          </a:stretch>
        </p:blipFill>
        <p:spPr>
          <a:xfrm>
            <a:off x="311700" y="1050925"/>
            <a:ext cx="4210050" cy="3619500"/>
          </a:xfrm>
          <a:prstGeom prst="rect">
            <a:avLst/>
          </a:prstGeom>
          <a:noFill/>
          <a:ln>
            <a:noFill/>
          </a:ln>
        </p:spPr>
      </p:pic>
      <p:sp>
        <p:nvSpPr>
          <p:cNvPr id="148" name="Google Shape;148;p25"/>
          <p:cNvSpPr txBox="1"/>
          <p:nvPr/>
        </p:nvSpPr>
        <p:spPr>
          <a:xfrm>
            <a:off x="4771100" y="1370200"/>
            <a:ext cx="3991200" cy="3183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1"/>
                </a:solidFill>
              </a:rPr>
              <a:t>I wasn’t able to modify the code such that it includes our data and thus wasn’t able to get results for any other dataset.</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Denoising Diffusion Probablistic Models</a:t>
            </a:r>
            <a:endParaRPr/>
          </a:p>
        </p:txBody>
      </p:sp>
      <p:sp>
        <p:nvSpPr>
          <p:cNvPr id="154" name="Google Shape;15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DDPMs provide a flexible framework for generative modeling by leveraging both probabilistic and neural network-based approaches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was another model that was tested on the datasets. This model gave good results on the wheel and structural datasets.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All the below experiments are </a:t>
            </a:r>
            <a:r>
              <a:rPr lang="en">
                <a:solidFill>
                  <a:schemeClr val="dk1"/>
                </a:solidFill>
              </a:rPr>
              <a:t>performed</a:t>
            </a:r>
            <a:r>
              <a:rPr lang="en">
                <a:solidFill>
                  <a:schemeClr val="dk1"/>
                </a:solidFill>
              </a:rPr>
              <a:t> for 300 epochs and learning rate 0.01.</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2D Wheels dataset</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initial outputs were very absurd: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Upon seeing this, I increased the models complexity, added some layers and changed the hyper-parameters. I also increased the number of epochs to 600. The result improved but still not very clear:</a:t>
            </a:r>
            <a:endParaRPr>
              <a:solidFill>
                <a:schemeClr val="dk1"/>
              </a:solidFill>
            </a:endParaRPr>
          </a:p>
          <a:p>
            <a:pPr indent="-342900" lvl="0" marL="457200" rtl="0" algn="l">
              <a:spcBef>
                <a:spcPts val="0"/>
              </a:spcBef>
              <a:spcAft>
                <a:spcPts val="0"/>
              </a:spcAft>
              <a:buClr>
                <a:schemeClr val="dk1"/>
              </a:buClr>
              <a:buSzPts val="1800"/>
              <a:buChar char="-"/>
            </a:pPr>
            <a:r>
              <a:t/>
            </a:r>
            <a:endParaRPr>
              <a:solidFill>
                <a:schemeClr val="dk1"/>
              </a:solidFill>
            </a:endParaRPr>
          </a:p>
        </p:txBody>
      </p:sp>
      <p:pic>
        <p:nvPicPr>
          <p:cNvPr id="161" name="Google Shape;161;p27"/>
          <p:cNvPicPr preferRelativeResize="0"/>
          <p:nvPr/>
        </p:nvPicPr>
        <p:blipFill>
          <a:blip r:embed="rId3">
            <a:alphaModFix/>
          </a:blip>
          <a:stretch>
            <a:fillRect/>
          </a:stretch>
        </p:blipFill>
        <p:spPr>
          <a:xfrm>
            <a:off x="4776475" y="791900"/>
            <a:ext cx="1584275" cy="1584275"/>
          </a:xfrm>
          <a:prstGeom prst="rect">
            <a:avLst/>
          </a:prstGeom>
          <a:noFill/>
          <a:ln>
            <a:noFill/>
          </a:ln>
        </p:spPr>
      </p:pic>
      <p:pic>
        <p:nvPicPr>
          <p:cNvPr id="162" name="Google Shape;162;p27"/>
          <p:cNvPicPr preferRelativeResize="0"/>
          <p:nvPr/>
        </p:nvPicPr>
        <p:blipFill>
          <a:blip r:embed="rId4">
            <a:alphaModFix/>
          </a:blip>
          <a:stretch>
            <a:fillRect/>
          </a:stretch>
        </p:blipFill>
        <p:spPr>
          <a:xfrm>
            <a:off x="6637275" y="766825"/>
            <a:ext cx="1634425" cy="1634425"/>
          </a:xfrm>
          <a:prstGeom prst="rect">
            <a:avLst/>
          </a:prstGeom>
          <a:noFill/>
          <a:ln>
            <a:noFill/>
          </a:ln>
        </p:spPr>
      </p:pic>
      <p:pic>
        <p:nvPicPr>
          <p:cNvPr id="163" name="Google Shape;163;p27"/>
          <p:cNvPicPr preferRelativeResize="0"/>
          <p:nvPr/>
        </p:nvPicPr>
        <p:blipFill>
          <a:blip r:embed="rId5">
            <a:alphaModFix/>
          </a:blip>
          <a:stretch>
            <a:fillRect/>
          </a:stretch>
        </p:blipFill>
        <p:spPr>
          <a:xfrm>
            <a:off x="5689325" y="3217600"/>
            <a:ext cx="1706125" cy="1706125"/>
          </a:xfrm>
          <a:prstGeom prst="rect">
            <a:avLst/>
          </a:prstGeom>
          <a:noFill/>
          <a:ln>
            <a:noFill/>
          </a:ln>
        </p:spPr>
      </p:pic>
      <p:pic>
        <p:nvPicPr>
          <p:cNvPr id="164" name="Google Shape;164;p27"/>
          <p:cNvPicPr preferRelativeResize="0"/>
          <p:nvPr/>
        </p:nvPicPr>
        <p:blipFill>
          <a:blip r:embed="rId6">
            <a:alphaModFix/>
          </a:blip>
          <a:stretch>
            <a:fillRect/>
          </a:stretch>
        </p:blipFill>
        <p:spPr>
          <a:xfrm>
            <a:off x="7509575" y="3321550"/>
            <a:ext cx="1634425" cy="1634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Structural</a:t>
            </a:r>
            <a:r>
              <a:rPr lang="en"/>
              <a:t> Dataset output</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dk1"/>
              </a:solidFill>
            </a:endParaRPr>
          </a:p>
        </p:txBody>
      </p:sp>
      <p:pic>
        <p:nvPicPr>
          <p:cNvPr id="171" name="Google Shape;171;p28"/>
          <p:cNvPicPr preferRelativeResize="0"/>
          <p:nvPr/>
        </p:nvPicPr>
        <p:blipFill>
          <a:blip r:embed="rId3">
            <a:alphaModFix/>
          </a:blip>
          <a:stretch>
            <a:fillRect/>
          </a:stretch>
        </p:blipFill>
        <p:spPr>
          <a:xfrm>
            <a:off x="608550" y="1770075"/>
            <a:ext cx="2637700" cy="2637700"/>
          </a:xfrm>
          <a:prstGeom prst="rect">
            <a:avLst/>
          </a:prstGeom>
          <a:noFill/>
          <a:ln>
            <a:noFill/>
          </a:ln>
        </p:spPr>
      </p:pic>
      <p:pic>
        <p:nvPicPr>
          <p:cNvPr id="172" name="Google Shape;172;p28"/>
          <p:cNvPicPr preferRelativeResize="0"/>
          <p:nvPr/>
        </p:nvPicPr>
        <p:blipFill>
          <a:blip r:embed="rId4">
            <a:alphaModFix/>
          </a:blip>
          <a:stretch>
            <a:fillRect/>
          </a:stretch>
        </p:blipFill>
        <p:spPr>
          <a:xfrm>
            <a:off x="3625500" y="1770075"/>
            <a:ext cx="2637700" cy="2637700"/>
          </a:xfrm>
          <a:prstGeom prst="rect">
            <a:avLst/>
          </a:prstGeom>
          <a:noFill/>
          <a:ln>
            <a:noFill/>
          </a:ln>
        </p:spPr>
      </p:pic>
      <p:pic>
        <p:nvPicPr>
          <p:cNvPr id="173" name="Google Shape;173;p28"/>
          <p:cNvPicPr preferRelativeResize="0"/>
          <p:nvPr/>
        </p:nvPicPr>
        <p:blipFill>
          <a:blip r:embed="rId3">
            <a:alphaModFix/>
          </a:blip>
          <a:stretch>
            <a:fillRect/>
          </a:stretch>
        </p:blipFill>
        <p:spPr>
          <a:xfrm>
            <a:off x="6427475" y="1770075"/>
            <a:ext cx="2379700" cy="237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MNIST </a:t>
            </a:r>
            <a:r>
              <a:rPr lang="en"/>
              <a:t>Dataset output</a:t>
            </a:r>
            <a:endParaRPr/>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Outputs for the MNIST dataset:</a:t>
            </a:r>
            <a:endParaRPr>
              <a:solidFill>
                <a:schemeClr val="dk1"/>
              </a:solidFill>
            </a:endParaRPr>
          </a:p>
        </p:txBody>
      </p:sp>
      <p:pic>
        <p:nvPicPr>
          <p:cNvPr id="180" name="Google Shape;180;p29"/>
          <p:cNvPicPr preferRelativeResize="0"/>
          <p:nvPr/>
        </p:nvPicPr>
        <p:blipFill>
          <a:blip r:embed="rId3">
            <a:alphaModFix/>
          </a:blip>
          <a:stretch>
            <a:fillRect/>
          </a:stretch>
        </p:blipFill>
        <p:spPr>
          <a:xfrm>
            <a:off x="665875" y="2085350"/>
            <a:ext cx="2136100" cy="2136100"/>
          </a:xfrm>
          <a:prstGeom prst="rect">
            <a:avLst/>
          </a:prstGeom>
          <a:noFill/>
          <a:ln>
            <a:noFill/>
          </a:ln>
        </p:spPr>
      </p:pic>
      <p:pic>
        <p:nvPicPr>
          <p:cNvPr id="181" name="Google Shape;181;p29"/>
          <p:cNvPicPr preferRelativeResize="0"/>
          <p:nvPr/>
        </p:nvPicPr>
        <p:blipFill>
          <a:blip r:embed="rId4">
            <a:alphaModFix/>
          </a:blip>
          <a:stretch>
            <a:fillRect/>
          </a:stretch>
        </p:blipFill>
        <p:spPr>
          <a:xfrm>
            <a:off x="3281525" y="2085350"/>
            <a:ext cx="2136100" cy="2136100"/>
          </a:xfrm>
          <a:prstGeom prst="rect">
            <a:avLst/>
          </a:prstGeom>
          <a:noFill/>
          <a:ln>
            <a:noFill/>
          </a:ln>
        </p:spPr>
      </p:pic>
      <p:pic>
        <p:nvPicPr>
          <p:cNvPr id="182" name="Google Shape;182;p29"/>
          <p:cNvPicPr preferRelativeResize="0"/>
          <p:nvPr/>
        </p:nvPicPr>
        <p:blipFill>
          <a:blip r:embed="rId5">
            <a:alphaModFix/>
          </a:blip>
          <a:stretch>
            <a:fillRect/>
          </a:stretch>
        </p:blipFill>
        <p:spPr>
          <a:xfrm>
            <a:off x="5983150" y="2056675"/>
            <a:ext cx="2107400" cy="210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with DDPM model</a:t>
            </a:r>
            <a:endParaRPr/>
          </a:p>
        </p:txBody>
      </p:sp>
      <p:sp>
        <p:nvSpPr>
          <p:cNvPr id="188" name="Google Shape;18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results of DDPM models didn’t improve even after taking the below steps: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 first changed the hyper-parameters like learning rate, batch size etc.</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 also change the architecture of the neural network in DDPM Module.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Tried to increase the number of epochs.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Even after the above change DDPM model gave similar results and I moved onto trying with Noise Condition Score Networks</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Noise Condition Score Networks</a:t>
            </a:r>
            <a:endParaRPr/>
          </a:p>
        </p:txBody>
      </p:sp>
      <p:sp>
        <p:nvSpPr>
          <p:cNvPr id="194" name="Google Shape;19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ts val="275"/>
              <a:buFont typeface="Arial"/>
              <a:buNone/>
            </a:pPr>
            <a:r>
              <a:rPr lang="en" sz="5600">
                <a:solidFill>
                  <a:schemeClr val="dk1"/>
                </a:solidFill>
              </a:rPr>
              <a:t>Challenges: The data distribution is extremely complex for high dimensional data. Difficult to build such a model which can fit in the data distribution.</a:t>
            </a:r>
            <a:endParaRPr sz="5600">
              <a:solidFill>
                <a:schemeClr val="dk1"/>
              </a:solidFill>
            </a:endParaRPr>
          </a:p>
          <a:p>
            <a:pPr indent="-317500" lvl="0" marL="457200" rtl="0" algn="l">
              <a:spcBef>
                <a:spcPts val="1200"/>
              </a:spcBef>
              <a:spcAft>
                <a:spcPts val="0"/>
              </a:spcAft>
              <a:buClr>
                <a:schemeClr val="dk1"/>
              </a:buClr>
              <a:buSzPct val="100000"/>
              <a:buChar char="-"/>
            </a:pPr>
            <a:r>
              <a:rPr lang="en" sz="5600">
                <a:solidFill>
                  <a:schemeClr val="dk1"/>
                </a:solidFill>
              </a:rPr>
              <a:t>Another challenge is finding the normalization constant which helps to normalize the final results.</a:t>
            </a:r>
            <a:endParaRPr sz="5600">
              <a:solidFill>
                <a:schemeClr val="dk1"/>
              </a:solidFill>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solidFill>
                <a:schemeClr val="dk1"/>
              </a:solidFill>
            </a:endParaRPr>
          </a:p>
        </p:txBody>
      </p:sp>
      <p:pic>
        <p:nvPicPr>
          <p:cNvPr id="195" name="Google Shape;195;p31"/>
          <p:cNvPicPr preferRelativeResize="0"/>
          <p:nvPr/>
        </p:nvPicPr>
        <p:blipFill>
          <a:blip r:embed="rId3">
            <a:alphaModFix/>
          </a:blip>
          <a:stretch>
            <a:fillRect/>
          </a:stretch>
        </p:blipFill>
        <p:spPr>
          <a:xfrm>
            <a:off x="472925" y="1124250"/>
            <a:ext cx="5297451" cy="2646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b="1" lang="en" sz="1400">
                <a:solidFill>
                  <a:schemeClr val="dk1"/>
                </a:solidFill>
              </a:rPr>
              <a:t>Income Dataset: </a:t>
            </a:r>
            <a:r>
              <a:rPr lang="en" sz="1400">
                <a:solidFill>
                  <a:schemeClr val="dk1"/>
                </a:solidFill>
              </a:rPr>
              <a:t>This dataset was used for working with numerical dataset in the cGAN model. The primary purpose of this was to generate similar type of data. This contains categorical as well as numerical data. </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MNIST Dataset: </a:t>
            </a:r>
            <a:r>
              <a:rPr lang="en" sz="1400">
                <a:solidFill>
                  <a:schemeClr val="dk1"/>
                </a:solidFill>
              </a:rPr>
              <a:t>This dataset contains images of handwritten digits. It contains 50000 images each of size 28x28. It’s primary role was to </a:t>
            </a:r>
            <a:r>
              <a:rPr lang="en" sz="1400">
                <a:solidFill>
                  <a:schemeClr val="dk1"/>
                </a:solidFill>
              </a:rPr>
              <a:t>evaluate</a:t>
            </a:r>
            <a:r>
              <a:rPr lang="en" sz="1400">
                <a:solidFill>
                  <a:schemeClr val="dk1"/>
                </a:solidFill>
              </a:rPr>
              <a:t> the basic image generate capabilities of our model.</a:t>
            </a:r>
            <a:endParaRPr sz="1400">
              <a:solidFill>
                <a:schemeClr val="dk1"/>
              </a:solidFill>
            </a:endParaRPr>
          </a:p>
        </p:txBody>
      </p:sp>
      <p:pic>
        <p:nvPicPr>
          <p:cNvPr id="62" name="Google Shape;62;p14"/>
          <p:cNvPicPr preferRelativeResize="0"/>
          <p:nvPr/>
        </p:nvPicPr>
        <p:blipFill>
          <a:blip r:embed="rId3">
            <a:alphaModFix/>
          </a:blip>
          <a:stretch>
            <a:fillRect/>
          </a:stretch>
        </p:blipFill>
        <p:spPr>
          <a:xfrm>
            <a:off x="421225" y="2646629"/>
            <a:ext cx="4271501" cy="1689350"/>
          </a:xfrm>
          <a:prstGeom prst="rect">
            <a:avLst/>
          </a:prstGeom>
          <a:noFill/>
          <a:ln>
            <a:noFill/>
          </a:ln>
        </p:spPr>
      </p:pic>
      <p:pic>
        <p:nvPicPr>
          <p:cNvPr id="63" name="Google Shape;63;p14"/>
          <p:cNvPicPr preferRelativeResize="0"/>
          <p:nvPr/>
        </p:nvPicPr>
        <p:blipFill>
          <a:blip r:embed="rId4">
            <a:alphaModFix/>
          </a:blip>
          <a:stretch>
            <a:fillRect/>
          </a:stretch>
        </p:blipFill>
        <p:spPr>
          <a:xfrm>
            <a:off x="5131350" y="2646619"/>
            <a:ext cx="3653475" cy="1750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Score Functions</a:t>
            </a:r>
            <a:endParaRPr sz="2800">
              <a:solidFill>
                <a:srgbClr val="000000"/>
              </a:solidFill>
            </a:endParaRPr>
          </a:p>
        </p:txBody>
      </p:sp>
      <p:sp>
        <p:nvSpPr>
          <p:cNvPr id="201" name="Google Shape;201;p32"/>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Char char="-"/>
            </a:pPr>
            <a:r>
              <a:rPr lang="en">
                <a:solidFill>
                  <a:srgbClr val="000000"/>
                </a:solidFill>
              </a:rPr>
              <a:t>This is a vector and gives the direction in which density function is at it’s maximum. </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lang="en">
                <a:solidFill>
                  <a:srgbClr val="000000"/>
                </a:solidFill>
              </a:rPr>
              <a:t>Computationally score function is much easier to work with than the density function. </a:t>
            </a:r>
            <a:endParaRPr>
              <a:solidFill>
                <a:srgbClr val="000000"/>
              </a:solidFill>
            </a:endParaRPr>
          </a:p>
        </p:txBody>
      </p:sp>
      <p:pic>
        <p:nvPicPr>
          <p:cNvPr id="202" name="Google Shape;202;p32"/>
          <p:cNvPicPr preferRelativeResize="0"/>
          <p:nvPr/>
        </p:nvPicPr>
        <p:blipFill>
          <a:blip r:embed="rId3">
            <a:alphaModFix/>
          </a:blip>
          <a:stretch>
            <a:fillRect/>
          </a:stretch>
        </p:blipFill>
        <p:spPr>
          <a:xfrm>
            <a:off x="3287400" y="445025"/>
            <a:ext cx="1866900" cy="714375"/>
          </a:xfrm>
          <a:prstGeom prst="rect">
            <a:avLst/>
          </a:prstGeom>
          <a:noFill/>
          <a:ln>
            <a:noFill/>
          </a:ln>
        </p:spPr>
      </p:pic>
      <p:pic>
        <p:nvPicPr>
          <p:cNvPr id="203" name="Google Shape;203;p32"/>
          <p:cNvPicPr preferRelativeResize="0"/>
          <p:nvPr/>
        </p:nvPicPr>
        <p:blipFill>
          <a:blip r:embed="rId4">
            <a:alphaModFix/>
          </a:blip>
          <a:stretch>
            <a:fillRect/>
          </a:stretch>
        </p:blipFill>
        <p:spPr>
          <a:xfrm>
            <a:off x="620349" y="1691424"/>
            <a:ext cx="2518425" cy="2877451"/>
          </a:xfrm>
          <a:prstGeom prst="rect">
            <a:avLst/>
          </a:prstGeom>
          <a:noFill/>
          <a:ln>
            <a:noFill/>
          </a:ln>
        </p:spPr>
      </p:pic>
      <p:sp>
        <p:nvSpPr>
          <p:cNvPr id="204" name="Google Shape;204;p32"/>
          <p:cNvSpPr txBox="1"/>
          <p:nvPr/>
        </p:nvSpPr>
        <p:spPr>
          <a:xfrm>
            <a:off x="3396750" y="1841700"/>
            <a:ext cx="4951800" cy="260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solidFill>
                  <a:srgbClr val="000000"/>
                </a:solidFill>
              </a:rPr>
              <a:t>Score functions bypass the need for normalizing constant. </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They generally gives results better than GAN’s and give a better estimation of data distribution.</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Bypassing the normalization constant</a:t>
            </a:r>
            <a:endParaRPr sz="2800">
              <a:solidFill>
                <a:srgbClr val="000000"/>
              </a:solidFill>
            </a:endParaRPr>
          </a:p>
        </p:txBody>
      </p:sp>
      <p:sp>
        <p:nvSpPr>
          <p:cNvPr id="210" name="Google Shape;210;p33"/>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a:solidFill>
                <a:srgbClr val="000000"/>
              </a:solidFill>
            </a:endParaRPr>
          </a:p>
        </p:txBody>
      </p:sp>
      <p:pic>
        <p:nvPicPr>
          <p:cNvPr id="211" name="Google Shape;211;p33"/>
          <p:cNvPicPr preferRelativeResize="0"/>
          <p:nvPr/>
        </p:nvPicPr>
        <p:blipFill>
          <a:blip r:embed="rId3">
            <a:alphaModFix/>
          </a:blip>
          <a:stretch>
            <a:fillRect/>
          </a:stretch>
        </p:blipFill>
        <p:spPr>
          <a:xfrm>
            <a:off x="537450" y="1098922"/>
            <a:ext cx="7040975" cy="3884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Outputs of NCNS</a:t>
            </a:r>
            <a:endParaRPr sz="2800">
              <a:solidFill>
                <a:srgbClr val="000000"/>
              </a:solidFill>
            </a:endParaRPr>
          </a:p>
        </p:txBody>
      </p:sp>
      <p:sp>
        <p:nvSpPr>
          <p:cNvPr id="217" name="Google Shape;217;p34"/>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a:solidFill>
                <a:srgbClr val="000000"/>
              </a:solidFill>
            </a:endParaRPr>
          </a:p>
        </p:txBody>
      </p:sp>
      <p:pic>
        <p:nvPicPr>
          <p:cNvPr id="218" name="Google Shape;218;p34"/>
          <p:cNvPicPr preferRelativeResize="0"/>
          <p:nvPr/>
        </p:nvPicPr>
        <p:blipFill>
          <a:blip r:embed="rId3">
            <a:alphaModFix/>
          </a:blip>
          <a:stretch>
            <a:fillRect/>
          </a:stretch>
        </p:blipFill>
        <p:spPr>
          <a:xfrm>
            <a:off x="3846475" y="302175"/>
            <a:ext cx="2060675" cy="1934500"/>
          </a:xfrm>
          <a:prstGeom prst="rect">
            <a:avLst/>
          </a:prstGeom>
          <a:noFill/>
          <a:ln>
            <a:noFill/>
          </a:ln>
        </p:spPr>
      </p:pic>
      <p:pic>
        <p:nvPicPr>
          <p:cNvPr id="219" name="Google Shape;219;p34"/>
          <p:cNvPicPr preferRelativeResize="0"/>
          <p:nvPr/>
        </p:nvPicPr>
        <p:blipFill>
          <a:blip r:embed="rId4">
            <a:alphaModFix/>
          </a:blip>
          <a:stretch>
            <a:fillRect/>
          </a:stretch>
        </p:blipFill>
        <p:spPr>
          <a:xfrm>
            <a:off x="6335825" y="234325"/>
            <a:ext cx="1888431" cy="1934500"/>
          </a:xfrm>
          <a:prstGeom prst="rect">
            <a:avLst/>
          </a:prstGeom>
          <a:noFill/>
          <a:ln>
            <a:noFill/>
          </a:ln>
        </p:spPr>
      </p:pic>
      <p:pic>
        <p:nvPicPr>
          <p:cNvPr id="220" name="Google Shape;220;p34"/>
          <p:cNvPicPr preferRelativeResize="0"/>
          <p:nvPr/>
        </p:nvPicPr>
        <p:blipFill>
          <a:blip r:embed="rId5">
            <a:alphaModFix/>
          </a:blip>
          <a:stretch>
            <a:fillRect/>
          </a:stretch>
        </p:blipFill>
        <p:spPr>
          <a:xfrm>
            <a:off x="144513" y="2168813"/>
            <a:ext cx="5762625" cy="290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b="1" lang="en" sz="1400">
                <a:solidFill>
                  <a:schemeClr val="dk1"/>
                </a:solidFill>
              </a:rPr>
              <a:t>Wheels Dataset: </a:t>
            </a:r>
            <a:r>
              <a:rPr lang="en" sz="1400">
                <a:solidFill>
                  <a:schemeClr val="dk1"/>
                </a:solidFill>
              </a:rPr>
              <a:t>This dataset contains 4000 images of wheel cross sections. This was the primary dataset onto which our models were tested. </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Structural Dataset: </a:t>
            </a:r>
            <a:r>
              <a:rPr lang="en" sz="1400">
                <a:solidFill>
                  <a:schemeClr val="dk1"/>
                </a:solidFill>
              </a:rPr>
              <a:t>This dataset contains 4000 images of machine structures. This is labeled dataset each image having a corresponding stiffness value associated with it.</a:t>
            </a:r>
            <a:endParaRPr sz="1400">
              <a:solidFill>
                <a:schemeClr val="dk1"/>
              </a:solidFill>
            </a:endParaRPr>
          </a:p>
        </p:txBody>
      </p:sp>
      <p:pic>
        <p:nvPicPr>
          <p:cNvPr id="70" name="Google Shape;70;p15"/>
          <p:cNvPicPr preferRelativeResize="0"/>
          <p:nvPr/>
        </p:nvPicPr>
        <p:blipFill>
          <a:blip r:embed="rId3">
            <a:alphaModFix/>
          </a:blip>
          <a:stretch>
            <a:fillRect/>
          </a:stretch>
        </p:blipFill>
        <p:spPr>
          <a:xfrm>
            <a:off x="4514621" y="2533821"/>
            <a:ext cx="4353000" cy="2301375"/>
          </a:xfrm>
          <a:prstGeom prst="rect">
            <a:avLst/>
          </a:prstGeom>
          <a:noFill/>
          <a:ln>
            <a:noFill/>
          </a:ln>
        </p:spPr>
      </p:pic>
      <p:pic>
        <p:nvPicPr>
          <p:cNvPr id="71" name="Google Shape;71;p15"/>
          <p:cNvPicPr preferRelativeResize="0"/>
          <p:nvPr/>
        </p:nvPicPr>
        <p:blipFill>
          <a:blip r:embed="rId4">
            <a:alphaModFix/>
          </a:blip>
          <a:stretch>
            <a:fillRect/>
          </a:stretch>
        </p:blipFill>
        <p:spPr>
          <a:xfrm>
            <a:off x="379850" y="2628150"/>
            <a:ext cx="4096126" cy="220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lang="en" sz="1400">
                <a:solidFill>
                  <a:schemeClr val="dk1"/>
                </a:solidFill>
              </a:rPr>
              <a:t>All the experiments were performed on images of size 32x32 or lower. Increasing the size of images gave out of memory error.</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All the experiments were performed on T4 GPU with 64GB RAM.</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The main aim was to experiment with different types of diffusion models.</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GAN’s (cGAN)</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The generator intakes random noise + labels to generate an image belonging to that particular class.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Discriminators need to train on two aspects 1) Detect whether the image is real or fake and 2) To which class it belongs. If any of the above criteria goes wrong (like the real image but the wrong label or vice-versa), the Discriminator classifies the sample as fake(0) or otherwise real(1).</a:t>
            </a:r>
            <a:endParaRPr>
              <a:solidFill>
                <a:schemeClr val="dk1"/>
              </a:solidFill>
            </a:endParaRPr>
          </a:p>
        </p:txBody>
      </p:sp>
      <p:pic>
        <p:nvPicPr>
          <p:cNvPr id="84" name="Google Shape;84;p17"/>
          <p:cNvPicPr preferRelativeResize="0"/>
          <p:nvPr/>
        </p:nvPicPr>
        <p:blipFill>
          <a:blip r:embed="rId3">
            <a:alphaModFix/>
          </a:blip>
          <a:stretch>
            <a:fillRect/>
          </a:stretch>
        </p:blipFill>
        <p:spPr>
          <a:xfrm>
            <a:off x="311700" y="3224374"/>
            <a:ext cx="3520350" cy="1643700"/>
          </a:xfrm>
          <a:prstGeom prst="rect">
            <a:avLst/>
          </a:prstGeom>
          <a:noFill/>
          <a:ln>
            <a:noFill/>
          </a:ln>
        </p:spPr>
      </p:pic>
      <p:pic>
        <p:nvPicPr>
          <p:cNvPr id="85" name="Google Shape;85;p17"/>
          <p:cNvPicPr preferRelativeResize="0"/>
          <p:nvPr/>
        </p:nvPicPr>
        <p:blipFill>
          <a:blip r:embed="rId4">
            <a:alphaModFix/>
          </a:blip>
          <a:stretch>
            <a:fillRect/>
          </a:stretch>
        </p:blipFill>
        <p:spPr>
          <a:xfrm>
            <a:off x="4044075" y="3224371"/>
            <a:ext cx="4658876" cy="178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GAN’s (cGAN)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Input data: </a:t>
            </a:r>
            <a:r>
              <a:rPr lang="en">
                <a:solidFill>
                  <a:schemeClr val="dk1"/>
                </a:solidFill>
              </a:rPr>
              <a:t>The model was trained on income dataset obtained from Kaggle. It generated similar data with 14 </a:t>
            </a:r>
            <a:r>
              <a:rPr lang="en">
                <a:solidFill>
                  <a:schemeClr val="dk1"/>
                </a:solidFill>
              </a:rPr>
              <a:t>columns (numerical and categorical).</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The model didn’t work appropriately with categorical data and generated numerical data with great accuracy.</a:t>
            </a:r>
            <a:endParaRPr>
              <a:solidFill>
                <a:schemeClr val="dk1"/>
              </a:solidFill>
            </a:endParaRPr>
          </a:p>
          <a:p>
            <a:pPr indent="0" lvl="0" marL="0" rtl="0" algn="l">
              <a:spcBef>
                <a:spcPts val="1200"/>
              </a:spcBef>
              <a:spcAft>
                <a:spcPts val="1200"/>
              </a:spcAft>
              <a:buNone/>
            </a:pPr>
            <a:r>
              <a:rPr b="1" lang="en">
                <a:solidFill>
                  <a:schemeClr val="dk1"/>
                </a:solidFill>
              </a:rPr>
              <a:t>Output:</a:t>
            </a:r>
            <a:endParaRPr b="1">
              <a:solidFill>
                <a:schemeClr val="dk1"/>
              </a:solidFill>
            </a:endParaRPr>
          </a:p>
        </p:txBody>
      </p:sp>
      <p:pic>
        <p:nvPicPr>
          <p:cNvPr id="92" name="Google Shape;92;p18"/>
          <p:cNvPicPr preferRelativeResize="0"/>
          <p:nvPr/>
        </p:nvPicPr>
        <p:blipFill>
          <a:blip r:embed="rId3">
            <a:alphaModFix/>
          </a:blip>
          <a:stretch>
            <a:fillRect/>
          </a:stretch>
        </p:blipFill>
        <p:spPr>
          <a:xfrm>
            <a:off x="-28125" y="3134223"/>
            <a:ext cx="9144000" cy="16857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Diffusion Models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Diffusion models are iterative denoising autoencoder that progressively enhance an image to achieve a final, clean and denoised output.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Diffusion model aims to learn the reverse of noise generation procedure. </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Forwards Step:</a:t>
            </a:r>
            <a:r>
              <a:rPr lang="en">
                <a:solidFill>
                  <a:schemeClr val="dk1"/>
                </a:solidFill>
              </a:rPr>
              <a:t> Add noise to the original sample. The samples x0 converges to complete noise xt.</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Reverse Step:</a:t>
            </a:r>
            <a:r>
              <a:rPr lang="en">
                <a:solidFill>
                  <a:schemeClr val="dk1"/>
                </a:solidFill>
              </a:rPr>
              <a:t> Recover the original sample from the noise. This is the generation process</a:t>
            </a:r>
            <a:endParaRPr>
              <a:solidFill>
                <a:schemeClr val="dk1"/>
              </a:solidFill>
            </a:endParaRPr>
          </a:p>
        </p:txBody>
      </p:sp>
      <p:pic>
        <p:nvPicPr>
          <p:cNvPr id="99" name="Google Shape;99;p19"/>
          <p:cNvPicPr preferRelativeResize="0"/>
          <p:nvPr/>
        </p:nvPicPr>
        <p:blipFill>
          <a:blip r:embed="rId3">
            <a:alphaModFix/>
          </a:blip>
          <a:stretch>
            <a:fillRect/>
          </a:stretch>
        </p:blipFill>
        <p:spPr>
          <a:xfrm>
            <a:off x="1927000" y="3554175"/>
            <a:ext cx="4923950" cy="145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Maths behind Diffusion models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Char char="-"/>
            </a:pPr>
            <a:r>
              <a:rPr lang="en">
                <a:solidFill>
                  <a:schemeClr val="dk1"/>
                </a:solidFill>
              </a:rPr>
              <a:t>Forward step:</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final step can be obtained </a:t>
            </a:r>
            <a:r>
              <a:rPr lang="en">
                <a:solidFill>
                  <a:schemeClr val="dk1"/>
                </a:solidFill>
              </a:rPr>
              <a:t>directly</a:t>
            </a:r>
            <a:r>
              <a:rPr lang="en">
                <a:solidFill>
                  <a:schemeClr val="dk1"/>
                </a:solidFill>
              </a:rPr>
              <a:t> from the original image using the below formula:</a:t>
            </a:r>
            <a:endParaRPr>
              <a:solidFill>
                <a:schemeClr val="dk1"/>
              </a:solidFill>
            </a:endParaRPr>
          </a:p>
        </p:txBody>
      </p:sp>
      <p:pic>
        <p:nvPicPr>
          <p:cNvPr id="106" name="Google Shape;106;p20"/>
          <p:cNvPicPr preferRelativeResize="0"/>
          <p:nvPr/>
        </p:nvPicPr>
        <p:blipFill>
          <a:blip r:embed="rId3">
            <a:alphaModFix/>
          </a:blip>
          <a:stretch>
            <a:fillRect/>
          </a:stretch>
        </p:blipFill>
        <p:spPr>
          <a:xfrm>
            <a:off x="2346900" y="955651"/>
            <a:ext cx="5685101" cy="748475"/>
          </a:xfrm>
          <a:prstGeom prst="rect">
            <a:avLst/>
          </a:prstGeom>
          <a:noFill/>
          <a:ln>
            <a:noFill/>
          </a:ln>
        </p:spPr>
      </p:pic>
      <p:pic>
        <p:nvPicPr>
          <p:cNvPr id="107" name="Google Shape;107;p20"/>
          <p:cNvPicPr preferRelativeResize="0"/>
          <p:nvPr/>
        </p:nvPicPr>
        <p:blipFill>
          <a:blip r:embed="rId4">
            <a:alphaModFix/>
          </a:blip>
          <a:stretch>
            <a:fillRect/>
          </a:stretch>
        </p:blipFill>
        <p:spPr>
          <a:xfrm>
            <a:off x="311700" y="2023700"/>
            <a:ext cx="3103524" cy="1737450"/>
          </a:xfrm>
          <a:prstGeom prst="rect">
            <a:avLst/>
          </a:prstGeom>
          <a:noFill/>
          <a:ln>
            <a:noFill/>
          </a:ln>
        </p:spPr>
      </p:pic>
      <p:sp>
        <p:nvSpPr>
          <p:cNvPr id="108" name="Google Shape;108;p20"/>
          <p:cNvSpPr txBox="1"/>
          <p:nvPr/>
        </p:nvSpPr>
        <p:spPr>
          <a:xfrm>
            <a:off x="3724125" y="2276625"/>
            <a:ext cx="4883400" cy="25578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dk1"/>
              </a:buClr>
              <a:buSzPts val="1800"/>
              <a:buChar char="-"/>
            </a:pPr>
            <a:r>
              <a:rPr lang="en" sz="1800">
                <a:solidFill>
                  <a:schemeClr val="dk1"/>
                </a:solidFill>
              </a:rPr>
              <a:t>Reverse Step:</a:t>
            </a:r>
            <a:endParaRPr sz="1800">
              <a:solidFill>
                <a:schemeClr val="dk1"/>
              </a:solidFill>
            </a:endParaRPr>
          </a:p>
          <a:p>
            <a:pPr indent="0" lvl="0" marL="0" rtl="0" algn="l">
              <a:lnSpc>
                <a:spcPct val="200000"/>
              </a:lnSpc>
              <a:spcBef>
                <a:spcPts val="1200"/>
              </a:spcBef>
              <a:spcAft>
                <a:spcPts val="0"/>
              </a:spcAft>
              <a:buNone/>
            </a:pPr>
            <a:r>
              <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We learn the parameters, 𝛍</a:t>
            </a:r>
            <a:r>
              <a:rPr baseline="-25000" lang="en" sz="1800">
                <a:solidFill>
                  <a:schemeClr val="dk1"/>
                </a:solidFill>
              </a:rPr>
              <a:t>𝜭</a:t>
            </a:r>
            <a:r>
              <a:rPr lang="en" sz="1800">
                <a:solidFill>
                  <a:schemeClr val="dk1"/>
                </a:solidFill>
              </a:rPr>
              <a:t> and Σ</a:t>
            </a:r>
            <a:r>
              <a:rPr baseline="-25000" lang="en" sz="1800">
                <a:solidFill>
                  <a:schemeClr val="dk1"/>
                </a:solidFill>
              </a:rPr>
              <a:t>𝜭.</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We do not know the actual value of 𝛍</a:t>
            </a:r>
            <a:r>
              <a:rPr baseline="-25000" lang="en" sz="1800">
                <a:solidFill>
                  <a:schemeClr val="dk1"/>
                </a:solidFill>
              </a:rPr>
              <a:t>𝜭</a:t>
            </a:r>
            <a:r>
              <a:rPr lang="en" sz="1800">
                <a:solidFill>
                  <a:schemeClr val="dk1"/>
                </a:solidFill>
              </a:rPr>
              <a:t>, but e</a:t>
            </a:r>
            <a:r>
              <a:rPr baseline="-25000" lang="en" sz="1800">
                <a:solidFill>
                  <a:schemeClr val="dk1"/>
                </a:solidFill>
              </a:rPr>
              <a:t>t</a:t>
            </a:r>
            <a:r>
              <a:rPr lang="en" sz="1800">
                <a:solidFill>
                  <a:schemeClr val="dk1"/>
                </a:solidFill>
              </a:rPr>
              <a:t> can be approximated by a neural network.</a:t>
            </a:r>
            <a:endParaRPr sz="1800">
              <a:solidFill>
                <a:schemeClr val="dk1"/>
              </a:solidFill>
            </a:endParaRPr>
          </a:p>
        </p:txBody>
      </p:sp>
      <p:pic>
        <p:nvPicPr>
          <p:cNvPr id="109" name="Google Shape;109;p20"/>
          <p:cNvPicPr preferRelativeResize="0"/>
          <p:nvPr/>
        </p:nvPicPr>
        <p:blipFill>
          <a:blip r:embed="rId5">
            <a:alphaModFix/>
          </a:blip>
          <a:stretch>
            <a:fillRect/>
          </a:stretch>
        </p:blipFill>
        <p:spPr>
          <a:xfrm>
            <a:off x="5820400" y="2183834"/>
            <a:ext cx="3143251" cy="449685"/>
          </a:xfrm>
          <a:prstGeom prst="rect">
            <a:avLst/>
          </a:prstGeom>
          <a:noFill/>
          <a:ln>
            <a:noFill/>
          </a:ln>
        </p:spPr>
      </p:pic>
      <p:pic>
        <p:nvPicPr>
          <p:cNvPr id="110" name="Google Shape;110;p20"/>
          <p:cNvPicPr preferRelativeResize="0"/>
          <p:nvPr/>
        </p:nvPicPr>
        <p:blipFill>
          <a:blip r:embed="rId6">
            <a:alphaModFix/>
          </a:blip>
          <a:stretch>
            <a:fillRect/>
          </a:stretch>
        </p:blipFill>
        <p:spPr>
          <a:xfrm>
            <a:off x="4326550" y="2809271"/>
            <a:ext cx="3306307" cy="74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TABDDPM</a:t>
            </a:r>
            <a:endParaRPr/>
          </a:p>
        </p:txBody>
      </p:sp>
      <p:sp>
        <p:nvSpPr>
          <p:cNvPr id="116" name="Google Shape;116;p21"/>
          <p:cNvSpPr txBox="1"/>
          <p:nvPr/>
        </p:nvSpPr>
        <p:spPr>
          <a:xfrm>
            <a:off x="428625" y="1089125"/>
            <a:ext cx="8403600" cy="382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This generates tabular data using stable diffusion.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data can be numerical as well as categorical.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Architecture:</a:t>
            </a:r>
            <a:endParaRPr>
              <a:solidFill>
                <a:schemeClr val="dk1"/>
              </a:solidFill>
            </a:endParaRPr>
          </a:p>
        </p:txBody>
      </p:sp>
      <p:pic>
        <p:nvPicPr>
          <p:cNvPr id="117" name="Google Shape;117;p21"/>
          <p:cNvPicPr preferRelativeResize="0"/>
          <p:nvPr/>
        </p:nvPicPr>
        <p:blipFill>
          <a:blip r:embed="rId3">
            <a:alphaModFix/>
          </a:blip>
          <a:stretch>
            <a:fillRect/>
          </a:stretch>
        </p:blipFill>
        <p:spPr>
          <a:xfrm>
            <a:off x="878697" y="1995900"/>
            <a:ext cx="6513299" cy="234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