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267D5-B53B-4CD7-8754-F8CF4D0D98CF}"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166E3-CC75-4731-971D-73B336DBD33A}" type="slidenum">
              <a:rPr lang="en-US" smtClean="0"/>
              <a:t>‹#›</a:t>
            </a:fld>
            <a:endParaRPr lang="en-US"/>
          </a:p>
        </p:txBody>
      </p:sp>
    </p:spTree>
    <p:extLst>
      <p:ext uri="{BB962C8B-B14F-4D97-AF65-F5344CB8AC3E}">
        <p14:creationId xmlns:p14="http://schemas.microsoft.com/office/powerpoint/2010/main" val="2432104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6166E3-CC75-4731-971D-73B336DBD33A}" type="slidenum">
              <a:rPr lang="en-US" smtClean="0"/>
              <a:t>2</a:t>
            </a:fld>
            <a:endParaRPr lang="en-US"/>
          </a:p>
        </p:txBody>
      </p:sp>
    </p:spTree>
    <p:extLst>
      <p:ext uri="{BB962C8B-B14F-4D97-AF65-F5344CB8AC3E}">
        <p14:creationId xmlns:p14="http://schemas.microsoft.com/office/powerpoint/2010/main" val="293135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BA02-E995-79E3-20E2-BC7682C3ADC0}"/>
              </a:ext>
            </a:extLst>
          </p:cNvPr>
          <p:cNvSpPr>
            <a:spLocks noGrp="1"/>
          </p:cNvSpPr>
          <p:nvPr>
            <p:ph type="ctrTitle"/>
          </p:nvPr>
        </p:nvSpPr>
        <p:spPr>
          <a:xfrm>
            <a:off x="609599" y="771798"/>
            <a:ext cx="10972799" cy="2541431"/>
          </a:xfrm>
        </p:spPr>
        <p:txBody>
          <a:bodyPr>
            <a:normAutofit fontScale="90000"/>
          </a:bodyPr>
          <a:lstStyle/>
          <a:p>
            <a:pPr algn="ctr"/>
            <a:r>
              <a:rPr lang="en-US" b="1" dirty="0"/>
              <a:t>software development life cycle</a:t>
            </a:r>
          </a:p>
        </p:txBody>
      </p:sp>
      <p:sp>
        <p:nvSpPr>
          <p:cNvPr id="3" name="Subtitle 2">
            <a:extLst>
              <a:ext uri="{FF2B5EF4-FFF2-40B4-BE49-F238E27FC236}">
                <a16:creationId xmlns:a16="http://schemas.microsoft.com/office/drawing/2014/main" id="{454E9D35-7B75-D0E0-12DD-29E8164ABA17}"/>
              </a:ext>
            </a:extLst>
          </p:cNvPr>
          <p:cNvSpPr>
            <a:spLocks noGrp="1"/>
          </p:cNvSpPr>
          <p:nvPr>
            <p:ph type="subTitle" idx="1"/>
          </p:nvPr>
        </p:nvSpPr>
        <p:spPr>
          <a:xfrm>
            <a:off x="1777463" y="3544771"/>
            <a:ext cx="8637072" cy="977621"/>
          </a:xfrm>
        </p:spPr>
        <p:txBody>
          <a:bodyPr>
            <a:normAutofit/>
          </a:bodyPr>
          <a:lstStyle/>
          <a:p>
            <a:pPr algn="ctr"/>
            <a:r>
              <a:rPr lang="en-US" sz="2400" dirty="0"/>
              <a:t>Easiest explanation WITH EXAMPLES and diagrams</a:t>
            </a:r>
          </a:p>
        </p:txBody>
      </p:sp>
      <p:pic>
        <p:nvPicPr>
          <p:cNvPr id="5" name="Picture 4">
            <a:extLst>
              <a:ext uri="{FF2B5EF4-FFF2-40B4-BE49-F238E27FC236}">
                <a16:creationId xmlns:a16="http://schemas.microsoft.com/office/drawing/2014/main" id="{CD87280D-3E3C-3017-C018-77C75740A790}"/>
              </a:ext>
            </a:extLst>
          </p:cNvPr>
          <p:cNvPicPr>
            <a:picLocks noChangeAspect="1"/>
          </p:cNvPicPr>
          <p:nvPr/>
        </p:nvPicPr>
        <p:blipFill>
          <a:blip r:embed="rId2"/>
          <a:stretch>
            <a:fillRect/>
          </a:stretch>
        </p:blipFill>
        <p:spPr>
          <a:xfrm>
            <a:off x="87085" y="4064568"/>
            <a:ext cx="2021634" cy="2021634"/>
          </a:xfrm>
          <a:prstGeom prst="rect">
            <a:avLst/>
          </a:prstGeom>
        </p:spPr>
      </p:pic>
    </p:spTree>
    <p:extLst>
      <p:ext uri="{BB962C8B-B14F-4D97-AF65-F5344CB8AC3E}">
        <p14:creationId xmlns:p14="http://schemas.microsoft.com/office/powerpoint/2010/main" val="142313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B7C0-FF2F-8E92-B526-4A0F2387C24B}"/>
              </a:ext>
            </a:extLst>
          </p:cNvPr>
          <p:cNvSpPr>
            <a:spLocks noGrp="1"/>
          </p:cNvSpPr>
          <p:nvPr>
            <p:ph type="title"/>
          </p:nvPr>
        </p:nvSpPr>
        <p:spPr/>
        <p:txBody>
          <a:bodyPr/>
          <a:lstStyle/>
          <a:p>
            <a:r>
              <a:rPr lang="en-US" b="1" u="sng" dirty="0"/>
              <a:t>TYPES OF SDLC-</a:t>
            </a:r>
            <a:br>
              <a:rPr lang="en-US" b="1" dirty="0"/>
            </a:b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CLASSICAL WATERFALL MODEL-</a:t>
            </a:r>
            <a:endParaRPr lang="en-US" b="1" dirty="0"/>
          </a:p>
        </p:txBody>
      </p:sp>
      <p:sp>
        <p:nvSpPr>
          <p:cNvPr id="4" name="Rectangle 3">
            <a:extLst>
              <a:ext uri="{FF2B5EF4-FFF2-40B4-BE49-F238E27FC236}">
                <a16:creationId xmlns:a16="http://schemas.microsoft.com/office/drawing/2014/main" id="{6AE02B4D-D9EB-95F8-AE70-012E0C59E537}"/>
              </a:ext>
            </a:extLst>
          </p:cNvPr>
          <p:cNvSpPr/>
          <p:nvPr/>
        </p:nvSpPr>
        <p:spPr>
          <a:xfrm>
            <a:off x="615820" y="2211355"/>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Requirements</a:t>
            </a:r>
          </a:p>
        </p:txBody>
      </p:sp>
      <p:sp>
        <p:nvSpPr>
          <p:cNvPr id="5" name="Rectangle 4">
            <a:extLst>
              <a:ext uri="{FF2B5EF4-FFF2-40B4-BE49-F238E27FC236}">
                <a16:creationId xmlns:a16="http://schemas.microsoft.com/office/drawing/2014/main" id="{BA734C2D-0200-E270-7279-C187EB98234A}"/>
              </a:ext>
            </a:extLst>
          </p:cNvPr>
          <p:cNvSpPr/>
          <p:nvPr/>
        </p:nvSpPr>
        <p:spPr>
          <a:xfrm>
            <a:off x="2653003" y="3035487"/>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Design</a:t>
            </a:r>
          </a:p>
        </p:txBody>
      </p:sp>
      <p:sp>
        <p:nvSpPr>
          <p:cNvPr id="6" name="Rectangle 5">
            <a:extLst>
              <a:ext uri="{FF2B5EF4-FFF2-40B4-BE49-F238E27FC236}">
                <a16:creationId xmlns:a16="http://schemas.microsoft.com/office/drawing/2014/main" id="{5AB32200-FA23-7C52-C2C0-1B766E6C04B5}"/>
              </a:ext>
            </a:extLst>
          </p:cNvPr>
          <p:cNvSpPr/>
          <p:nvPr/>
        </p:nvSpPr>
        <p:spPr>
          <a:xfrm>
            <a:off x="4575110" y="3870469"/>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Development</a:t>
            </a:r>
          </a:p>
        </p:txBody>
      </p:sp>
      <p:sp>
        <p:nvSpPr>
          <p:cNvPr id="7" name="Rectangle 6">
            <a:extLst>
              <a:ext uri="{FF2B5EF4-FFF2-40B4-BE49-F238E27FC236}">
                <a16:creationId xmlns:a16="http://schemas.microsoft.com/office/drawing/2014/main" id="{EDB23844-40A1-22FB-A4C1-F8C8FBD395E2}"/>
              </a:ext>
            </a:extLst>
          </p:cNvPr>
          <p:cNvSpPr/>
          <p:nvPr/>
        </p:nvSpPr>
        <p:spPr>
          <a:xfrm>
            <a:off x="6253216" y="4539235"/>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Testing</a:t>
            </a:r>
          </a:p>
        </p:txBody>
      </p:sp>
      <p:sp>
        <p:nvSpPr>
          <p:cNvPr id="8" name="Rectangle 7">
            <a:extLst>
              <a:ext uri="{FF2B5EF4-FFF2-40B4-BE49-F238E27FC236}">
                <a16:creationId xmlns:a16="http://schemas.microsoft.com/office/drawing/2014/main" id="{94130C0A-FFF3-44F2-6C26-1137D7C43D05}"/>
              </a:ext>
            </a:extLst>
          </p:cNvPr>
          <p:cNvSpPr/>
          <p:nvPr/>
        </p:nvSpPr>
        <p:spPr>
          <a:xfrm>
            <a:off x="7616890" y="5208001"/>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Deployment</a:t>
            </a:r>
          </a:p>
        </p:txBody>
      </p:sp>
      <p:sp>
        <p:nvSpPr>
          <p:cNvPr id="9" name="Rectangle 8">
            <a:extLst>
              <a:ext uri="{FF2B5EF4-FFF2-40B4-BE49-F238E27FC236}">
                <a16:creationId xmlns:a16="http://schemas.microsoft.com/office/drawing/2014/main" id="{8674F214-484E-9ED5-80D2-C7A5AA4838ED}"/>
              </a:ext>
            </a:extLst>
          </p:cNvPr>
          <p:cNvSpPr/>
          <p:nvPr/>
        </p:nvSpPr>
        <p:spPr>
          <a:xfrm>
            <a:off x="9501673" y="5884579"/>
            <a:ext cx="2453951" cy="46653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Maintenance</a:t>
            </a:r>
          </a:p>
        </p:txBody>
      </p:sp>
      <p:cxnSp>
        <p:nvCxnSpPr>
          <p:cNvPr id="11" name="Connector: Elbow 10">
            <a:extLst>
              <a:ext uri="{FF2B5EF4-FFF2-40B4-BE49-F238E27FC236}">
                <a16:creationId xmlns:a16="http://schemas.microsoft.com/office/drawing/2014/main" id="{346C1CCE-4074-6530-D437-CFAC7A26BC67}"/>
              </a:ext>
            </a:extLst>
          </p:cNvPr>
          <p:cNvCxnSpPr>
            <a:stCxn id="4" idx="3"/>
            <a:endCxn id="5" idx="0"/>
          </p:cNvCxnSpPr>
          <p:nvPr/>
        </p:nvCxnSpPr>
        <p:spPr>
          <a:xfrm>
            <a:off x="3069771" y="2444621"/>
            <a:ext cx="810208" cy="59086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57842DA7-BA56-DF36-9748-DB5E9E5281D3}"/>
              </a:ext>
            </a:extLst>
          </p:cNvPr>
          <p:cNvCxnSpPr/>
          <p:nvPr/>
        </p:nvCxnSpPr>
        <p:spPr>
          <a:xfrm>
            <a:off x="5106954" y="3268753"/>
            <a:ext cx="810208" cy="59086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831F9A27-CFA9-4C62-DD70-3C26259C750C}"/>
              </a:ext>
            </a:extLst>
          </p:cNvPr>
          <p:cNvCxnSpPr>
            <a:stCxn id="6" idx="3"/>
            <a:endCxn id="7" idx="0"/>
          </p:cNvCxnSpPr>
          <p:nvPr/>
        </p:nvCxnSpPr>
        <p:spPr>
          <a:xfrm>
            <a:off x="7029061" y="4103735"/>
            <a:ext cx="451131" cy="4355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A729E536-DDFB-F8EB-6BF4-A1F6927C0DC7}"/>
              </a:ext>
            </a:extLst>
          </p:cNvPr>
          <p:cNvCxnSpPr>
            <a:stCxn id="7" idx="3"/>
            <a:endCxn id="8" idx="0"/>
          </p:cNvCxnSpPr>
          <p:nvPr/>
        </p:nvCxnSpPr>
        <p:spPr>
          <a:xfrm>
            <a:off x="8707167" y="4772501"/>
            <a:ext cx="136699" cy="4355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1CFA6750-8532-3152-3333-5A3877211A2D}"/>
              </a:ext>
            </a:extLst>
          </p:cNvPr>
          <p:cNvCxnSpPr>
            <a:stCxn id="8" idx="3"/>
            <a:endCxn id="9" idx="0"/>
          </p:cNvCxnSpPr>
          <p:nvPr/>
        </p:nvCxnSpPr>
        <p:spPr>
          <a:xfrm>
            <a:off x="10070841" y="5441267"/>
            <a:ext cx="657808" cy="44331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70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D64F-5552-4BCB-5587-F5689C9B9611}"/>
              </a:ext>
            </a:extLst>
          </p:cNvPr>
          <p:cNvSpPr>
            <a:spLocks noGrp="1"/>
          </p:cNvSpPr>
          <p:nvPr>
            <p:ph type="title"/>
          </p:nvPr>
        </p:nvSpPr>
        <p:spPr/>
        <p:txBody>
          <a:bodyPr/>
          <a:lstStyle/>
          <a:p>
            <a:r>
              <a:rPr lang="en-US" b="1" dirty="0"/>
              <a:t>CLASSICAL WATERFALL MODEL-</a:t>
            </a:r>
          </a:p>
        </p:txBody>
      </p:sp>
      <p:sp>
        <p:nvSpPr>
          <p:cNvPr id="3" name="Content Placeholder 2">
            <a:extLst>
              <a:ext uri="{FF2B5EF4-FFF2-40B4-BE49-F238E27FC236}">
                <a16:creationId xmlns:a16="http://schemas.microsoft.com/office/drawing/2014/main" id="{AEF06376-0E66-ADDA-2FA1-4310CC9569B3}"/>
              </a:ext>
            </a:extLst>
          </p:cNvPr>
          <p:cNvSpPr>
            <a:spLocks noGrp="1"/>
          </p:cNvSpPr>
          <p:nvPr>
            <p:ph idx="1"/>
          </p:nvPr>
        </p:nvSpPr>
        <p:spPr/>
        <p:txBody>
          <a:bodyPr/>
          <a:lstStyle/>
          <a:p>
            <a:r>
              <a:rPr lang="en-US" dirty="0"/>
              <a:t>The Waterfall Model is one of the earliest and traditional model in software development. It follows a linear or sequential approach.</a:t>
            </a:r>
          </a:p>
          <a:p>
            <a:r>
              <a:rPr lang="en-US" dirty="0"/>
              <a:t>In this model each phase must be completed before the next phase begins.</a:t>
            </a:r>
          </a:p>
          <a:p>
            <a:pPr marL="0" indent="0">
              <a:buNone/>
            </a:pPr>
            <a:r>
              <a:rPr lang="en-US" b="1" dirty="0"/>
              <a:t>When to use Waterfall Model-</a:t>
            </a:r>
          </a:p>
          <a:p>
            <a:r>
              <a:rPr lang="en-US" dirty="0"/>
              <a:t>When the requirements are well-known.</a:t>
            </a:r>
          </a:p>
          <a:p>
            <a:r>
              <a:rPr lang="en-US" dirty="0"/>
              <a:t>When minimal changes are expected.</a:t>
            </a:r>
          </a:p>
          <a:p>
            <a:endParaRPr lang="en-US" dirty="0"/>
          </a:p>
        </p:txBody>
      </p:sp>
    </p:spTree>
    <p:extLst>
      <p:ext uri="{BB962C8B-B14F-4D97-AF65-F5344CB8AC3E}">
        <p14:creationId xmlns:p14="http://schemas.microsoft.com/office/powerpoint/2010/main" val="164064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F966-E221-CC3D-6A13-998942804F8D}"/>
              </a:ext>
            </a:extLst>
          </p:cNvPr>
          <p:cNvSpPr>
            <a:spLocks noGrp="1"/>
          </p:cNvSpPr>
          <p:nvPr>
            <p:ph type="title"/>
          </p:nvPr>
        </p:nvSpPr>
        <p:spPr/>
        <p:txBody>
          <a:bodyPr/>
          <a:lstStyle/>
          <a:p>
            <a:r>
              <a:rPr lang="en-US" b="1" dirty="0"/>
              <a:t>Advantages and disadvantages of waterfall model-</a:t>
            </a:r>
          </a:p>
        </p:txBody>
      </p:sp>
      <p:sp>
        <p:nvSpPr>
          <p:cNvPr id="3" name="Content Placeholder 2">
            <a:extLst>
              <a:ext uri="{FF2B5EF4-FFF2-40B4-BE49-F238E27FC236}">
                <a16:creationId xmlns:a16="http://schemas.microsoft.com/office/drawing/2014/main" id="{CFFA19ED-CAB5-D898-821C-FED9AD78F3F8}"/>
              </a:ext>
            </a:extLst>
          </p:cNvPr>
          <p:cNvSpPr>
            <a:spLocks noGrp="1"/>
          </p:cNvSpPr>
          <p:nvPr>
            <p:ph idx="1"/>
          </p:nvPr>
        </p:nvSpPr>
        <p:spPr>
          <a:xfrm>
            <a:off x="1451579" y="2015732"/>
            <a:ext cx="9603275" cy="3871884"/>
          </a:xfrm>
        </p:spPr>
        <p:txBody>
          <a:bodyPr>
            <a:normAutofit lnSpcReduction="10000"/>
          </a:bodyPr>
          <a:lstStyle/>
          <a:p>
            <a:pPr marL="0" indent="0">
              <a:buNone/>
            </a:pPr>
            <a:r>
              <a:rPr lang="en-US" b="1" dirty="0"/>
              <a:t>Advantages-</a:t>
            </a:r>
          </a:p>
          <a:p>
            <a:r>
              <a:rPr lang="en-US" dirty="0"/>
              <a:t>Simple and easy to understand.</a:t>
            </a:r>
          </a:p>
          <a:p>
            <a:r>
              <a:rPr lang="en-US" b="1" dirty="0"/>
              <a:t>Structured approach-</a:t>
            </a:r>
            <a:r>
              <a:rPr lang="en-US" dirty="0"/>
              <a:t> Each phase must be thoroughly completed before moving onto the next.</a:t>
            </a:r>
          </a:p>
          <a:p>
            <a:pPr marL="0" indent="0">
              <a:buNone/>
            </a:pPr>
            <a:r>
              <a:rPr lang="en-US" b="1" dirty="0"/>
              <a:t>Disadvantages-</a:t>
            </a:r>
          </a:p>
          <a:p>
            <a:r>
              <a:rPr lang="en-US" b="1" dirty="0"/>
              <a:t>Inflexibility</a:t>
            </a:r>
            <a:r>
              <a:rPr lang="en-US" dirty="0"/>
              <a:t>: Once a phase is completed, it is difficult to go back and make changes, making it unsuitable for projects with evolving requirements.</a:t>
            </a:r>
          </a:p>
          <a:p>
            <a:r>
              <a:rPr lang="en-US" b="1" dirty="0"/>
              <a:t>Limited User Feedback:</a:t>
            </a:r>
            <a:r>
              <a:rPr lang="en-US" dirty="0"/>
              <a:t> There's minimal opportunity for user feedback until the later stages of development. This can lead to a final product that doesn't meet user needs.</a:t>
            </a:r>
            <a:endParaRPr lang="en-US" b="1" dirty="0"/>
          </a:p>
        </p:txBody>
      </p:sp>
    </p:spTree>
    <p:extLst>
      <p:ext uri="{BB962C8B-B14F-4D97-AF65-F5344CB8AC3E}">
        <p14:creationId xmlns:p14="http://schemas.microsoft.com/office/powerpoint/2010/main" val="99079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DD94FD-4C05-C101-7AA1-C580240D8D7B}"/>
              </a:ext>
            </a:extLst>
          </p:cNvPr>
          <p:cNvSpPr/>
          <p:nvPr/>
        </p:nvSpPr>
        <p:spPr>
          <a:xfrm>
            <a:off x="2110585" y="2967335"/>
            <a:ext cx="7970836" cy="1569660"/>
          </a:xfrm>
          <a:prstGeom prst="rect">
            <a:avLst/>
          </a:prstGeom>
          <a:noFill/>
        </p:spPr>
        <p:txBody>
          <a:bodyPr wrap="non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6" name="Picture 5">
            <a:extLst>
              <a:ext uri="{FF2B5EF4-FFF2-40B4-BE49-F238E27FC236}">
                <a16:creationId xmlns:a16="http://schemas.microsoft.com/office/drawing/2014/main" id="{B445C6F6-05D3-4B55-92C1-12C8CF13B003}"/>
              </a:ext>
            </a:extLst>
          </p:cNvPr>
          <p:cNvPicPr>
            <a:picLocks noChangeAspect="1"/>
          </p:cNvPicPr>
          <p:nvPr/>
        </p:nvPicPr>
        <p:blipFill>
          <a:blip r:embed="rId2"/>
          <a:stretch>
            <a:fillRect/>
          </a:stretch>
        </p:blipFill>
        <p:spPr>
          <a:xfrm>
            <a:off x="4646646" y="434561"/>
            <a:ext cx="2677886" cy="2677886"/>
          </a:xfrm>
          <a:prstGeom prst="rect">
            <a:avLst/>
          </a:prstGeom>
        </p:spPr>
      </p:pic>
    </p:spTree>
    <p:extLst>
      <p:ext uri="{BB962C8B-B14F-4D97-AF65-F5344CB8AC3E}">
        <p14:creationId xmlns:p14="http://schemas.microsoft.com/office/powerpoint/2010/main" val="4740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5B1E-9955-2977-7983-7715E2CE7093}"/>
              </a:ext>
            </a:extLst>
          </p:cNvPr>
          <p:cNvSpPr>
            <a:spLocks noGrp="1"/>
          </p:cNvSpPr>
          <p:nvPr>
            <p:ph type="title"/>
          </p:nvPr>
        </p:nvSpPr>
        <p:spPr/>
        <p:txBody>
          <a:bodyPr/>
          <a:lstStyle/>
          <a:p>
            <a:r>
              <a:rPr lang="en-US" b="1" dirty="0"/>
              <a:t>Software-</a:t>
            </a:r>
          </a:p>
        </p:txBody>
      </p:sp>
      <p:sp>
        <p:nvSpPr>
          <p:cNvPr id="3" name="Content Placeholder 2">
            <a:extLst>
              <a:ext uri="{FF2B5EF4-FFF2-40B4-BE49-F238E27FC236}">
                <a16:creationId xmlns:a16="http://schemas.microsoft.com/office/drawing/2014/main" id="{AE28AFB0-605E-B84D-61DE-04B3406B61B4}"/>
              </a:ext>
            </a:extLst>
          </p:cNvPr>
          <p:cNvSpPr>
            <a:spLocks noGrp="1"/>
          </p:cNvSpPr>
          <p:nvPr>
            <p:ph idx="1"/>
          </p:nvPr>
        </p:nvSpPr>
        <p:spPr/>
        <p:txBody>
          <a:bodyPr>
            <a:normAutofit fontScale="92500" lnSpcReduction="10000"/>
          </a:bodyPr>
          <a:lstStyle/>
          <a:p>
            <a:r>
              <a:rPr lang="en-US" dirty="0"/>
              <a:t>Before knowing about Software development life cycle(SDLC), you must know what is a software?</a:t>
            </a:r>
          </a:p>
          <a:p>
            <a:r>
              <a:rPr lang="en-US" b="1" dirty="0"/>
              <a:t>Software-</a:t>
            </a:r>
            <a:r>
              <a:rPr lang="en-US" dirty="0"/>
              <a:t> A software is a set of instructions/program that is designed to perform a specific task.</a:t>
            </a:r>
          </a:p>
          <a:p>
            <a:r>
              <a:rPr lang="en-US" b="1" dirty="0"/>
              <a:t>Examples of software-</a:t>
            </a:r>
          </a:p>
          <a:p>
            <a:r>
              <a:rPr lang="en-US" dirty="0"/>
              <a:t>System software- Windows, Linux, MacOS , </a:t>
            </a:r>
          </a:p>
          <a:p>
            <a:r>
              <a:rPr lang="en-US" dirty="0"/>
              <a:t>Application Software- MS Word, PowerPoint, Canva, notepad, </a:t>
            </a:r>
            <a:r>
              <a:rPr lang="en-US" dirty="0" err="1"/>
              <a:t>mspaint</a:t>
            </a:r>
            <a:r>
              <a:rPr lang="en-US" dirty="0"/>
              <a:t>, MP3player, VLC player. </a:t>
            </a:r>
          </a:p>
          <a:p>
            <a:r>
              <a:rPr lang="en-US" dirty="0"/>
              <a:t>Games, Web Browsers, Video editing and audio editing </a:t>
            </a:r>
            <a:r>
              <a:rPr lang="en-US" dirty="0" err="1"/>
              <a:t>softwares</a:t>
            </a:r>
            <a:r>
              <a:rPr lang="en-US" dirty="0"/>
              <a:t>.</a:t>
            </a:r>
          </a:p>
        </p:txBody>
      </p:sp>
      <p:pic>
        <p:nvPicPr>
          <p:cNvPr id="5" name="Picture 4">
            <a:extLst>
              <a:ext uri="{FF2B5EF4-FFF2-40B4-BE49-F238E27FC236}">
                <a16:creationId xmlns:a16="http://schemas.microsoft.com/office/drawing/2014/main" id="{5110AE61-AFC3-B13B-7B12-EE6FCC4511BF}"/>
              </a:ext>
            </a:extLst>
          </p:cNvPr>
          <p:cNvPicPr>
            <a:picLocks noChangeAspect="1"/>
          </p:cNvPicPr>
          <p:nvPr/>
        </p:nvPicPr>
        <p:blipFill>
          <a:blip r:embed="rId3"/>
          <a:stretch>
            <a:fillRect/>
          </a:stretch>
        </p:blipFill>
        <p:spPr>
          <a:xfrm>
            <a:off x="4287319" y="155412"/>
            <a:ext cx="1524099" cy="1524099"/>
          </a:xfrm>
          <a:prstGeom prst="rect">
            <a:avLst/>
          </a:prstGeom>
        </p:spPr>
      </p:pic>
      <p:pic>
        <p:nvPicPr>
          <p:cNvPr id="7" name="Picture 6">
            <a:extLst>
              <a:ext uri="{FF2B5EF4-FFF2-40B4-BE49-F238E27FC236}">
                <a16:creationId xmlns:a16="http://schemas.microsoft.com/office/drawing/2014/main" id="{3A34D654-16F7-5580-73B1-A620416AC43E}"/>
              </a:ext>
            </a:extLst>
          </p:cNvPr>
          <p:cNvPicPr>
            <a:picLocks noChangeAspect="1"/>
          </p:cNvPicPr>
          <p:nvPr/>
        </p:nvPicPr>
        <p:blipFill>
          <a:blip r:embed="rId4"/>
          <a:stretch>
            <a:fillRect/>
          </a:stretch>
        </p:blipFill>
        <p:spPr>
          <a:xfrm>
            <a:off x="9658350" y="5057775"/>
            <a:ext cx="2533650" cy="1800225"/>
          </a:xfrm>
          <a:prstGeom prst="rect">
            <a:avLst/>
          </a:prstGeom>
        </p:spPr>
      </p:pic>
    </p:spTree>
    <p:extLst>
      <p:ext uri="{BB962C8B-B14F-4D97-AF65-F5344CB8AC3E}">
        <p14:creationId xmlns:p14="http://schemas.microsoft.com/office/powerpoint/2010/main" val="380894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8F1A-741B-6CD6-B79B-43FD65E87F71}"/>
              </a:ext>
            </a:extLst>
          </p:cNvPr>
          <p:cNvSpPr>
            <a:spLocks noGrp="1"/>
          </p:cNvSpPr>
          <p:nvPr>
            <p:ph type="title"/>
          </p:nvPr>
        </p:nvSpPr>
        <p:spPr/>
        <p:txBody>
          <a:bodyPr>
            <a:noAutofit/>
          </a:bodyPr>
          <a:lstStyle/>
          <a:p>
            <a:r>
              <a:rPr lang="en-US" b="1" dirty="0"/>
              <a:t>Software development life cycle-</a:t>
            </a:r>
          </a:p>
        </p:txBody>
      </p:sp>
      <p:sp>
        <p:nvSpPr>
          <p:cNvPr id="3" name="Content Placeholder 2">
            <a:extLst>
              <a:ext uri="{FF2B5EF4-FFF2-40B4-BE49-F238E27FC236}">
                <a16:creationId xmlns:a16="http://schemas.microsoft.com/office/drawing/2014/main" id="{256F484F-A8AC-2804-4BD8-10200083E8A3}"/>
              </a:ext>
            </a:extLst>
          </p:cNvPr>
          <p:cNvSpPr>
            <a:spLocks noGrp="1"/>
          </p:cNvSpPr>
          <p:nvPr>
            <p:ph idx="1"/>
          </p:nvPr>
        </p:nvSpPr>
        <p:spPr>
          <a:xfrm>
            <a:off x="1451579" y="2015732"/>
            <a:ext cx="9603275" cy="3918537"/>
          </a:xfrm>
        </p:spPr>
        <p:txBody>
          <a:bodyPr>
            <a:normAutofit fontScale="92500" lnSpcReduction="10000"/>
          </a:bodyPr>
          <a:lstStyle/>
          <a:p>
            <a:r>
              <a:rPr lang="en-US" dirty="0"/>
              <a:t>SDLC stands for </a:t>
            </a:r>
            <a:r>
              <a:rPr lang="en-US" b="1" dirty="0"/>
              <a:t>Software Development Life Cycle</a:t>
            </a:r>
            <a:r>
              <a:rPr lang="en-US" dirty="0"/>
              <a:t>. It is a process used by software industry professionals to design, develop, and test high-quality software. </a:t>
            </a:r>
          </a:p>
          <a:p>
            <a:r>
              <a:rPr lang="en-US" dirty="0"/>
              <a:t>It's a structured approach that helps create high-quality software efficiently.</a:t>
            </a:r>
          </a:p>
          <a:p>
            <a:r>
              <a:rPr lang="en-US" dirty="0"/>
              <a:t>By following the SDLC, software development becomes more manageable and predictable, ensuring that the final product is of high quality and meets user expectations.</a:t>
            </a:r>
          </a:p>
          <a:p>
            <a:r>
              <a:rPr lang="en-US" b="1" dirty="0"/>
              <a:t>Example/Analogy-</a:t>
            </a:r>
          </a:p>
          <a:p>
            <a:r>
              <a:rPr lang="en-US" dirty="0"/>
              <a:t>Think of creating software like building a house. You wouldn't start by just grabbing bricks and cement and randomly putting them together. Instead, you follow a structured plan to ensure the house is built correctly and meets your needs. SDLC is like that structured plan for software development.</a:t>
            </a:r>
          </a:p>
        </p:txBody>
      </p:sp>
      <p:pic>
        <p:nvPicPr>
          <p:cNvPr id="5" name="Picture 4">
            <a:extLst>
              <a:ext uri="{FF2B5EF4-FFF2-40B4-BE49-F238E27FC236}">
                <a16:creationId xmlns:a16="http://schemas.microsoft.com/office/drawing/2014/main" id="{6339A5CB-C729-FB26-7D08-4F8A15CD3F04}"/>
              </a:ext>
            </a:extLst>
          </p:cNvPr>
          <p:cNvPicPr>
            <a:picLocks noChangeAspect="1"/>
          </p:cNvPicPr>
          <p:nvPr/>
        </p:nvPicPr>
        <p:blipFill>
          <a:blip r:embed="rId2"/>
          <a:stretch>
            <a:fillRect/>
          </a:stretch>
        </p:blipFill>
        <p:spPr>
          <a:xfrm>
            <a:off x="214496" y="305189"/>
            <a:ext cx="1237083" cy="1237083"/>
          </a:xfrm>
          <a:prstGeom prst="rect">
            <a:avLst/>
          </a:prstGeom>
        </p:spPr>
      </p:pic>
      <p:pic>
        <p:nvPicPr>
          <p:cNvPr id="7" name="Picture 6">
            <a:extLst>
              <a:ext uri="{FF2B5EF4-FFF2-40B4-BE49-F238E27FC236}">
                <a16:creationId xmlns:a16="http://schemas.microsoft.com/office/drawing/2014/main" id="{2D1E4BCC-46EE-7C94-4C8F-6A36D9DFF0EC}"/>
              </a:ext>
            </a:extLst>
          </p:cNvPr>
          <p:cNvPicPr>
            <a:picLocks noChangeAspect="1"/>
          </p:cNvPicPr>
          <p:nvPr/>
        </p:nvPicPr>
        <p:blipFill>
          <a:blip r:embed="rId3"/>
          <a:stretch>
            <a:fillRect/>
          </a:stretch>
        </p:blipFill>
        <p:spPr>
          <a:xfrm>
            <a:off x="541175" y="4712643"/>
            <a:ext cx="1340838" cy="1340838"/>
          </a:xfrm>
          <a:prstGeom prst="rect">
            <a:avLst/>
          </a:prstGeom>
        </p:spPr>
      </p:pic>
    </p:spTree>
    <p:extLst>
      <p:ext uri="{BB962C8B-B14F-4D97-AF65-F5344CB8AC3E}">
        <p14:creationId xmlns:p14="http://schemas.microsoft.com/office/powerpoint/2010/main" val="158792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3638-E320-0998-CCC3-F4355FE3F4BC}"/>
              </a:ext>
            </a:extLst>
          </p:cNvPr>
          <p:cNvSpPr>
            <a:spLocks noGrp="1"/>
          </p:cNvSpPr>
          <p:nvPr>
            <p:ph type="title"/>
          </p:nvPr>
        </p:nvSpPr>
        <p:spPr>
          <a:xfrm>
            <a:off x="1451579" y="804519"/>
            <a:ext cx="9603275" cy="846999"/>
          </a:xfrm>
        </p:spPr>
        <p:txBody>
          <a:bodyPr>
            <a:normAutofit/>
          </a:bodyPr>
          <a:lstStyle/>
          <a:p>
            <a:r>
              <a:rPr lang="en-US" sz="3600" b="1" dirty="0"/>
              <a:t>SOME FAMOUS SDLC models are-</a:t>
            </a:r>
          </a:p>
        </p:txBody>
      </p:sp>
      <p:sp>
        <p:nvSpPr>
          <p:cNvPr id="3" name="Content Placeholder 2">
            <a:extLst>
              <a:ext uri="{FF2B5EF4-FFF2-40B4-BE49-F238E27FC236}">
                <a16:creationId xmlns:a16="http://schemas.microsoft.com/office/drawing/2014/main" id="{82BC7711-7340-CBB5-9CF2-416A382A029C}"/>
              </a:ext>
            </a:extLst>
          </p:cNvPr>
          <p:cNvSpPr>
            <a:spLocks noGrp="1"/>
          </p:cNvSpPr>
          <p:nvPr>
            <p:ph idx="1"/>
          </p:nvPr>
        </p:nvSpPr>
        <p:spPr>
          <a:xfrm>
            <a:off x="1451579" y="1959430"/>
            <a:ext cx="9603275" cy="4094052"/>
          </a:xfrm>
        </p:spPr>
        <p:txBody>
          <a:bodyPr>
            <a:normAutofit/>
          </a:bodyPr>
          <a:lstStyle/>
          <a:p>
            <a:r>
              <a:rPr lang="en-US" dirty="0"/>
              <a:t>Different types of Software Development Life Cycle (SDLC) methodologies are needed because software projects vary widely in terms of complexity, size, requirements, and goals. Each SDLC model offers unique advantages and is suited to particular types of projects or organizational needs.</a:t>
            </a:r>
          </a:p>
          <a:p>
            <a:r>
              <a:rPr lang="en-US" dirty="0"/>
              <a:t>Classical Waterfall Model</a:t>
            </a:r>
          </a:p>
          <a:p>
            <a:r>
              <a:rPr lang="en-US" dirty="0"/>
              <a:t>Incremental Model</a:t>
            </a:r>
          </a:p>
          <a:p>
            <a:r>
              <a:rPr lang="en-US" dirty="0"/>
              <a:t>Agile model</a:t>
            </a:r>
          </a:p>
          <a:p>
            <a:r>
              <a:rPr lang="en-US" dirty="0"/>
              <a:t>Rapid Application Development (RAD) model</a:t>
            </a:r>
          </a:p>
          <a:p>
            <a:r>
              <a:rPr lang="en-US" dirty="0"/>
              <a:t>Spiral Model</a:t>
            </a:r>
          </a:p>
        </p:txBody>
      </p:sp>
    </p:spTree>
    <p:extLst>
      <p:ext uri="{BB962C8B-B14F-4D97-AF65-F5344CB8AC3E}">
        <p14:creationId xmlns:p14="http://schemas.microsoft.com/office/powerpoint/2010/main" val="109042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F8EA-ABF3-9F2D-EF11-25839E33CB4D}"/>
              </a:ext>
            </a:extLst>
          </p:cNvPr>
          <p:cNvSpPr>
            <a:spLocks noGrp="1"/>
          </p:cNvSpPr>
          <p:nvPr>
            <p:ph type="title"/>
          </p:nvPr>
        </p:nvSpPr>
        <p:spPr/>
        <p:txBody>
          <a:bodyPr>
            <a:normAutofit/>
          </a:bodyPr>
          <a:lstStyle/>
          <a:p>
            <a:r>
              <a:rPr lang="en-US" sz="3600" b="1" dirty="0"/>
              <a:t>Phases/steps of </a:t>
            </a:r>
            <a:r>
              <a:rPr lang="en-US" sz="3600" b="1" dirty="0" err="1"/>
              <a:t>sdlc</a:t>
            </a:r>
            <a:r>
              <a:rPr lang="en-US" sz="3600" b="1" dirty="0"/>
              <a:t>-</a:t>
            </a:r>
          </a:p>
        </p:txBody>
      </p:sp>
      <p:pic>
        <p:nvPicPr>
          <p:cNvPr id="5" name="Content Placeholder 4">
            <a:extLst>
              <a:ext uri="{FF2B5EF4-FFF2-40B4-BE49-F238E27FC236}">
                <a16:creationId xmlns:a16="http://schemas.microsoft.com/office/drawing/2014/main" id="{65655E41-646F-021F-E1C6-A3CA5C12AD78}"/>
              </a:ext>
            </a:extLst>
          </p:cNvPr>
          <p:cNvPicPr>
            <a:picLocks noGrp="1" noChangeAspect="1"/>
          </p:cNvPicPr>
          <p:nvPr>
            <p:ph idx="1"/>
          </p:nvPr>
        </p:nvPicPr>
        <p:blipFill>
          <a:blip r:embed="rId2"/>
          <a:stretch>
            <a:fillRect/>
          </a:stretch>
        </p:blipFill>
        <p:spPr>
          <a:xfrm>
            <a:off x="1154507" y="2126241"/>
            <a:ext cx="10305958" cy="3154886"/>
          </a:xfrm>
        </p:spPr>
      </p:pic>
    </p:spTree>
    <p:extLst>
      <p:ext uri="{BB962C8B-B14F-4D97-AF65-F5344CB8AC3E}">
        <p14:creationId xmlns:p14="http://schemas.microsoft.com/office/powerpoint/2010/main" val="367994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F945-2732-5CF2-9C88-906B240DB301}"/>
              </a:ext>
            </a:extLst>
          </p:cNvPr>
          <p:cNvSpPr>
            <a:spLocks noGrp="1"/>
          </p:cNvSpPr>
          <p:nvPr>
            <p:ph type="title"/>
          </p:nvPr>
        </p:nvSpPr>
        <p:spPr/>
        <p:txBody>
          <a:bodyPr/>
          <a:lstStyle/>
          <a:p>
            <a:r>
              <a:rPr lang="en-US" b="1" dirty="0" err="1"/>
              <a:t>PhASES</a:t>
            </a:r>
            <a:r>
              <a:rPr lang="en-US" b="1" dirty="0"/>
              <a:t>/Steps of SDLC-</a:t>
            </a:r>
          </a:p>
        </p:txBody>
      </p:sp>
      <p:sp>
        <p:nvSpPr>
          <p:cNvPr id="3" name="Content Placeholder 2">
            <a:extLst>
              <a:ext uri="{FF2B5EF4-FFF2-40B4-BE49-F238E27FC236}">
                <a16:creationId xmlns:a16="http://schemas.microsoft.com/office/drawing/2014/main" id="{C44AC6A0-33AD-BA00-6E87-9B4333987BF1}"/>
              </a:ext>
            </a:extLst>
          </p:cNvPr>
          <p:cNvSpPr>
            <a:spLocks noGrp="1"/>
          </p:cNvSpPr>
          <p:nvPr>
            <p:ph idx="1"/>
          </p:nvPr>
        </p:nvSpPr>
        <p:spPr/>
        <p:txBody>
          <a:bodyPr/>
          <a:lstStyle/>
          <a:p>
            <a:pPr marL="457200" indent="-457200">
              <a:buAutoNum type="arabicPeriod"/>
            </a:pPr>
            <a:r>
              <a:rPr lang="en-US" b="1" dirty="0"/>
              <a:t>Planning and Requirement Gathering/Analysis- </a:t>
            </a:r>
            <a:r>
              <a:rPr lang="en-US" dirty="0"/>
              <a:t>In this stage we take the inputs/requirements from the customer, defining the project scope, and creating a plan. Here we conduct a feasibility study (it is a decision point, it aims to identify potential challenges/risks associated with the project before significant resources are invested in development. By analyzing various aspects, the study helps stakeholders make informed decisions about whether to proceed with the project. Basically deciding that the project can be made or not).</a:t>
            </a:r>
            <a:endParaRPr lang="en-US" b="1" dirty="0"/>
          </a:p>
        </p:txBody>
      </p:sp>
    </p:spTree>
    <p:extLst>
      <p:ext uri="{BB962C8B-B14F-4D97-AF65-F5344CB8AC3E}">
        <p14:creationId xmlns:p14="http://schemas.microsoft.com/office/powerpoint/2010/main" val="261936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F945-2732-5CF2-9C88-906B240DB301}"/>
              </a:ext>
            </a:extLst>
          </p:cNvPr>
          <p:cNvSpPr>
            <a:spLocks noGrp="1"/>
          </p:cNvSpPr>
          <p:nvPr>
            <p:ph type="title"/>
          </p:nvPr>
        </p:nvSpPr>
        <p:spPr/>
        <p:txBody>
          <a:bodyPr/>
          <a:lstStyle/>
          <a:p>
            <a:r>
              <a:rPr lang="en-US" b="1" dirty="0" err="1"/>
              <a:t>PhASES</a:t>
            </a:r>
            <a:r>
              <a:rPr lang="en-US" b="1" dirty="0"/>
              <a:t>/Steps of SDLC-</a:t>
            </a:r>
          </a:p>
        </p:txBody>
      </p:sp>
      <p:sp>
        <p:nvSpPr>
          <p:cNvPr id="3" name="Content Placeholder 2">
            <a:extLst>
              <a:ext uri="{FF2B5EF4-FFF2-40B4-BE49-F238E27FC236}">
                <a16:creationId xmlns:a16="http://schemas.microsoft.com/office/drawing/2014/main" id="{C44AC6A0-33AD-BA00-6E87-9B4333987BF1}"/>
              </a:ext>
            </a:extLst>
          </p:cNvPr>
          <p:cNvSpPr>
            <a:spLocks noGrp="1"/>
          </p:cNvSpPr>
          <p:nvPr>
            <p:ph idx="1"/>
          </p:nvPr>
        </p:nvSpPr>
        <p:spPr/>
        <p:txBody>
          <a:bodyPr/>
          <a:lstStyle/>
          <a:p>
            <a:pPr marL="0" indent="0">
              <a:buNone/>
            </a:pPr>
            <a:r>
              <a:rPr lang="en-US" b="1" dirty="0"/>
              <a:t>2. Defining the requirements- </a:t>
            </a:r>
            <a:r>
              <a:rPr lang="en-US" dirty="0"/>
              <a:t>In this stage, the requirements that are specified by the customer/clients are clearly defined and documented in the SRS (Software Requirement Specification) document after getting them approved from the clients and market analyst.</a:t>
            </a:r>
          </a:p>
          <a:p>
            <a:pPr marL="0" indent="0">
              <a:buNone/>
            </a:pPr>
            <a:r>
              <a:rPr lang="en-US" b="1" dirty="0"/>
              <a:t>3. Designing the product- </a:t>
            </a:r>
            <a:r>
              <a:rPr lang="en-US" dirty="0"/>
              <a:t>In this stage, the system architecture is designed. Based on the requirements specified in the SRS document, usually more than one design approach for the product is proposed and then documented in a DDS- Design document specification.</a:t>
            </a:r>
          </a:p>
          <a:p>
            <a:pPr marL="0" indent="0">
              <a:buNone/>
            </a:pPr>
            <a:r>
              <a:rPr lang="en-US" dirty="0"/>
              <a:t>Then the DDS is reviewed by all the important stakeholders and the best approach is selected for the product/software.</a:t>
            </a:r>
          </a:p>
          <a:p>
            <a:pPr marL="0" indent="0">
              <a:buNone/>
            </a:pPr>
            <a:endParaRPr lang="en-US" b="1" dirty="0"/>
          </a:p>
        </p:txBody>
      </p:sp>
      <p:pic>
        <p:nvPicPr>
          <p:cNvPr id="5" name="Picture 4">
            <a:extLst>
              <a:ext uri="{FF2B5EF4-FFF2-40B4-BE49-F238E27FC236}">
                <a16:creationId xmlns:a16="http://schemas.microsoft.com/office/drawing/2014/main" id="{96C80469-F1C1-AC7B-20DE-56D03950AD05}"/>
              </a:ext>
            </a:extLst>
          </p:cNvPr>
          <p:cNvPicPr>
            <a:picLocks noChangeAspect="1"/>
          </p:cNvPicPr>
          <p:nvPr/>
        </p:nvPicPr>
        <p:blipFill>
          <a:blip r:embed="rId2"/>
          <a:stretch>
            <a:fillRect/>
          </a:stretch>
        </p:blipFill>
        <p:spPr>
          <a:xfrm>
            <a:off x="222816" y="2092935"/>
            <a:ext cx="1228763" cy="1228763"/>
          </a:xfrm>
          <a:prstGeom prst="rect">
            <a:avLst/>
          </a:prstGeom>
        </p:spPr>
      </p:pic>
    </p:spTree>
    <p:extLst>
      <p:ext uri="{BB962C8B-B14F-4D97-AF65-F5344CB8AC3E}">
        <p14:creationId xmlns:p14="http://schemas.microsoft.com/office/powerpoint/2010/main" val="303341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0270-30C6-37E5-B80D-BAE963ABE5AD}"/>
              </a:ext>
            </a:extLst>
          </p:cNvPr>
          <p:cNvSpPr>
            <a:spLocks noGrp="1"/>
          </p:cNvSpPr>
          <p:nvPr>
            <p:ph type="title"/>
          </p:nvPr>
        </p:nvSpPr>
        <p:spPr/>
        <p:txBody>
          <a:bodyPr>
            <a:normAutofit/>
          </a:bodyPr>
          <a:lstStyle/>
          <a:p>
            <a:r>
              <a:rPr lang="en-US" sz="3600" b="1" dirty="0"/>
              <a:t>PHASES OF SDLC-</a:t>
            </a:r>
          </a:p>
        </p:txBody>
      </p:sp>
      <p:sp>
        <p:nvSpPr>
          <p:cNvPr id="3" name="Content Placeholder 2">
            <a:extLst>
              <a:ext uri="{FF2B5EF4-FFF2-40B4-BE49-F238E27FC236}">
                <a16:creationId xmlns:a16="http://schemas.microsoft.com/office/drawing/2014/main" id="{4AEF89D0-A776-2D21-1D89-475BAB649CA5}"/>
              </a:ext>
            </a:extLst>
          </p:cNvPr>
          <p:cNvSpPr>
            <a:spLocks noGrp="1"/>
          </p:cNvSpPr>
          <p:nvPr>
            <p:ph idx="1"/>
          </p:nvPr>
        </p:nvSpPr>
        <p:spPr/>
        <p:txBody>
          <a:bodyPr>
            <a:normAutofit fontScale="92500" lnSpcReduction="20000"/>
          </a:bodyPr>
          <a:lstStyle/>
          <a:p>
            <a:pPr marL="0" indent="0">
              <a:buNone/>
            </a:pPr>
            <a:r>
              <a:rPr lang="en-US" b="1" dirty="0"/>
              <a:t>4. Building/Designing the product or Coding- </a:t>
            </a:r>
            <a:r>
              <a:rPr lang="en-US" dirty="0"/>
              <a:t>The actual development starts in this phase. Programming Language is chosen with respect to the type of software being developed. This is where the coding happens. Developers write the code based on the design specifications. Individual component of the software are coded and then integrated together to build the full software.</a:t>
            </a:r>
          </a:p>
          <a:p>
            <a:pPr marL="0" indent="0">
              <a:buNone/>
            </a:pPr>
            <a:endParaRPr lang="en-US" dirty="0"/>
          </a:p>
          <a:p>
            <a:pPr marL="0" indent="0">
              <a:buNone/>
            </a:pPr>
            <a:r>
              <a:rPr lang="en-US" b="1" dirty="0"/>
              <a:t>5. Testing the product- </a:t>
            </a:r>
            <a:r>
              <a:rPr lang="en-US" dirty="0"/>
              <a:t>To verify that the software functions correctly and meets the specified requirements. Here all the bugs, defects are tracked and fixed by the team. The product is retested until it reaches the quality standards defined in the SRS. Performing various types of testing (unit, integration, system, acceptance).</a:t>
            </a:r>
            <a:endParaRPr lang="en-US" b="1" dirty="0"/>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06226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69CC-AA4E-6A2A-A4A8-36FBA03DA0E4}"/>
              </a:ext>
            </a:extLst>
          </p:cNvPr>
          <p:cNvSpPr>
            <a:spLocks noGrp="1"/>
          </p:cNvSpPr>
          <p:nvPr>
            <p:ph type="title"/>
          </p:nvPr>
        </p:nvSpPr>
        <p:spPr/>
        <p:txBody>
          <a:bodyPr/>
          <a:lstStyle/>
          <a:p>
            <a:r>
              <a:rPr lang="en-US" sz="3200" b="1" dirty="0"/>
              <a:t>PHASES OF SDLC-</a:t>
            </a:r>
            <a:endParaRPr lang="en-US" dirty="0"/>
          </a:p>
        </p:txBody>
      </p:sp>
      <p:sp>
        <p:nvSpPr>
          <p:cNvPr id="3" name="Content Placeholder 2">
            <a:extLst>
              <a:ext uri="{FF2B5EF4-FFF2-40B4-BE49-F238E27FC236}">
                <a16:creationId xmlns:a16="http://schemas.microsoft.com/office/drawing/2014/main" id="{0B1271D2-02E7-25A6-6FB8-A21CB9C03DC1}"/>
              </a:ext>
            </a:extLst>
          </p:cNvPr>
          <p:cNvSpPr>
            <a:spLocks noGrp="1"/>
          </p:cNvSpPr>
          <p:nvPr>
            <p:ph idx="1"/>
          </p:nvPr>
        </p:nvSpPr>
        <p:spPr/>
        <p:txBody>
          <a:bodyPr/>
          <a:lstStyle/>
          <a:p>
            <a:pPr marL="0" indent="0">
              <a:buNone/>
            </a:pPr>
            <a:r>
              <a:rPr lang="en-US" b="1" dirty="0"/>
              <a:t>6. Deployment- </a:t>
            </a:r>
            <a:r>
              <a:rPr lang="en-US" dirty="0"/>
              <a:t>The product is first released in a limited segment like within the company or within the group of development team and is tested in the real business environment. Then based on the feedback, the product is released in the market without modifications if there are no suggestions on enhancements or with modifications if there is suggestions.</a:t>
            </a:r>
          </a:p>
          <a:p>
            <a:pPr marL="0" indent="0">
              <a:buNone/>
            </a:pPr>
            <a:r>
              <a:rPr lang="en-US" dirty="0"/>
              <a:t>Basically, the software is released to the end-users.</a:t>
            </a:r>
          </a:p>
          <a:p>
            <a:pPr marL="0" indent="0">
              <a:buNone/>
            </a:pPr>
            <a:endParaRPr lang="en-US" dirty="0"/>
          </a:p>
          <a:p>
            <a:pPr marL="0" indent="0">
              <a:buNone/>
            </a:pPr>
            <a:r>
              <a:rPr lang="en-US" b="1" dirty="0"/>
              <a:t>7.Maintenance- </a:t>
            </a:r>
            <a:r>
              <a:rPr lang="en-US" dirty="0"/>
              <a:t>To enhance security features, software updates and fix bugs after the product is released.</a:t>
            </a:r>
            <a:endParaRPr lang="en-US" b="1" dirty="0"/>
          </a:p>
          <a:p>
            <a:pPr marL="0" indent="0">
              <a:buNone/>
            </a:pPr>
            <a:endParaRPr lang="en-US" b="1" dirty="0"/>
          </a:p>
        </p:txBody>
      </p:sp>
    </p:spTree>
    <p:extLst>
      <p:ext uri="{BB962C8B-B14F-4D97-AF65-F5344CB8AC3E}">
        <p14:creationId xmlns:p14="http://schemas.microsoft.com/office/powerpoint/2010/main" val="111584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275</TotalTime>
  <Words>884</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software development life cycle</vt:lpstr>
      <vt:lpstr>Software-</vt:lpstr>
      <vt:lpstr>Software development life cycle-</vt:lpstr>
      <vt:lpstr>SOME FAMOUS SDLC models are-</vt:lpstr>
      <vt:lpstr>Phases/steps of sdlc-</vt:lpstr>
      <vt:lpstr>PhASES/Steps of SDLC-</vt:lpstr>
      <vt:lpstr>PhASES/Steps of SDLC-</vt:lpstr>
      <vt:lpstr>PHASES OF SDLC-</vt:lpstr>
      <vt:lpstr>PHASES OF SDLC-</vt:lpstr>
      <vt:lpstr>TYPES OF SDLC- CLASSICAL WATERFALL MODEL-</vt:lpstr>
      <vt:lpstr>CLASSICAL WATERFALL MODEL-</vt:lpstr>
      <vt:lpstr>Advantages and disadvantages of waterfall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Trivedi</dc:creator>
  <cp:lastModifiedBy>Harsh Trivedi</cp:lastModifiedBy>
  <cp:revision>4</cp:revision>
  <dcterms:created xsi:type="dcterms:W3CDTF">2024-07-06T13:08:19Z</dcterms:created>
  <dcterms:modified xsi:type="dcterms:W3CDTF">2024-07-07T07:44:30Z</dcterms:modified>
</cp:coreProperties>
</file>