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731520" y="2011680"/>
            <a:ext cx="768096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Sales Data Analysis of Small Stores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7280" y="3108960"/>
            <a:ext cx="694944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FFFFFF"/>
                </a:solidFill>
              </a:defRPr>
            </a:pPr>
            <a:r>
              <a:t>Trends • Insights • Visualizations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1280160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457200" y="365760"/>
            <a:ext cx="8229600" cy="640080"/>
          </a:xfrm>
          <a:prstGeom prst="roundRect">
            <a:avLst/>
          </a:prstGeom>
          <a:solidFill>
            <a:srgbClr val="E6F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548640" y="411480"/>
            <a:ext cx="804672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003366"/>
                </a:solidFill>
              </a:defRPr>
            </a:pPr>
            <a:r>
              <a:t>Sample Data Table (Screenshot-style)</a:t>
            </a:r>
          </a:p>
        </p:txBody>
      </p:sp>
      <p:pic>
        <p:nvPicPr>
          <p:cNvPr id="5" name="Picture 4" descr="sample_data_tab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1463040"/>
            <a:ext cx="7680960" cy="2941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1520" y="5577840"/>
            <a:ext cx="768096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505050"/>
                </a:solidFill>
              </a:defRPr>
            </a:pPr>
            <a:r>
              <a:t>A peek at the underlying records used for aggregates and visuals.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1280160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457200" y="365760"/>
            <a:ext cx="8229600" cy="640080"/>
          </a:xfrm>
          <a:prstGeom prst="roundRect">
            <a:avLst/>
          </a:prstGeom>
          <a:solidFill>
            <a:srgbClr val="E6F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548640" y="411480"/>
            <a:ext cx="804672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003366"/>
                </a:solidFill>
              </a:defRPr>
            </a:pPr>
            <a:r>
              <a:t>KPI Snapshot</a:t>
            </a:r>
          </a:p>
        </p:txBody>
      </p:sp>
      <p:pic>
        <p:nvPicPr>
          <p:cNvPr id="5" name="Picture 4" descr="kpi_snapsh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1463040"/>
            <a:ext cx="7680960" cy="43755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1520" y="5577840"/>
            <a:ext cx="768096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505050"/>
                </a:solidFill>
              </a:defRPr>
            </a:pPr>
            <a:r>
              <a:t>At-a-glance metrics to share with stakeholders.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1280160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457200" y="365760"/>
            <a:ext cx="8229600" cy="640080"/>
          </a:xfrm>
          <a:prstGeom prst="roundRect">
            <a:avLst/>
          </a:prstGeom>
          <a:solidFill>
            <a:srgbClr val="E6F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548640" y="411480"/>
            <a:ext cx="804672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003366"/>
                </a:solidFill>
              </a:defRPr>
            </a:pPr>
            <a:r>
              <a:t>Recommendations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640" y="1463040"/>
            <a:ext cx="804672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/>
            </a:pPr>
            <a:r>
              <a:t>Double down on peak-season inventory and campaigns.</a:t>
            </a:r>
          </a:p>
          <a:p>
            <a:pPr>
              <a:defRPr sz="2000"/>
            </a:pPr>
            <a:r>
              <a:t>Expand electronics assortment in high-performing urban stores.</a:t>
            </a:r>
          </a:p>
          <a:p>
            <a:pPr>
              <a:defRPr sz="2000"/>
            </a:pPr>
            <a:r>
              <a:t>Build targeted promos in suburban areas to lift share.</a:t>
            </a:r>
          </a:p>
          <a:p>
            <a:pPr>
              <a:defRPr sz="2000"/>
            </a:pPr>
            <a:r>
              <a:t>Use demand forecasting to reduce stockouts.</a:t>
            </a:r>
          </a:p>
          <a:p>
            <a:pPr>
              <a:defRPr sz="2000"/>
            </a:pPr>
            <a:r>
              <a:t>Track repeat-customer initiatives to raise loyalty.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1280160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457200" y="365760"/>
            <a:ext cx="8229600" cy="640080"/>
          </a:xfrm>
          <a:prstGeom prst="roundRect">
            <a:avLst/>
          </a:prstGeom>
          <a:solidFill>
            <a:srgbClr val="E6F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548640" y="411480"/>
            <a:ext cx="804672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003366"/>
                </a:solidFill>
              </a:defRPr>
            </a:pPr>
            <a:r>
              <a:t>Conclusion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640" y="1463040"/>
            <a:ext cx="804672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/>
            </a:pPr>
            <a:r>
              <a:t>Sales analysis reveals clear growth and category concentration.</a:t>
            </a:r>
          </a:p>
          <a:p>
            <a:pPr>
              <a:defRPr sz="2000"/>
            </a:pPr>
            <a:r>
              <a:t>Seasonality and regional mix guide inventory and marketing.</a:t>
            </a:r>
          </a:p>
          <a:p>
            <a:pPr>
              <a:defRPr sz="2000"/>
            </a:pPr>
            <a:r>
              <a:t>Continue monitoring trends to sustain momentum.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1280160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457200" y="365760"/>
            <a:ext cx="8229600" cy="640080"/>
          </a:xfrm>
          <a:prstGeom prst="roundRect">
            <a:avLst/>
          </a:prstGeom>
          <a:solidFill>
            <a:srgbClr val="E6F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548640" y="411480"/>
            <a:ext cx="804672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003366"/>
                </a:solidFill>
              </a:defRPr>
            </a:pPr>
            <a:r>
              <a:t>Introduction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640" y="1463040"/>
            <a:ext cx="804672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/>
            </a:pPr>
            <a:r>
              <a:t>This deck explores sales trends for small retail stores using synthetic, realistic sample data.</a:t>
            </a:r>
          </a:p>
          <a:p>
            <a:pPr>
              <a:defRPr sz="2000"/>
            </a:pPr>
            <a:r>
              <a:t>We highlight growth patterns, category contributions, seasonality, and regional differences.</a:t>
            </a:r>
          </a:p>
          <a:p>
            <a:pPr>
              <a:defRPr sz="2000"/>
            </a:pPr>
            <a:r>
              <a:t>Visuals and tables are included to make insights easy to grasp.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1280160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457200" y="365760"/>
            <a:ext cx="8229600" cy="640080"/>
          </a:xfrm>
          <a:prstGeom prst="roundRect">
            <a:avLst/>
          </a:prstGeom>
          <a:solidFill>
            <a:srgbClr val="E6F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548640" y="411480"/>
            <a:ext cx="804672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003366"/>
                </a:solidFill>
              </a:defRPr>
            </a:pPr>
            <a:r>
              <a:t>Data Overview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640" y="1463040"/>
            <a:ext cx="804672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/>
            </a:pPr>
            <a:r>
              <a:t>Transactions from 2020–2024 (sampled).</a:t>
            </a:r>
          </a:p>
          <a:p>
            <a:pPr>
              <a:defRPr sz="2000"/>
            </a:pPr>
            <a:r>
              <a:t>Key fields: Date, Store_ID, Product/Category, Amount, Region.</a:t>
            </a:r>
          </a:p>
          <a:p>
            <a:pPr>
              <a:defRPr sz="2000"/>
            </a:pPr>
            <a:r>
              <a:t>Aggregations used: yearly totals, monthly seasonality, category shares, regional mix.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1280160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457200" y="365760"/>
            <a:ext cx="8229600" cy="640080"/>
          </a:xfrm>
          <a:prstGeom prst="roundRect">
            <a:avLst/>
          </a:prstGeom>
          <a:solidFill>
            <a:srgbClr val="E6F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548640" y="411480"/>
            <a:ext cx="804672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003366"/>
                </a:solidFill>
              </a:defRPr>
            </a:pPr>
            <a:r>
              <a:t>Data Model (ER Overview)</a:t>
            </a:r>
          </a:p>
        </p:txBody>
      </p:sp>
      <p:pic>
        <p:nvPicPr>
          <p:cNvPr id="5" name="Picture 4" descr="data_model_diagr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1463040"/>
            <a:ext cx="7680960" cy="55962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1520" y="5577840"/>
            <a:ext cx="768096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505050"/>
                </a:solidFill>
              </a:defRPr>
            </a:pPr>
            <a:r>
              <a:t>Sales links Store and Product; measures include date and amount.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1280160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457200" y="365760"/>
            <a:ext cx="8229600" cy="640080"/>
          </a:xfrm>
          <a:prstGeom prst="roundRect">
            <a:avLst/>
          </a:prstGeom>
          <a:solidFill>
            <a:srgbClr val="E6F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548640" y="411480"/>
            <a:ext cx="804672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003366"/>
                </a:solidFill>
              </a:defRPr>
            </a:pPr>
            <a:r>
              <a:t>Yearly Sales Trend</a:t>
            </a:r>
          </a:p>
        </p:txBody>
      </p:sp>
      <p:pic>
        <p:nvPicPr>
          <p:cNvPr id="5" name="Picture 4" descr="yearly_sales_tre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1463040"/>
            <a:ext cx="7680960" cy="49833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1520" y="5577840"/>
            <a:ext cx="768096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505050"/>
                </a:solidFill>
              </a:defRPr>
            </a:pPr>
            <a:r>
              <a:t>Consistent growth from 2020 to 2024.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1280160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457200" y="365760"/>
            <a:ext cx="8229600" cy="640080"/>
          </a:xfrm>
          <a:prstGeom prst="roundRect">
            <a:avLst/>
          </a:prstGeom>
          <a:solidFill>
            <a:srgbClr val="E6F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548640" y="411480"/>
            <a:ext cx="804672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003366"/>
                </a:solidFill>
              </a:defRPr>
            </a:pPr>
            <a:r>
              <a:t>Category-wise Revenue Share</a:t>
            </a:r>
          </a:p>
        </p:txBody>
      </p:sp>
      <p:pic>
        <p:nvPicPr>
          <p:cNvPr id="5" name="Picture 4" descr="category_revenue_sha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1463040"/>
            <a:ext cx="7680960" cy="68742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1520" y="5577840"/>
            <a:ext cx="768096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505050"/>
                </a:solidFill>
              </a:defRPr>
            </a:pPr>
            <a:r>
              <a:t>Electronics and Grocery dominate overall revenue contribution.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1280160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457200" y="365760"/>
            <a:ext cx="8229600" cy="640080"/>
          </a:xfrm>
          <a:prstGeom prst="roundRect">
            <a:avLst/>
          </a:prstGeom>
          <a:solidFill>
            <a:srgbClr val="E6F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548640" y="411480"/>
            <a:ext cx="804672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003366"/>
                </a:solidFill>
              </a:defRPr>
            </a:pPr>
            <a:r>
              <a:t>Monthly Sales Seasonality</a:t>
            </a:r>
          </a:p>
        </p:txBody>
      </p:sp>
      <p:pic>
        <p:nvPicPr>
          <p:cNvPr id="5" name="Picture 4" descr="monthly_seasonalit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1463040"/>
            <a:ext cx="7680960" cy="45798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1520" y="5577840"/>
            <a:ext cx="768096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505050"/>
                </a:solidFill>
              </a:defRPr>
            </a:pPr>
            <a:r>
              <a:t>Festive months show noticeable spikes compared to off-season months.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1280160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457200" y="365760"/>
            <a:ext cx="8229600" cy="640080"/>
          </a:xfrm>
          <a:prstGeom prst="roundRect">
            <a:avLst/>
          </a:prstGeom>
          <a:solidFill>
            <a:srgbClr val="E6F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548640" y="411480"/>
            <a:ext cx="804672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003366"/>
                </a:solidFill>
              </a:defRPr>
            </a:pPr>
            <a:r>
              <a:t>Regional Performance Mix</a:t>
            </a:r>
          </a:p>
        </p:txBody>
      </p:sp>
      <p:pic>
        <p:nvPicPr>
          <p:cNvPr id="5" name="Picture 4" descr="regional_performan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1463040"/>
            <a:ext cx="7680960" cy="48049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1520" y="5577840"/>
            <a:ext cx="768096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505050"/>
                </a:solidFill>
              </a:defRPr>
            </a:pPr>
            <a:r>
              <a:t>Urban stores contribute the majority of revenue, followed by suburban and rural.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1280160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457200" y="365760"/>
            <a:ext cx="8229600" cy="640080"/>
          </a:xfrm>
          <a:prstGeom prst="roundRect">
            <a:avLst/>
          </a:prstGeom>
          <a:solidFill>
            <a:srgbClr val="E6F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548640" y="411480"/>
            <a:ext cx="804672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003366"/>
                </a:solidFill>
              </a:defRPr>
            </a:pPr>
            <a:r>
              <a:t>Top Products by Sales</a:t>
            </a:r>
          </a:p>
        </p:txBody>
      </p:sp>
      <p:pic>
        <p:nvPicPr>
          <p:cNvPr id="5" name="Picture 4" descr="top_produc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1463040"/>
            <a:ext cx="7680960" cy="45798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1520" y="5577840"/>
            <a:ext cx="768096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505050"/>
                </a:solidFill>
              </a:defRPr>
            </a:pPr>
            <a:r>
              <a:t>Smartphones and Groceries lead, indicating a strong essentials + electronics mix.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