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charset="0"/>
      <p:regular r:id="rId21"/>
      <p:bold r:id="rId22"/>
      <p:italic r:id="rId23"/>
      <p:boldItalic r:id="rId24"/>
    </p:embeddedFont>
    <p:embeddedFont>
      <p:font typeface="Proxima Nova"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2020 12050"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3" d="100"/>
          <a:sy n="103" d="100"/>
        </p:scale>
        <p:origin x="-426" y="2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76888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a35986d1bb_8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a35986d1bb_8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35986d1bb_3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35986d1bb_3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35986d1bb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35986d1bb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35986d1bb_3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35986d1bb_3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35986d1bb_3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35986d1bb_3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35986d1bb_4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35986d1bb_4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35986d1bb_4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35986d1bb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35986d1bb_4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35986d1bb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35986d1bb_4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35986d1bb_4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35986d1bb_8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35986d1bb_8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35986d1bb_3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35986d1bb_3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35986d1bb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35986d1b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35986d1bb_3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35986d1bb_3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35986d1bb_3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35986d1bb_3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35986d1bb_3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35986d1bb_3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35986d1bb_3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35986d1bb_3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35986d1bb_3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a35986d1bb_3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35986d1bb_4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a35986d1bb_4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uVu6ICQPF5SkkK0CH9qNiv-LIvhF7P7L/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piRkY2kISDq4EmLNZx1vh6C6edPr7xzS/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RTO MANAGEMENT SYSTEM</a:t>
            </a:r>
            <a:endParaRPr/>
          </a:p>
        </p:txBody>
      </p:sp>
      <p:sp>
        <p:nvSpPr>
          <p:cNvPr id="60" name="Google Shape;60;p13"/>
          <p:cNvSpPr txBox="1">
            <a:spLocks noGrp="1"/>
          </p:cNvSpPr>
          <p:nvPr>
            <p:ph type="subTitle" idx="1"/>
          </p:nvPr>
        </p:nvSpPr>
        <p:spPr>
          <a:xfrm>
            <a:off x="510450" y="3610523"/>
            <a:ext cx="8123100" cy="17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202012050 - HARSH VELIYAT</a:t>
            </a:r>
            <a:endParaRPr sz="1700"/>
          </a:p>
          <a:p>
            <a:pPr marL="0" lvl="0" indent="0" algn="l" rtl="0">
              <a:spcBef>
                <a:spcPts val="0"/>
              </a:spcBef>
              <a:spcAft>
                <a:spcPts val="0"/>
              </a:spcAft>
              <a:buNone/>
            </a:pPr>
            <a:r>
              <a:rPr lang="en" sz="1700"/>
              <a:t>202012051 - ISHA AGRAWAL</a:t>
            </a:r>
            <a:endParaRPr sz="1700"/>
          </a:p>
          <a:p>
            <a:pPr marL="0" lvl="0" indent="0" algn="l" rtl="0">
              <a:spcBef>
                <a:spcPts val="0"/>
              </a:spcBef>
              <a:spcAft>
                <a:spcPts val="0"/>
              </a:spcAft>
              <a:buNone/>
            </a:pPr>
            <a:r>
              <a:rPr lang="en" sz="1700"/>
              <a:t>202012052 - SHUBHI AGARWAL</a:t>
            </a:r>
            <a:endParaRPr sz="1700"/>
          </a:p>
          <a:p>
            <a:pPr marL="0" lvl="0" indent="0" algn="l" rtl="0">
              <a:spcBef>
                <a:spcPts val="0"/>
              </a:spcBef>
              <a:spcAft>
                <a:spcPts val="0"/>
              </a:spcAft>
              <a:buNone/>
            </a:pPr>
            <a:r>
              <a:rPr lang="en" sz="1700"/>
              <a:t>202018026 - AAKANKSHA SHAH</a:t>
            </a:r>
            <a:endParaRPr sz="1700"/>
          </a:p>
        </p:txBody>
      </p:sp>
      <p:sp>
        <p:nvSpPr>
          <p:cNvPr id="61" name="Google Shape;61;p13"/>
          <p:cNvSpPr txBox="1"/>
          <p:nvPr/>
        </p:nvSpPr>
        <p:spPr>
          <a:xfrm>
            <a:off x="510450" y="3214875"/>
            <a:ext cx="2880300" cy="9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lt1"/>
                </a:solidFill>
                <a:latin typeface="Proxima Nova"/>
                <a:ea typeface="Proxima Nova"/>
                <a:cs typeface="Proxima Nova"/>
                <a:sym typeface="Proxima Nova"/>
              </a:rPr>
              <a:t>BY GROUP - 13</a:t>
            </a:r>
            <a:endParaRPr sz="2000" b="1">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body" idx="1"/>
          </p:nvPr>
        </p:nvSpPr>
        <p:spPr>
          <a:xfrm>
            <a:off x="311700" y="23020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000000"/>
                </a:solidFill>
                <a:latin typeface="Arial"/>
                <a:ea typeface="Arial"/>
                <a:cs typeface="Arial"/>
                <a:sym typeface="Arial"/>
              </a:rPr>
              <a:t>List all the users whose appointments have been cancelled more than two times.</a:t>
            </a:r>
            <a:endParaRPr sz="14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1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300" b="1">
                <a:solidFill>
                  <a:srgbClr val="000000"/>
                </a:solidFill>
                <a:latin typeface="Arial"/>
                <a:ea typeface="Arial"/>
                <a:cs typeface="Arial"/>
                <a:sym typeface="Arial"/>
              </a:rPr>
              <a:t>Relational Algebra:</a:t>
            </a:r>
            <a:endParaRPr sz="13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300">
                <a:solidFill>
                  <a:srgbClr val="000000"/>
                </a:solidFill>
                <a:latin typeface="Arial"/>
                <a:ea typeface="Arial"/>
                <a:cs typeface="Arial"/>
                <a:sym typeface="Arial"/>
              </a:rPr>
              <a:t>r1 &lt;- </a:t>
            </a:r>
            <a:r>
              <a:rPr lang="en" sz="1300">
                <a:solidFill>
                  <a:srgbClr val="202124"/>
                </a:solidFill>
                <a:highlight>
                  <a:srgbClr val="FFFFFF"/>
                </a:highlight>
                <a:latin typeface="Arial"/>
                <a:ea typeface="Arial"/>
                <a:cs typeface="Arial"/>
                <a:sym typeface="Arial"/>
              </a:rPr>
              <a:t>σ</a:t>
            </a:r>
            <a:r>
              <a:rPr lang="en" sz="1300">
                <a:solidFill>
                  <a:srgbClr val="000000"/>
                </a:solidFill>
                <a:latin typeface="Arial"/>
                <a:ea typeface="Arial"/>
                <a:cs typeface="Arial"/>
                <a:sym typeface="Arial"/>
              </a:rPr>
              <a:t> (APPLICATION.APP_STATUS=”CANCELLED”)(APPOINTMENT)</a:t>
            </a:r>
            <a:endParaRPr sz="13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300">
                <a:solidFill>
                  <a:srgbClr val="000000"/>
                </a:solidFill>
                <a:latin typeface="Arial"/>
                <a:ea typeface="Arial"/>
                <a:cs typeface="Arial"/>
                <a:sym typeface="Arial"/>
              </a:rPr>
              <a:t>r2 &lt;- USER_ID ℱ COUNT(USER_DETAILS.USER_ID)-&gt; COUNT_USER(r1)</a:t>
            </a:r>
            <a:endParaRPr sz="13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300">
                <a:solidFill>
                  <a:srgbClr val="000000"/>
                </a:solidFill>
                <a:latin typeface="Arial"/>
                <a:ea typeface="Arial"/>
                <a:cs typeface="Arial"/>
                <a:sym typeface="Arial"/>
              </a:rPr>
              <a:t>r3 &lt;- </a:t>
            </a:r>
            <a:r>
              <a:rPr lang="en" sz="1300">
                <a:solidFill>
                  <a:srgbClr val="202124"/>
                </a:solidFill>
                <a:highlight>
                  <a:srgbClr val="FFFFFF"/>
                </a:highlight>
                <a:latin typeface="Arial"/>
                <a:ea typeface="Arial"/>
                <a:cs typeface="Arial"/>
                <a:sym typeface="Arial"/>
              </a:rPr>
              <a:t>σ</a:t>
            </a:r>
            <a:r>
              <a:rPr lang="en" sz="1300">
                <a:solidFill>
                  <a:srgbClr val="000000"/>
                </a:solidFill>
                <a:latin typeface="Arial"/>
                <a:ea typeface="Arial"/>
                <a:cs typeface="Arial"/>
                <a:sym typeface="Arial"/>
              </a:rPr>
              <a:t> COUNT_USER &gt; 2 (r2)</a:t>
            </a:r>
            <a:endParaRPr sz="13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300">
                <a:solidFill>
                  <a:srgbClr val="000000"/>
                </a:solidFill>
                <a:latin typeface="Arial"/>
                <a:ea typeface="Arial"/>
                <a:cs typeface="Arial"/>
                <a:sym typeface="Arial"/>
              </a:rPr>
              <a:t>result &lt;- </a:t>
            </a:r>
            <a:r>
              <a:rPr lang="en" sz="1200" b="1">
                <a:solidFill>
                  <a:srgbClr val="202124"/>
                </a:solidFill>
                <a:highlight>
                  <a:srgbClr val="FFFFFF"/>
                </a:highlight>
                <a:latin typeface="Arial"/>
                <a:ea typeface="Arial"/>
                <a:cs typeface="Arial"/>
                <a:sym typeface="Arial"/>
              </a:rPr>
              <a:t>π</a:t>
            </a:r>
            <a:r>
              <a:rPr lang="en" sz="1300">
                <a:solidFill>
                  <a:srgbClr val="000000"/>
                </a:solidFill>
                <a:latin typeface="Arial"/>
                <a:ea typeface="Arial"/>
                <a:cs typeface="Arial"/>
                <a:sym typeface="Arial"/>
              </a:rPr>
              <a:t> FNAME,LNAME,DOB,CITY,EMAIL,PAN_NO,COUNT_USER(ℱ COUNT (</a:t>
            </a:r>
            <a:endParaRPr sz="13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300">
                <a:solidFill>
                  <a:srgbClr val="000000"/>
                </a:solidFill>
                <a:latin typeface="Arial"/>
                <a:ea typeface="Arial"/>
                <a:cs typeface="Arial"/>
                <a:sym typeface="Arial"/>
              </a:rPr>
              <a:t>USER_DETAILS.USER_ID )-&gt;COUNT_USER (USER_DETAILS) ⋈ (</a:t>
            </a:r>
            <a:endParaRPr sz="13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300">
                <a:solidFill>
                  <a:srgbClr val="000000"/>
                </a:solidFill>
                <a:latin typeface="Arial"/>
                <a:ea typeface="Arial"/>
                <a:cs typeface="Arial"/>
                <a:sym typeface="Arial"/>
              </a:rPr>
              <a:t>USER_DETAILS.USER_ID=APPOINTMENT.USER_ID) (r3))</a:t>
            </a:r>
            <a:endParaRPr sz="13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3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300" b="1">
                <a:solidFill>
                  <a:srgbClr val="000000"/>
                </a:solidFill>
                <a:latin typeface="Arial"/>
                <a:ea typeface="Arial"/>
                <a:cs typeface="Arial"/>
                <a:sym typeface="Arial"/>
              </a:rPr>
              <a:t>SQL DML Statements:</a:t>
            </a:r>
            <a:endParaRPr sz="13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300">
                <a:solidFill>
                  <a:srgbClr val="000000"/>
                </a:solidFill>
                <a:latin typeface="Arial"/>
                <a:ea typeface="Arial"/>
                <a:cs typeface="Arial"/>
                <a:sym typeface="Arial"/>
              </a:rPr>
              <a:t>SELECT FNAME,LNAME,DOB,CITY,EMAIL,PAN_NO,COUNT(U.USER_ID) FROM USER_DETAILS AS U</a:t>
            </a:r>
            <a:endParaRPr sz="13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300">
                <a:solidFill>
                  <a:srgbClr val="000000"/>
                </a:solidFill>
                <a:latin typeface="Arial"/>
                <a:ea typeface="Arial"/>
                <a:cs typeface="Arial"/>
                <a:sym typeface="Arial"/>
              </a:rPr>
              <a:t>JOIN APPOINTMENT AS A ON (U.USER_ID=A.USER_ID) WHERE</a:t>
            </a:r>
            <a:endParaRPr sz="13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300">
                <a:solidFill>
                  <a:srgbClr val="000000"/>
                </a:solidFill>
                <a:latin typeface="Arial"/>
                <a:ea typeface="Arial"/>
                <a:cs typeface="Arial"/>
                <a:sym typeface="Arial"/>
              </a:rPr>
              <a:t>A.APP_STATUS='CANCELLED' GROUP BY U.USER_ID HAVING COUNT(U.USER_ID)&gt;2;</a:t>
            </a:r>
            <a:endParaRPr sz="13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300" b="1">
              <a:solidFill>
                <a:srgbClr val="000000"/>
              </a:solidFill>
              <a:latin typeface="Arial"/>
              <a:ea typeface="Arial"/>
              <a:cs typeface="Arial"/>
              <a:sym typeface="Arial"/>
            </a:endParaRPr>
          </a:p>
          <a:p>
            <a:pPr marL="0" lvl="0" indent="0" algn="l" rtl="0">
              <a:spcBef>
                <a:spcPts val="0"/>
              </a:spcBef>
              <a:spcAft>
                <a:spcPts val="0"/>
              </a:spcAft>
              <a:buNone/>
            </a:pPr>
            <a:r>
              <a:rPr lang="en" sz="1300" b="1">
                <a:solidFill>
                  <a:srgbClr val="000000"/>
                </a:solidFill>
                <a:latin typeface="Arial"/>
                <a:ea typeface="Arial"/>
                <a:cs typeface="Arial"/>
                <a:sym typeface="Arial"/>
              </a:rPr>
              <a:t>Requirements:</a:t>
            </a:r>
            <a:endParaRPr sz="1300" b="1">
              <a:solidFill>
                <a:srgbClr val="000000"/>
              </a:solidFill>
              <a:latin typeface="Arial"/>
              <a:ea typeface="Arial"/>
              <a:cs typeface="Arial"/>
              <a:sym typeface="Arial"/>
            </a:endParaRPr>
          </a:p>
          <a:p>
            <a:pPr marL="457200" lvl="0" indent="-311150" algn="l" rtl="0">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 user has a Pan number, fname, lname,city, dob and contact number.Any authorized User can apply for one or more services.</a:t>
            </a:r>
            <a:endParaRPr sz="130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The request is approved by one employee and an employee can approve one or more appointment requests.</a:t>
            </a:r>
            <a:endParaRPr sz="130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An employee can reject an application if the user does not appear on the allotted day and might be asked to reschedule.</a:t>
            </a:r>
            <a:endParaRPr sz="1300">
              <a:solidFill>
                <a:srgbClr val="000000"/>
              </a:solidFill>
              <a:latin typeface="Arial"/>
              <a:ea typeface="Arial"/>
              <a:cs typeface="Arial"/>
              <a:sym typeface="Arial"/>
            </a:endParaRPr>
          </a:p>
          <a:p>
            <a:pPr marL="0" lvl="0" indent="0" algn="l" rtl="0">
              <a:spcBef>
                <a:spcPts val="0"/>
              </a:spcBef>
              <a:spcAft>
                <a:spcPts val="0"/>
              </a:spcAft>
              <a:buNone/>
            </a:pPr>
            <a:endParaRPr sz="1100"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3"/>
          <p:cNvPicPr preferRelativeResize="0"/>
          <p:nvPr/>
        </p:nvPicPr>
        <p:blipFill rotWithShape="1">
          <a:blip r:embed="rId3">
            <a:alphaModFix/>
          </a:blip>
          <a:srcRect l="10716" t="65670" r="18027" b="15239"/>
          <a:stretch/>
        </p:blipFill>
        <p:spPr>
          <a:xfrm>
            <a:off x="290325" y="1185050"/>
            <a:ext cx="8764399" cy="1432675"/>
          </a:xfrm>
          <a:prstGeom prst="rect">
            <a:avLst/>
          </a:prstGeom>
          <a:noFill/>
          <a:ln>
            <a:noFill/>
          </a:ln>
        </p:spPr>
      </p:pic>
      <p:sp>
        <p:nvSpPr>
          <p:cNvPr id="119" name="Google Shape;119;p23"/>
          <p:cNvSpPr txBox="1"/>
          <p:nvPr/>
        </p:nvSpPr>
        <p:spPr>
          <a:xfrm>
            <a:off x="218725" y="464350"/>
            <a:ext cx="3000000" cy="4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t>Output:</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body" idx="1"/>
          </p:nvPr>
        </p:nvSpPr>
        <p:spPr>
          <a:xfrm>
            <a:off x="311700" y="21932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000000"/>
                </a:solidFill>
              </a:rPr>
              <a:t>Find the users who have international license which is expiring in the year 2020.</a:t>
            </a:r>
            <a:endParaRPr sz="1400" b="1">
              <a:solidFill>
                <a:srgbClr val="000000"/>
              </a:solidFill>
            </a:endParaRPr>
          </a:p>
          <a:p>
            <a:pPr marL="0" lvl="0" indent="0" algn="l" rtl="0">
              <a:lnSpc>
                <a:spcPct val="100000"/>
              </a:lnSpc>
              <a:spcBef>
                <a:spcPts val="0"/>
              </a:spcBef>
              <a:spcAft>
                <a:spcPts val="0"/>
              </a:spcAft>
              <a:buNone/>
            </a:pPr>
            <a:endParaRPr sz="1300" b="1">
              <a:solidFill>
                <a:srgbClr val="000000"/>
              </a:solidFill>
            </a:endParaRPr>
          </a:p>
          <a:p>
            <a:pPr marL="0" lvl="0" indent="0" algn="l" rtl="0">
              <a:lnSpc>
                <a:spcPct val="100000"/>
              </a:lnSpc>
              <a:spcBef>
                <a:spcPts val="0"/>
              </a:spcBef>
              <a:spcAft>
                <a:spcPts val="0"/>
              </a:spcAft>
              <a:buNone/>
            </a:pPr>
            <a:r>
              <a:rPr lang="en" sz="1300" b="1">
                <a:solidFill>
                  <a:srgbClr val="000000"/>
                </a:solidFill>
              </a:rPr>
              <a:t>Relational Algebra:</a:t>
            </a:r>
            <a:endParaRPr sz="1300" b="1">
              <a:solidFill>
                <a:srgbClr val="000000"/>
              </a:solidFill>
            </a:endParaRPr>
          </a:p>
          <a:p>
            <a:pPr marL="0" lvl="0" indent="0" algn="l" rtl="0">
              <a:lnSpc>
                <a:spcPct val="100000"/>
              </a:lnSpc>
              <a:spcBef>
                <a:spcPts val="0"/>
              </a:spcBef>
              <a:spcAft>
                <a:spcPts val="0"/>
              </a:spcAft>
              <a:buNone/>
            </a:pPr>
            <a:endParaRPr sz="1300" b="1">
              <a:solidFill>
                <a:srgbClr val="000000"/>
              </a:solidFill>
            </a:endParaRPr>
          </a:p>
          <a:p>
            <a:pPr marL="0" lvl="0" indent="0" algn="l" rtl="0">
              <a:lnSpc>
                <a:spcPct val="100000"/>
              </a:lnSpc>
              <a:spcBef>
                <a:spcPts val="0"/>
              </a:spcBef>
              <a:spcAft>
                <a:spcPts val="0"/>
              </a:spcAft>
              <a:buNone/>
            </a:pPr>
            <a:r>
              <a:rPr lang="en" sz="1200">
                <a:solidFill>
                  <a:srgbClr val="202124"/>
                </a:solidFill>
                <a:highlight>
                  <a:srgbClr val="FFFFFF"/>
                </a:highlight>
                <a:latin typeface="Arial"/>
                <a:ea typeface="Arial"/>
                <a:cs typeface="Arial"/>
                <a:sym typeface="Arial"/>
              </a:rPr>
              <a:t>π </a:t>
            </a:r>
            <a:r>
              <a:rPr lang="en" sz="1300">
                <a:solidFill>
                  <a:srgbClr val="000000"/>
                </a:solidFill>
              </a:rPr>
              <a:t>FNAME,LNAME,DOB,CITY,EMAIL,PAN_NO, DRIVING_LICENSE.D_TYPE,</a:t>
            </a:r>
            <a:endParaRPr sz="1300">
              <a:solidFill>
                <a:srgbClr val="000000"/>
              </a:solidFill>
            </a:endParaRPr>
          </a:p>
          <a:p>
            <a:pPr marL="0" lvl="0" indent="0" algn="l" rtl="0">
              <a:lnSpc>
                <a:spcPct val="100000"/>
              </a:lnSpc>
              <a:spcBef>
                <a:spcPts val="0"/>
              </a:spcBef>
              <a:spcAft>
                <a:spcPts val="0"/>
              </a:spcAft>
              <a:buNone/>
            </a:pPr>
            <a:r>
              <a:rPr lang="en" sz="1300">
                <a:solidFill>
                  <a:srgbClr val="000000"/>
                </a:solidFill>
              </a:rPr>
              <a:t>DRIVING_LICENSE.VALIDITY (</a:t>
            </a:r>
            <a:r>
              <a:rPr lang="en" sz="1300">
                <a:solidFill>
                  <a:srgbClr val="202124"/>
                </a:solidFill>
                <a:highlight>
                  <a:srgbClr val="FFFFFF"/>
                </a:highlight>
                <a:latin typeface="Arial"/>
                <a:ea typeface="Arial"/>
                <a:cs typeface="Arial"/>
                <a:sym typeface="Arial"/>
              </a:rPr>
              <a:t>σ</a:t>
            </a:r>
            <a:r>
              <a:rPr lang="en" sz="1300">
                <a:solidFill>
                  <a:srgbClr val="000000"/>
                </a:solidFill>
              </a:rPr>
              <a:t> D_TYPE=’INTERNATIONAL’ AND EXTRACT(YEAR FROM</a:t>
            </a:r>
            <a:endParaRPr sz="1300">
              <a:solidFill>
                <a:srgbClr val="000000"/>
              </a:solidFill>
            </a:endParaRPr>
          </a:p>
          <a:p>
            <a:pPr marL="0" lvl="0" indent="0" algn="l" rtl="0">
              <a:lnSpc>
                <a:spcPct val="100000"/>
              </a:lnSpc>
              <a:spcBef>
                <a:spcPts val="0"/>
              </a:spcBef>
              <a:spcAft>
                <a:spcPts val="0"/>
              </a:spcAft>
              <a:buNone/>
            </a:pPr>
            <a:r>
              <a:rPr lang="en" sz="1300">
                <a:solidFill>
                  <a:srgbClr val="000000"/>
                </a:solidFill>
              </a:rPr>
              <a:t>DRIVING_LICENSE.VALIDITY)=’2020’ (DRIVING_LICENSE) ⋈</a:t>
            </a:r>
            <a:endParaRPr sz="1300">
              <a:solidFill>
                <a:srgbClr val="000000"/>
              </a:solidFill>
            </a:endParaRPr>
          </a:p>
          <a:p>
            <a:pPr marL="0" lvl="0" indent="0" algn="l" rtl="0">
              <a:lnSpc>
                <a:spcPct val="100000"/>
              </a:lnSpc>
              <a:spcBef>
                <a:spcPts val="0"/>
              </a:spcBef>
              <a:spcAft>
                <a:spcPts val="0"/>
              </a:spcAft>
              <a:buNone/>
            </a:pPr>
            <a:r>
              <a:rPr lang="en" sz="1300">
                <a:solidFill>
                  <a:srgbClr val="000000"/>
                </a:solidFill>
              </a:rPr>
              <a:t>(DRIVING_LICENSE.USER_ID=USER_DETAILS.USER_ID) USER_DETAILS )</a:t>
            </a:r>
            <a:endParaRPr sz="1300">
              <a:solidFill>
                <a:srgbClr val="000000"/>
              </a:solidFill>
            </a:endParaRPr>
          </a:p>
          <a:p>
            <a:pPr marL="0" lvl="0" indent="0" algn="l" rtl="0">
              <a:lnSpc>
                <a:spcPct val="100000"/>
              </a:lnSpc>
              <a:spcBef>
                <a:spcPts val="0"/>
              </a:spcBef>
              <a:spcAft>
                <a:spcPts val="0"/>
              </a:spcAft>
              <a:buNone/>
            </a:pPr>
            <a:endParaRPr sz="1300">
              <a:solidFill>
                <a:srgbClr val="000000"/>
              </a:solidFill>
            </a:endParaRPr>
          </a:p>
          <a:p>
            <a:pPr marL="0" lvl="0" indent="0" algn="l" rtl="0">
              <a:lnSpc>
                <a:spcPct val="100000"/>
              </a:lnSpc>
              <a:spcBef>
                <a:spcPts val="0"/>
              </a:spcBef>
              <a:spcAft>
                <a:spcPts val="0"/>
              </a:spcAft>
              <a:buNone/>
            </a:pPr>
            <a:r>
              <a:rPr lang="en" sz="1300" b="1">
                <a:solidFill>
                  <a:srgbClr val="000000"/>
                </a:solidFill>
              </a:rPr>
              <a:t>SQL DML Statements:</a:t>
            </a:r>
            <a:endParaRPr sz="1300" b="1">
              <a:solidFill>
                <a:srgbClr val="000000"/>
              </a:solidFill>
            </a:endParaRPr>
          </a:p>
          <a:p>
            <a:pPr marL="0" lvl="0" indent="0" algn="l" rtl="0">
              <a:lnSpc>
                <a:spcPct val="100000"/>
              </a:lnSpc>
              <a:spcBef>
                <a:spcPts val="0"/>
              </a:spcBef>
              <a:spcAft>
                <a:spcPts val="0"/>
              </a:spcAft>
              <a:buNone/>
            </a:pPr>
            <a:endParaRPr sz="1300" b="1">
              <a:solidFill>
                <a:srgbClr val="000000"/>
              </a:solidFill>
            </a:endParaRPr>
          </a:p>
          <a:p>
            <a:pPr marL="0" lvl="0" indent="0" algn="l" rtl="0">
              <a:lnSpc>
                <a:spcPct val="100000"/>
              </a:lnSpc>
              <a:spcBef>
                <a:spcPts val="0"/>
              </a:spcBef>
              <a:spcAft>
                <a:spcPts val="0"/>
              </a:spcAft>
              <a:buNone/>
            </a:pPr>
            <a:r>
              <a:rPr lang="en" sz="1300">
                <a:solidFill>
                  <a:srgbClr val="000000"/>
                </a:solidFill>
              </a:rPr>
              <a:t>SELECT FNAME,LNAME,DOB,CITY,EMAIL,PAN_NO,D.D_TYPE,D.VALIDITY FROM USER_DETAILS AS U</a:t>
            </a:r>
            <a:endParaRPr sz="1300">
              <a:solidFill>
                <a:srgbClr val="000000"/>
              </a:solidFill>
            </a:endParaRPr>
          </a:p>
          <a:p>
            <a:pPr marL="0" lvl="0" indent="0" algn="l" rtl="0">
              <a:lnSpc>
                <a:spcPct val="100000"/>
              </a:lnSpc>
              <a:spcBef>
                <a:spcPts val="0"/>
              </a:spcBef>
              <a:spcAft>
                <a:spcPts val="0"/>
              </a:spcAft>
              <a:buNone/>
            </a:pPr>
            <a:r>
              <a:rPr lang="en" sz="1300">
                <a:solidFill>
                  <a:srgbClr val="000000"/>
                </a:solidFill>
              </a:rPr>
              <a:t>JOIN DRIVING_LICENSE AS D ON (U.USER_ID=D.USER_ID) WHERE D_TYPE='INTERNATIONAL'</a:t>
            </a:r>
            <a:endParaRPr sz="1300">
              <a:solidFill>
                <a:srgbClr val="000000"/>
              </a:solidFill>
            </a:endParaRPr>
          </a:p>
          <a:p>
            <a:pPr marL="0" lvl="0" indent="0" algn="l" rtl="0">
              <a:lnSpc>
                <a:spcPct val="100000"/>
              </a:lnSpc>
              <a:spcBef>
                <a:spcPts val="0"/>
              </a:spcBef>
              <a:spcAft>
                <a:spcPts val="0"/>
              </a:spcAft>
              <a:buNone/>
            </a:pPr>
            <a:r>
              <a:rPr lang="en" sz="1300">
                <a:solidFill>
                  <a:srgbClr val="000000"/>
                </a:solidFill>
              </a:rPr>
              <a:t>AND EXTRACT(YEAR FROM D.VALIDITY)='2020';</a:t>
            </a:r>
            <a:endParaRPr sz="1300">
              <a:solidFill>
                <a:srgbClr val="000000"/>
              </a:solidFill>
            </a:endParaRPr>
          </a:p>
          <a:p>
            <a:pPr marL="0" lvl="0" indent="0" algn="l" rtl="0">
              <a:lnSpc>
                <a:spcPct val="100000"/>
              </a:lnSpc>
              <a:spcBef>
                <a:spcPts val="0"/>
              </a:spcBef>
              <a:spcAft>
                <a:spcPts val="0"/>
              </a:spcAft>
              <a:buNone/>
            </a:pPr>
            <a:endParaRPr sz="1300">
              <a:solidFill>
                <a:srgbClr val="000000"/>
              </a:solidFill>
            </a:endParaRPr>
          </a:p>
          <a:p>
            <a:pPr marL="0" lvl="0" indent="0" algn="l" rtl="0">
              <a:spcBef>
                <a:spcPts val="0"/>
              </a:spcBef>
              <a:spcAft>
                <a:spcPts val="0"/>
              </a:spcAft>
              <a:buNone/>
            </a:pPr>
            <a:r>
              <a:rPr lang="en" sz="1300" b="1">
                <a:solidFill>
                  <a:srgbClr val="000000"/>
                </a:solidFill>
              </a:rPr>
              <a:t>R</a:t>
            </a:r>
            <a:r>
              <a:rPr lang="en" sz="1300" b="1">
                <a:solidFill>
                  <a:srgbClr val="000000"/>
                </a:solidFill>
                <a:latin typeface="Arial"/>
                <a:ea typeface="Arial"/>
                <a:cs typeface="Arial"/>
                <a:sym typeface="Arial"/>
              </a:rPr>
              <a:t>equirements:</a:t>
            </a:r>
            <a:endParaRPr sz="1300" b="1">
              <a:solidFill>
                <a:srgbClr val="000000"/>
              </a:solidFill>
              <a:latin typeface="Arial"/>
              <a:ea typeface="Arial"/>
              <a:cs typeface="Arial"/>
              <a:sym typeface="Arial"/>
            </a:endParaRPr>
          </a:p>
          <a:p>
            <a:pPr marL="0" lvl="0" indent="0" algn="l" rtl="0">
              <a:spcBef>
                <a:spcPts val="0"/>
              </a:spcBef>
              <a:spcAft>
                <a:spcPts val="0"/>
              </a:spcAft>
              <a:buNone/>
            </a:pPr>
            <a:endParaRPr sz="1300" b="1">
              <a:solidFill>
                <a:srgbClr val="000000"/>
              </a:solidFill>
            </a:endParaRPr>
          </a:p>
          <a:p>
            <a:pPr marL="457200" lvl="0" indent="-311150" algn="l" rtl="0">
              <a:lnSpc>
                <a:spcPct val="100000"/>
              </a:lnSpc>
              <a:spcBef>
                <a:spcPts val="0"/>
              </a:spcBef>
              <a:spcAft>
                <a:spcPts val="0"/>
              </a:spcAft>
              <a:buClr>
                <a:srgbClr val="000000"/>
              </a:buClr>
              <a:buSzPts val="1300"/>
              <a:buChar char="-"/>
            </a:pPr>
            <a:r>
              <a:rPr lang="en" sz="1300">
                <a:solidFill>
                  <a:srgbClr val="000000"/>
                </a:solidFill>
              </a:rPr>
              <a:t>A user has a Pan number, fname, lname,city, dob and contact number.</a:t>
            </a:r>
            <a:endParaRPr sz="1300" b="1">
              <a:solidFill>
                <a:srgbClr val="000000"/>
              </a:solidFill>
            </a:endParaRPr>
          </a:p>
          <a:p>
            <a:pPr marL="457200" lvl="0" indent="-311150" algn="l" rtl="0">
              <a:lnSpc>
                <a:spcPct val="100000"/>
              </a:lnSpc>
              <a:spcBef>
                <a:spcPts val="0"/>
              </a:spcBef>
              <a:spcAft>
                <a:spcPts val="0"/>
              </a:spcAft>
              <a:buClr>
                <a:srgbClr val="000000"/>
              </a:buClr>
              <a:buSzPts val="1300"/>
              <a:buChar char="-"/>
            </a:pPr>
            <a:r>
              <a:rPr lang="en" sz="1300">
                <a:solidFill>
                  <a:srgbClr val="000000"/>
                </a:solidFill>
              </a:rPr>
              <a:t>A user applying for a License must select any one of the license types (Learner’s, Driving, International) for application process.</a:t>
            </a:r>
            <a:endParaRPr sz="1300">
              <a:solidFill>
                <a:srgbClr val="000000"/>
              </a:solidFill>
            </a:endParaRPr>
          </a:p>
          <a:p>
            <a:pPr marL="457200" lvl="0" indent="-311150" algn="l" rtl="0">
              <a:lnSpc>
                <a:spcPct val="100000"/>
              </a:lnSpc>
              <a:spcBef>
                <a:spcPts val="0"/>
              </a:spcBef>
              <a:spcAft>
                <a:spcPts val="0"/>
              </a:spcAft>
              <a:buClr>
                <a:srgbClr val="000000"/>
              </a:buClr>
              <a:buSzPts val="1300"/>
              <a:buChar char="-"/>
            </a:pPr>
            <a:r>
              <a:rPr lang="en" sz="1300">
                <a:solidFill>
                  <a:srgbClr val="000000"/>
                </a:solidFill>
              </a:rPr>
              <a:t>The users can apply for Driving License or International License only after a Learners License.</a:t>
            </a:r>
            <a:endParaRPr sz="1300">
              <a:solidFill>
                <a:srgbClr val="000000"/>
              </a:solidFill>
            </a:endParaRPr>
          </a:p>
          <a:p>
            <a:pPr marL="457200" lvl="0" indent="-311150" algn="l" rtl="0">
              <a:lnSpc>
                <a:spcPct val="100000"/>
              </a:lnSpc>
              <a:spcBef>
                <a:spcPts val="0"/>
              </a:spcBef>
              <a:spcAft>
                <a:spcPts val="0"/>
              </a:spcAft>
              <a:buClr>
                <a:srgbClr val="000000"/>
              </a:buClr>
              <a:buSzPts val="1300"/>
              <a:buChar char="-"/>
            </a:pPr>
            <a:r>
              <a:rPr lang="en" sz="1300">
                <a:solidFill>
                  <a:srgbClr val="000000"/>
                </a:solidFill>
              </a:rPr>
              <a:t>Driving and International License are valid for 10 years and then the user can reapply for them.</a:t>
            </a:r>
            <a:endParaRPr sz="1300">
              <a:solidFill>
                <a:srgbClr val="000000"/>
              </a:solidFill>
            </a:endParaRPr>
          </a:p>
          <a:p>
            <a:pPr marL="0" lvl="0" indent="0" algn="l" rtl="0">
              <a:spcBef>
                <a:spcPts val="1600"/>
              </a:spcBef>
              <a:spcAft>
                <a:spcPts val="0"/>
              </a:spcAft>
              <a:buNone/>
            </a:pPr>
            <a:endParaRPr sz="1300">
              <a:solidFill>
                <a:srgbClr val="000000"/>
              </a:solidFill>
            </a:endParaRPr>
          </a:p>
          <a:p>
            <a:pPr marL="0" lvl="0" indent="0" algn="l" rtl="0">
              <a:spcBef>
                <a:spcPts val="1600"/>
              </a:spcBef>
              <a:spcAft>
                <a:spcPts val="0"/>
              </a:spcAft>
              <a:buNone/>
            </a:pPr>
            <a:endParaRPr sz="1300">
              <a:solidFill>
                <a:srgbClr val="000000"/>
              </a:solidFill>
            </a:endParaRPr>
          </a:p>
          <a:p>
            <a:pPr marL="0" lvl="0" indent="0" algn="l" rtl="0">
              <a:spcBef>
                <a:spcPts val="1600"/>
              </a:spcBef>
              <a:spcAft>
                <a:spcPts val="1600"/>
              </a:spcAft>
              <a:buNone/>
            </a:pP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l="10683" t="65871" r="4864" b="18260"/>
          <a:stretch/>
        </p:blipFill>
        <p:spPr>
          <a:xfrm>
            <a:off x="425225" y="1159475"/>
            <a:ext cx="8622274" cy="910875"/>
          </a:xfrm>
          <a:prstGeom prst="rect">
            <a:avLst/>
          </a:prstGeom>
          <a:noFill/>
          <a:ln>
            <a:noFill/>
          </a:ln>
        </p:spPr>
      </p:pic>
      <p:sp>
        <p:nvSpPr>
          <p:cNvPr id="130" name="Google Shape;130;p25"/>
          <p:cNvSpPr txBox="1"/>
          <p:nvPr/>
        </p:nvSpPr>
        <p:spPr>
          <a:xfrm>
            <a:off x="363950" y="464350"/>
            <a:ext cx="3000000" cy="4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t>Output:</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296400" y="176875"/>
            <a:ext cx="8551200" cy="5143500"/>
          </a:xfrm>
          <a:prstGeom prst="rect">
            <a:avLst/>
          </a:prstGeom>
          <a:noFill/>
          <a:ln>
            <a:noFill/>
          </a:ln>
        </p:spPr>
        <p:txBody>
          <a:bodyPr spcFirstLastPara="1" wrap="square" lIns="91425" tIns="91425" rIns="91425" bIns="91425" anchor="t" anchorCtr="0">
            <a:noAutofit/>
          </a:bodyPr>
          <a:lstStyle/>
          <a:p>
            <a:pPr marL="304800" lvl="0" indent="-228600" algn="l" rtl="0">
              <a:lnSpc>
                <a:spcPct val="100000"/>
              </a:lnSpc>
              <a:spcBef>
                <a:spcPts val="0"/>
              </a:spcBef>
              <a:spcAft>
                <a:spcPts val="0"/>
              </a:spcAft>
              <a:buNone/>
            </a:pPr>
            <a:r>
              <a:rPr lang="en" b="1"/>
              <a:t>List details of all the users who have registered at least one vehicle.</a:t>
            </a:r>
            <a:endParaRPr b="1"/>
          </a:p>
          <a:p>
            <a:pPr marL="304800" lvl="0" indent="-228600" algn="l" rtl="0">
              <a:lnSpc>
                <a:spcPct val="100000"/>
              </a:lnSpc>
              <a:spcBef>
                <a:spcPts val="0"/>
              </a:spcBef>
              <a:spcAft>
                <a:spcPts val="0"/>
              </a:spcAft>
              <a:buNone/>
            </a:pPr>
            <a:endParaRPr sz="1300" b="1"/>
          </a:p>
          <a:p>
            <a:pPr marL="304800" lvl="0" indent="-228600" algn="l" rtl="0">
              <a:lnSpc>
                <a:spcPct val="100000"/>
              </a:lnSpc>
              <a:spcBef>
                <a:spcPts val="0"/>
              </a:spcBef>
              <a:spcAft>
                <a:spcPts val="0"/>
              </a:spcAft>
              <a:buNone/>
            </a:pPr>
            <a:r>
              <a:rPr lang="en" sz="1300" b="1"/>
              <a:t>Relational Algebra:</a:t>
            </a:r>
            <a:endParaRPr sz="1300" b="1"/>
          </a:p>
          <a:p>
            <a:pPr marL="304800" lvl="0" indent="-228600" algn="l" rtl="0">
              <a:lnSpc>
                <a:spcPct val="100000"/>
              </a:lnSpc>
              <a:spcBef>
                <a:spcPts val="0"/>
              </a:spcBef>
              <a:spcAft>
                <a:spcPts val="0"/>
              </a:spcAft>
              <a:buNone/>
            </a:pPr>
            <a:endParaRPr sz="1300" b="1"/>
          </a:p>
          <a:p>
            <a:pPr marL="304800" lvl="0" indent="-228600" algn="l" rtl="0">
              <a:lnSpc>
                <a:spcPct val="100000"/>
              </a:lnSpc>
              <a:spcBef>
                <a:spcPts val="0"/>
              </a:spcBef>
              <a:spcAft>
                <a:spcPts val="0"/>
              </a:spcAft>
              <a:buNone/>
            </a:pPr>
            <a:r>
              <a:rPr lang="en" sz="1300"/>
              <a:t>r1 &lt;- USER_ID ℱ COUNT (USER_ID) -&gt;V_COUNT (VEHICLE_REGISTRATION)</a:t>
            </a:r>
            <a:endParaRPr sz="1300"/>
          </a:p>
          <a:p>
            <a:pPr marL="304800" lvl="0" indent="-228600" algn="l" rtl="0">
              <a:lnSpc>
                <a:spcPct val="100000"/>
              </a:lnSpc>
              <a:spcBef>
                <a:spcPts val="0"/>
              </a:spcBef>
              <a:spcAft>
                <a:spcPts val="0"/>
              </a:spcAft>
              <a:buNone/>
            </a:pPr>
            <a:r>
              <a:rPr lang="en" sz="1300"/>
              <a:t>r2 &lt;- </a:t>
            </a:r>
            <a:r>
              <a:rPr lang="en" sz="1300">
                <a:solidFill>
                  <a:srgbClr val="202124"/>
                </a:solidFill>
                <a:highlight>
                  <a:srgbClr val="FFFFFF"/>
                </a:highlight>
              </a:rPr>
              <a:t>σ</a:t>
            </a:r>
            <a:r>
              <a:rPr lang="en" sz="1300"/>
              <a:t> V_COUNT &gt;=1 (r1)</a:t>
            </a:r>
            <a:endParaRPr sz="1300"/>
          </a:p>
          <a:p>
            <a:pPr marL="304800" lvl="0" indent="-228600" algn="l" rtl="0">
              <a:lnSpc>
                <a:spcPct val="100000"/>
              </a:lnSpc>
              <a:spcBef>
                <a:spcPts val="0"/>
              </a:spcBef>
              <a:spcAft>
                <a:spcPts val="0"/>
              </a:spcAft>
              <a:buNone/>
            </a:pPr>
            <a:r>
              <a:rPr lang="en" sz="1300"/>
              <a:t>result &lt;- </a:t>
            </a:r>
            <a:r>
              <a:rPr lang="en" sz="1200">
                <a:solidFill>
                  <a:srgbClr val="202124"/>
                </a:solidFill>
                <a:highlight>
                  <a:srgbClr val="FFFFFF"/>
                </a:highlight>
              </a:rPr>
              <a:t>π</a:t>
            </a:r>
            <a:r>
              <a:rPr lang="en" sz="1300"/>
              <a:t> *, ℱ COUNT (VEHICLE_REGISTRATION.LICENSE_PLATE_NO)-&gt; V_COUNT (ρ</a:t>
            </a:r>
            <a:endParaRPr sz="1300"/>
          </a:p>
          <a:p>
            <a:pPr marL="304800" lvl="0" indent="-228600" algn="l" rtl="0">
              <a:lnSpc>
                <a:spcPct val="100000"/>
              </a:lnSpc>
              <a:spcBef>
                <a:spcPts val="0"/>
              </a:spcBef>
              <a:spcAft>
                <a:spcPts val="0"/>
              </a:spcAft>
              <a:buNone/>
            </a:pPr>
            <a:r>
              <a:rPr lang="en" sz="1300"/>
              <a:t>USER_ID (USER_DETAILS ⋈ &lt;USER_DETAILS.USER_ID= USER_DETAILS.USER_ID&gt;</a:t>
            </a:r>
            <a:endParaRPr sz="1300"/>
          </a:p>
          <a:p>
            <a:pPr marL="304800" lvl="0" indent="-228600" algn="l" rtl="0">
              <a:lnSpc>
                <a:spcPct val="100000"/>
              </a:lnSpc>
              <a:spcBef>
                <a:spcPts val="0"/>
              </a:spcBef>
              <a:spcAft>
                <a:spcPts val="0"/>
              </a:spcAft>
              <a:buNone/>
            </a:pPr>
            <a:r>
              <a:rPr lang="en" sz="1300"/>
              <a:t>(USER_DETAILS)) r2)</a:t>
            </a:r>
            <a:endParaRPr sz="1300"/>
          </a:p>
          <a:p>
            <a:pPr marL="304800" lvl="0" indent="-228600" algn="l" rtl="0">
              <a:lnSpc>
                <a:spcPct val="100000"/>
              </a:lnSpc>
              <a:spcBef>
                <a:spcPts val="0"/>
              </a:spcBef>
              <a:spcAft>
                <a:spcPts val="0"/>
              </a:spcAft>
              <a:buNone/>
            </a:pPr>
            <a:endParaRPr sz="1300"/>
          </a:p>
          <a:p>
            <a:pPr marL="304800" lvl="0" indent="-228600" algn="l" rtl="0">
              <a:lnSpc>
                <a:spcPct val="100000"/>
              </a:lnSpc>
              <a:spcBef>
                <a:spcPts val="0"/>
              </a:spcBef>
              <a:spcAft>
                <a:spcPts val="0"/>
              </a:spcAft>
              <a:buNone/>
            </a:pPr>
            <a:r>
              <a:rPr lang="en" sz="1300" b="1"/>
              <a:t>SQL DML Statements:</a:t>
            </a:r>
            <a:endParaRPr sz="1300" b="1"/>
          </a:p>
          <a:p>
            <a:pPr marL="304800" lvl="0" indent="-228600" algn="l" rtl="0">
              <a:lnSpc>
                <a:spcPct val="100000"/>
              </a:lnSpc>
              <a:spcBef>
                <a:spcPts val="0"/>
              </a:spcBef>
              <a:spcAft>
                <a:spcPts val="0"/>
              </a:spcAft>
              <a:buNone/>
            </a:pPr>
            <a:endParaRPr sz="1300" b="1"/>
          </a:p>
          <a:p>
            <a:pPr marL="304800" lvl="0" indent="-228600" algn="l" rtl="0">
              <a:lnSpc>
                <a:spcPct val="100000"/>
              </a:lnSpc>
              <a:spcBef>
                <a:spcPts val="0"/>
              </a:spcBef>
              <a:spcAft>
                <a:spcPts val="0"/>
              </a:spcAft>
              <a:buNone/>
            </a:pPr>
            <a:r>
              <a:rPr lang="en" sz="1300"/>
              <a:t>SELECT * FROM USER_DETAILS AS U WHERE USER_ID IN (SELECT USER_ID FROM</a:t>
            </a:r>
            <a:endParaRPr sz="1300"/>
          </a:p>
          <a:p>
            <a:pPr marL="304800" lvl="0" indent="-228600" algn="l" rtl="0">
              <a:lnSpc>
                <a:spcPct val="100000"/>
              </a:lnSpc>
              <a:spcBef>
                <a:spcPts val="0"/>
              </a:spcBef>
              <a:spcAft>
                <a:spcPts val="0"/>
              </a:spcAft>
              <a:buNone/>
            </a:pPr>
            <a:r>
              <a:rPr lang="en" sz="1300"/>
              <a:t>VEHICLE_REGISTRATION WHERE USER_ID=U.USER_ID GROUP BY USER_ID HAVING</a:t>
            </a:r>
            <a:endParaRPr sz="1300"/>
          </a:p>
          <a:p>
            <a:pPr marL="304800" lvl="0" indent="-228600" algn="l" rtl="0">
              <a:lnSpc>
                <a:spcPct val="100000"/>
              </a:lnSpc>
              <a:spcBef>
                <a:spcPts val="0"/>
              </a:spcBef>
              <a:spcAft>
                <a:spcPts val="0"/>
              </a:spcAft>
              <a:buNone/>
            </a:pPr>
            <a:r>
              <a:rPr lang="en" sz="1300"/>
              <a:t>COUNT(USER_ID)&gt;=1);</a:t>
            </a:r>
            <a:endParaRPr sz="1300"/>
          </a:p>
          <a:p>
            <a:pPr marL="304800" lvl="0" indent="-228600" algn="l" rtl="0">
              <a:lnSpc>
                <a:spcPct val="100000"/>
              </a:lnSpc>
              <a:spcBef>
                <a:spcPts val="0"/>
              </a:spcBef>
              <a:spcAft>
                <a:spcPts val="0"/>
              </a:spcAft>
              <a:buNone/>
            </a:pPr>
            <a:endParaRPr sz="1300"/>
          </a:p>
          <a:p>
            <a:pPr marL="0" lvl="0" indent="0" algn="l" rtl="0">
              <a:lnSpc>
                <a:spcPct val="100000"/>
              </a:lnSpc>
              <a:spcBef>
                <a:spcPts val="0"/>
              </a:spcBef>
              <a:spcAft>
                <a:spcPts val="0"/>
              </a:spcAft>
              <a:buNone/>
            </a:pPr>
            <a:r>
              <a:rPr lang="en" sz="1300" b="1">
                <a:latin typeface="Proxima Nova"/>
                <a:ea typeface="Proxima Nova"/>
                <a:cs typeface="Proxima Nova"/>
                <a:sym typeface="Proxima Nova"/>
              </a:rPr>
              <a:t>  </a:t>
            </a:r>
            <a:r>
              <a:rPr lang="en" sz="1300" b="1"/>
              <a:t>Requirements:</a:t>
            </a:r>
            <a:endParaRPr sz="1300" b="1"/>
          </a:p>
          <a:p>
            <a:pPr marL="0" lvl="0" indent="0" algn="l" rtl="0">
              <a:lnSpc>
                <a:spcPct val="100000"/>
              </a:lnSpc>
              <a:spcBef>
                <a:spcPts val="0"/>
              </a:spcBef>
              <a:spcAft>
                <a:spcPts val="0"/>
              </a:spcAft>
              <a:buNone/>
            </a:pPr>
            <a:endParaRPr sz="1300" b="1">
              <a:latin typeface="Proxima Nova"/>
              <a:ea typeface="Proxima Nova"/>
              <a:cs typeface="Proxima Nova"/>
              <a:sym typeface="Proxima Nova"/>
            </a:endParaRPr>
          </a:p>
          <a:p>
            <a:pPr marL="457200" lvl="0" indent="-311150" algn="l" rtl="0">
              <a:lnSpc>
                <a:spcPct val="100000"/>
              </a:lnSpc>
              <a:spcBef>
                <a:spcPts val="0"/>
              </a:spcBef>
              <a:spcAft>
                <a:spcPts val="0"/>
              </a:spcAft>
              <a:buSzPts val="1300"/>
              <a:buFont typeface="Proxima Nova"/>
              <a:buChar char="-"/>
            </a:pPr>
            <a:r>
              <a:rPr lang="en" sz="1300"/>
              <a:t>A user has a pan number, fname, lname,city, dob and contact number.</a:t>
            </a:r>
            <a:endParaRPr sz="1300"/>
          </a:p>
          <a:p>
            <a:pPr marL="457200" lvl="0" indent="-311150" algn="l" rtl="0">
              <a:lnSpc>
                <a:spcPct val="100000"/>
              </a:lnSpc>
              <a:spcBef>
                <a:spcPts val="0"/>
              </a:spcBef>
              <a:spcAft>
                <a:spcPts val="0"/>
              </a:spcAft>
              <a:buSzPts val="1300"/>
              <a:buFont typeface="Proxima Nova"/>
              <a:buChar char="-"/>
            </a:pPr>
            <a:r>
              <a:rPr lang="en" sz="1300"/>
              <a:t>A user can apply for zero or more vehicle registration and each vehicle registration will be associated with only one user.</a:t>
            </a:r>
            <a:endParaRPr sz="1300"/>
          </a:p>
          <a:p>
            <a:pPr marL="457200" lvl="0" indent="-311150" algn="l" rtl="0">
              <a:lnSpc>
                <a:spcPct val="100000"/>
              </a:lnSpc>
              <a:spcBef>
                <a:spcPts val="0"/>
              </a:spcBef>
              <a:spcAft>
                <a:spcPts val="0"/>
              </a:spcAft>
              <a:buSzPts val="1300"/>
              <a:buFont typeface="Proxima Nova"/>
              <a:buChar char="-"/>
            </a:pPr>
            <a:r>
              <a:rPr lang="en" sz="1300"/>
              <a:t>Vehicle type can be lmv(light motor vehicle),hmv(heavy motor vehicle) and trans</a:t>
            </a:r>
            <a:r>
              <a:rPr lang="en" sz="1300">
                <a:latin typeface="Proxima Nova"/>
                <a:ea typeface="Proxima Nova"/>
                <a:cs typeface="Proxima Nova"/>
                <a:sym typeface="Proxima Nova"/>
              </a:rPr>
              <a:t>.</a:t>
            </a:r>
            <a:endParaRPr sz="1300">
              <a:latin typeface="Proxima Nova"/>
              <a:ea typeface="Proxima Nova"/>
              <a:cs typeface="Proxima Nova"/>
              <a:sym typeface="Proxima Nova"/>
            </a:endParaRPr>
          </a:p>
          <a:p>
            <a:pPr marL="0" lvl="0" indent="0" algn="l" rtl="0">
              <a:lnSpc>
                <a:spcPct val="100000"/>
              </a:lnSpc>
              <a:spcBef>
                <a:spcPts val="0"/>
              </a:spcBef>
              <a:spcAft>
                <a:spcPts val="0"/>
              </a:spcAft>
              <a:buNone/>
            </a:pPr>
            <a:endParaRPr sz="1300" b="1">
              <a:latin typeface="Proxima Nova"/>
              <a:ea typeface="Proxima Nova"/>
              <a:cs typeface="Proxima Nova"/>
              <a:sym typeface="Proxima Nova"/>
            </a:endParaRPr>
          </a:p>
          <a:p>
            <a:pPr marL="304800" lvl="0" indent="-228600" algn="l" rtl="0">
              <a:lnSpc>
                <a:spcPct val="115000"/>
              </a:lnSpc>
              <a:spcBef>
                <a:spcPts val="0"/>
              </a:spcBef>
              <a:spcAft>
                <a:spcPts val="0"/>
              </a:spcAft>
              <a:buNone/>
            </a:pPr>
            <a:endParaRPr sz="13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7"/>
          <p:cNvPicPr preferRelativeResize="0"/>
          <p:nvPr/>
        </p:nvPicPr>
        <p:blipFill rotWithShape="1">
          <a:blip r:embed="rId3">
            <a:alphaModFix/>
          </a:blip>
          <a:srcRect l="10776" t="38708" r="3216" b="13343"/>
          <a:stretch/>
        </p:blipFill>
        <p:spPr>
          <a:xfrm>
            <a:off x="222750" y="1058400"/>
            <a:ext cx="8779402" cy="2751750"/>
          </a:xfrm>
          <a:prstGeom prst="rect">
            <a:avLst/>
          </a:prstGeom>
          <a:noFill/>
          <a:ln>
            <a:noFill/>
          </a:ln>
        </p:spPr>
      </p:pic>
      <p:sp>
        <p:nvSpPr>
          <p:cNvPr id="141" name="Google Shape;141;p27"/>
          <p:cNvSpPr txBox="1"/>
          <p:nvPr/>
        </p:nvSpPr>
        <p:spPr>
          <a:xfrm>
            <a:off x="146550" y="415925"/>
            <a:ext cx="3000000" cy="5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t>Output:</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body" idx="1"/>
          </p:nvPr>
        </p:nvSpPr>
        <p:spPr>
          <a:xfrm>
            <a:off x="311700" y="147425"/>
            <a:ext cx="8520600" cy="48195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b="1">
                <a:solidFill>
                  <a:srgbClr val="000000"/>
                </a:solidFill>
                <a:latin typeface="Arial"/>
                <a:ea typeface="Arial"/>
                <a:cs typeface="Arial"/>
                <a:sym typeface="Arial"/>
              </a:rPr>
              <a:t>List details of all the user details who have all the types of driving license</a:t>
            </a:r>
            <a:endParaRPr sz="1400" b="1">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1">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b="1">
                <a:solidFill>
                  <a:srgbClr val="000000"/>
                </a:solidFill>
                <a:latin typeface="Arial"/>
                <a:ea typeface="Arial"/>
                <a:cs typeface="Arial"/>
                <a:sym typeface="Arial"/>
              </a:rPr>
              <a:t>Relational Algebra:</a:t>
            </a:r>
            <a:endParaRPr sz="1300" b="1">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r1 &lt;- π USER_DETAILS.USER_ID -&gt; USER_ID, DRIVING_LICENSE. D_TYPE -&gt; D_TYPE ((USER_DETAILS) X</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DRIVING_LICENSE)</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r2 &lt;- r1 – DRIVING_LICENSE</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r3 &lt;- π USER_ID(r2)</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Result &lt;- π USER_ID (USER_DETAILS) – r3</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b="1">
                <a:solidFill>
                  <a:srgbClr val="000000"/>
                </a:solidFill>
                <a:latin typeface="Arial"/>
                <a:ea typeface="Arial"/>
                <a:cs typeface="Arial"/>
                <a:sym typeface="Arial"/>
              </a:rPr>
              <a:t>SQL DML Statements:</a:t>
            </a:r>
            <a:endParaRPr sz="1300" b="1">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1">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SELECT USER_ID FROM USER_DETAILS</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EXCEPT</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SELECT USER_ID FROM</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(SELECT D.D_TYPE,U.USER_ID FROM USER_DETAILS AS U CROSS JOIN DRIVING_LICENSE AS D</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EXCEPT</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SELECT D_TYPE,USER_ID FROM DRIVING_LICENSE ) AS R</a:t>
            </a:r>
            <a:endParaRPr sz="13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0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 sz="1300" b="1">
                <a:solidFill>
                  <a:srgbClr val="000000"/>
                </a:solidFill>
                <a:latin typeface="Arial"/>
                <a:ea typeface="Arial"/>
                <a:cs typeface="Arial"/>
                <a:sym typeface="Arial"/>
              </a:rPr>
              <a:t>Requirements:</a:t>
            </a:r>
            <a:endParaRPr sz="1300" b="1">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900" b="1">
              <a:solidFill>
                <a:srgbClr val="000000"/>
              </a:solidFill>
              <a:latin typeface="Arial"/>
              <a:ea typeface="Arial"/>
              <a:cs typeface="Arial"/>
              <a:sym typeface="Arial"/>
            </a:endParaRPr>
          </a:p>
          <a:p>
            <a:pPr marL="457200" lvl="0" indent="-311150" algn="l" rtl="0">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 user has a Pan number, fname, lname,city, dob and contact number.</a:t>
            </a:r>
            <a:endParaRPr sz="130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 user applying for a License must select any one of the license types (Learner’s, Driving, International) for application process.</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9"/>
          <p:cNvPicPr preferRelativeResize="0"/>
          <p:nvPr/>
        </p:nvPicPr>
        <p:blipFill rotWithShape="1">
          <a:blip r:embed="rId3">
            <a:alphaModFix/>
          </a:blip>
          <a:srcRect l="10707" t="54665" r="78144" b="28271"/>
          <a:stretch/>
        </p:blipFill>
        <p:spPr>
          <a:xfrm>
            <a:off x="650050" y="1123050"/>
            <a:ext cx="2129300" cy="1832575"/>
          </a:xfrm>
          <a:prstGeom prst="rect">
            <a:avLst/>
          </a:prstGeom>
          <a:noFill/>
          <a:ln>
            <a:noFill/>
          </a:ln>
        </p:spPr>
      </p:pic>
      <p:sp>
        <p:nvSpPr>
          <p:cNvPr id="152" name="Google Shape;152;p29"/>
          <p:cNvSpPr txBox="1"/>
          <p:nvPr/>
        </p:nvSpPr>
        <p:spPr>
          <a:xfrm>
            <a:off x="516350" y="464350"/>
            <a:ext cx="3000000" cy="4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t>Output:</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311700" y="118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CONCLUDING REMARKS</a:t>
            </a:r>
            <a:endParaRPr/>
          </a:p>
        </p:txBody>
      </p:sp>
      <p:sp>
        <p:nvSpPr>
          <p:cNvPr id="158" name="Google Shape;158;p30"/>
          <p:cNvSpPr txBox="1">
            <a:spLocks noGrp="1"/>
          </p:cNvSpPr>
          <p:nvPr>
            <p:ph type="body" idx="1"/>
          </p:nvPr>
        </p:nvSpPr>
        <p:spPr>
          <a:xfrm>
            <a:off x="311700" y="810225"/>
            <a:ext cx="8520600" cy="3758700"/>
          </a:xfrm>
          <a:prstGeom prst="rect">
            <a:avLst/>
          </a:prstGeom>
        </p:spPr>
        <p:txBody>
          <a:bodyPr spcFirstLastPara="1" wrap="square" lIns="91425" tIns="91425" rIns="91425" bIns="91425" anchor="t" anchorCtr="0">
            <a:noAutofit/>
          </a:bodyPr>
          <a:lstStyle/>
          <a:p>
            <a:pPr marL="171450" lvl="0" indent="-203200" algn="l"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Our main motive is to establish a database which reduces the RTO work manually and it helps to save the time of the user.</a:t>
            </a:r>
            <a:endParaRPr sz="1400">
              <a:solidFill>
                <a:srgbClr val="000000"/>
              </a:solidFill>
              <a:latin typeface="Arial"/>
              <a:ea typeface="Arial"/>
              <a:cs typeface="Arial"/>
              <a:sym typeface="Arial"/>
            </a:endParaRPr>
          </a:p>
          <a:p>
            <a:pPr marL="171450" lvl="0" indent="-203200" algn="l" rtl="0">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It will also help the R.T.O officials to maintain records systematically and reduces a lot of paperwork</a:t>
            </a:r>
            <a:endParaRPr sz="1400">
              <a:solidFill>
                <a:srgbClr val="000000"/>
              </a:solidFill>
              <a:latin typeface="Arial"/>
              <a:ea typeface="Arial"/>
              <a:cs typeface="Arial"/>
              <a:sym typeface="Arial"/>
            </a:endParaRPr>
          </a:p>
          <a:p>
            <a:pPr marL="171450" lvl="0" indent="0" algn="l" rtl="0">
              <a:lnSpc>
                <a:spcPct val="115000"/>
              </a:lnSpc>
              <a:spcBef>
                <a:spcPts val="0"/>
              </a:spcBef>
              <a:spcAft>
                <a:spcPts val="0"/>
              </a:spcAft>
              <a:buNone/>
            </a:pPr>
            <a:r>
              <a:rPr lang="en" sz="1400">
                <a:solidFill>
                  <a:srgbClr val="000000"/>
                </a:solidFill>
                <a:latin typeface="Arial"/>
                <a:ea typeface="Arial"/>
                <a:cs typeface="Arial"/>
                <a:sym typeface="Arial"/>
              </a:rPr>
              <a:t>and manual efforts.</a:t>
            </a:r>
            <a:endParaRPr sz="1400">
              <a:solidFill>
                <a:srgbClr val="000000"/>
              </a:solidFill>
              <a:latin typeface="Arial"/>
              <a:ea typeface="Arial"/>
              <a:cs typeface="Arial"/>
              <a:sym typeface="Arial"/>
            </a:endParaRPr>
          </a:p>
          <a:p>
            <a:pPr marL="171450" lvl="0" indent="-203200" algn="l" rtl="0">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When implemented the system would help in finding out repeat offenders.</a:t>
            </a:r>
            <a:endParaRPr sz="1300" b="1">
              <a:solidFill>
                <a:srgbClr val="3B3835"/>
              </a:solidFill>
              <a:highlight>
                <a:srgbClr val="EEEEEE"/>
              </a:highlight>
              <a:latin typeface="Roboto"/>
              <a:ea typeface="Roboto"/>
              <a:cs typeface="Roboto"/>
              <a:sym typeface="Roboto"/>
            </a:endParaRPr>
          </a:p>
          <a:p>
            <a:pPr marL="171450" lvl="0" indent="-203200" algn="l" rtl="0">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It improves the security of the system by giving access to only the authenticated users.</a:t>
            </a:r>
            <a:endParaRPr sz="1050">
              <a:solidFill>
                <a:srgbClr val="3B3835"/>
              </a:solidFill>
              <a:highlight>
                <a:srgbClr val="FFFFFF"/>
              </a:highlight>
              <a:latin typeface="Roboto"/>
              <a:ea typeface="Roboto"/>
              <a:cs typeface="Roboto"/>
              <a:sym typeface="Roboto"/>
            </a:endParaRPr>
          </a:p>
          <a:p>
            <a:pPr marL="0" lvl="0" indent="0" algn="l" rtl="0">
              <a:lnSpc>
                <a:spcPct val="115000"/>
              </a:lnSpc>
              <a:spcBef>
                <a:spcPts val="1000"/>
              </a:spcBef>
              <a:spcAft>
                <a:spcPts val="1000"/>
              </a:spcAft>
              <a:buNone/>
            </a:pPr>
            <a:endParaRPr sz="1050">
              <a:solidFill>
                <a:srgbClr val="3B3835"/>
              </a:solidFill>
              <a:highlight>
                <a:srgbClr val="EEEEEE"/>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173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FUNCTIONAL REQUIREMENTS</a:t>
            </a:r>
            <a:endParaRPr u="sng"/>
          </a:p>
        </p:txBody>
      </p:sp>
      <p:sp>
        <p:nvSpPr>
          <p:cNvPr id="67" name="Google Shape;67;p14"/>
          <p:cNvSpPr txBox="1">
            <a:spLocks noGrp="1"/>
          </p:cNvSpPr>
          <p:nvPr>
            <p:ph type="body" idx="1"/>
          </p:nvPr>
        </p:nvSpPr>
        <p:spPr>
          <a:xfrm>
            <a:off x="216000" y="940250"/>
            <a:ext cx="8712000" cy="39612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An RTO has several departments identified by unique department numbers. Department also has a name and it’s office location (city and Pincode).</a:t>
            </a:r>
            <a:endParaRPr sz="1400">
              <a:solidFill>
                <a:srgbClr val="000000"/>
              </a:solidFill>
              <a:latin typeface="Arial"/>
              <a:ea typeface="Arial"/>
              <a:cs typeface="Arial"/>
              <a:sym typeface="Arial"/>
            </a:endParaRPr>
          </a:p>
          <a:p>
            <a:pPr marL="457200" lvl="0" indent="-317500" algn="l" rtl="0">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The request is approved by one employee and an employee can approve one or more appointment requests.</a:t>
            </a:r>
            <a:endParaRPr sz="1400">
              <a:solidFill>
                <a:srgbClr val="000000"/>
              </a:solidFill>
              <a:latin typeface="Arial"/>
              <a:ea typeface="Arial"/>
              <a:cs typeface="Arial"/>
              <a:sym typeface="Arial"/>
            </a:endParaRPr>
          </a:p>
          <a:p>
            <a:pPr marL="457200" lvl="0" indent="-317500" algn="l" rtl="0">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A user can apply for zero or more vehicle registration and each vehicle registration will be associated with only one user. Vehicle type can be LMV(Light Motor Vehicle),HMV(Heavy Motor Vehicle) and Trans.</a:t>
            </a:r>
            <a:endParaRPr sz="1400">
              <a:solidFill>
                <a:srgbClr val="000000"/>
              </a:solidFill>
              <a:latin typeface="Arial"/>
              <a:ea typeface="Arial"/>
              <a:cs typeface="Arial"/>
              <a:sym typeface="Arial"/>
            </a:endParaRPr>
          </a:p>
          <a:p>
            <a:pPr marL="457200" lvl="0" indent="-317500" algn="l" rtl="0">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Each registered vehicle can have at most one permits (TRANS(LGV, HGV) ).</a:t>
            </a:r>
            <a:endParaRPr sz="1400">
              <a:solidFill>
                <a:srgbClr val="000000"/>
              </a:solidFill>
              <a:latin typeface="Arial"/>
              <a:ea typeface="Arial"/>
              <a:cs typeface="Arial"/>
              <a:sym typeface="Arial"/>
            </a:endParaRPr>
          </a:p>
          <a:p>
            <a:pPr marL="457200" lvl="0" indent="-317500" algn="l" rtl="0">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A user applying for a License must select any one of the license types (Learner’s, Driving, International) for application process.</a:t>
            </a:r>
            <a:endParaRPr sz="1400" b="1">
              <a:solidFill>
                <a:srgbClr val="000000"/>
              </a:solidFill>
              <a:latin typeface="Arial"/>
              <a:ea typeface="Arial"/>
              <a:cs typeface="Arial"/>
              <a:sym typeface="Arial"/>
            </a:endParaRPr>
          </a:p>
          <a:p>
            <a:pPr marL="457200" lvl="0" indent="-317500" algn="l" rtl="0">
              <a:lnSpc>
                <a:spcPct val="11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A user if found violating any of the traffic rules will have to pay an E-challan.A user can receive one or more E-challan per vehicle.</a:t>
            </a:r>
            <a:endParaRPr sz="1400">
              <a:solidFill>
                <a:srgbClr val="000000"/>
              </a:solidFill>
              <a:latin typeface="Arial"/>
              <a:ea typeface="Arial"/>
              <a:cs typeface="Arial"/>
              <a:sym typeface="Arial"/>
            </a:endParaRPr>
          </a:p>
          <a:p>
            <a:pPr marL="914400" lvl="0" indent="0" algn="l" rtl="0">
              <a:lnSpc>
                <a:spcPct val="100000"/>
              </a:lnSpc>
              <a:spcBef>
                <a:spcPts val="1000"/>
              </a:spcBef>
              <a:spcAft>
                <a:spcPts val="0"/>
              </a:spcAft>
              <a:buNone/>
            </a:pPr>
            <a:endParaRPr sz="1400">
              <a:solidFill>
                <a:srgbClr val="000000"/>
              </a:solidFill>
              <a:latin typeface="Arial"/>
              <a:ea typeface="Arial"/>
              <a:cs typeface="Arial"/>
              <a:sym typeface="Arial"/>
            </a:endParaRPr>
          </a:p>
          <a:p>
            <a:pPr marL="457200" lvl="0" indent="0" algn="l" rtl="0">
              <a:lnSpc>
                <a:spcPct val="100000"/>
              </a:lnSpc>
              <a:spcBef>
                <a:spcPts val="130"/>
              </a:spcBef>
              <a:spcAft>
                <a:spcPts val="130"/>
              </a:spcAft>
              <a:buNone/>
            </a:pP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a:hlinkClick r:id="rId3"/>
          </p:cNvPr>
          <p:cNvSpPr txBox="1">
            <a:spLocks noGrp="1"/>
          </p:cNvSpPr>
          <p:nvPr>
            <p:ph type="body" idx="1"/>
          </p:nvPr>
        </p:nvSpPr>
        <p:spPr>
          <a:xfrm>
            <a:off x="104225" y="64600"/>
            <a:ext cx="8728200" cy="489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20"/>
              </a:spcBef>
              <a:spcAft>
                <a:spcPts val="20"/>
              </a:spcAft>
              <a:buNone/>
            </a:pPr>
            <a:endParaRPr sz="2100">
              <a:latin typeface="Arial"/>
              <a:ea typeface="Arial"/>
              <a:cs typeface="Arial"/>
              <a:sym typeface="Arial"/>
            </a:endParaRPr>
          </a:p>
        </p:txBody>
      </p:sp>
      <p:sp>
        <p:nvSpPr>
          <p:cNvPr id="73" name="Google Shape;73;p15"/>
          <p:cNvSpPr txBox="1">
            <a:spLocks noGrp="1"/>
          </p:cNvSpPr>
          <p:nvPr>
            <p:ph type="title"/>
          </p:nvPr>
        </p:nvSpPr>
        <p:spPr>
          <a:xfrm>
            <a:off x="311700" y="173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ENTITY RELATIONSHIP MODEL</a:t>
            </a:r>
            <a:endParaRPr u="sng"/>
          </a:p>
        </p:txBody>
      </p:sp>
      <p:sp>
        <p:nvSpPr>
          <p:cNvPr id="74" name="Google Shape;74;p15"/>
          <p:cNvSpPr txBox="1"/>
          <p:nvPr/>
        </p:nvSpPr>
        <p:spPr>
          <a:xfrm>
            <a:off x="380400" y="1005350"/>
            <a:ext cx="6260100" cy="48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u="sng">
                <a:solidFill>
                  <a:schemeClr val="hlink"/>
                </a:solidFill>
                <a:hlinkClick r:id="rId3"/>
              </a:rPr>
              <a:t>Lab12_202012050-202012052_202018026_ERD_v5.pdf</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150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RELATIONSHIP MODEL</a:t>
            </a:r>
            <a:endParaRPr u="sng"/>
          </a:p>
          <a:p>
            <a:pPr marL="0" lvl="0" indent="0" algn="l" rtl="0">
              <a:spcBef>
                <a:spcPts val="0"/>
              </a:spcBef>
              <a:spcAft>
                <a:spcPts val="0"/>
              </a:spcAft>
              <a:buNone/>
            </a:pP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u="sng">
                <a:solidFill>
                  <a:schemeClr val="hlink"/>
                </a:solidFill>
                <a:latin typeface="Arial"/>
                <a:ea typeface="Arial"/>
                <a:cs typeface="Arial"/>
                <a:sym typeface="Arial"/>
                <a:hlinkClick r:id="rId3"/>
              </a:rPr>
              <a:t>Lab12_202012049-202012052_202018026_RelationalModel_v4.pdf</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9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DATA DEFINITION LANGUAGE (DDL)</a:t>
            </a:r>
            <a:endParaRPr/>
          </a:p>
        </p:txBody>
      </p:sp>
      <p:sp>
        <p:nvSpPr>
          <p:cNvPr id="86" name="Google Shape;86;p17"/>
          <p:cNvSpPr txBox="1">
            <a:spLocks noGrp="1"/>
          </p:cNvSpPr>
          <p:nvPr>
            <p:ph type="body" idx="1"/>
          </p:nvPr>
        </p:nvSpPr>
        <p:spPr>
          <a:xfrm>
            <a:off x="190375" y="662825"/>
            <a:ext cx="8520600" cy="4323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u="sng">
                <a:solidFill>
                  <a:srgbClr val="000000"/>
                </a:solidFill>
              </a:rPr>
              <a:t>DEPARTMENT TABLE</a:t>
            </a:r>
            <a:endParaRPr sz="1400" b="1" u="sng">
              <a:solidFill>
                <a:srgbClr val="000000"/>
              </a:solidFill>
            </a:endParaRPr>
          </a:p>
          <a:p>
            <a:pPr marL="0" marR="0" lvl="0" indent="0" algn="l" rtl="0">
              <a:lnSpc>
                <a:spcPct val="100000"/>
              </a:lnSpc>
              <a:spcBef>
                <a:spcPts val="1600"/>
              </a:spcBef>
              <a:spcAft>
                <a:spcPts val="0"/>
              </a:spcAft>
              <a:buNone/>
            </a:pPr>
            <a:r>
              <a:rPr lang="en" sz="1400">
                <a:solidFill>
                  <a:srgbClr val="000000"/>
                </a:solidFill>
              </a:rPr>
              <a:t>CREATE TABLE DEPARTMENT(</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DEPT_ID CHAR(10) PRIMARY KEY,</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DEPT_NAME VARCHAR(50) CHECK (DEPT_NAME IN('PERMIT','ECHALLAN','LICENSE','VEHICLE</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REGISTRATION')),</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OFFICE_ID CHAR(10) REFERENCES OFFICE(OFFICE_ID) ON UPDATE CASCADE ON DELETE</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RESTRICT );</a:t>
            </a:r>
            <a:endParaRPr sz="1400">
              <a:solidFill>
                <a:srgbClr val="000000"/>
              </a:solidFill>
            </a:endParaRPr>
          </a:p>
          <a:p>
            <a:pPr marL="0" marR="0" lvl="0" indent="0" algn="l" rtl="0">
              <a:lnSpc>
                <a:spcPct val="100000"/>
              </a:lnSpc>
              <a:spcBef>
                <a:spcPts val="0"/>
              </a:spcBef>
              <a:spcAft>
                <a:spcPts val="0"/>
              </a:spcAft>
              <a:buNone/>
            </a:pPr>
            <a:endParaRPr sz="1400">
              <a:solidFill>
                <a:srgbClr val="000000"/>
              </a:solidFill>
            </a:endParaRPr>
          </a:p>
          <a:p>
            <a:pPr marL="0" lvl="0" indent="0" algn="l" rtl="0">
              <a:lnSpc>
                <a:spcPct val="100000"/>
              </a:lnSpc>
              <a:spcBef>
                <a:spcPts val="0"/>
              </a:spcBef>
              <a:spcAft>
                <a:spcPts val="0"/>
              </a:spcAft>
              <a:buNone/>
            </a:pPr>
            <a:r>
              <a:rPr lang="en" sz="1400" b="1" u="sng">
                <a:solidFill>
                  <a:srgbClr val="000000"/>
                </a:solidFill>
              </a:rPr>
              <a:t>APPOINTMENT TABLE</a:t>
            </a:r>
            <a:endParaRPr sz="1400"/>
          </a:p>
          <a:p>
            <a:pPr marL="0" marR="0" lvl="0" indent="0" algn="l" rtl="0">
              <a:lnSpc>
                <a:spcPct val="100000"/>
              </a:lnSpc>
              <a:spcBef>
                <a:spcPts val="1600"/>
              </a:spcBef>
              <a:spcAft>
                <a:spcPts val="0"/>
              </a:spcAft>
              <a:buNone/>
            </a:pPr>
            <a:r>
              <a:rPr lang="en" sz="1400">
                <a:solidFill>
                  <a:srgbClr val="000000"/>
                </a:solidFill>
              </a:rPr>
              <a:t>CREATE TABLE APPOINTMENT(</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APP_ID CHAR(9) PRIMARY KEY,</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APP_STATUS VARCHAR(10) CHECK (APP_STATUS IN ('PENDING','APPROVED','CANCELLED')),</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APP_TYPE VARCHAR(20) CHECK (APP_TYPE IN</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('LEARNERS','DRIVERS','INTERNATIONAL','PERMIT','VEHICLE REGISTRATION')),</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TIME_STAMP TIMESTAMP,</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USER_ID CHAR(10) REFERENCES USER_DETAILS(USER_ID) ON UPDATE CASCADE,</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DEPT_ID CHAR(10) REFERENCES DEPARTMENT(DEPT_ID) ON UPDATE CASCADE );</a:t>
            </a:r>
            <a:endParaRPr sz="1400">
              <a:solidFill>
                <a:srgbClr val="000000"/>
              </a:solidFill>
            </a:endParaRPr>
          </a:p>
          <a:p>
            <a:pPr marL="0" marR="0" lvl="0" indent="0" algn="l" rtl="0">
              <a:lnSpc>
                <a:spcPct val="115000"/>
              </a:lnSpc>
              <a:spcBef>
                <a:spcPts val="0"/>
              </a:spcBef>
              <a:spcAft>
                <a:spcPts val="0"/>
              </a:spcAft>
              <a:buNone/>
            </a:pPr>
            <a:endParaRPr sz="13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body" idx="1"/>
          </p:nvPr>
        </p:nvSpPr>
        <p:spPr>
          <a:xfrm>
            <a:off x="311700" y="234150"/>
            <a:ext cx="8520600" cy="4670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u="sng">
                <a:solidFill>
                  <a:srgbClr val="000000"/>
                </a:solidFill>
              </a:rPr>
              <a:t>PERMIT TABLE</a:t>
            </a:r>
            <a:endParaRPr sz="1400">
              <a:solidFill>
                <a:srgbClr val="000000"/>
              </a:solidFill>
            </a:endParaRPr>
          </a:p>
          <a:p>
            <a:pPr marL="0" marR="0" lvl="0" indent="0" algn="l" rtl="0">
              <a:lnSpc>
                <a:spcPct val="100000"/>
              </a:lnSpc>
              <a:spcBef>
                <a:spcPts val="1600"/>
              </a:spcBef>
              <a:spcAft>
                <a:spcPts val="0"/>
              </a:spcAft>
              <a:buNone/>
            </a:pPr>
            <a:r>
              <a:rPr lang="en" sz="1400">
                <a:solidFill>
                  <a:srgbClr val="000000"/>
                </a:solidFill>
              </a:rPr>
              <a:t>CREATE TABLE PERMIT(</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PER_ID CHAR(10) PRIMARY KEY,</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PER_TYPE VARCHAR(3) CHECK (PER_TYPE IN ('LGV','HGV')),</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VALIDITY DATE NOT NULL);</a:t>
            </a:r>
            <a:endParaRPr sz="1400">
              <a:solidFill>
                <a:srgbClr val="000000"/>
              </a:solidFill>
            </a:endParaRPr>
          </a:p>
          <a:p>
            <a:pPr marL="0" marR="0" lvl="0" indent="0" algn="l" rtl="0">
              <a:lnSpc>
                <a:spcPct val="100000"/>
              </a:lnSpc>
              <a:spcBef>
                <a:spcPts val="0"/>
              </a:spcBef>
              <a:spcAft>
                <a:spcPts val="0"/>
              </a:spcAft>
              <a:buNone/>
            </a:pPr>
            <a:endParaRPr sz="1400">
              <a:solidFill>
                <a:srgbClr val="000000"/>
              </a:solidFill>
            </a:endParaRPr>
          </a:p>
          <a:p>
            <a:pPr marL="0" marR="0" lvl="0" indent="0" algn="l" rtl="0">
              <a:lnSpc>
                <a:spcPct val="100000"/>
              </a:lnSpc>
              <a:spcBef>
                <a:spcPts val="0"/>
              </a:spcBef>
              <a:spcAft>
                <a:spcPts val="0"/>
              </a:spcAft>
              <a:buNone/>
            </a:pPr>
            <a:endParaRPr sz="1400">
              <a:solidFill>
                <a:srgbClr val="000000"/>
              </a:solidFill>
            </a:endParaRPr>
          </a:p>
          <a:p>
            <a:pPr marL="0" lvl="0" indent="0" algn="l" rtl="0">
              <a:lnSpc>
                <a:spcPct val="100000"/>
              </a:lnSpc>
              <a:spcBef>
                <a:spcPts val="0"/>
              </a:spcBef>
              <a:spcAft>
                <a:spcPts val="0"/>
              </a:spcAft>
              <a:buNone/>
            </a:pPr>
            <a:r>
              <a:rPr lang="en" sz="1400" b="1" u="sng">
                <a:solidFill>
                  <a:srgbClr val="000000"/>
                </a:solidFill>
              </a:rPr>
              <a:t>VEHICLE_REGISTRAION TABLE</a:t>
            </a:r>
            <a:endParaRPr sz="1400">
              <a:solidFill>
                <a:srgbClr val="000000"/>
              </a:solidFill>
            </a:endParaRPr>
          </a:p>
          <a:p>
            <a:pPr marL="0" marR="0" lvl="0" indent="0" algn="l" rtl="0">
              <a:lnSpc>
                <a:spcPct val="100000"/>
              </a:lnSpc>
              <a:spcBef>
                <a:spcPts val="1600"/>
              </a:spcBef>
              <a:spcAft>
                <a:spcPts val="0"/>
              </a:spcAft>
              <a:buNone/>
            </a:pPr>
            <a:r>
              <a:rPr lang="en" sz="1400">
                <a:solidFill>
                  <a:srgbClr val="000000"/>
                </a:solidFill>
              </a:rPr>
              <a:t>CREATE TABLE VEHICLE_REGISTRATION(</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LICENSE_PLATE_NO CHAR(10) PRIMARY KEY,</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ENGINE_NO VARCHAR(20) NOT NULL,</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CHASIS_NO CHAR(17) NOT NULL,</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VEH_TYPE VARCHAR(5) CHECK (VEH_TYPE IN ('LMV','HMV', 'TRANS')),</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TIME_STAMP TIMESTAMP NOT NULL,</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PER_ID CHAR(10) REFERENCES PERMIT(PER_ID) ON UPDATE CASCADE,</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USER_ID CHAR(10) REFERENCES USER_DETAILS(USER_ID) ON UPDATE CASCADE ON DELETE</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RESTRICT);</a:t>
            </a:r>
            <a:endParaRPr sz="1400">
              <a:solidFill>
                <a:srgbClr val="000000"/>
              </a:solidFill>
            </a:endParaRPr>
          </a:p>
          <a:p>
            <a:pPr marL="0" marR="0" lvl="0" indent="0" algn="l" rtl="0">
              <a:lnSpc>
                <a:spcPct val="100000"/>
              </a:lnSpc>
              <a:spcBef>
                <a:spcPts val="0"/>
              </a:spcBef>
              <a:spcAft>
                <a:spcPts val="0"/>
              </a:spcAft>
              <a:buNone/>
            </a:pPr>
            <a:endParaRPr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311700" y="20600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u="sng">
                <a:solidFill>
                  <a:srgbClr val="000000"/>
                </a:solidFill>
              </a:rPr>
              <a:t>DRIVING_LICENSE TABLE</a:t>
            </a:r>
            <a:endParaRPr sz="1400">
              <a:solidFill>
                <a:srgbClr val="000000"/>
              </a:solidFill>
            </a:endParaRPr>
          </a:p>
          <a:p>
            <a:pPr marL="0" marR="0" lvl="0" indent="0" algn="l" rtl="0">
              <a:lnSpc>
                <a:spcPct val="100000"/>
              </a:lnSpc>
              <a:spcBef>
                <a:spcPts val="1600"/>
              </a:spcBef>
              <a:spcAft>
                <a:spcPts val="0"/>
              </a:spcAft>
              <a:buNone/>
            </a:pPr>
            <a:r>
              <a:rPr lang="en" sz="1400">
                <a:solidFill>
                  <a:srgbClr val="000000"/>
                </a:solidFill>
              </a:rPr>
              <a:t>CREATE TABLE DRIVING_LICENSE(</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L_ID CHAR(15) PRIMARY KEY,</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D_TYPE VARCHAR(50) CHECK (D_TYPE IN('LEARNERS','DRIVING','INTERNATIONAL')),</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ISSUE_DATE DATE NOT NULL,</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VALIDITY DATE NOT NULL,</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USER_ID CHAR(10) REFERENCES USER_DETAILS(USER_ID) ON UPDATE CASCADE ON DELETE</a:t>
            </a:r>
            <a:endParaRPr sz="1400">
              <a:solidFill>
                <a:srgbClr val="000000"/>
              </a:solidFill>
            </a:endParaRPr>
          </a:p>
          <a:p>
            <a:pPr marL="0" marR="0" lvl="0" indent="0" algn="l" rtl="0">
              <a:lnSpc>
                <a:spcPct val="100000"/>
              </a:lnSpc>
              <a:spcBef>
                <a:spcPts val="0"/>
              </a:spcBef>
              <a:spcAft>
                <a:spcPts val="0"/>
              </a:spcAft>
              <a:buNone/>
            </a:pPr>
            <a:r>
              <a:rPr lang="en" sz="1400">
                <a:solidFill>
                  <a:srgbClr val="000000"/>
                </a:solidFill>
              </a:rPr>
              <a:t>RESTRICT);</a:t>
            </a:r>
            <a:endParaRPr sz="1400">
              <a:solidFill>
                <a:srgbClr val="000000"/>
              </a:solidFill>
            </a:endParaRPr>
          </a:p>
          <a:p>
            <a:pPr marL="0" marR="0" lvl="0" indent="0" algn="l" rtl="0">
              <a:lnSpc>
                <a:spcPct val="100000"/>
              </a:lnSpc>
              <a:spcBef>
                <a:spcPts val="0"/>
              </a:spcBef>
              <a:spcAft>
                <a:spcPts val="0"/>
              </a:spcAft>
              <a:buNone/>
            </a:pPr>
            <a:endParaRPr sz="1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4294967295"/>
          </p:nvPr>
        </p:nvSpPr>
        <p:spPr>
          <a:xfrm>
            <a:off x="248250" y="638725"/>
            <a:ext cx="8647500" cy="4396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b="1">
                <a:solidFill>
                  <a:srgbClr val="000000"/>
                </a:solidFill>
                <a:latin typeface="Arial"/>
                <a:ea typeface="Arial"/>
                <a:cs typeface="Arial"/>
                <a:sym typeface="Arial"/>
              </a:rPr>
              <a:t>Find the users who have not paid e-challan and how many times have they not paid the e-challan.</a:t>
            </a:r>
            <a:endParaRPr sz="1400" b="1">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1">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b="1">
                <a:solidFill>
                  <a:srgbClr val="000000"/>
                </a:solidFill>
                <a:latin typeface="Arial"/>
                <a:ea typeface="Arial"/>
                <a:cs typeface="Arial"/>
                <a:sym typeface="Arial"/>
              </a:rPr>
              <a:t>Relational Algebra:</a:t>
            </a:r>
            <a:endParaRPr sz="1300" b="1">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1">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 </a:t>
            </a:r>
            <a:r>
              <a:rPr lang="en" sz="1300">
                <a:solidFill>
                  <a:srgbClr val="202124"/>
                </a:solidFill>
                <a:highlight>
                  <a:srgbClr val="FFFFFF"/>
                </a:highlight>
                <a:latin typeface="Arial"/>
                <a:ea typeface="Arial"/>
                <a:cs typeface="Arial"/>
                <a:sym typeface="Arial"/>
              </a:rPr>
              <a:t>σ </a:t>
            </a:r>
            <a:r>
              <a:rPr lang="en" sz="1300">
                <a:solidFill>
                  <a:srgbClr val="000000"/>
                </a:solidFill>
                <a:latin typeface="Arial"/>
                <a:ea typeface="Arial"/>
                <a:cs typeface="Arial"/>
                <a:sym typeface="Arial"/>
              </a:rPr>
              <a:t>PAYMENT.USER_ID IS NULL (USER_DETAILS ⋈</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&lt;USER_DETAILS.USER_ID=PAYMENT.USER_ID&gt; PAYMENT ⋈ (PAYMENT.</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USER_ID=ECHALLAN.USER_ID ℱ ECHALLAN.USER_ID,COUNT(ECHALLAN.USER_ID) (ECHALLAN))</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b="1">
                <a:solidFill>
                  <a:srgbClr val="000000"/>
                </a:solidFill>
                <a:latin typeface="Arial"/>
                <a:ea typeface="Arial"/>
                <a:cs typeface="Arial"/>
                <a:sym typeface="Arial"/>
              </a:rPr>
              <a:t>SQL DML Statements:</a:t>
            </a:r>
            <a:endParaRPr sz="1300" b="1">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1">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SELECT E.USER_ID,COUNT(E.USER_ID) AS E_COUNT FROM USER_DETAILS AS U JOIN PAYMENT AS</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P ON (U.USER_ID=P.USER_ID) RIGHT JOIN ECHALLAN AS E ON (E.USER_ID=P.USER_ID) WHERE</a:t>
            </a:r>
            <a:endParaRPr sz="130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300">
                <a:solidFill>
                  <a:srgbClr val="000000"/>
                </a:solidFill>
                <a:latin typeface="Arial"/>
                <a:ea typeface="Arial"/>
                <a:cs typeface="Arial"/>
                <a:sym typeface="Arial"/>
              </a:rPr>
              <a:t>P.USER_ID IS NULL GROUP BY E.USER_ID;</a:t>
            </a:r>
            <a:endParaRPr sz="13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300">
              <a:solidFill>
                <a:srgbClr val="000000"/>
              </a:solidFill>
              <a:latin typeface="Arial"/>
              <a:ea typeface="Arial"/>
              <a:cs typeface="Arial"/>
              <a:sym typeface="Arial"/>
            </a:endParaRPr>
          </a:p>
          <a:p>
            <a:pPr marL="0" lvl="0" indent="0" algn="l" rtl="0">
              <a:spcBef>
                <a:spcPts val="0"/>
              </a:spcBef>
              <a:spcAft>
                <a:spcPts val="0"/>
              </a:spcAft>
              <a:buNone/>
            </a:pPr>
            <a:r>
              <a:rPr lang="en" sz="1300" b="1">
                <a:solidFill>
                  <a:srgbClr val="000000"/>
                </a:solidFill>
                <a:latin typeface="Arial"/>
                <a:ea typeface="Arial"/>
                <a:cs typeface="Arial"/>
                <a:sym typeface="Arial"/>
              </a:rPr>
              <a:t>Requirements:      </a:t>
            </a:r>
            <a:endParaRPr sz="1300" b="1">
              <a:solidFill>
                <a:srgbClr val="000000"/>
              </a:solidFill>
              <a:latin typeface="Arial"/>
              <a:ea typeface="Arial"/>
              <a:cs typeface="Arial"/>
              <a:sym typeface="Arial"/>
            </a:endParaRPr>
          </a:p>
          <a:p>
            <a:pPr marL="0" lvl="0" indent="0" algn="l" rtl="0">
              <a:spcBef>
                <a:spcPts val="0"/>
              </a:spcBef>
              <a:spcAft>
                <a:spcPts val="0"/>
              </a:spcAft>
              <a:buNone/>
            </a:pPr>
            <a:r>
              <a:rPr lang="en" sz="1300" b="1">
                <a:solidFill>
                  <a:srgbClr val="000000"/>
                </a:solidFill>
                <a:latin typeface="Arial"/>
                <a:ea typeface="Arial"/>
                <a:cs typeface="Arial"/>
                <a:sym typeface="Arial"/>
              </a:rPr>
              <a:t>       </a:t>
            </a:r>
            <a:endParaRPr sz="1300" b="1">
              <a:solidFill>
                <a:srgbClr val="000000"/>
              </a:solidFill>
              <a:latin typeface="Arial"/>
              <a:ea typeface="Arial"/>
              <a:cs typeface="Arial"/>
              <a:sym typeface="Arial"/>
            </a:endParaRPr>
          </a:p>
          <a:p>
            <a:pPr marL="457200" lvl="0" indent="-311150" algn="l" rtl="0">
              <a:lnSpc>
                <a:spcPct val="100000"/>
              </a:lnSpc>
              <a:spcBef>
                <a:spcPts val="0"/>
              </a:spcBef>
              <a:spcAft>
                <a:spcPts val="0"/>
              </a:spcAft>
              <a:buClr>
                <a:srgbClr val="000000"/>
              </a:buClr>
              <a:buSzPts val="1300"/>
              <a:buChar char="-"/>
            </a:pPr>
            <a:r>
              <a:rPr lang="en" sz="1300">
                <a:solidFill>
                  <a:srgbClr val="000000"/>
                </a:solidFill>
                <a:latin typeface="Arial"/>
                <a:ea typeface="Arial"/>
                <a:cs typeface="Arial"/>
                <a:sym typeface="Arial"/>
              </a:rPr>
              <a:t>A user has a Pan number, fname, lname,city, dob and contact number.</a:t>
            </a:r>
            <a:r>
              <a:rPr lang="en" sz="1300" b="1">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a:p>
            <a:pPr marL="457200" lvl="0" indent="-311150" algn="l" rtl="0">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 user if found violating any of the traffic rules will have to pay an E-challan.</a:t>
            </a:r>
            <a:endParaRPr sz="1300">
              <a:solidFill>
                <a:srgbClr val="000000"/>
              </a:solidFill>
              <a:latin typeface="Arial"/>
              <a:ea typeface="Arial"/>
              <a:cs typeface="Arial"/>
              <a:sym typeface="Arial"/>
            </a:endParaRPr>
          </a:p>
          <a:p>
            <a:pPr marL="457200" lvl="0" indent="-311150" algn="l" rtl="0">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An E-challan entity has a E-challan id, amount to be paid and the type of challan . </a:t>
            </a:r>
            <a:endParaRPr sz="1300">
              <a:solidFill>
                <a:srgbClr val="000000"/>
              </a:solidFill>
              <a:latin typeface="Arial"/>
              <a:ea typeface="Arial"/>
              <a:cs typeface="Arial"/>
              <a:sym typeface="Arial"/>
            </a:endParaRPr>
          </a:p>
          <a:p>
            <a:pPr marL="457200" lvl="0" indent="-311150" algn="l" rtl="0">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 user can receive one or more E-challan per vehicle.</a:t>
            </a:r>
            <a:endParaRPr sz="1300">
              <a:solidFill>
                <a:srgbClr val="000000"/>
              </a:solidFill>
              <a:latin typeface="Arial"/>
              <a:ea typeface="Arial"/>
              <a:cs typeface="Arial"/>
              <a:sym typeface="Arial"/>
            </a:endParaRPr>
          </a:p>
          <a:p>
            <a:pPr marL="0" lvl="0" indent="0" algn="l" rtl="0">
              <a:spcBef>
                <a:spcPts val="0"/>
              </a:spcBef>
              <a:spcAft>
                <a:spcPts val="0"/>
              </a:spcAft>
              <a:buNone/>
            </a:pPr>
            <a:endParaRPr sz="1300" b="1">
              <a:solidFill>
                <a:srgbClr val="000000"/>
              </a:solidFill>
            </a:endParaRPr>
          </a:p>
        </p:txBody>
      </p:sp>
      <p:sp>
        <p:nvSpPr>
          <p:cNvPr id="102" name="Google Shape;102;p20"/>
          <p:cNvSpPr txBox="1">
            <a:spLocks noGrp="1"/>
          </p:cNvSpPr>
          <p:nvPr>
            <p:ph type="title"/>
          </p:nvPr>
        </p:nvSpPr>
        <p:spPr>
          <a:xfrm>
            <a:off x="311700" y="137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QUERIES</a:t>
            </a:r>
            <a:endParaRPr sz="31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1"/>
          <p:cNvPicPr preferRelativeResize="0"/>
          <p:nvPr/>
        </p:nvPicPr>
        <p:blipFill rotWithShape="1">
          <a:blip r:embed="rId3">
            <a:alphaModFix/>
          </a:blip>
          <a:srcRect l="10561" t="65872" r="71594" b="15215"/>
          <a:stretch/>
        </p:blipFill>
        <p:spPr>
          <a:xfrm>
            <a:off x="516350" y="1129072"/>
            <a:ext cx="3562801" cy="2122975"/>
          </a:xfrm>
          <a:prstGeom prst="rect">
            <a:avLst/>
          </a:prstGeom>
          <a:noFill/>
          <a:ln>
            <a:noFill/>
          </a:ln>
        </p:spPr>
      </p:pic>
      <p:sp>
        <p:nvSpPr>
          <p:cNvPr id="108" name="Google Shape;108;p21"/>
          <p:cNvSpPr txBox="1"/>
          <p:nvPr/>
        </p:nvSpPr>
        <p:spPr>
          <a:xfrm>
            <a:off x="440150" y="464350"/>
            <a:ext cx="3000000" cy="4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t>Output:</a:t>
            </a:r>
            <a:endParaRPr sz="220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1268</Words>
  <Application>Microsoft Office PowerPoint</Application>
  <PresentationFormat>On-screen Show (16:9)</PresentationFormat>
  <Paragraphs>176</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Roboto</vt:lpstr>
      <vt:lpstr>Proxima Nova</vt:lpstr>
      <vt:lpstr>Spearmint</vt:lpstr>
      <vt:lpstr>RTO MANAGEMENT SYSTEM</vt:lpstr>
      <vt:lpstr>FUNCTIONAL REQUIREMENTS</vt:lpstr>
      <vt:lpstr>ENTITY RELATIONSHIP MODEL</vt:lpstr>
      <vt:lpstr>RELATIONSHIP MODEL </vt:lpstr>
      <vt:lpstr>DATA DEFINITION LANGUAGE (DDL)</vt:lpstr>
      <vt:lpstr>PowerPoint Presentation</vt:lpstr>
      <vt:lpstr>PowerPoint Presentation</vt:lpstr>
      <vt:lpstr>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CONCLUDING REMARKS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RTO MANAGEMENT SYSTEM</dc:title>
  <cp:lastModifiedBy>Admin</cp:lastModifiedBy>
  <cp:revision>1</cp:revision>
  <dcterms:modified xsi:type="dcterms:W3CDTF">2020-12-03T13:13:41Z</dcterms:modified>
</cp:coreProperties>
</file>