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0DD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24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5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2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45DC-FC71-4FD5-AF6D-559BCC4ADBC1}" type="datetimeFigureOut">
              <a:rPr lang="en-US" smtClean="0"/>
              <a:t>22-05-2023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9ABD-9210-49DB-8327-D5C5869B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9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rshxgupta931@gam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7E83-DA7F-14B0-8319-CD9620E7F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03904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cap="none" dirty="0"/>
              <a:t>pplication </a:t>
            </a:r>
            <a:br>
              <a:rPr lang="en-US" cap="none" dirty="0"/>
            </a:br>
            <a:r>
              <a:rPr lang="en-US" sz="9600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cap="none" dirty="0"/>
              <a:t>rogramming </a:t>
            </a:r>
            <a:r>
              <a:rPr lang="en-US" sz="9600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</a:t>
            </a:r>
            <a:r>
              <a:rPr lang="en-US" cap="none" dirty="0"/>
              <a:t>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B3560-2A93-0CDA-0774-63CDC13CB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40573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A postman for the Web-Apps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E3D-07C1-EC77-4E77-655014D18ACA}"/>
              </a:ext>
            </a:extLst>
          </p:cNvPr>
          <p:cNvSpPr txBox="1"/>
          <p:nvPr/>
        </p:nvSpPr>
        <p:spPr>
          <a:xfrm>
            <a:off x="7572652" y="5254096"/>
            <a:ext cx="42346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NAME : Harsh Gupta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ROLL NUMBER : 22MT10023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EMAIL 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harshxgupta931@gamil.com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PHONE NUMBER : 8434498363</a:t>
            </a:r>
          </a:p>
        </p:txBody>
      </p:sp>
    </p:spTree>
    <p:extLst>
      <p:ext uri="{BB962C8B-B14F-4D97-AF65-F5344CB8AC3E}">
        <p14:creationId xmlns:p14="http://schemas.microsoft.com/office/powerpoint/2010/main" val="23248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3DFA-AE73-E54A-4ED2-89D0A07B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587" y="143818"/>
            <a:ext cx="5806735" cy="1613961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Arial Rounded MT Bold" panose="020F0704030504030204" pitchFamily="34" charset="0"/>
              </a:rPr>
              <a:t>Testing the made </a:t>
            </a:r>
            <a:r>
              <a:rPr lang="en-US" sz="4400" b="1" cap="none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API</a:t>
            </a:r>
            <a:br>
              <a:rPr lang="en-US" sz="4400" b="1" cap="none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en-US" cap="none" dirty="0"/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  <a:latin typeface="Bahnschrift SemiCondensed" panose="020B0502040204020203" pitchFamily="34" charset="0"/>
              </a:rPr>
              <a:t>JSON</a:t>
            </a:r>
            <a:r>
              <a:rPr lang="en-US" dirty="0"/>
              <a:t> FILE</a:t>
            </a:r>
            <a:endParaRPr lang="en-US" b="1" cap="none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923F-6AE9-771C-2552-A9FC4F7B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454536"/>
            <a:ext cx="5175682" cy="6028828"/>
          </a:xfrm>
          <a:solidFill>
            <a:schemeClr val="tx1">
              <a:lumMod val="8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can Test out the Flask App which is a simple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by using a software called </a:t>
            </a:r>
            <a:r>
              <a:rPr lang="en-US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Postman</a:t>
            </a:r>
            <a:r>
              <a:rPr lang="en-US" dirty="0">
                <a:solidFill>
                  <a:schemeClr val="bg1"/>
                </a:solidFill>
              </a:rPr>
              <a:t>. It allows us to Use different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 methods </a:t>
            </a:r>
            <a:r>
              <a:rPr lang="en-US" dirty="0">
                <a:solidFill>
                  <a:schemeClr val="bg1"/>
                </a:solidFill>
              </a:rPr>
              <a:t>with ease.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API returns Response as a </a:t>
            </a:r>
            <a:r>
              <a:rPr lang="en-US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file in a HTML server. Then We can use the JSON file in our program.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use the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jsonify</a:t>
            </a:r>
            <a:r>
              <a:rPr lang="en-US" dirty="0">
                <a:solidFill>
                  <a:schemeClr val="bg1"/>
                </a:solidFill>
              </a:rPr>
              <a:t> function to convert Python Strings to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. The jsonify() function is useful in Flask apps because it automatically sets the correct response headers and content type for JSON responses, and allows you to easily return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JSON-formatted data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from your route handlers. This makes it easier and more convenient to create APIs that return JSON data.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58716-8B7C-788C-216E-FEBCFFF75E43}"/>
              </a:ext>
            </a:extLst>
          </p:cNvPr>
          <p:cNvSpPr txBox="1"/>
          <p:nvPr/>
        </p:nvSpPr>
        <p:spPr>
          <a:xfrm>
            <a:off x="6096000" y="1988598"/>
            <a:ext cx="5401322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Below is an example of a </a:t>
            </a:r>
            <a:r>
              <a:rPr lang="en-US" b="1" dirty="0">
                <a:solidFill>
                  <a:srgbClr val="FFFF00"/>
                </a:solidFill>
              </a:rPr>
              <a:t>JSON context</a:t>
            </a:r>
            <a:r>
              <a:rPr lang="en-US" b="1" dirty="0">
                <a:solidFill>
                  <a:schemeClr val="bg1"/>
                </a:solidFill>
              </a:rPr>
              <a:t> we used in our </a:t>
            </a:r>
            <a:r>
              <a:rPr lang="en-US" b="1" dirty="0">
                <a:solidFill>
                  <a:srgbClr val="FFC000"/>
                </a:solidFill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1AEA9-6AA4-B9EA-D364-32FF2ABCB1F9}"/>
              </a:ext>
            </a:extLst>
          </p:cNvPr>
          <p:cNvSpPr txBox="1"/>
          <p:nvPr/>
        </p:nvSpPr>
        <p:spPr>
          <a:xfrm>
            <a:off x="6096000" y="3097822"/>
            <a:ext cx="5401322" cy="178510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  "author": "Chinua Achebe",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  "country": "Nigeria",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  "imageLink": "images/things-fall apart.jpg",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  "language": "English",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  "link":"https://en.wikipedia.org/wiki/Things_Fall_Apart\n",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  "pages": 209,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  "title": "Things Fall Apart",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  "year": 1958,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35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6849-A71A-B406-F57D-4BA31427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438"/>
            <a:ext cx="8610600" cy="1293028"/>
          </a:xfrm>
        </p:spPr>
        <p:txBody>
          <a:bodyPr/>
          <a:lstStyle/>
          <a:p>
            <a:pPr algn="l"/>
            <a:r>
              <a:rPr lang="en-US" cap="none" dirty="0">
                <a:latin typeface="Arial Rounded MT Bold" panose="020F0704030504030204" pitchFamily="34" charset="0"/>
              </a:rPr>
              <a:t>Using a public </a:t>
            </a:r>
            <a:r>
              <a:rPr lang="en-US" cap="none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API</a:t>
            </a:r>
            <a:r>
              <a:rPr lang="en-US" cap="none" dirty="0">
                <a:latin typeface="Arial Rounded MT Bold" panose="020F0704030504030204" pitchFamily="34" charset="0"/>
              </a:rPr>
              <a:t> on a </a:t>
            </a:r>
            <a:r>
              <a:rPr lang="en-US" cap="none" dirty="0">
                <a:solidFill>
                  <a:schemeClr val="bg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FB1A-2F86-FEC6-940C-250B6EF6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466"/>
            <a:ext cx="10820400" cy="436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use the “</a:t>
            </a:r>
            <a:r>
              <a:rPr lang="en-US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cURL</a:t>
            </a:r>
            <a:r>
              <a:rPr lang="en-US" dirty="0"/>
              <a:t>” library in command prompt(for windows) to access a Public API.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What is </a:t>
            </a:r>
            <a:r>
              <a:rPr lang="en-US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cURL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: cURL is a free and open Source Software. cURL is a command-line tool and application library used to transfer data to or from a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To use cURL to run your REST web API call, use the cURL command syntax to construct the command.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To create the endpoint in the call, append the REST URI that you constructed in Construct a request to this URL: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"/>
              </a:rPr>
              <a:t>curl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"/>
              </a:rPr>
              <a:t>https://&lt;HOST_OR_IP&gt;/&lt;BASE_INSTALL_DIR&gt;/rest/</a:t>
            </a:r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290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30CD-948D-0B17-27BA-A745E050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194" y="266329"/>
            <a:ext cx="4626006" cy="1072765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cURL</a:t>
            </a:r>
            <a:r>
              <a:rPr lang="en-US" sz="5400" cap="none" dirty="0">
                <a:latin typeface="Arial Rounded MT Bold" panose="020F0704030504030204" pitchFamily="34" charset="0"/>
              </a:rPr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87F4-F095-8D7C-80EA-F9D772FC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517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cURL syntax consists of 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dirty="0"/>
              <a:t>&gt; and 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&gt;: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ym typeface="Wingdings" panose="05000000000000000000" pitchFamily="2" charset="2"/>
              </a:rPr>
              <a:t> curl [options………][URL…………..]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There are several useful options that we can use to control our requests :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-</a:t>
            </a:r>
            <a:r>
              <a:rPr lang="en-US" sz="2200" dirty="0">
                <a:solidFill>
                  <a:srgbClr val="FFC000"/>
                </a:solidFill>
                <a:sym typeface="Wingdings" panose="05000000000000000000" pitchFamily="2" charset="2"/>
              </a:rPr>
              <a:t>X</a:t>
            </a:r>
            <a:r>
              <a:rPr lang="en-US" sz="2200" dirty="0">
                <a:sym typeface="Wingdings" panose="05000000000000000000" pitchFamily="2" charset="2"/>
              </a:rPr>
              <a:t> or –</a:t>
            </a:r>
            <a:r>
              <a:rPr lang="en-US" sz="2200" dirty="0">
                <a:solidFill>
                  <a:srgbClr val="FFC000"/>
                </a:solidFill>
                <a:sym typeface="Wingdings" panose="05000000000000000000" pitchFamily="2" charset="2"/>
              </a:rPr>
              <a:t>request</a:t>
            </a:r>
            <a:r>
              <a:rPr lang="en-US" sz="2200" dirty="0">
                <a:sym typeface="Wingdings" panose="05000000000000000000" pitchFamily="2" charset="2"/>
              </a:rPr>
              <a:t>  HTTP method to be used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-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200" dirty="0">
                <a:sym typeface="Wingdings" panose="05000000000000000000" pitchFamily="2" charset="2"/>
              </a:rPr>
              <a:t> or –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include</a:t>
            </a:r>
            <a:r>
              <a:rPr lang="en-US" sz="2200" dirty="0">
                <a:sym typeface="Wingdings" panose="05000000000000000000" pitchFamily="2" charset="2"/>
              </a:rPr>
              <a:t>  include the response headers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-</a:t>
            </a:r>
            <a:r>
              <a:rPr lang="en-US" sz="2200" dirty="0">
                <a:solidFill>
                  <a:srgbClr val="FFC000"/>
                </a:solidFill>
                <a:sym typeface="Wingdings" panose="05000000000000000000" pitchFamily="2" charset="2"/>
              </a:rPr>
              <a:t>d</a:t>
            </a:r>
            <a:r>
              <a:rPr lang="en-US" sz="2200" dirty="0">
                <a:sym typeface="Wingdings" panose="05000000000000000000" pitchFamily="2" charset="2"/>
              </a:rPr>
              <a:t> or –</a:t>
            </a:r>
            <a:r>
              <a:rPr lang="en-US" sz="2200" dirty="0">
                <a:solidFill>
                  <a:srgbClr val="FFC000"/>
                </a:solidFill>
                <a:sym typeface="Wingdings" panose="05000000000000000000" pitchFamily="2" charset="2"/>
              </a:rPr>
              <a:t>data </a:t>
            </a:r>
            <a:r>
              <a:rPr lang="en-US" sz="2200" dirty="0">
                <a:sym typeface="Wingdings" panose="05000000000000000000" pitchFamily="2" charset="2"/>
              </a:rPr>
              <a:t> The data to be sent to the API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-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US" sz="2200" dirty="0">
                <a:sym typeface="Wingdings" panose="05000000000000000000" pitchFamily="2" charset="2"/>
              </a:rPr>
              <a:t> or –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header</a:t>
            </a:r>
            <a:r>
              <a:rPr lang="en-US" sz="2200" dirty="0">
                <a:sym typeface="Wingdings" panose="05000000000000000000" pitchFamily="2" charset="2"/>
              </a:rPr>
              <a:t>  Any additional headers to be sent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025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67B0-991E-A0D7-84F9-01E9C277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1415"/>
            <a:ext cx="9095509" cy="1293028"/>
          </a:xfrm>
        </p:spPr>
        <p:txBody>
          <a:bodyPr>
            <a:normAutofit/>
          </a:bodyPr>
          <a:lstStyle/>
          <a:p>
            <a:pPr algn="l"/>
            <a:r>
              <a:rPr lang="en-US" b="1" cap="none" dirty="0">
                <a:latin typeface="Arial Rounded MT Bold" panose="020F0704030504030204" pitchFamily="34" charset="0"/>
              </a:rPr>
              <a:t>We can use </a:t>
            </a:r>
            <a:r>
              <a:rPr lang="en-US" b="1" cap="none" dirty="0">
                <a:solidFill>
                  <a:srgbClr val="00B050"/>
                </a:solidFill>
                <a:latin typeface="Arial Rounded MT Bold" panose="020F0704030504030204" pitchFamily="34" charset="0"/>
              </a:rPr>
              <a:t>HTTP methods</a:t>
            </a:r>
            <a:r>
              <a:rPr lang="en-US" b="1" cap="none" dirty="0">
                <a:latin typeface="Arial Rounded MT Bold" panose="020F0704030504030204" pitchFamily="34" charset="0"/>
              </a:rPr>
              <a:t> in </a:t>
            </a:r>
            <a:r>
              <a:rPr lang="en-US" b="1" cap="none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0C8D-4EB1-0FCC-B4AE-21AA49C4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704110"/>
            <a:ext cx="11816179" cy="1971245"/>
          </a:xfrm>
        </p:spPr>
        <p:txBody>
          <a:bodyPr/>
          <a:lstStyle/>
          <a:p>
            <a:r>
              <a:rPr lang="en-US" sz="24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GET</a:t>
            </a:r>
            <a:r>
              <a:rPr lang="en-US" dirty="0"/>
              <a:t> </a:t>
            </a:r>
            <a:r>
              <a:rPr lang="en-US" dirty="0">
                <a:latin typeface="Arial Rounded MT Bold" panose="020F0704030504030204" pitchFamily="34" charset="0"/>
              </a:rPr>
              <a:t>method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: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without parameters 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curl https://jsonplaceholder.typicode.com/posts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With parameters 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curl https://jsonplaceholder.typicode.com/posts?userid=5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9A79C-7703-5657-5BF8-1C577C007733}"/>
              </a:ext>
            </a:extLst>
          </p:cNvPr>
          <p:cNvSpPr txBox="1"/>
          <p:nvPr/>
        </p:nvSpPr>
        <p:spPr>
          <a:xfrm>
            <a:off x="213064" y="4003829"/>
            <a:ext cx="11807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POST</a:t>
            </a:r>
            <a:r>
              <a:rPr lang="en-US" sz="2200" dirty="0"/>
              <a:t> </a:t>
            </a:r>
            <a:r>
              <a:rPr lang="en-US" sz="2200" dirty="0">
                <a:latin typeface="Arial Rounded MT Bold" panose="020F0704030504030204" pitchFamily="34" charset="0"/>
              </a:rPr>
              <a:t>method 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curl -X POST -d "userId=5&amp;title=Post Title&amp;body=Post content." https://jsonplaceholder.typicode.com/posts</a:t>
            </a:r>
          </a:p>
        </p:txBody>
      </p:sp>
    </p:spTree>
    <p:extLst>
      <p:ext uri="{BB962C8B-B14F-4D97-AF65-F5344CB8AC3E}">
        <p14:creationId xmlns:p14="http://schemas.microsoft.com/office/powerpoint/2010/main" val="283352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7279-B215-E369-1253-A7C2A4FDC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532660"/>
            <a:ext cx="11165889" cy="5686025"/>
          </a:xfrm>
        </p:spPr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PUT</a:t>
            </a:r>
            <a:r>
              <a:rPr lang="en-US" dirty="0"/>
              <a:t> </a:t>
            </a:r>
            <a:r>
              <a:rPr lang="en-US" dirty="0">
                <a:latin typeface="Arial Rounded MT Bold" panose="020F0704030504030204" pitchFamily="34" charset="0"/>
              </a:rPr>
              <a:t>method </a:t>
            </a:r>
            <a:r>
              <a:rPr lang="en-US" dirty="0">
                <a:sym typeface="Wingdings" panose="05000000000000000000" pitchFamily="2" charset="2"/>
              </a:rPr>
              <a:t>: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curl -X PUT -H "Content-Type: application/json" \-d '{"userid": 5, "title": "New Post Title", "body": "New post content."}" \https://jsonplaceholder.typicode.com/posts/5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DELETE</a:t>
            </a:r>
            <a:r>
              <a:rPr lang="en-US" sz="2200" dirty="0"/>
              <a:t> </a:t>
            </a:r>
            <a:r>
              <a:rPr lang="en-US" sz="2200" dirty="0">
                <a:latin typeface="Arial Rounded MT Bold" panose="020F0704030504030204" pitchFamily="34" charset="0"/>
              </a:rPr>
              <a:t>method</a:t>
            </a:r>
            <a:r>
              <a:rPr lang="en-US" sz="2200" dirty="0"/>
              <a:t> 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Curl –X DELETE https://jsonplaceholder.typicode.com/posts/5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6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1F078-AC81-298D-6EB5-B676FBA29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145D-0BCB-A337-73C7-DCCF68F7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381" y="702229"/>
            <a:ext cx="4421819" cy="1293028"/>
          </a:xfrm>
        </p:spPr>
        <p:txBody>
          <a:bodyPr/>
          <a:lstStyle/>
          <a:p>
            <a:r>
              <a:rPr lang="en-US" cap="none" dirty="0"/>
              <a:t>What is an API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05EB-1747-D4A9-5E9D-2166356F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go-between</a:t>
            </a:r>
            <a:r>
              <a:rPr lang="en-US" dirty="0"/>
              <a:t> for different Software Platforms. It allows two unrelated applications to “</a:t>
            </a:r>
            <a:r>
              <a:rPr lang="en-US" dirty="0">
                <a:solidFill>
                  <a:srgbClr val="00B0F0"/>
                </a:solidFill>
              </a:rPr>
              <a:t>talk</a:t>
            </a:r>
            <a:r>
              <a:rPr lang="en-US" dirty="0"/>
              <a:t>” to each other.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accesses</a:t>
            </a:r>
            <a:r>
              <a:rPr lang="en-US" dirty="0"/>
              <a:t> data and features of other applications.</a:t>
            </a:r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dirty="0">
                <a:solidFill>
                  <a:srgbClr val="00B0F0"/>
                </a:solidFill>
              </a:rPr>
              <a:t>not a database</a:t>
            </a:r>
            <a:r>
              <a:rPr lang="en-US" dirty="0"/>
              <a:t> or a </a:t>
            </a:r>
            <a:r>
              <a:rPr lang="en-US" dirty="0">
                <a:solidFill>
                  <a:srgbClr val="00B0F0"/>
                </a:solidFill>
              </a:rPr>
              <a:t>server</a:t>
            </a:r>
            <a:r>
              <a:rPr lang="en-US" dirty="0"/>
              <a:t>.</a:t>
            </a:r>
          </a:p>
          <a:p>
            <a:r>
              <a:rPr lang="en-US" dirty="0"/>
              <a:t>It is a code that governs the server’s Access point(s). AKA,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common language</a:t>
            </a:r>
            <a:r>
              <a:rPr lang="en-US" dirty="0"/>
              <a:t> between developers.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00B0F0"/>
                </a:solidFill>
              </a:rPr>
              <a:t>SEAMLESS</a:t>
            </a:r>
            <a:r>
              <a:rPr lang="en-US" dirty="0"/>
              <a:t> : We never know when a software role passes from one application to the other.</a:t>
            </a:r>
          </a:p>
        </p:txBody>
      </p:sp>
    </p:spTree>
    <p:extLst>
      <p:ext uri="{BB962C8B-B14F-4D97-AF65-F5344CB8AC3E}">
        <p14:creationId xmlns:p14="http://schemas.microsoft.com/office/powerpoint/2010/main" val="177307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3CAF-D69A-30BE-4747-80BF62A3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Why do we need API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4ABB-C3E8-1F9C-64FF-74A9496B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2785"/>
            <a:ext cx="10820400" cy="4389885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latin typeface="Roboto" panose="020B0604020202020204" pitchFamily="2" charset="0"/>
              </a:rPr>
              <a:t>When accessing another app's data or functionality, requesting a spreadsheet or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B0604020202020204" pitchFamily="2" charset="0"/>
              </a:rPr>
              <a:t>manually importing data is inefficient and cumbersome</a:t>
            </a:r>
            <a:r>
              <a:rPr lang="en-US" b="0" i="0" dirty="0">
                <a:effectLst/>
                <a:latin typeface="Roboto" panose="020B0604020202020204" pitchFamily="2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00B0F0"/>
                </a:solidFill>
                <a:effectLst/>
                <a:latin typeface="Roboto" panose="020B0604020202020204" pitchFamily="2" charset="0"/>
              </a:rPr>
              <a:t>Storing and maintaining the data locally would quickly lead to outdated information</a:t>
            </a:r>
            <a:r>
              <a:rPr lang="en-US" b="0" i="0" dirty="0">
                <a:effectLst/>
                <a:latin typeface="Roboto" panose="020B0604020202020204" pitchFamily="2" charset="0"/>
              </a:rPr>
              <a:t>.</a:t>
            </a:r>
          </a:p>
          <a:p>
            <a:pPr algn="just"/>
            <a:r>
              <a:rPr lang="en-US" b="0" i="0" dirty="0">
                <a:effectLst/>
                <a:latin typeface="Roboto" panose="020B0604020202020204" pitchFamily="2" charset="0"/>
              </a:rPr>
              <a:t>Instead, it would be preferable for the app to provide an </a:t>
            </a:r>
            <a:r>
              <a:rPr lang="en-US" sz="2800" dirty="0">
                <a:solidFill>
                  <a:srgbClr val="FFFF00"/>
                </a:solidFill>
                <a:effectLst/>
                <a:latin typeface="Rockwell Extra Bold" panose="02060903040505020403" pitchFamily="18" charset="0"/>
              </a:rPr>
              <a:t>API</a:t>
            </a:r>
            <a:r>
              <a:rPr lang="en-US" b="0" i="0" dirty="0">
                <a:effectLst/>
                <a:latin typeface="Roboto" panose="020B0604020202020204" pitchFamily="2" charset="0"/>
              </a:rPr>
              <a:t> (Application Programming Interface) that allows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B0604020202020204" pitchFamily="2" charset="0"/>
              </a:rPr>
              <a:t>direct querying</a:t>
            </a:r>
            <a:r>
              <a:rPr lang="en-US" b="0" i="0" dirty="0">
                <a:effectLst/>
                <a:latin typeface="Roboto" panose="020B0604020202020204" pitchFamily="2" charset="0"/>
              </a:rPr>
              <a:t> and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B0604020202020204" pitchFamily="2" charset="0"/>
              </a:rPr>
              <a:t>retrieval of the desired data</a:t>
            </a:r>
            <a:r>
              <a:rPr lang="en-US" b="0" i="0" dirty="0">
                <a:effectLst/>
                <a:latin typeface="Roboto" panose="020B0604020202020204" pitchFamily="2" charset="0"/>
              </a:rPr>
              <a:t>.</a:t>
            </a:r>
          </a:p>
          <a:p>
            <a:pPr algn="just"/>
            <a:r>
              <a:rPr lang="en-US" sz="2800" b="0" i="0" dirty="0">
                <a:solidFill>
                  <a:srgbClr val="FFFF00"/>
                </a:solidFill>
                <a:effectLst/>
                <a:latin typeface="Rockwell Extra Bold" panose="02060903040505020403" pitchFamily="18" charset="0"/>
              </a:rPr>
              <a:t>API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s</a:t>
            </a:r>
            <a:r>
              <a:rPr lang="en-US" b="0" i="0" dirty="0">
                <a:effectLst/>
                <a:latin typeface="Roboto" panose="020B0604020202020204" pitchFamily="2" charset="0"/>
              </a:rPr>
              <a:t> enable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B0604020202020204" pitchFamily="2" charset="0"/>
              </a:rPr>
              <a:t>efficient access to specific data</a:t>
            </a:r>
            <a:r>
              <a:rPr lang="en-US" b="0" i="0" dirty="0">
                <a:effectLst/>
                <a:latin typeface="Roboto" panose="020B0604020202020204" pitchFamily="2" charset="0"/>
              </a:rPr>
              <a:t> without the need for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B0604020202020204" pitchFamily="2" charset="0"/>
              </a:rPr>
              <a:t>additional manipulation or investigation</a:t>
            </a:r>
            <a:r>
              <a:rPr lang="en-US" b="0" i="0" dirty="0">
                <a:effectLst/>
                <a:latin typeface="Roboto" panose="020B0604020202020204" pitchFamily="2" charset="0"/>
              </a:rPr>
              <a:t>.</a:t>
            </a:r>
          </a:p>
          <a:p>
            <a:pPr algn="just"/>
            <a:r>
              <a:rPr lang="en-US" b="0" i="0" dirty="0">
                <a:effectLst/>
                <a:latin typeface="Roboto" panose="020B0604020202020204" pitchFamily="2" charset="0"/>
              </a:rPr>
              <a:t>By utilizing an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Rockwell Extra Bold" panose="02060903040505020403" pitchFamily="18" charset="0"/>
              </a:rPr>
              <a:t>API</a:t>
            </a:r>
            <a:r>
              <a:rPr lang="en-US" b="0" i="0" dirty="0">
                <a:effectLst/>
                <a:latin typeface="Roboto" panose="020B0604020202020204" pitchFamily="2" charset="0"/>
              </a:rPr>
              <a:t>, the data remains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B0604020202020204" pitchFamily="2" charset="0"/>
              </a:rPr>
              <a:t>up to date automatically</a:t>
            </a:r>
            <a:r>
              <a:rPr lang="en-US" b="0" i="0" dirty="0">
                <a:effectLst/>
                <a:latin typeface="Roboto" panose="020B0604020202020204" pitchFamily="2" charset="0"/>
              </a:rPr>
              <a:t>, making it a more efficient way to obtain and integrate the desired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3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2C96-66C5-FA23-32F0-DA3C7D62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80287"/>
            <a:ext cx="8610600" cy="1293028"/>
          </a:xfrm>
        </p:spPr>
        <p:txBody>
          <a:bodyPr/>
          <a:lstStyle/>
          <a:p>
            <a:r>
              <a:rPr lang="en-US" cap="none" dirty="0"/>
              <a:t>  What is REST API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1097-35B5-69C5-2D72-E63F09C4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2218"/>
            <a:ext cx="10820400" cy="1782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</a:t>
            </a:r>
            <a:r>
              <a:rPr lang="en-US" dirty="0">
                <a:solidFill>
                  <a:srgbClr val="00B0F0"/>
                </a:solidFill>
              </a:rPr>
              <a:t>presentational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>
                <a:solidFill>
                  <a:srgbClr val="00B0F0"/>
                </a:solidFill>
              </a:rPr>
              <a:t>tate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>
                <a:solidFill>
                  <a:srgbClr val="00B0F0"/>
                </a:solidFill>
              </a:rPr>
              <a:t>ransfer </a:t>
            </a:r>
            <a:r>
              <a:rPr lang="en-US" dirty="0"/>
              <a:t>(REST) is a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software architectural style</a:t>
            </a:r>
            <a:r>
              <a:rPr lang="en-US" dirty="0"/>
              <a:t> that was created to guide the </a:t>
            </a:r>
            <a:r>
              <a:rPr lang="en-US" dirty="0">
                <a:solidFill>
                  <a:srgbClr val="00B0F0"/>
                </a:solidFill>
              </a:rPr>
              <a:t>design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development</a:t>
            </a:r>
            <a:r>
              <a:rPr lang="en-US" dirty="0"/>
              <a:t> of the architecture for the World Wide Web.</a:t>
            </a:r>
          </a:p>
          <a:p>
            <a:r>
              <a:rPr lang="en-US" dirty="0"/>
              <a:t>REST defines a set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constraints</a:t>
            </a:r>
            <a:r>
              <a:rPr lang="en-US" dirty="0"/>
              <a:t> for how the architecture of an Internet-scale distributed hypermedia system, such as the Web, should behave.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90846-7261-DF96-66DC-F6A961A1E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00" b="11586"/>
          <a:stretch/>
        </p:blipFill>
        <p:spPr>
          <a:xfrm>
            <a:off x="1052283" y="3630967"/>
            <a:ext cx="4751851" cy="2938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9C98F-0B6C-9144-A67E-AC5418B3AE23}"/>
              </a:ext>
            </a:extLst>
          </p:cNvPr>
          <p:cNvSpPr txBox="1"/>
          <p:nvPr/>
        </p:nvSpPr>
        <p:spPr>
          <a:xfrm>
            <a:off x="6178858" y="3630967"/>
            <a:ext cx="5327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Includes several constraints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Client – Server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Cacheable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Layered</a:t>
            </a:r>
          </a:p>
        </p:txBody>
      </p:sp>
    </p:spTree>
    <p:extLst>
      <p:ext uri="{BB962C8B-B14F-4D97-AF65-F5344CB8AC3E}">
        <p14:creationId xmlns:p14="http://schemas.microsoft.com/office/powerpoint/2010/main" val="39945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8C48-AFCA-12FD-F2C1-A63D4078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0416"/>
            <a:ext cx="10820400" cy="5668269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Stateless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The requests from the client to the server must consist of all the </a:t>
            </a:r>
            <a:r>
              <a:rPr lang="en-US" dirty="0">
                <a:solidFill>
                  <a:srgbClr val="00B0F0"/>
                </a:solidFill>
              </a:rPr>
              <a:t>vital information</a:t>
            </a:r>
            <a:r>
              <a:rPr lang="en-US" dirty="0"/>
              <a:t>. This information can be in the form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query string parameters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 parameters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of a URL</a:t>
            </a:r>
            <a:r>
              <a:rPr lang="en-US" dirty="0"/>
              <a:t>, or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headers</a:t>
            </a:r>
            <a:r>
              <a:rPr lang="en-US" dirty="0"/>
              <a:t>, thus making the server understand the requests. The URL identifies the resources uniquely, and the body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holds the state of the requesting resource</a:t>
            </a:r>
            <a:r>
              <a:rPr lang="en-US" dirty="0"/>
              <a:t>. On processing the client’s request, the server </a:t>
            </a:r>
            <a:r>
              <a:rPr lang="en-US" dirty="0">
                <a:solidFill>
                  <a:srgbClr val="00B0F0"/>
                </a:solidFill>
              </a:rPr>
              <a:t>sends a response to the client</a:t>
            </a:r>
            <a:r>
              <a:rPr lang="en-US" dirty="0"/>
              <a:t> through </a:t>
            </a:r>
            <a:r>
              <a:rPr lang="en-US" dirty="0">
                <a:solidFill>
                  <a:srgbClr val="00B0F0"/>
                </a:solidFill>
              </a:rPr>
              <a:t>status, headers, </a:t>
            </a:r>
            <a:r>
              <a:rPr lang="en-US" dirty="0"/>
              <a:t>or</a:t>
            </a:r>
            <a:r>
              <a:rPr lang="en-US" dirty="0">
                <a:solidFill>
                  <a:srgbClr val="00B0F0"/>
                </a:solidFill>
              </a:rPr>
              <a:t> body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Client-Server Architecture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The client-server architecture enables a separation of concerns, in layman terms, </a:t>
            </a:r>
            <a:r>
              <a:rPr lang="en-US" dirty="0">
                <a:solidFill>
                  <a:srgbClr val="00B0F0"/>
                </a:solidFill>
              </a:rPr>
              <a:t>separating the client from the servers</a:t>
            </a:r>
            <a:r>
              <a:rPr lang="en-US" dirty="0"/>
              <a:t>. This enhances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scalability of the server components</a:t>
            </a:r>
            <a:r>
              <a:rPr lang="en-US" dirty="0"/>
              <a:t>, and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portability of the user interface</a:t>
            </a:r>
            <a:r>
              <a:rPr lang="en-US" dirty="0"/>
              <a:t> across diverse platforms.</a:t>
            </a:r>
          </a:p>
        </p:txBody>
      </p:sp>
    </p:spTree>
    <p:extLst>
      <p:ext uri="{BB962C8B-B14F-4D97-AF65-F5344CB8AC3E}">
        <p14:creationId xmlns:p14="http://schemas.microsoft.com/office/powerpoint/2010/main" val="9695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4131-1F28-6D9E-DC78-77E874C6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0416"/>
            <a:ext cx="10820400" cy="2379215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Cacheable</a:t>
            </a:r>
            <a:endParaRPr lang="en-US" sz="4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For faster and better performances, developers create applications that are often cacheable. To enable the caching, one has to implicitly or explicitly label the server response as non-cacheable or cacheable. </a:t>
            </a:r>
          </a:p>
          <a:p>
            <a:pPr marL="457200" lvl="1" indent="0">
              <a:buNone/>
            </a:pPr>
            <a:r>
              <a:rPr lang="en-US" dirty="0"/>
              <a:t>If the server response is labelled as cacheable, then the browser or application cache can </a:t>
            </a:r>
            <a:r>
              <a:rPr lang="en-US" dirty="0">
                <a:solidFill>
                  <a:srgbClr val="00B0F0"/>
                </a:solidFill>
              </a:rPr>
              <a:t>reuse the response data for the future equivalent responses.</a:t>
            </a:r>
          </a:p>
          <a:p>
            <a:pPr marL="457200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6DD738-0015-0172-EF3F-67DF1868A3AC}"/>
              </a:ext>
            </a:extLst>
          </p:cNvPr>
          <p:cNvSpPr txBox="1">
            <a:spLocks/>
          </p:cNvSpPr>
          <p:nvPr/>
        </p:nvSpPr>
        <p:spPr>
          <a:xfrm>
            <a:off x="685800" y="3799934"/>
            <a:ext cx="10820400" cy="2379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Layered System</a:t>
            </a:r>
          </a:p>
          <a:p>
            <a:pPr marL="457200" lvl="1" indent="0">
              <a:buNone/>
            </a:pPr>
            <a:r>
              <a:rPr lang="en-US" dirty="0"/>
              <a:t>This allows the application to </a:t>
            </a:r>
            <a:r>
              <a:rPr lang="en-US" dirty="0">
                <a:solidFill>
                  <a:srgbClr val="00B0F0"/>
                </a:solidFill>
              </a:rPr>
              <a:t>limit the component behavior</a:t>
            </a:r>
            <a:r>
              <a:rPr lang="en-US" dirty="0"/>
              <a:t> making it more stable. Such architecture enhances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application’s security</a:t>
            </a:r>
            <a:r>
              <a:rPr lang="en-US" dirty="0"/>
              <a:t> as the component’s interaction gets limited to the layer itself. This provides stability due to the shared caches. Also, it supports load balancing</a:t>
            </a:r>
            <a:r>
              <a:rPr lang="en-US" b="1" dirty="0"/>
              <a:t>.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0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774B-0349-65BC-B913-38CFCC17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4" y="348478"/>
            <a:ext cx="10697593" cy="12930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REST API </a:t>
            </a:r>
            <a:r>
              <a:rPr lang="en-US" sz="3200" cap="none" dirty="0">
                <a:latin typeface="Arial Rounded MT Bold" panose="020F0704030504030204" pitchFamily="34" charset="0"/>
              </a:rPr>
              <a:t>Methods : </a:t>
            </a:r>
            <a:r>
              <a:rPr lang="en-US" sz="2400" cap="none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Below given are the 4 main methods </a:t>
            </a:r>
            <a:endParaRPr lang="en-US" sz="32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19DA3-2389-C248-5B9F-6773DACA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82" y="1375176"/>
            <a:ext cx="10231391" cy="4905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773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7CBA-A6C1-55DB-D454-755F9705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023" y="46164"/>
            <a:ext cx="5185299" cy="1293028"/>
          </a:xfrm>
        </p:spPr>
        <p:txBody>
          <a:bodyPr/>
          <a:lstStyle/>
          <a:p>
            <a:r>
              <a:rPr lang="en-US" cap="none" dirty="0">
                <a:latin typeface="Arial Rounded MT Bold" panose="020F0704030504030204" pitchFamily="34" charset="0"/>
              </a:rPr>
              <a:t>Creating a basic </a:t>
            </a:r>
            <a:r>
              <a:rPr lang="en-US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7F54-7827-FA4D-D61A-D844E131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03" y="410148"/>
            <a:ext cx="5649897" cy="2208765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We can create a basic API using </a:t>
            </a:r>
            <a:r>
              <a:rPr lang="en-US" dirty="0">
                <a:solidFill>
                  <a:srgbClr val="00B0F0"/>
                </a:solidFill>
              </a:rPr>
              <a:t>Python, </a:t>
            </a:r>
            <a:r>
              <a:rPr lang="en-US" dirty="0">
                <a:solidFill>
                  <a:srgbClr val="0070C0"/>
                </a:solidFill>
              </a:rPr>
              <a:t>pymysql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00B0F0"/>
                </a:solidFill>
              </a:rPr>
              <a:t>Flask</a:t>
            </a:r>
            <a:r>
              <a:rPr lang="en-US" dirty="0">
                <a:solidFill>
                  <a:schemeClr val="bg1"/>
                </a:solidFill>
              </a:rPr>
              <a:t>. We can use Flask as a library inside the python code. For an API, we may also require a set of data or a database. We can use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freesqldatabase.com</a:t>
            </a:r>
            <a:r>
              <a:rPr lang="en-US" dirty="0">
                <a:solidFill>
                  <a:schemeClr val="bg1"/>
                </a:solidFill>
              </a:rPr>
              <a:t> website to create a free SQL database.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04F9F-4B24-2D7A-8273-066BC1EE59A3}"/>
              </a:ext>
            </a:extLst>
          </p:cNvPr>
          <p:cNvSpPr txBox="1"/>
          <p:nvPr/>
        </p:nvSpPr>
        <p:spPr>
          <a:xfrm>
            <a:off x="446103" y="2725445"/>
            <a:ext cx="5649897" cy="360098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</a:rPr>
              <a:t>Firstly create a connection between the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en-US" sz="2200" dirty="0">
                <a:solidFill>
                  <a:schemeClr val="bg1"/>
                </a:solidFill>
              </a:rPr>
              <a:t> and the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Flask app </a:t>
            </a:r>
            <a:r>
              <a:rPr lang="en-US" sz="2200" dirty="0">
                <a:solidFill>
                  <a:schemeClr val="bg1"/>
                </a:solidFill>
              </a:rPr>
              <a:t>using the connector variable,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db</a:t>
            </a:r>
            <a:r>
              <a:rPr lang="en-US" sz="2200" dirty="0">
                <a:solidFill>
                  <a:schemeClr val="bg1"/>
                </a:solidFill>
              </a:rPr>
              <a:t>(here). We will then use the </a:t>
            </a:r>
            <a:r>
              <a:rPr lang="en-US" sz="2200" dirty="0">
                <a:solidFill>
                  <a:srgbClr val="00B0F0"/>
                </a:solidFill>
              </a:rPr>
              <a:t>cursor function </a:t>
            </a:r>
            <a:r>
              <a:rPr lang="en-US" sz="2200" dirty="0">
                <a:solidFill>
                  <a:schemeClr val="bg1"/>
                </a:solidFill>
              </a:rPr>
              <a:t>on the connector variable to use </a:t>
            </a:r>
            <a:r>
              <a:rPr lang="en-US" sz="2200" dirty="0">
                <a:solidFill>
                  <a:srgbClr val="FF0000"/>
                </a:solidFill>
              </a:rPr>
              <a:t>SQL commands</a:t>
            </a:r>
            <a:r>
              <a:rPr lang="en-US" sz="2200" dirty="0">
                <a:solidFill>
                  <a:schemeClr val="bg1"/>
                </a:solidFill>
              </a:rPr>
              <a:t> and create the table and its columns. We will then use the cursor function on the connector variable to use SQL commands on the table created.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561CF6-5323-7B2D-A329-371483867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44" y="3674905"/>
            <a:ext cx="3109229" cy="3145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CE0D68-7895-48C6-9478-DBEC06FFA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9" t="23885" r="18345" b="20317"/>
          <a:stretch/>
        </p:blipFill>
        <p:spPr>
          <a:xfrm>
            <a:off x="6640495" y="1339192"/>
            <a:ext cx="4234649" cy="1986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1CBDED-23E4-6929-EFB5-254782D0A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3095"/>
            <a:ext cx="3071928" cy="39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1F0D-E157-754D-057A-FB1C4943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4" y="0"/>
            <a:ext cx="6196615" cy="12140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 Rounded MT Bold" panose="020F0704030504030204" pitchFamily="34" charset="0"/>
              </a:rPr>
              <a:t>Setting up 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App routes</a:t>
            </a:r>
            <a:endParaRPr lang="en-US" sz="32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D364-F076-0C3D-37B5-76C52232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4" y="1102606"/>
            <a:ext cx="5185299" cy="5493503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 the </a:t>
            </a:r>
            <a:r>
              <a:rPr lang="en-US" dirty="0">
                <a:solidFill>
                  <a:srgbClr val="CC9900"/>
                </a:solidFill>
              </a:rPr>
              <a:t>Flask App </a:t>
            </a:r>
            <a:r>
              <a:rPr lang="en-US" dirty="0">
                <a:solidFill>
                  <a:schemeClr val="bg1"/>
                </a:solidFill>
              </a:rPr>
              <a:t>created we can set up different </a:t>
            </a:r>
            <a:r>
              <a:rPr lang="en-US" dirty="0">
                <a:solidFill>
                  <a:srgbClr val="00B0F0"/>
                </a:solidFill>
              </a:rPr>
              <a:t>routes</a:t>
            </a:r>
            <a:r>
              <a:rPr lang="en-US" dirty="0">
                <a:solidFill>
                  <a:schemeClr val="bg1"/>
                </a:solidFill>
              </a:rPr>
              <a:t> through which the request contexts traverse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response-query cycle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All the app routes can have a set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en-US" dirty="0">
                <a:solidFill>
                  <a:schemeClr val="bg1"/>
                </a:solidFill>
              </a:rPr>
              <a:t> predefined, that are meant(allowed) to be used via that route. The methods include </a:t>
            </a:r>
            <a:r>
              <a:rPr lang="en-US" b="1" dirty="0">
                <a:solidFill>
                  <a:schemeClr val="accent6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accent6"/>
                </a:solidFill>
              </a:rPr>
              <a:t>POST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accent6"/>
                </a:solidFill>
              </a:rPr>
              <a:t>PUT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accent6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Each route contains a </a:t>
            </a:r>
            <a:r>
              <a:rPr lang="en-US" dirty="0">
                <a:solidFill>
                  <a:srgbClr val="00B0F0"/>
                </a:solidFill>
              </a:rPr>
              <a:t>view function </a:t>
            </a:r>
            <a:r>
              <a:rPr lang="en-US" dirty="0">
                <a:solidFill>
                  <a:schemeClr val="bg1"/>
                </a:solidFill>
              </a:rPr>
              <a:t>which returns the Response on each Request made. It may however not return a response each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 methods also return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Redirect</a:t>
            </a:r>
            <a:r>
              <a:rPr lang="en-US" dirty="0">
                <a:solidFill>
                  <a:schemeClr val="bg1"/>
                </a:solidFill>
              </a:rPr>
              <a:t> that is a URL to navigate 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DAFE8-1241-7B8A-0D0E-D44E85B5F783}"/>
              </a:ext>
            </a:extLst>
          </p:cNvPr>
          <p:cNvSpPr txBox="1"/>
          <p:nvPr/>
        </p:nvSpPr>
        <p:spPr>
          <a:xfrm>
            <a:off x="6007223" y="1102606"/>
            <a:ext cx="5581096" cy="14773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to run the API Response-query cycle using the following code below.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starts up a server on the </a:t>
            </a:r>
            <a:r>
              <a:rPr lang="en-US" dirty="0">
                <a:solidFill>
                  <a:srgbClr val="0070C0"/>
                </a:solidFill>
              </a:rPr>
              <a:t>localhost:5000/{app.route_name}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EB0D-D553-CAF5-F923-D0B80B30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91" y="3151244"/>
            <a:ext cx="5551560" cy="19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663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429</TotalTime>
  <Words>1377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Arial Rounded MT Bold</vt:lpstr>
      <vt:lpstr>Bahnschrift SemiCondensed</vt:lpstr>
      <vt:lpstr>Century Gothic</vt:lpstr>
      <vt:lpstr>Consolas</vt:lpstr>
      <vt:lpstr>Courier</vt:lpstr>
      <vt:lpstr>Roboto</vt:lpstr>
      <vt:lpstr>Rockwell Extra Bold</vt:lpstr>
      <vt:lpstr>Vapor Trail</vt:lpstr>
      <vt:lpstr>Application  Programming Interface</vt:lpstr>
      <vt:lpstr>What is an API ?</vt:lpstr>
      <vt:lpstr>Why do we need API?</vt:lpstr>
      <vt:lpstr>  What is REST API ?</vt:lpstr>
      <vt:lpstr>PowerPoint Presentation</vt:lpstr>
      <vt:lpstr>PowerPoint Presentation</vt:lpstr>
      <vt:lpstr>REST API Methods : Below given are the 4 main methods </vt:lpstr>
      <vt:lpstr>Creating a basic API</vt:lpstr>
      <vt:lpstr>Setting up App routes</vt:lpstr>
      <vt:lpstr>Testing the made API and JSON FILE</vt:lpstr>
      <vt:lpstr>Using a public API on a CLI</vt:lpstr>
      <vt:lpstr>cURL syntax</vt:lpstr>
      <vt:lpstr>We can use HTTP methods in cURL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 Programming Interface</dc:title>
  <dc:creator>Harsh Gupta</dc:creator>
  <cp:lastModifiedBy>Harsh Gupta</cp:lastModifiedBy>
  <cp:revision>7</cp:revision>
  <dcterms:created xsi:type="dcterms:W3CDTF">2023-05-20T20:14:27Z</dcterms:created>
  <dcterms:modified xsi:type="dcterms:W3CDTF">2023-05-21T18:56:06Z</dcterms:modified>
</cp:coreProperties>
</file>