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70" r:id="rId5"/>
    <p:sldId id="261" r:id="rId6"/>
    <p:sldId id="267" r:id="rId7"/>
    <p:sldId id="268" r:id="rId8"/>
    <p:sldId id="266" r:id="rId9"/>
  </p:sldIdLst>
  <p:sldSz cx="18288000" cy="10287000"/>
  <p:notesSz cx="6858000" cy="9144000"/>
  <p:embeddedFontLst>
    <p:embeddedFont>
      <p:font typeface="Cormorant Garamond Bold Italics" panose="020B0604020202020204" charset="0"/>
      <p:regular r:id="rId10"/>
    </p:embeddedFont>
    <p:embeddedFont>
      <p:font typeface="Quicksand" panose="020B0604020202020204" charset="0"/>
      <p:regular r:id="rId11"/>
    </p:embeddedFont>
    <p:embeddedFont>
      <p:font typeface="Trebuchet MS" panose="020B060302020202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29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E6B99-A091-426D-B679-1DC273F89B0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A5E5F8A-4A4E-47E6-AC4E-94354E5936D0}">
      <dgm:prSet/>
      <dgm:spPr/>
      <dgm:t>
        <a:bodyPr/>
        <a:lstStyle/>
        <a:p>
          <a:r>
            <a:rPr lang="en-US" b="1"/>
            <a:t>Current Status: Early Development (Status: Yellow – On Track but Facing Challenges)</a:t>
          </a:r>
          <a:endParaRPr lang="en-US"/>
        </a:p>
      </dgm:t>
    </dgm:pt>
    <dgm:pt modelId="{1AFCE152-F3A1-4A80-A6B2-9FD393485B97}" type="parTrans" cxnId="{CF27D150-6CDD-488D-B621-2D923940FACC}">
      <dgm:prSet/>
      <dgm:spPr/>
      <dgm:t>
        <a:bodyPr/>
        <a:lstStyle/>
        <a:p>
          <a:endParaRPr lang="en-US"/>
        </a:p>
      </dgm:t>
    </dgm:pt>
    <dgm:pt modelId="{2F618B57-CD77-4B70-A4B7-6F77C21A8ECF}" type="sibTrans" cxnId="{CF27D150-6CDD-488D-B621-2D923940FACC}">
      <dgm:prSet/>
      <dgm:spPr/>
      <dgm:t>
        <a:bodyPr/>
        <a:lstStyle/>
        <a:p>
          <a:endParaRPr lang="en-US"/>
        </a:p>
      </dgm:t>
    </dgm:pt>
    <dgm:pt modelId="{01543296-3B86-4E95-8595-1B6F91288D1D}">
      <dgm:prSet/>
      <dgm:spPr/>
      <dgm:t>
        <a:bodyPr/>
        <a:lstStyle/>
        <a:p>
          <a:r>
            <a:rPr lang="en-US"/>
            <a:t>The team is in the first stage of game development, focusing on storyline design and gameplay mechanics.</a:t>
          </a:r>
        </a:p>
      </dgm:t>
    </dgm:pt>
    <dgm:pt modelId="{FC7845AC-71E1-468A-8192-9A4F34C7B216}" type="parTrans" cxnId="{159DF807-5208-43AF-B7A3-3255851B82E3}">
      <dgm:prSet/>
      <dgm:spPr/>
      <dgm:t>
        <a:bodyPr/>
        <a:lstStyle/>
        <a:p>
          <a:endParaRPr lang="en-US"/>
        </a:p>
      </dgm:t>
    </dgm:pt>
    <dgm:pt modelId="{367F662B-510A-47C5-8970-00688B8011FA}" type="sibTrans" cxnId="{159DF807-5208-43AF-B7A3-3255851B82E3}">
      <dgm:prSet/>
      <dgm:spPr/>
      <dgm:t>
        <a:bodyPr/>
        <a:lstStyle/>
        <a:p>
          <a:endParaRPr lang="en-US"/>
        </a:p>
      </dgm:t>
    </dgm:pt>
    <dgm:pt modelId="{1A037E4B-D4C5-40C7-B198-8CCA0730540D}">
      <dgm:prSet/>
      <dgm:spPr/>
      <dgm:t>
        <a:bodyPr/>
        <a:lstStyle/>
        <a:p>
          <a:r>
            <a:rPr lang="en-US" dirty="0"/>
            <a:t>The first scenario, "</a:t>
          </a:r>
          <a:r>
            <a:rPr lang="en-US" b="1" dirty="0"/>
            <a:t>Meeting a Dog ," </a:t>
          </a:r>
          <a:r>
            <a:rPr lang="en-US" dirty="0"/>
            <a:t>has been developed, teaching children to ask permission before petting.</a:t>
          </a:r>
        </a:p>
      </dgm:t>
    </dgm:pt>
    <dgm:pt modelId="{759E37E2-9D3D-4CFD-9DB1-29D78FCF6B8E}" type="parTrans" cxnId="{E94B4A94-D1F5-469B-8EBD-E32A982A129B}">
      <dgm:prSet/>
      <dgm:spPr/>
      <dgm:t>
        <a:bodyPr/>
        <a:lstStyle/>
        <a:p>
          <a:endParaRPr lang="en-US"/>
        </a:p>
      </dgm:t>
    </dgm:pt>
    <dgm:pt modelId="{CE88E82D-AC0C-4D8B-B146-15323D1F8CEA}" type="sibTrans" cxnId="{E94B4A94-D1F5-469B-8EBD-E32A982A129B}">
      <dgm:prSet/>
      <dgm:spPr/>
      <dgm:t>
        <a:bodyPr/>
        <a:lstStyle/>
        <a:p>
          <a:endParaRPr lang="en-US"/>
        </a:p>
      </dgm:t>
    </dgm:pt>
    <dgm:pt modelId="{CF5519EB-B45A-4884-AC35-D6F7FA0121AB}">
      <dgm:prSet/>
      <dgm:spPr/>
      <dgm:t>
        <a:bodyPr/>
        <a:lstStyle/>
        <a:p>
          <a:r>
            <a:rPr lang="en-US"/>
            <a:t>Godot Engine is being used for development, with initial game assets integrated.</a:t>
          </a:r>
        </a:p>
      </dgm:t>
    </dgm:pt>
    <dgm:pt modelId="{E8A27CBC-0ABA-4784-A37E-0DA2C1603329}" type="parTrans" cxnId="{98BF99A3-18AF-448C-ADC6-FCAE26F81F3F}">
      <dgm:prSet/>
      <dgm:spPr/>
      <dgm:t>
        <a:bodyPr/>
        <a:lstStyle/>
        <a:p>
          <a:endParaRPr lang="en-US"/>
        </a:p>
      </dgm:t>
    </dgm:pt>
    <dgm:pt modelId="{C5286EDC-8809-4D9B-BBD9-D1F33FE2E4A8}" type="sibTrans" cxnId="{98BF99A3-18AF-448C-ADC6-FCAE26F81F3F}">
      <dgm:prSet/>
      <dgm:spPr/>
      <dgm:t>
        <a:bodyPr/>
        <a:lstStyle/>
        <a:p>
          <a:endParaRPr lang="en-US"/>
        </a:p>
      </dgm:t>
    </dgm:pt>
    <dgm:pt modelId="{DA266D32-A4E3-4AE8-9CF7-5268541BECDF}">
      <dgm:prSet/>
      <dgm:spPr/>
      <dgm:t>
        <a:bodyPr/>
        <a:lstStyle/>
        <a:p>
          <a:r>
            <a:rPr lang="en-US" b="1"/>
            <a:t>Key Challenges:</a:t>
          </a:r>
          <a:endParaRPr lang="en-US"/>
        </a:p>
      </dgm:t>
    </dgm:pt>
    <dgm:pt modelId="{FA684B4F-BD70-41E0-B3E5-D0B4473A1F4E}" type="parTrans" cxnId="{DCFF2435-F425-41AF-A8DC-F3A6E8E3BC50}">
      <dgm:prSet/>
      <dgm:spPr/>
      <dgm:t>
        <a:bodyPr/>
        <a:lstStyle/>
        <a:p>
          <a:endParaRPr lang="en-US"/>
        </a:p>
      </dgm:t>
    </dgm:pt>
    <dgm:pt modelId="{D87A790B-7D9A-4834-BB96-EB82BBCF0CB4}" type="sibTrans" cxnId="{DCFF2435-F425-41AF-A8DC-F3A6E8E3BC50}">
      <dgm:prSet/>
      <dgm:spPr/>
      <dgm:t>
        <a:bodyPr/>
        <a:lstStyle/>
        <a:p>
          <a:endParaRPr lang="en-US"/>
        </a:p>
      </dgm:t>
    </dgm:pt>
    <dgm:pt modelId="{E1BACAAA-4E0C-4E62-BCEC-CBCDD2584834}">
      <dgm:prSet/>
      <dgm:spPr/>
      <dgm:t>
        <a:bodyPr/>
        <a:lstStyle/>
        <a:p>
          <a:r>
            <a:rPr lang="en-US"/>
            <a:t>Scene structuring and dialogue management within Godot needs improvement.</a:t>
          </a:r>
        </a:p>
      </dgm:t>
    </dgm:pt>
    <dgm:pt modelId="{1F77FD76-C1CC-421B-8F5D-0CF094D14003}" type="parTrans" cxnId="{16CC4564-DE2B-4A7B-BBC3-61F59A500BBF}">
      <dgm:prSet/>
      <dgm:spPr/>
      <dgm:t>
        <a:bodyPr/>
        <a:lstStyle/>
        <a:p>
          <a:endParaRPr lang="en-US"/>
        </a:p>
      </dgm:t>
    </dgm:pt>
    <dgm:pt modelId="{B09CCD86-87AB-4AC5-8232-3BC9550720C5}" type="sibTrans" cxnId="{16CC4564-DE2B-4A7B-BBC3-61F59A500BBF}">
      <dgm:prSet/>
      <dgm:spPr/>
      <dgm:t>
        <a:bodyPr/>
        <a:lstStyle/>
        <a:p>
          <a:endParaRPr lang="en-US"/>
        </a:p>
      </dgm:t>
    </dgm:pt>
    <dgm:pt modelId="{4D7358EE-B25F-4845-B37C-A0E705A1C04A}">
      <dgm:prSet/>
      <dgm:spPr/>
      <dgm:t>
        <a:bodyPr/>
        <a:lstStyle/>
        <a:p>
          <a:r>
            <a:rPr lang="en-US"/>
            <a:t>Player interaction and event handling optimization to ensure a smooth experience.</a:t>
          </a:r>
        </a:p>
      </dgm:t>
    </dgm:pt>
    <dgm:pt modelId="{481ED30C-D6FB-461B-86E7-C62682B3DAFA}" type="parTrans" cxnId="{68EBAC4A-A142-4EC6-8116-5EBD46759D05}">
      <dgm:prSet/>
      <dgm:spPr/>
      <dgm:t>
        <a:bodyPr/>
        <a:lstStyle/>
        <a:p>
          <a:endParaRPr lang="en-US"/>
        </a:p>
      </dgm:t>
    </dgm:pt>
    <dgm:pt modelId="{290E1A9E-7BCA-42FC-9EF9-E2327B06D4F6}" type="sibTrans" cxnId="{68EBAC4A-A142-4EC6-8116-5EBD46759D05}">
      <dgm:prSet/>
      <dgm:spPr/>
      <dgm:t>
        <a:bodyPr/>
        <a:lstStyle/>
        <a:p>
          <a:endParaRPr lang="en-US"/>
        </a:p>
      </dgm:t>
    </dgm:pt>
    <dgm:pt modelId="{1FE5340B-B641-45F7-A91A-E8BB21990697}">
      <dgm:prSet/>
      <dgm:spPr/>
      <dgm:t>
        <a:bodyPr/>
        <a:lstStyle/>
        <a:p>
          <a:r>
            <a:rPr lang="en-US"/>
            <a:t>Balancing educational content with engaging gameplay mechanics.</a:t>
          </a:r>
        </a:p>
      </dgm:t>
    </dgm:pt>
    <dgm:pt modelId="{398A2A04-2638-425A-A42B-BC6B4354BF56}" type="parTrans" cxnId="{F487318E-0A58-4044-9B72-A2A2BC7A77C4}">
      <dgm:prSet/>
      <dgm:spPr/>
      <dgm:t>
        <a:bodyPr/>
        <a:lstStyle/>
        <a:p>
          <a:endParaRPr lang="en-US"/>
        </a:p>
      </dgm:t>
    </dgm:pt>
    <dgm:pt modelId="{FB276A13-BB3A-4B84-9035-574723B2E604}" type="sibTrans" cxnId="{F487318E-0A58-4044-9B72-A2A2BC7A77C4}">
      <dgm:prSet/>
      <dgm:spPr/>
      <dgm:t>
        <a:bodyPr/>
        <a:lstStyle/>
        <a:p>
          <a:endParaRPr lang="en-US"/>
        </a:p>
      </dgm:t>
    </dgm:pt>
    <dgm:pt modelId="{A9A6FBF6-F608-4E06-82A3-B937598AD9BC}">
      <dgm:prSet/>
      <dgm:spPr/>
      <dgm:t>
        <a:bodyPr/>
        <a:lstStyle/>
        <a:p>
          <a:r>
            <a:rPr lang="en-US" b="1"/>
            <a:t>Next Steps:</a:t>
          </a:r>
          <a:endParaRPr lang="en-US"/>
        </a:p>
      </dgm:t>
    </dgm:pt>
    <dgm:pt modelId="{B4DEF982-FDD5-4A4B-BF36-AC7F23D6CCD2}" type="parTrans" cxnId="{DC8B8D5C-4A2B-453F-AD06-8C6F0FF65542}">
      <dgm:prSet/>
      <dgm:spPr/>
      <dgm:t>
        <a:bodyPr/>
        <a:lstStyle/>
        <a:p>
          <a:endParaRPr lang="en-US"/>
        </a:p>
      </dgm:t>
    </dgm:pt>
    <dgm:pt modelId="{71466455-4C13-43A3-9591-8DA7866A3E86}" type="sibTrans" cxnId="{DC8B8D5C-4A2B-453F-AD06-8C6F0FF65542}">
      <dgm:prSet/>
      <dgm:spPr/>
      <dgm:t>
        <a:bodyPr/>
        <a:lstStyle/>
        <a:p>
          <a:endParaRPr lang="en-US"/>
        </a:p>
      </dgm:t>
    </dgm:pt>
    <dgm:pt modelId="{F4E7147F-2A8F-43E2-8EF4-7FE4D3C51388}">
      <dgm:prSet/>
      <dgm:spPr/>
      <dgm:t>
        <a:bodyPr/>
        <a:lstStyle/>
        <a:p>
          <a:r>
            <a:rPr lang="en-US"/>
            <a:t>Refining story integration, interaction system, and scene transitions.</a:t>
          </a:r>
        </a:p>
      </dgm:t>
    </dgm:pt>
    <dgm:pt modelId="{471DF90B-446F-4143-94C9-3938D38959B1}" type="parTrans" cxnId="{E302EC2B-A4A3-4EC4-8C24-A16D9A2B3655}">
      <dgm:prSet/>
      <dgm:spPr/>
      <dgm:t>
        <a:bodyPr/>
        <a:lstStyle/>
        <a:p>
          <a:endParaRPr lang="en-US"/>
        </a:p>
      </dgm:t>
    </dgm:pt>
    <dgm:pt modelId="{27C1D21D-0980-4F0B-A272-093A9623947F}" type="sibTrans" cxnId="{E302EC2B-A4A3-4EC4-8C24-A16D9A2B3655}">
      <dgm:prSet/>
      <dgm:spPr/>
      <dgm:t>
        <a:bodyPr/>
        <a:lstStyle/>
        <a:p>
          <a:endParaRPr lang="en-US"/>
        </a:p>
      </dgm:t>
    </dgm:pt>
    <dgm:pt modelId="{344DF398-389D-4287-ABC1-F168874833E3}">
      <dgm:prSet/>
      <dgm:spPr/>
      <dgm:t>
        <a:bodyPr/>
        <a:lstStyle/>
        <a:p>
          <a:r>
            <a:rPr lang="en-US"/>
            <a:t>Developing a playable prototype for initial testing.</a:t>
          </a:r>
        </a:p>
      </dgm:t>
    </dgm:pt>
    <dgm:pt modelId="{5EBF7740-2E4D-4393-9F7C-B739CB584393}" type="parTrans" cxnId="{CD84EC05-7028-40F1-B95E-4D73BE634887}">
      <dgm:prSet/>
      <dgm:spPr/>
      <dgm:t>
        <a:bodyPr/>
        <a:lstStyle/>
        <a:p>
          <a:endParaRPr lang="en-US"/>
        </a:p>
      </dgm:t>
    </dgm:pt>
    <dgm:pt modelId="{86C1B4DD-75C4-4495-BD6C-61255769816D}" type="sibTrans" cxnId="{CD84EC05-7028-40F1-B95E-4D73BE634887}">
      <dgm:prSet/>
      <dgm:spPr/>
      <dgm:t>
        <a:bodyPr/>
        <a:lstStyle/>
        <a:p>
          <a:endParaRPr lang="en-US"/>
        </a:p>
      </dgm:t>
    </dgm:pt>
    <dgm:pt modelId="{39A13D93-C771-4F06-BBB6-559EA300934C}">
      <dgm:prSet/>
      <dgm:spPr/>
      <dgm:t>
        <a:bodyPr/>
        <a:lstStyle/>
        <a:p>
          <a:r>
            <a:rPr lang="en-US"/>
            <a:t>Expanding game scenarios and refining feedback mechanisms.</a:t>
          </a:r>
        </a:p>
      </dgm:t>
    </dgm:pt>
    <dgm:pt modelId="{F268E6DC-D8DD-42F5-A9EF-B72DED846158}" type="parTrans" cxnId="{1C7E1164-96E4-40D1-9C43-BF5E897630FB}">
      <dgm:prSet/>
      <dgm:spPr/>
      <dgm:t>
        <a:bodyPr/>
        <a:lstStyle/>
        <a:p>
          <a:endParaRPr lang="en-US"/>
        </a:p>
      </dgm:t>
    </dgm:pt>
    <dgm:pt modelId="{3D73EA2F-B33A-403A-BF7F-83B0AA8F3C8A}" type="sibTrans" cxnId="{1C7E1164-96E4-40D1-9C43-BF5E897630FB}">
      <dgm:prSet/>
      <dgm:spPr/>
      <dgm:t>
        <a:bodyPr/>
        <a:lstStyle/>
        <a:p>
          <a:endParaRPr lang="en-US"/>
        </a:p>
      </dgm:t>
    </dgm:pt>
    <dgm:pt modelId="{98261CDF-2AB4-4F1B-B397-DDED6FFABD99}" type="pres">
      <dgm:prSet presAssocID="{FC0E6B99-A091-426D-B679-1DC273F89B0B}" presName="Name0" presStyleCnt="0">
        <dgm:presLayoutVars>
          <dgm:dir/>
          <dgm:animLvl val="lvl"/>
          <dgm:resizeHandles val="exact"/>
        </dgm:presLayoutVars>
      </dgm:prSet>
      <dgm:spPr/>
    </dgm:pt>
    <dgm:pt modelId="{16B3601C-8AE4-4141-96F1-D98166AD3DBD}" type="pres">
      <dgm:prSet presAssocID="{AA5E5F8A-4A4E-47E6-AC4E-94354E5936D0}" presName="composite" presStyleCnt="0"/>
      <dgm:spPr/>
    </dgm:pt>
    <dgm:pt modelId="{5233C7A6-80FA-46FF-A4DA-A8B8F470EAB2}" type="pres">
      <dgm:prSet presAssocID="{AA5E5F8A-4A4E-47E6-AC4E-94354E5936D0}" presName="parTx" presStyleLbl="alignNode1" presStyleIdx="0" presStyleCnt="3">
        <dgm:presLayoutVars>
          <dgm:chMax val="0"/>
          <dgm:chPref val="0"/>
          <dgm:bulletEnabled val="1"/>
        </dgm:presLayoutVars>
      </dgm:prSet>
      <dgm:spPr/>
    </dgm:pt>
    <dgm:pt modelId="{D2562FEA-21B0-4469-96B7-32B7FCFB58AF}" type="pres">
      <dgm:prSet presAssocID="{AA5E5F8A-4A4E-47E6-AC4E-94354E5936D0}" presName="desTx" presStyleLbl="alignAccFollowNode1" presStyleIdx="0" presStyleCnt="3">
        <dgm:presLayoutVars>
          <dgm:bulletEnabled val="1"/>
        </dgm:presLayoutVars>
      </dgm:prSet>
      <dgm:spPr/>
    </dgm:pt>
    <dgm:pt modelId="{F96741F4-84C7-4042-8234-2E9D8BF92EBA}" type="pres">
      <dgm:prSet presAssocID="{2F618B57-CD77-4B70-A4B7-6F77C21A8ECF}" presName="space" presStyleCnt="0"/>
      <dgm:spPr/>
    </dgm:pt>
    <dgm:pt modelId="{AD5AE5A9-4090-43CB-9E25-6B68BA653170}" type="pres">
      <dgm:prSet presAssocID="{DA266D32-A4E3-4AE8-9CF7-5268541BECDF}" presName="composite" presStyleCnt="0"/>
      <dgm:spPr/>
    </dgm:pt>
    <dgm:pt modelId="{899755E8-0702-483F-8EB7-957ABD40E120}" type="pres">
      <dgm:prSet presAssocID="{DA266D32-A4E3-4AE8-9CF7-5268541BECDF}" presName="parTx" presStyleLbl="alignNode1" presStyleIdx="1" presStyleCnt="3">
        <dgm:presLayoutVars>
          <dgm:chMax val="0"/>
          <dgm:chPref val="0"/>
          <dgm:bulletEnabled val="1"/>
        </dgm:presLayoutVars>
      </dgm:prSet>
      <dgm:spPr/>
    </dgm:pt>
    <dgm:pt modelId="{6D5B2C3E-C57C-4E49-98F5-D1147A3F3134}" type="pres">
      <dgm:prSet presAssocID="{DA266D32-A4E3-4AE8-9CF7-5268541BECDF}" presName="desTx" presStyleLbl="alignAccFollowNode1" presStyleIdx="1" presStyleCnt="3">
        <dgm:presLayoutVars>
          <dgm:bulletEnabled val="1"/>
        </dgm:presLayoutVars>
      </dgm:prSet>
      <dgm:spPr/>
    </dgm:pt>
    <dgm:pt modelId="{3575FD42-EFFB-44FD-93AA-9932ACE1E3A9}" type="pres">
      <dgm:prSet presAssocID="{D87A790B-7D9A-4834-BB96-EB82BBCF0CB4}" presName="space" presStyleCnt="0"/>
      <dgm:spPr/>
    </dgm:pt>
    <dgm:pt modelId="{FBEC55A2-44EF-4D9E-BA81-646D9769F052}" type="pres">
      <dgm:prSet presAssocID="{A9A6FBF6-F608-4E06-82A3-B937598AD9BC}" presName="composite" presStyleCnt="0"/>
      <dgm:spPr/>
    </dgm:pt>
    <dgm:pt modelId="{49EFD639-0745-424C-AA6F-CFCB2AA3491A}" type="pres">
      <dgm:prSet presAssocID="{A9A6FBF6-F608-4E06-82A3-B937598AD9BC}" presName="parTx" presStyleLbl="alignNode1" presStyleIdx="2" presStyleCnt="3">
        <dgm:presLayoutVars>
          <dgm:chMax val="0"/>
          <dgm:chPref val="0"/>
          <dgm:bulletEnabled val="1"/>
        </dgm:presLayoutVars>
      </dgm:prSet>
      <dgm:spPr/>
    </dgm:pt>
    <dgm:pt modelId="{23914473-D5FD-48D5-93B4-99D9D2831353}" type="pres">
      <dgm:prSet presAssocID="{A9A6FBF6-F608-4E06-82A3-B937598AD9BC}" presName="desTx" presStyleLbl="alignAccFollowNode1" presStyleIdx="2" presStyleCnt="3">
        <dgm:presLayoutVars>
          <dgm:bulletEnabled val="1"/>
        </dgm:presLayoutVars>
      </dgm:prSet>
      <dgm:spPr/>
    </dgm:pt>
  </dgm:ptLst>
  <dgm:cxnLst>
    <dgm:cxn modelId="{CD84EC05-7028-40F1-B95E-4D73BE634887}" srcId="{A9A6FBF6-F608-4E06-82A3-B937598AD9BC}" destId="{344DF398-389D-4287-ABC1-F168874833E3}" srcOrd="1" destOrd="0" parTransId="{5EBF7740-2E4D-4393-9F7C-B739CB584393}" sibTransId="{86C1B4DD-75C4-4495-BD6C-61255769816D}"/>
    <dgm:cxn modelId="{159DF807-5208-43AF-B7A3-3255851B82E3}" srcId="{AA5E5F8A-4A4E-47E6-AC4E-94354E5936D0}" destId="{01543296-3B86-4E95-8595-1B6F91288D1D}" srcOrd="0" destOrd="0" parTransId="{FC7845AC-71E1-468A-8192-9A4F34C7B216}" sibTransId="{367F662B-510A-47C5-8970-00688B8011FA}"/>
    <dgm:cxn modelId="{E302EC2B-A4A3-4EC4-8C24-A16D9A2B3655}" srcId="{A9A6FBF6-F608-4E06-82A3-B937598AD9BC}" destId="{F4E7147F-2A8F-43E2-8EF4-7FE4D3C51388}" srcOrd="0" destOrd="0" parTransId="{471DF90B-446F-4143-94C9-3938D38959B1}" sibTransId="{27C1D21D-0980-4F0B-A272-093A9623947F}"/>
    <dgm:cxn modelId="{DCFF2435-F425-41AF-A8DC-F3A6E8E3BC50}" srcId="{FC0E6B99-A091-426D-B679-1DC273F89B0B}" destId="{DA266D32-A4E3-4AE8-9CF7-5268541BECDF}" srcOrd="1" destOrd="0" parTransId="{FA684B4F-BD70-41E0-B3E5-D0B4473A1F4E}" sibTransId="{D87A790B-7D9A-4834-BB96-EB82BBCF0CB4}"/>
    <dgm:cxn modelId="{DC8B8D5C-4A2B-453F-AD06-8C6F0FF65542}" srcId="{FC0E6B99-A091-426D-B679-1DC273F89B0B}" destId="{A9A6FBF6-F608-4E06-82A3-B937598AD9BC}" srcOrd="2" destOrd="0" parTransId="{B4DEF982-FDD5-4A4B-BF36-AC7F23D6CCD2}" sibTransId="{71466455-4C13-43A3-9591-8DA7866A3E86}"/>
    <dgm:cxn modelId="{1C7E1164-96E4-40D1-9C43-BF5E897630FB}" srcId="{A9A6FBF6-F608-4E06-82A3-B937598AD9BC}" destId="{39A13D93-C771-4F06-BBB6-559EA300934C}" srcOrd="2" destOrd="0" parTransId="{F268E6DC-D8DD-42F5-A9EF-B72DED846158}" sibTransId="{3D73EA2F-B33A-403A-BF7F-83B0AA8F3C8A}"/>
    <dgm:cxn modelId="{12613964-E7A9-4B28-85AC-3C3456D28A4D}" type="presOf" srcId="{F4E7147F-2A8F-43E2-8EF4-7FE4D3C51388}" destId="{23914473-D5FD-48D5-93B4-99D9D2831353}" srcOrd="0" destOrd="0" presId="urn:microsoft.com/office/officeart/2005/8/layout/hList1"/>
    <dgm:cxn modelId="{16CC4564-DE2B-4A7B-BBC3-61F59A500BBF}" srcId="{DA266D32-A4E3-4AE8-9CF7-5268541BECDF}" destId="{E1BACAAA-4E0C-4E62-BCEC-CBCDD2584834}" srcOrd="0" destOrd="0" parTransId="{1F77FD76-C1CC-421B-8F5D-0CF094D14003}" sibTransId="{B09CCD86-87AB-4AC5-8232-3BC9550720C5}"/>
    <dgm:cxn modelId="{68EBAC4A-A142-4EC6-8116-5EBD46759D05}" srcId="{DA266D32-A4E3-4AE8-9CF7-5268541BECDF}" destId="{4D7358EE-B25F-4845-B37C-A0E705A1C04A}" srcOrd="1" destOrd="0" parTransId="{481ED30C-D6FB-461B-86E7-C62682B3DAFA}" sibTransId="{290E1A9E-7BCA-42FC-9EF9-E2327B06D4F6}"/>
    <dgm:cxn modelId="{5FB0B46A-2F78-404B-A3A7-F17CEB77B9F3}" type="presOf" srcId="{DA266D32-A4E3-4AE8-9CF7-5268541BECDF}" destId="{899755E8-0702-483F-8EB7-957ABD40E120}" srcOrd="0" destOrd="0" presId="urn:microsoft.com/office/officeart/2005/8/layout/hList1"/>
    <dgm:cxn modelId="{CF27D150-6CDD-488D-B621-2D923940FACC}" srcId="{FC0E6B99-A091-426D-B679-1DC273F89B0B}" destId="{AA5E5F8A-4A4E-47E6-AC4E-94354E5936D0}" srcOrd="0" destOrd="0" parTransId="{1AFCE152-F3A1-4A80-A6B2-9FD393485B97}" sibTransId="{2F618B57-CD77-4B70-A4B7-6F77C21A8ECF}"/>
    <dgm:cxn modelId="{02CEFA55-F47D-4061-8C6F-123E0405164F}" type="presOf" srcId="{39A13D93-C771-4F06-BBB6-559EA300934C}" destId="{23914473-D5FD-48D5-93B4-99D9D2831353}" srcOrd="0" destOrd="2" presId="urn:microsoft.com/office/officeart/2005/8/layout/hList1"/>
    <dgm:cxn modelId="{B86AAD57-9620-48AF-9010-87CCEFC3AF16}" type="presOf" srcId="{01543296-3B86-4E95-8595-1B6F91288D1D}" destId="{D2562FEA-21B0-4469-96B7-32B7FCFB58AF}" srcOrd="0" destOrd="0" presId="urn:microsoft.com/office/officeart/2005/8/layout/hList1"/>
    <dgm:cxn modelId="{FCC4A979-432C-4C0D-B173-083C264ABF05}" type="presOf" srcId="{1FE5340B-B641-45F7-A91A-E8BB21990697}" destId="{6D5B2C3E-C57C-4E49-98F5-D1147A3F3134}" srcOrd="0" destOrd="2" presId="urn:microsoft.com/office/officeart/2005/8/layout/hList1"/>
    <dgm:cxn modelId="{8402E57C-8A82-4DF2-BC4E-C0A2ED2B801C}" type="presOf" srcId="{1A037E4B-D4C5-40C7-B198-8CCA0730540D}" destId="{D2562FEA-21B0-4469-96B7-32B7FCFB58AF}" srcOrd="0" destOrd="1" presId="urn:microsoft.com/office/officeart/2005/8/layout/hList1"/>
    <dgm:cxn modelId="{8DC03881-14A5-403D-8FDF-12882E1E133B}" type="presOf" srcId="{A9A6FBF6-F608-4E06-82A3-B937598AD9BC}" destId="{49EFD639-0745-424C-AA6F-CFCB2AA3491A}" srcOrd="0" destOrd="0" presId="urn:microsoft.com/office/officeart/2005/8/layout/hList1"/>
    <dgm:cxn modelId="{F487318E-0A58-4044-9B72-A2A2BC7A77C4}" srcId="{DA266D32-A4E3-4AE8-9CF7-5268541BECDF}" destId="{1FE5340B-B641-45F7-A91A-E8BB21990697}" srcOrd="2" destOrd="0" parTransId="{398A2A04-2638-425A-A42B-BC6B4354BF56}" sibTransId="{FB276A13-BB3A-4B84-9035-574723B2E604}"/>
    <dgm:cxn modelId="{E94B4A94-D1F5-469B-8EBD-E32A982A129B}" srcId="{AA5E5F8A-4A4E-47E6-AC4E-94354E5936D0}" destId="{1A037E4B-D4C5-40C7-B198-8CCA0730540D}" srcOrd="1" destOrd="0" parTransId="{759E37E2-9D3D-4CFD-9DB1-29D78FCF6B8E}" sibTransId="{CE88E82D-AC0C-4D8B-B146-15323D1F8CEA}"/>
    <dgm:cxn modelId="{0F6EDA9E-D1D4-4699-B88E-4BDBFD090F70}" type="presOf" srcId="{AA5E5F8A-4A4E-47E6-AC4E-94354E5936D0}" destId="{5233C7A6-80FA-46FF-A4DA-A8B8F470EAB2}" srcOrd="0" destOrd="0" presId="urn:microsoft.com/office/officeart/2005/8/layout/hList1"/>
    <dgm:cxn modelId="{98BF99A3-18AF-448C-ADC6-FCAE26F81F3F}" srcId="{AA5E5F8A-4A4E-47E6-AC4E-94354E5936D0}" destId="{CF5519EB-B45A-4884-AC35-D6F7FA0121AB}" srcOrd="2" destOrd="0" parTransId="{E8A27CBC-0ABA-4784-A37E-0DA2C1603329}" sibTransId="{C5286EDC-8809-4D9B-BBD9-D1F33FE2E4A8}"/>
    <dgm:cxn modelId="{6E53EDA3-B520-4C3D-96C9-0AFB984E55AE}" type="presOf" srcId="{FC0E6B99-A091-426D-B679-1DC273F89B0B}" destId="{98261CDF-2AB4-4F1B-B397-DDED6FFABD99}" srcOrd="0" destOrd="0" presId="urn:microsoft.com/office/officeart/2005/8/layout/hList1"/>
    <dgm:cxn modelId="{20002DAF-63B3-4C58-97B7-99FD724BCDE7}" type="presOf" srcId="{E1BACAAA-4E0C-4E62-BCEC-CBCDD2584834}" destId="{6D5B2C3E-C57C-4E49-98F5-D1147A3F3134}" srcOrd="0" destOrd="0" presId="urn:microsoft.com/office/officeart/2005/8/layout/hList1"/>
    <dgm:cxn modelId="{03E5E4D6-86E0-40FF-B5D8-ADBC55B9389B}" type="presOf" srcId="{344DF398-389D-4287-ABC1-F168874833E3}" destId="{23914473-D5FD-48D5-93B4-99D9D2831353}" srcOrd="0" destOrd="1" presId="urn:microsoft.com/office/officeart/2005/8/layout/hList1"/>
    <dgm:cxn modelId="{245E1DDD-3F6C-4FDF-BEE4-50A666BACCAA}" type="presOf" srcId="{CF5519EB-B45A-4884-AC35-D6F7FA0121AB}" destId="{D2562FEA-21B0-4469-96B7-32B7FCFB58AF}" srcOrd="0" destOrd="2" presId="urn:microsoft.com/office/officeart/2005/8/layout/hList1"/>
    <dgm:cxn modelId="{B74B70E9-E665-46E7-B005-B33AD0DC313E}" type="presOf" srcId="{4D7358EE-B25F-4845-B37C-A0E705A1C04A}" destId="{6D5B2C3E-C57C-4E49-98F5-D1147A3F3134}" srcOrd="0" destOrd="1" presId="urn:microsoft.com/office/officeart/2005/8/layout/hList1"/>
    <dgm:cxn modelId="{EA994DD4-37F0-4B8A-BBD8-3328E92FC90E}" type="presParOf" srcId="{98261CDF-2AB4-4F1B-B397-DDED6FFABD99}" destId="{16B3601C-8AE4-4141-96F1-D98166AD3DBD}" srcOrd="0" destOrd="0" presId="urn:microsoft.com/office/officeart/2005/8/layout/hList1"/>
    <dgm:cxn modelId="{589080DA-C922-4DE5-8308-1C40D95B3FA4}" type="presParOf" srcId="{16B3601C-8AE4-4141-96F1-D98166AD3DBD}" destId="{5233C7A6-80FA-46FF-A4DA-A8B8F470EAB2}" srcOrd="0" destOrd="0" presId="urn:microsoft.com/office/officeart/2005/8/layout/hList1"/>
    <dgm:cxn modelId="{D1198618-C671-4EF7-993C-60959426E455}" type="presParOf" srcId="{16B3601C-8AE4-4141-96F1-D98166AD3DBD}" destId="{D2562FEA-21B0-4469-96B7-32B7FCFB58AF}" srcOrd="1" destOrd="0" presId="urn:microsoft.com/office/officeart/2005/8/layout/hList1"/>
    <dgm:cxn modelId="{2293E51E-8D1C-4468-8F4B-46BE2E80DF0E}" type="presParOf" srcId="{98261CDF-2AB4-4F1B-B397-DDED6FFABD99}" destId="{F96741F4-84C7-4042-8234-2E9D8BF92EBA}" srcOrd="1" destOrd="0" presId="urn:microsoft.com/office/officeart/2005/8/layout/hList1"/>
    <dgm:cxn modelId="{D0BB008E-323C-49E1-A278-EA4C7290BEBB}" type="presParOf" srcId="{98261CDF-2AB4-4F1B-B397-DDED6FFABD99}" destId="{AD5AE5A9-4090-43CB-9E25-6B68BA653170}" srcOrd="2" destOrd="0" presId="urn:microsoft.com/office/officeart/2005/8/layout/hList1"/>
    <dgm:cxn modelId="{270D52E4-E0E1-4699-A88A-51593CAD642F}" type="presParOf" srcId="{AD5AE5A9-4090-43CB-9E25-6B68BA653170}" destId="{899755E8-0702-483F-8EB7-957ABD40E120}" srcOrd="0" destOrd="0" presId="urn:microsoft.com/office/officeart/2005/8/layout/hList1"/>
    <dgm:cxn modelId="{DC802ECF-93FC-4D7D-8632-479E3435693C}" type="presParOf" srcId="{AD5AE5A9-4090-43CB-9E25-6B68BA653170}" destId="{6D5B2C3E-C57C-4E49-98F5-D1147A3F3134}" srcOrd="1" destOrd="0" presId="urn:microsoft.com/office/officeart/2005/8/layout/hList1"/>
    <dgm:cxn modelId="{9A52CA9A-A81A-4DCD-AC46-A31BFC380274}" type="presParOf" srcId="{98261CDF-2AB4-4F1B-B397-DDED6FFABD99}" destId="{3575FD42-EFFB-44FD-93AA-9932ACE1E3A9}" srcOrd="3" destOrd="0" presId="urn:microsoft.com/office/officeart/2005/8/layout/hList1"/>
    <dgm:cxn modelId="{70B766FD-1E5F-4957-B534-047534AE63CE}" type="presParOf" srcId="{98261CDF-2AB4-4F1B-B397-DDED6FFABD99}" destId="{FBEC55A2-44EF-4D9E-BA81-646D9769F052}" srcOrd="4" destOrd="0" presId="urn:microsoft.com/office/officeart/2005/8/layout/hList1"/>
    <dgm:cxn modelId="{7DA0F8D0-B421-4550-AA35-3431865D738A}" type="presParOf" srcId="{FBEC55A2-44EF-4D9E-BA81-646D9769F052}" destId="{49EFD639-0745-424C-AA6F-CFCB2AA3491A}" srcOrd="0" destOrd="0" presId="urn:microsoft.com/office/officeart/2005/8/layout/hList1"/>
    <dgm:cxn modelId="{08BC0CB4-9D69-4AE9-9A45-67F3177ABFE4}" type="presParOf" srcId="{FBEC55A2-44EF-4D9E-BA81-646D9769F052}" destId="{23914473-D5FD-48D5-93B4-99D9D283135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3C7A6-80FA-46FF-A4DA-A8B8F470EAB2}">
      <dsp:nvSpPr>
        <dsp:cNvPr id="0" name=""/>
        <dsp:cNvSpPr/>
      </dsp:nvSpPr>
      <dsp:spPr>
        <a:xfrm>
          <a:off x="4929" y="57125"/>
          <a:ext cx="4805957" cy="174351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a:t>Current Status: Early Development (Status: Yellow – On Track but Facing Challenges)</a:t>
          </a:r>
          <a:endParaRPr lang="en-US" sz="2700" kern="1200"/>
        </a:p>
      </dsp:txBody>
      <dsp:txXfrm>
        <a:off x="4929" y="57125"/>
        <a:ext cx="4805957" cy="1743510"/>
      </dsp:txXfrm>
    </dsp:sp>
    <dsp:sp modelId="{D2562FEA-21B0-4469-96B7-32B7FCFB58AF}">
      <dsp:nvSpPr>
        <dsp:cNvPr id="0" name=""/>
        <dsp:cNvSpPr/>
      </dsp:nvSpPr>
      <dsp:spPr>
        <a:xfrm>
          <a:off x="4929" y="1800636"/>
          <a:ext cx="4805957" cy="466924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The team is in the first stage of game development, focusing on storyline design and gameplay mechanics.</a:t>
          </a:r>
        </a:p>
        <a:p>
          <a:pPr marL="228600" lvl="1" indent="-228600" algn="l" defTabSz="1200150">
            <a:lnSpc>
              <a:spcPct val="90000"/>
            </a:lnSpc>
            <a:spcBef>
              <a:spcPct val="0"/>
            </a:spcBef>
            <a:spcAft>
              <a:spcPct val="15000"/>
            </a:spcAft>
            <a:buChar char="•"/>
          </a:pPr>
          <a:r>
            <a:rPr lang="en-US" sz="2700" kern="1200" dirty="0"/>
            <a:t>The first scenario, "</a:t>
          </a:r>
          <a:r>
            <a:rPr lang="en-US" sz="2700" b="1" kern="1200" dirty="0"/>
            <a:t>Meeting a Dog ," </a:t>
          </a:r>
          <a:r>
            <a:rPr lang="en-US" sz="2700" kern="1200" dirty="0"/>
            <a:t>has been developed, teaching children to ask permission before petting.</a:t>
          </a:r>
        </a:p>
        <a:p>
          <a:pPr marL="228600" lvl="1" indent="-228600" algn="l" defTabSz="1200150">
            <a:lnSpc>
              <a:spcPct val="90000"/>
            </a:lnSpc>
            <a:spcBef>
              <a:spcPct val="0"/>
            </a:spcBef>
            <a:spcAft>
              <a:spcPct val="15000"/>
            </a:spcAft>
            <a:buChar char="•"/>
          </a:pPr>
          <a:r>
            <a:rPr lang="en-US" sz="2700" kern="1200"/>
            <a:t>Godot Engine is being used for development, with initial game assets integrated.</a:t>
          </a:r>
        </a:p>
      </dsp:txBody>
      <dsp:txXfrm>
        <a:off x="4929" y="1800636"/>
        <a:ext cx="4805957" cy="4669244"/>
      </dsp:txXfrm>
    </dsp:sp>
    <dsp:sp modelId="{899755E8-0702-483F-8EB7-957ABD40E120}">
      <dsp:nvSpPr>
        <dsp:cNvPr id="0" name=""/>
        <dsp:cNvSpPr/>
      </dsp:nvSpPr>
      <dsp:spPr>
        <a:xfrm>
          <a:off x="5483721" y="57125"/>
          <a:ext cx="4805957" cy="1743510"/>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a:t>Key Challenges:</a:t>
          </a:r>
          <a:endParaRPr lang="en-US" sz="2700" kern="1200"/>
        </a:p>
      </dsp:txBody>
      <dsp:txXfrm>
        <a:off x="5483721" y="57125"/>
        <a:ext cx="4805957" cy="1743510"/>
      </dsp:txXfrm>
    </dsp:sp>
    <dsp:sp modelId="{6D5B2C3E-C57C-4E49-98F5-D1147A3F3134}">
      <dsp:nvSpPr>
        <dsp:cNvPr id="0" name=""/>
        <dsp:cNvSpPr/>
      </dsp:nvSpPr>
      <dsp:spPr>
        <a:xfrm>
          <a:off x="5483721" y="1800636"/>
          <a:ext cx="4805957" cy="4669244"/>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Scene structuring and dialogue management within Godot needs improvement.</a:t>
          </a:r>
        </a:p>
        <a:p>
          <a:pPr marL="228600" lvl="1" indent="-228600" algn="l" defTabSz="1200150">
            <a:lnSpc>
              <a:spcPct val="90000"/>
            </a:lnSpc>
            <a:spcBef>
              <a:spcPct val="0"/>
            </a:spcBef>
            <a:spcAft>
              <a:spcPct val="15000"/>
            </a:spcAft>
            <a:buChar char="•"/>
          </a:pPr>
          <a:r>
            <a:rPr lang="en-US" sz="2700" kern="1200"/>
            <a:t>Player interaction and event handling optimization to ensure a smooth experience.</a:t>
          </a:r>
        </a:p>
        <a:p>
          <a:pPr marL="228600" lvl="1" indent="-228600" algn="l" defTabSz="1200150">
            <a:lnSpc>
              <a:spcPct val="90000"/>
            </a:lnSpc>
            <a:spcBef>
              <a:spcPct val="0"/>
            </a:spcBef>
            <a:spcAft>
              <a:spcPct val="15000"/>
            </a:spcAft>
            <a:buChar char="•"/>
          </a:pPr>
          <a:r>
            <a:rPr lang="en-US" sz="2700" kern="1200"/>
            <a:t>Balancing educational content with engaging gameplay mechanics.</a:t>
          </a:r>
        </a:p>
      </dsp:txBody>
      <dsp:txXfrm>
        <a:off x="5483721" y="1800636"/>
        <a:ext cx="4805957" cy="4669244"/>
      </dsp:txXfrm>
    </dsp:sp>
    <dsp:sp modelId="{49EFD639-0745-424C-AA6F-CFCB2AA3491A}">
      <dsp:nvSpPr>
        <dsp:cNvPr id="0" name=""/>
        <dsp:cNvSpPr/>
      </dsp:nvSpPr>
      <dsp:spPr>
        <a:xfrm>
          <a:off x="10962512" y="57125"/>
          <a:ext cx="4805957" cy="174351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a:t>Next Steps:</a:t>
          </a:r>
          <a:endParaRPr lang="en-US" sz="2700" kern="1200"/>
        </a:p>
      </dsp:txBody>
      <dsp:txXfrm>
        <a:off x="10962512" y="57125"/>
        <a:ext cx="4805957" cy="1743510"/>
      </dsp:txXfrm>
    </dsp:sp>
    <dsp:sp modelId="{23914473-D5FD-48D5-93B4-99D9D2831353}">
      <dsp:nvSpPr>
        <dsp:cNvPr id="0" name=""/>
        <dsp:cNvSpPr/>
      </dsp:nvSpPr>
      <dsp:spPr>
        <a:xfrm>
          <a:off x="10962512" y="1800636"/>
          <a:ext cx="4805957" cy="4669244"/>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Refining story integration, interaction system, and scene transitions.</a:t>
          </a:r>
        </a:p>
        <a:p>
          <a:pPr marL="228600" lvl="1" indent="-228600" algn="l" defTabSz="1200150">
            <a:lnSpc>
              <a:spcPct val="90000"/>
            </a:lnSpc>
            <a:spcBef>
              <a:spcPct val="0"/>
            </a:spcBef>
            <a:spcAft>
              <a:spcPct val="15000"/>
            </a:spcAft>
            <a:buChar char="•"/>
          </a:pPr>
          <a:r>
            <a:rPr lang="en-US" sz="2700" kern="1200"/>
            <a:t>Developing a playable prototype for initial testing.</a:t>
          </a:r>
        </a:p>
        <a:p>
          <a:pPr marL="228600" lvl="1" indent="-228600" algn="l" defTabSz="1200150">
            <a:lnSpc>
              <a:spcPct val="90000"/>
            </a:lnSpc>
            <a:spcBef>
              <a:spcPct val="0"/>
            </a:spcBef>
            <a:spcAft>
              <a:spcPct val="15000"/>
            </a:spcAft>
            <a:buChar char="•"/>
          </a:pPr>
          <a:r>
            <a:rPr lang="en-US" sz="2700" kern="1200"/>
            <a:t>Expanding game scenarios and refining feedback mechanisms.</a:t>
          </a:r>
        </a:p>
      </dsp:txBody>
      <dsp:txXfrm>
        <a:off x="10962512" y="1800636"/>
        <a:ext cx="4805957" cy="466924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13A6750B-4B95-E5B8-89C6-0ED9224E28CB}"/>
              </a:ext>
            </a:extLst>
          </p:cNvPr>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6CA176E6-3C30-84CF-4054-15C9DCEB8F04}"/>
              </a:ext>
            </a:extLst>
          </p:cNvPr>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2424187"/>
            <a:ext cx="16229942" cy="1708151"/>
          </a:xfrm>
          <a:prstGeom prst="rect">
            <a:avLst/>
          </a:prstGeom>
        </p:spPr>
        <p:txBody>
          <a:bodyPr lIns="0" tIns="0" rIns="0" bIns="0" rtlCol="0" anchor="t">
            <a:spAutoFit/>
          </a:bodyPr>
          <a:lstStyle/>
          <a:p>
            <a:pPr marL="0" lvl="0" indent="0" algn="ctr">
              <a:lnSpc>
                <a:spcPts val="13999"/>
              </a:lnSpc>
              <a:spcBef>
                <a:spcPct val="0"/>
              </a:spcBef>
            </a:pPr>
            <a:r>
              <a:rPr lang="en-US" sz="9999" b="1" i="1">
                <a:solidFill>
                  <a:srgbClr val="0F4662"/>
                </a:solidFill>
                <a:latin typeface="Cormorant Garamond Bold Italics"/>
                <a:ea typeface="Cormorant Garamond Bold Italics"/>
                <a:cs typeface="Cormorant Garamond Bold Italics"/>
                <a:sym typeface="Cormorant Garamond Bold Italics"/>
              </a:rPr>
              <a:t>ENSE 805 - Project Presentation</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737210" y="4381526"/>
            <a:ext cx="12812922" cy="837844"/>
          </a:xfrm>
          <a:prstGeom prst="rect">
            <a:avLst/>
          </a:prstGeom>
        </p:spPr>
        <p:txBody>
          <a:bodyPr lIns="0" tIns="0" rIns="0" bIns="0" rtlCol="0" anchor="t">
            <a:spAutoFit/>
          </a:bodyPr>
          <a:lstStyle/>
          <a:p>
            <a:pPr marL="0" lvl="0" indent="0" algn="ctr">
              <a:lnSpc>
                <a:spcPts val="6844"/>
              </a:lnSpc>
              <a:spcBef>
                <a:spcPct val="0"/>
              </a:spcBef>
            </a:pPr>
            <a:r>
              <a:rPr lang="en-US" sz="4889">
                <a:solidFill>
                  <a:srgbClr val="0F4662"/>
                </a:solidFill>
                <a:latin typeface="Quicksand"/>
                <a:ea typeface="Quicksand"/>
                <a:cs typeface="Quicksand"/>
                <a:sym typeface="Quicksand"/>
              </a:rPr>
              <a:t>Community Animal Safety Video Game</a:t>
            </a:r>
          </a:p>
        </p:txBody>
      </p:sp>
      <p:sp>
        <p:nvSpPr>
          <p:cNvPr id="7" name="TextBox 7"/>
          <p:cNvSpPr txBox="1"/>
          <p:nvPr/>
        </p:nvSpPr>
        <p:spPr>
          <a:xfrm>
            <a:off x="5649423" y="5505121"/>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25 February 2025</a:t>
            </a:r>
          </a:p>
        </p:txBody>
      </p:sp>
      <p:sp>
        <p:nvSpPr>
          <p:cNvPr id="8" name="TextBox 8"/>
          <p:cNvSpPr txBox="1"/>
          <p:nvPr/>
        </p:nvSpPr>
        <p:spPr>
          <a:xfrm>
            <a:off x="1341843" y="7071139"/>
            <a:ext cx="3139824" cy="2187161"/>
          </a:xfrm>
          <a:prstGeom prst="rect">
            <a:avLst/>
          </a:prstGeom>
        </p:spPr>
        <p:txBody>
          <a:bodyPr lIns="0" tIns="0" rIns="0" bIns="0" rtlCol="0" anchor="t">
            <a:spAutoFit/>
          </a:bodyPr>
          <a:lstStyle/>
          <a:p>
            <a:pPr algn="ctr">
              <a:lnSpc>
                <a:spcPts val="4397"/>
              </a:lnSpc>
            </a:pPr>
            <a:r>
              <a:rPr lang="en-US" sz="3141">
                <a:solidFill>
                  <a:srgbClr val="0F4662"/>
                </a:solidFill>
                <a:latin typeface="Quicksand"/>
                <a:ea typeface="Quicksand"/>
                <a:cs typeface="Quicksand"/>
                <a:sym typeface="Quicksand"/>
              </a:rPr>
              <a:t>Prepared by</a:t>
            </a:r>
          </a:p>
          <a:p>
            <a:pPr algn="ctr">
              <a:lnSpc>
                <a:spcPts val="4397"/>
              </a:lnSpc>
            </a:pPr>
            <a:r>
              <a:rPr lang="en-US" sz="3141">
                <a:solidFill>
                  <a:srgbClr val="0F4662"/>
                </a:solidFill>
                <a:latin typeface="Quicksand"/>
                <a:ea typeface="Quicksand"/>
                <a:cs typeface="Quicksand"/>
                <a:sym typeface="Quicksand"/>
              </a:rPr>
              <a:t>Dev Joshi</a:t>
            </a:r>
          </a:p>
          <a:p>
            <a:pPr algn="ctr">
              <a:lnSpc>
                <a:spcPts val="4397"/>
              </a:lnSpc>
            </a:pPr>
            <a:r>
              <a:rPr lang="en-US" sz="3141">
                <a:solidFill>
                  <a:srgbClr val="0F4662"/>
                </a:solidFill>
                <a:latin typeface="Quicksand"/>
                <a:ea typeface="Quicksand"/>
                <a:cs typeface="Quicksand"/>
                <a:sym typeface="Quicksand"/>
              </a:rPr>
              <a:t>Harsh Pandya</a:t>
            </a:r>
          </a:p>
          <a:p>
            <a:pPr marL="0" lvl="0" indent="0" algn="ctr">
              <a:lnSpc>
                <a:spcPts val="4397"/>
              </a:lnSpc>
              <a:spcBef>
                <a:spcPct val="0"/>
              </a:spcBef>
            </a:pPr>
            <a:endParaRPr lang="en-US" sz="3141">
              <a:solidFill>
                <a:srgbClr val="0F4662"/>
              </a:solidFill>
              <a:latin typeface="Quicksand"/>
              <a:ea typeface="Quicksand"/>
              <a:cs typeface="Quicksand"/>
              <a:sym typeface="Quicksand"/>
            </a:endParaRP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5907044" y="7715774"/>
            <a:ext cx="2048716" cy="955041"/>
          </a:xfrm>
          <a:custGeom>
            <a:avLst/>
            <a:gdLst/>
            <a:ahLst/>
            <a:cxnLst/>
            <a:rect l="l" t="t" r="r" b="b"/>
            <a:pathLst>
              <a:path w="2048716" h="955041">
                <a:moveTo>
                  <a:pt x="0" y="0"/>
                </a:moveTo>
                <a:lnTo>
                  <a:pt x="2048717" y="0"/>
                </a:lnTo>
                <a:lnTo>
                  <a:pt x="2048717" y="955041"/>
                </a:lnTo>
                <a:lnTo>
                  <a:pt x="0" y="955041"/>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3" name="AutoShape 3"/>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8">
            <a:extLst>
              <a:ext uri="{FF2B5EF4-FFF2-40B4-BE49-F238E27FC236}">
                <a16:creationId xmlns:a16="http://schemas.microsoft.com/office/drawing/2014/main" id="{75EBB057-F611-34AF-3769-5C4D940FE12C}"/>
              </a:ext>
            </a:extLst>
          </p:cNvPr>
          <p:cNvSpPr txBox="1"/>
          <p:nvPr/>
        </p:nvSpPr>
        <p:spPr>
          <a:xfrm>
            <a:off x="2980863" y="4128010"/>
            <a:ext cx="12192000" cy="3539430"/>
          </a:xfrm>
          <a:prstGeom prst="rect">
            <a:avLst/>
          </a:prstGeom>
          <a:noFill/>
        </p:spPr>
        <p:txBody>
          <a:bodyPr wrap="square">
            <a:spAutoFit/>
          </a:bodyPr>
          <a:lstStyle/>
          <a:p>
            <a:pPr algn="just"/>
            <a:r>
              <a:rPr lang="en-US" sz="3200" dirty="0">
                <a:solidFill>
                  <a:schemeClr val="accent1"/>
                </a:solidFill>
              </a:rPr>
              <a:t>Safe Paws is a 2D educational game designed to teach children (ages 6-10) safe interactions with pets using interactive storytelling and gamification. Players navigate real-world scenarios, make choices, and receive instant feedback to reinforce proper pet safety behaviors. The game aims to enhance engagement and retention, addressing the limitations of traditional teaching methods by making pet safety education fun, interactive, and easily understandable for young learners.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US"/>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1028700" y="1990095"/>
            <a:ext cx="11227084" cy="7115164"/>
          </a:xfrm>
          <a:custGeom>
            <a:avLst/>
            <a:gdLst/>
            <a:ahLst/>
            <a:cxnLst/>
            <a:rect l="l" t="t" r="r" b="b"/>
            <a:pathLst>
              <a:path w="11227084" h="7115164">
                <a:moveTo>
                  <a:pt x="0" y="0"/>
                </a:moveTo>
                <a:lnTo>
                  <a:pt x="11227084" y="0"/>
                </a:lnTo>
                <a:lnTo>
                  <a:pt x="11227084" y="7115164"/>
                </a:lnTo>
                <a:lnTo>
                  <a:pt x="0" y="7115164"/>
                </a:lnTo>
                <a:lnTo>
                  <a:pt x="0" y="0"/>
                </a:lnTo>
                <a:close/>
              </a:path>
            </a:pathLst>
          </a:custGeom>
          <a:blipFill>
            <a:blip r:embed="rId2"/>
            <a:stretch>
              <a:fillRect/>
            </a:stretch>
          </a:blipFill>
        </p:spPr>
        <p:txBody>
          <a:bodyPr/>
          <a:lstStyle/>
          <a:p>
            <a:endParaRPr lang="en-US"/>
          </a:p>
        </p:txBody>
      </p:sp>
      <p:grpSp>
        <p:nvGrpSpPr>
          <p:cNvPr id="6" name="Group 6"/>
          <p:cNvGrpSpPr/>
          <p:nvPr/>
        </p:nvGrpSpPr>
        <p:grpSpPr>
          <a:xfrm>
            <a:off x="6546144" y="3415952"/>
            <a:ext cx="1864793" cy="1859882"/>
            <a:chOff x="0" y="0"/>
            <a:chExt cx="491139" cy="489846"/>
          </a:xfrm>
        </p:grpSpPr>
        <p:sp>
          <p:nvSpPr>
            <p:cNvPr id="7" name="Freeform 7"/>
            <p:cNvSpPr/>
            <p:nvPr/>
          </p:nvSpPr>
          <p:spPr>
            <a:xfrm>
              <a:off x="0" y="0"/>
              <a:ext cx="491139" cy="489846"/>
            </a:xfrm>
            <a:custGeom>
              <a:avLst/>
              <a:gdLst/>
              <a:ahLst/>
              <a:cxnLst/>
              <a:rect l="l" t="t" r="r" b="b"/>
              <a:pathLst>
                <a:path w="491139" h="489846">
                  <a:moveTo>
                    <a:pt x="211733" y="0"/>
                  </a:moveTo>
                  <a:lnTo>
                    <a:pt x="279406" y="0"/>
                  </a:lnTo>
                  <a:cubicBezTo>
                    <a:pt x="335561" y="0"/>
                    <a:pt x="389416" y="22308"/>
                    <a:pt x="429124" y="62015"/>
                  </a:cubicBezTo>
                  <a:cubicBezTo>
                    <a:pt x="468831" y="101723"/>
                    <a:pt x="491139" y="155578"/>
                    <a:pt x="491139" y="211733"/>
                  </a:cubicBezTo>
                  <a:lnTo>
                    <a:pt x="491139" y="278113"/>
                  </a:lnTo>
                  <a:cubicBezTo>
                    <a:pt x="491139" y="395050"/>
                    <a:pt x="396343" y="489846"/>
                    <a:pt x="279406" y="489846"/>
                  </a:cubicBezTo>
                  <a:lnTo>
                    <a:pt x="211733" y="489846"/>
                  </a:lnTo>
                  <a:cubicBezTo>
                    <a:pt x="94796" y="489846"/>
                    <a:pt x="0" y="395050"/>
                    <a:pt x="0" y="278113"/>
                  </a:cubicBezTo>
                  <a:lnTo>
                    <a:pt x="0" y="211733"/>
                  </a:lnTo>
                  <a:cubicBezTo>
                    <a:pt x="0" y="94796"/>
                    <a:pt x="94796" y="0"/>
                    <a:pt x="211733" y="0"/>
                  </a:cubicBezTo>
                  <a:close/>
                </a:path>
              </a:pathLst>
            </a:custGeom>
            <a:solidFill>
              <a:srgbClr val="000000">
                <a:alpha val="0"/>
              </a:srgbClr>
            </a:solidFill>
            <a:ln w="114300" cap="rnd">
              <a:solidFill>
                <a:srgbClr val="020202"/>
              </a:solidFill>
              <a:prstDash val="solid"/>
              <a:round/>
            </a:ln>
          </p:spPr>
          <p:txBody>
            <a:bodyPr/>
            <a:lstStyle/>
            <a:p>
              <a:endParaRPr lang="en-US"/>
            </a:p>
          </p:txBody>
        </p:sp>
        <p:sp>
          <p:nvSpPr>
            <p:cNvPr id="8" name="TextBox 8"/>
            <p:cNvSpPr txBox="1"/>
            <p:nvPr/>
          </p:nvSpPr>
          <p:spPr>
            <a:xfrm>
              <a:off x="0" y="-123825"/>
              <a:ext cx="491139" cy="613671"/>
            </a:xfrm>
            <a:prstGeom prst="rect">
              <a:avLst/>
            </a:prstGeom>
          </p:spPr>
          <p:txBody>
            <a:bodyPr lIns="50800" tIns="50800" rIns="50800" bIns="50800" rtlCol="0" anchor="ctr"/>
            <a:lstStyle/>
            <a:p>
              <a:pPr algn="ctr">
                <a:lnSpc>
                  <a:spcPts val="4079"/>
                </a:lnSpc>
              </a:pPr>
              <a:endParaRPr/>
            </a:p>
          </p:txBody>
        </p:sp>
      </p:grpSp>
      <p:sp>
        <p:nvSpPr>
          <p:cNvPr id="9" name="TextBox 9"/>
          <p:cNvSpPr txBox="1"/>
          <p:nvPr/>
        </p:nvSpPr>
        <p:spPr>
          <a:xfrm>
            <a:off x="295637" y="252469"/>
            <a:ext cx="8115300"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UN Sustainable Goals</a:t>
            </a:r>
          </a:p>
        </p:txBody>
      </p:sp>
      <p:grpSp>
        <p:nvGrpSpPr>
          <p:cNvPr id="10" name="Group 10"/>
          <p:cNvGrpSpPr/>
          <p:nvPr/>
        </p:nvGrpSpPr>
        <p:grpSpPr>
          <a:xfrm>
            <a:off x="4863174" y="6843570"/>
            <a:ext cx="1864793" cy="1859882"/>
            <a:chOff x="0" y="0"/>
            <a:chExt cx="491139" cy="489846"/>
          </a:xfrm>
        </p:grpSpPr>
        <p:sp>
          <p:nvSpPr>
            <p:cNvPr id="11" name="Freeform 11"/>
            <p:cNvSpPr/>
            <p:nvPr/>
          </p:nvSpPr>
          <p:spPr>
            <a:xfrm>
              <a:off x="0" y="0"/>
              <a:ext cx="491139" cy="489846"/>
            </a:xfrm>
            <a:custGeom>
              <a:avLst/>
              <a:gdLst/>
              <a:ahLst/>
              <a:cxnLst/>
              <a:rect l="l" t="t" r="r" b="b"/>
              <a:pathLst>
                <a:path w="491139" h="489846">
                  <a:moveTo>
                    <a:pt x="211733" y="0"/>
                  </a:moveTo>
                  <a:lnTo>
                    <a:pt x="279406" y="0"/>
                  </a:lnTo>
                  <a:cubicBezTo>
                    <a:pt x="335561" y="0"/>
                    <a:pt x="389416" y="22308"/>
                    <a:pt x="429124" y="62015"/>
                  </a:cubicBezTo>
                  <a:cubicBezTo>
                    <a:pt x="468831" y="101723"/>
                    <a:pt x="491139" y="155578"/>
                    <a:pt x="491139" y="211733"/>
                  </a:cubicBezTo>
                  <a:lnTo>
                    <a:pt x="491139" y="278113"/>
                  </a:lnTo>
                  <a:cubicBezTo>
                    <a:pt x="491139" y="395050"/>
                    <a:pt x="396343" y="489846"/>
                    <a:pt x="279406" y="489846"/>
                  </a:cubicBezTo>
                  <a:lnTo>
                    <a:pt x="211733" y="489846"/>
                  </a:lnTo>
                  <a:cubicBezTo>
                    <a:pt x="94796" y="489846"/>
                    <a:pt x="0" y="395050"/>
                    <a:pt x="0" y="278113"/>
                  </a:cubicBezTo>
                  <a:lnTo>
                    <a:pt x="0" y="211733"/>
                  </a:lnTo>
                  <a:cubicBezTo>
                    <a:pt x="0" y="94796"/>
                    <a:pt x="94796" y="0"/>
                    <a:pt x="211733" y="0"/>
                  </a:cubicBezTo>
                  <a:close/>
                </a:path>
              </a:pathLst>
            </a:custGeom>
            <a:solidFill>
              <a:srgbClr val="000000">
                <a:alpha val="0"/>
              </a:srgbClr>
            </a:solidFill>
            <a:ln w="114300" cap="rnd">
              <a:solidFill>
                <a:srgbClr val="020202"/>
              </a:solidFill>
              <a:prstDash val="solid"/>
              <a:round/>
            </a:ln>
          </p:spPr>
          <p:txBody>
            <a:bodyPr/>
            <a:lstStyle/>
            <a:p>
              <a:endParaRPr lang="en-US"/>
            </a:p>
          </p:txBody>
        </p:sp>
        <p:sp>
          <p:nvSpPr>
            <p:cNvPr id="12" name="TextBox 12"/>
            <p:cNvSpPr txBox="1"/>
            <p:nvPr/>
          </p:nvSpPr>
          <p:spPr>
            <a:xfrm>
              <a:off x="0" y="-123825"/>
              <a:ext cx="491139" cy="613671"/>
            </a:xfrm>
            <a:prstGeom prst="rect">
              <a:avLst/>
            </a:prstGeom>
          </p:spPr>
          <p:txBody>
            <a:bodyPr lIns="50800" tIns="50800" rIns="50800" bIns="50800" rtlCol="0" anchor="ctr"/>
            <a:lstStyle/>
            <a:p>
              <a:pPr algn="ctr">
                <a:lnSpc>
                  <a:spcPts val="407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939F-0E60-2C86-1F11-2EEDE5C92E4B}"/>
              </a:ext>
            </a:extLst>
          </p:cNvPr>
          <p:cNvSpPr>
            <a:spLocks noGrp="1"/>
          </p:cNvSpPr>
          <p:nvPr>
            <p:ph type="title"/>
          </p:nvPr>
        </p:nvSpPr>
        <p:spPr>
          <a:xfrm>
            <a:off x="2819400" y="800100"/>
            <a:ext cx="12115800" cy="1143000"/>
          </a:xfrm>
        </p:spPr>
        <p:txBody>
          <a:bodyPr>
            <a:normAutofit fontScale="90000"/>
          </a:bodyPr>
          <a:lstStyle/>
          <a:p>
            <a:r>
              <a:rPr lang="en-US" dirty="0">
                <a:latin typeface="Trebuchet MS" panose="020B0603020202020204" pitchFamily="34" charset="0"/>
              </a:rPr>
              <a:t>Key Learnings from the Course Applied in Safe Paws</a:t>
            </a:r>
          </a:p>
        </p:txBody>
      </p:sp>
      <p:sp>
        <p:nvSpPr>
          <p:cNvPr id="4" name="TextBox 3">
            <a:extLst>
              <a:ext uri="{FF2B5EF4-FFF2-40B4-BE49-F238E27FC236}">
                <a16:creationId xmlns:a16="http://schemas.microsoft.com/office/drawing/2014/main" id="{2EF27156-C49C-5D97-2CDD-B7C47CD23F55}"/>
              </a:ext>
            </a:extLst>
          </p:cNvPr>
          <p:cNvSpPr txBox="1"/>
          <p:nvPr/>
        </p:nvSpPr>
        <p:spPr>
          <a:xfrm>
            <a:off x="1981200" y="2857500"/>
            <a:ext cx="14554200" cy="6001643"/>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rebuchet MS" panose="020B0603020202020204" pitchFamily="34" charset="0"/>
              </a:rPr>
              <a:t>We used the idea of digital learning spaces to create an interactive game where children can actively engage with pet safety lessons instead of just reading about them.</a:t>
            </a:r>
          </a:p>
          <a:p>
            <a:pPr marL="342900" indent="-342900">
              <a:buFont typeface="Arial" panose="020B0604020202020204" pitchFamily="34" charset="0"/>
              <a:buChar char="•"/>
            </a:pPr>
            <a:r>
              <a:rPr lang="en-US" sz="3200" dirty="0">
                <a:latin typeface="Trebuchet MS" panose="020B0603020202020204" pitchFamily="34" charset="0"/>
              </a:rPr>
              <a:t>Technology stewardship helped us choose the right tools, like Godot Engine, ensuring the game is easy to use, accessible, and works well across different devices.</a:t>
            </a:r>
          </a:p>
          <a:p>
            <a:pPr marL="342900" indent="-342900">
              <a:buFont typeface="Arial" panose="020B0604020202020204" pitchFamily="34" charset="0"/>
              <a:buChar char="•"/>
            </a:pPr>
            <a:r>
              <a:rPr lang="en-US" sz="3200" dirty="0">
                <a:latin typeface="Trebuchet MS" panose="020B0603020202020204" pitchFamily="34" charset="0"/>
              </a:rPr>
              <a:t>By applying gamification and knowledge management, we turned pet safety education into a fun, interactive experience where kids learn through real-world scenarios and instant feedback.</a:t>
            </a:r>
          </a:p>
          <a:p>
            <a:pPr marL="342900" indent="-342900">
              <a:buFont typeface="Arial" panose="020B0604020202020204" pitchFamily="34" charset="0"/>
              <a:buChar char="•"/>
            </a:pPr>
            <a:r>
              <a:rPr lang="en-US" sz="3200" dirty="0">
                <a:latin typeface="Trebuchet MS" panose="020B0603020202020204" pitchFamily="34" charset="0"/>
              </a:rPr>
              <a:t>Understanding how technology connects with communities guided us in designing a game that can be used in schools, pet adoption centers, and community programs to make learning more effective.</a:t>
            </a:r>
          </a:p>
        </p:txBody>
      </p:sp>
    </p:spTree>
    <p:extLst>
      <p:ext uri="{BB962C8B-B14F-4D97-AF65-F5344CB8AC3E}">
        <p14:creationId xmlns:p14="http://schemas.microsoft.com/office/powerpoint/2010/main" val="9139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5CC3011-6BF8-FDD1-FA8C-EF95C26E0510}"/>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8287980" cy="10286990"/>
          </a:xfrm>
          <a:prstGeom prst="rect">
            <a:avLst/>
          </a:prstGeom>
        </p:spPr>
      </p:pic>
      <p:sp>
        <p:nvSpPr>
          <p:cNvPr id="24" name="Rectangle 2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80B25E-B5CD-B569-1906-2402B9CC0C95}"/>
              </a:ext>
            </a:extLst>
          </p:cNvPr>
          <p:cNvSpPr txBox="1"/>
          <p:nvPr/>
        </p:nvSpPr>
        <p:spPr>
          <a:xfrm>
            <a:off x="1257300" y="547687"/>
            <a:ext cx="15773400" cy="19883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latin typeface="+mj-lt"/>
                <a:ea typeface="+mj-ea"/>
                <a:cs typeface="+mj-cs"/>
              </a:rPr>
              <a:t>Current Status of Project</a:t>
            </a:r>
            <a:endParaRPr lang="en-US" sz="4400" b="1" dirty="0">
              <a:latin typeface="+mj-lt"/>
              <a:ea typeface="+mj-ea"/>
              <a:cs typeface="+mj-cs"/>
            </a:endParaRPr>
          </a:p>
        </p:txBody>
      </p:sp>
      <p:graphicFrame>
        <p:nvGraphicFramePr>
          <p:cNvPr id="27" name="TextBox 3">
            <a:extLst>
              <a:ext uri="{FF2B5EF4-FFF2-40B4-BE49-F238E27FC236}">
                <a16:creationId xmlns:a16="http://schemas.microsoft.com/office/drawing/2014/main" id="{D271A75B-4EA2-D921-642B-0CD5DD7C843C}"/>
              </a:ext>
            </a:extLst>
          </p:cNvPr>
          <p:cNvGraphicFramePr/>
          <p:nvPr>
            <p:extLst>
              <p:ext uri="{D42A27DB-BD31-4B8C-83A1-F6EECF244321}">
                <p14:modId xmlns:p14="http://schemas.microsoft.com/office/powerpoint/2010/main" val="4126231320"/>
              </p:ext>
            </p:extLst>
          </p:nvPr>
        </p:nvGraphicFramePr>
        <p:xfrm>
          <a:off x="1257300" y="2738437"/>
          <a:ext cx="15773400" cy="6527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756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F8AD8D-664D-549D-EF15-22BA21F54FFB}"/>
              </a:ext>
            </a:extLst>
          </p:cNvPr>
          <p:cNvSpPr txBox="1"/>
          <p:nvPr/>
        </p:nvSpPr>
        <p:spPr>
          <a:xfrm>
            <a:off x="1447800" y="876300"/>
            <a:ext cx="12268200" cy="7971413"/>
          </a:xfrm>
          <a:prstGeom prst="rect">
            <a:avLst/>
          </a:prstGeom>
          <a:noFill/>
        </p:spPr>
        <p:txBody>
          <a:bodyPr wrap="square">
            <a:spAutoFit/>
          </a:bodyPr>
          <a:lstStyle/>
          <a:p>
            <a:pPr lvl="8"/>
            <a:r>
              <a:rPr lang="en-US" sz="3200" b="1">
                <a:latin typeface="Trebuchet MS" panose="020B0603020202020204" pitchFamily="34" charset="0"/>
              </a:rPr>
              <a:t>Research Paper Progress </a:t>
            </a:r>
          </a:p>
          <a:p>
            <a:pPr marL="342900" indent="-342900">
              <a:buFont typeface="Wingdings" panose="05000000000000000000" pitchFamily="2" charset="2"/>
              <a:buChar char="Ø"/>
            </a:pPr>
            <a:r>
              <a:rPr lang="en-US" sz="2400">
                <a:latin typeface="Trebuchet MS" panose="020B0603020202020204" pitchFamily="34" charset="0"/>
              </a:rPr>
              <a:t>The introduction of the research paper is divided into the following key parts:</a:t>
            </a:r>
          </a:p>
          <a:p>
            <a:pPr marL="457200" indent="-457200">
              <a:buFont typeface="+mj-lt"/>
              <a:buAutoNum type="arabicPeriod"/>
            </a:pPr>
            <a:r>
              <a:rPr lang="en-US" sz="2400">
                <a:latin typeface="Trebuchet MS" panose="020B0603020202020204" pitchFamily="34" charset="0"/>
              </a:rPr>
              <a:t>Motivation &amp; Context:</a:t>
            </a:r>
          </a:p>
          <a:p>
            <a:pPr marL="914400" lvl="1" indent="-457200">
              <a:buFont typeface="Wingdings" panose="05000000000000000000" pitchFamily="2" charset="2"/>
              <a:buChar char="Ø"/>
            </a:pPr>
            <a:r>
              <a:rPr lang="en-US" sz="2400">
                <a:latin typeface="Trebuchet MS" panose="020B0603020202020204" pitchFamily="34" charset="0"/>
              </a:rPr>
              <a:t>Highlights the lack of engaging pet safety education for children in Saskatchewan.</a:t>
            </a:r>
          </a:p>
          <a:p>
            <a:pPr marL="800100" lvl="1" indent="-342900">
              <a:buFont typeface="Wingdings" panose="05000000000000000000" pitchFamily="2" charset="2"/>
              <a:buChar char="Ø"/>
            </a:pPr>
            <a:r>
              <a:rPr lang="en-US" sz="2400">
                <a:latin typeface="Trebuchet MS" panose="020B0603020202020204" pitchFamily="34" charset="0"/>
              </a:rPr>
              <a:t>Discusses local statistics (1,200 dog bite cases in 2019) and the need for a technological solution.</a:t>
            </a:r>
          </a:p>
          <a:p>
            <a:pPr marL="800100" lvl="1" indent="-342900">
              <a:buFont typeface="Wingdings" panose="05000000000000000000" pitchFamily="2" charset="2"/>
              <a:buChar char="Ø"/>
            </a:pPr>
            <a:r>
              <a:rPr lang="en-US" sz="2400">
                <a:latin typeface="Trebuchet MS" panose="020B0603020202020204" pitchFamily="34" charset="0"/>
              </a:rPr>
              <a:t>Emphasizes limitations of traditional teaching methods (brochures, lectures).</a:t>
            </a:r>
          </a:p>
          <a:p>
            <a:pPr marL="457200" indent="-457200">
              <a:buFont typeface="+mj-lt"/>
              <a:buAutoNum type="arabicPeriod"/>
            </a:pPr>
            <a:r>
              <a:rPr lang="en-US" sz="2400">
                <a:latin typeface="Trebuchet MS" panose="020B0603020202020204" pitchFamily="34" charset="0"/>
              </a:rPr>
              <a:t>Game Design &amp; Educational Framework:</a:t>
            </a:r>
          </a:p>
          <a:p>
            <a:pPr marL="800100" lvl="1" indent="-342900">
              <a:buFont typeface="Wingdings" panose="05000000000000000000" pitchFamily="2" charset="2"/>
              <a:buChar char="Ø"/>
            </a:pPr>
            <a:r>
              <a:rPr lang="en-US" sz="2400">
                <a:latin typeface="Trebuchet MS" panose="020B0603020202020204" pitchFamily="34" charset="0"/>
              </a:rPr>
              <a:t>Showcases scenarios like "Meeting a Dog on a Leash" and "Encountering a Stray Animal".</a:t>
            </a:r>
          </a:p>
          <a:p>
            <a:pPr marL="914400" lvl="1" indent="-457200">
              <a:buFont typeface="Wingdings" panose="05000000000000000000" pitchFamily="2" charset="2"/>
              <a:buChar char="Ø"/>
            </a:pPr>
            <a:r>
              <a:rPr lang="en-US" sz="2400">
                <a:latin typeface="Trebuchet MS" panose="020B0603020202020204" pitchFamily="34" charset="0"/>
              </a:rPr>
              <a:t>Emphasizes real-time feedback and interactive decision-making for effective learning.</a:t>
            </a:r>
          </a:p>
          <a:p>
            <a:pPr marL="914400" lvl="1" indent="-457200">
              <a:buFont typeface="Wingdings" panose="05000000000000000000" pitchFamily="2" charset="2"/>
              <a:buChar char="Ø"/>
            </a:pPr>
            <a:r>
              <a:rPr lang="en-US" sz="2400">
                <a:latin typeface="Trebuchet MS" panose="020B0603020202020204" pitchFamily="34" charset="0"/>
              </a:rPr>
              <a:t>Developed using Godot Engine, ensuring 2D optimization, offline playability, and accessibility.</a:t>
            </a:r>
          </a:p>
          <a:p>
            <a:pPr marL="457200" indent="-457200">
              <a:buFont typeface="+mj-lt"/>
              <a:buAutoNum type="arabicPeriod"/>
            </a:pPr>
            <a:r>
              <a:rPr lang="en-US" sz="2400">
                <a:latin typeface="Trebuchet MS" panose="020B0603020202020204" pitchFamily="34" charset="0"/>
              </a:rPr>
              <a:t>Objectives &amp; Long-Term Vision:</a:t>
            </a:r>
          </a:p>
          <a:p>
            <a:pPr marL="914400" lvl="1" indent="-457200">
              <a:buFont typeface="Wingdings" panose="05000000000000000000" pitchFamily="2" charset="2"/>
              <a:buChar char="Ø"/>
            </a:pPr>
            <a:r>
              <a:rPr lang="en-US" sz="2400">
                <a:latin typeface="Trebuchet MS" panose="020B0603020202020204" pitchFamily="34" charset="0"/>
              </a:rPr>
              <a:t>Focuses on reducing pet-related injuries while fostering empathy toward animals.</a:t>
            </a:r>
          </a:p>
          <a:p>
            <a:pPr marL="914400" lvl="1" indent="-457200">
              <a:buFont typeface="Wingdings" panose="05000000000000000000" pitchFamily="2" charset="2"/>
              <a:buChar char="Ø"/>
            </a:pPr>
            <a:r>
              <a:rPr lang="en-US" sz="2400">
                <a:latin typeface="Trebuchet MS" panose="020B0603020202020204" pitchFamily="34" charset="0"/>
              </a:rPr>
              <a:t>Highlights scalability beyond Saskatchewan, making Safe Paws a global educational tool.</a:t>
            </a:r>
          </a:p>
          <a:p>
            <a:pPr marL="914400" lvl="1" indent="-457200">
              <a:buFont typeface="Wingdings" panose="05000000000000000000" pitchFamily="2" charset="2"/>
              <a:buChar char="Ø"/>
            </a:pPr>
            <a:r>
              <a:rPr lang="en-US" sz="2400">
                <a:latin typeface="Trebuchet MS" panose="020B0603020202020204" pitchFamily="34" charset="0"/>
              </a:rPr>
              <a:t>Ensures Safe Paws remains free, accessible, and easy to use for children.</a:t>
            </a:r>
            <a:endParaRPr lang="en-US" sz="2400" dirty="0">
              <a:latin typeface="Trebuchet MS" panose="020B0603020202020204" pitchFamily="34" charset="0"/>
            </a:endParaRPr>
          </a:p>
        </p:txBody>
      </p:sp>
    </p:spTree>
    <p:extLst>
      <p:ext uri="{BB962C8B-B14F-4D97-AF65-F5344CB8AC3E}">
        <p14:creationId xmlns:p14="http://schemas.microsoft.com/office/powerpoint/2010/main" val="299802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85299" y="720090"/>
            <a:ext cx="8187183" cy="88468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up of a paper&#10;&#10;AI-generated content may be incorrect.">
            <a:extLst>
              <a:ext uri="{FF2B5EF4-FFF2-40B4-BE49-F238E27FC236}">
                <a16:creationId xmlns:a16="http://schemas.microsoft.com/office/drawing/2014/main" id="{E4972CB1-C3DC-A50B-9426-A387525CF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887" y="965200"/>
            <a:ext cx="5390006" cy="8356599"/>
          </a:xfrm>
          <a:prstGeom prst="rect">
            <a:avLst/>
          </a:prstGeom>
        </p:spPr>
      </p:pic>
      <p:sp>
        <p:nvSpPr>
          <p:cNvPr id="26" name="Rectangle 25">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8187181" cy="88468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up of a paper&#10;&#10;AI-generated content may be incorrect.">
            <a:extLst>
              <a:ext uri="{FF2B5EF4-FFF2-40B4-BE49-F238E27FC236}">
                <a16:creationId xmlns:a16="http://schemas.microsoft.com/office/drawing/2014/main" id="{E5AC1A03-07AD-5B92-8BC1-CAC39C6B6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853" y="965200"/>
            <a:ext cx="5398510" cy="8356599"/>
          </a:xfrm>
          <a:prstGeom prst="rect">
            <a:avLst/>
          </a:prstGeom>
        </p:spPr>
      </p:pic>
    </p:spTree>
    <p:extLst>
      <p:ext uri="{BB962C8B-B14F-4D97-AF65-F5344CB8AC3E}">
        <p14:creationId xmlns:p14="http://schemas.microsoft.com/office/powerpoint/2010/main" val="1776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7542" cy="10278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 y="0"/>
            <a:ext cx="18287543"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2B0E5D7-1E71-8C37-730F-997A0253D28D}"/>
              </a:ext>
            </a:extLst>
          </p:cNvPr>
          <p:cNvSpPr txBox="1"/>
          <p:nvPr/>
        </p:nvSpPr>
        <p:spPr>
          <a:xfrm>
            <a:off x="9885993" y="6401748"/>
            <a:ext cx="7208994" cy="194567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kern="1200">
                <a:solidFill>
                  <a:schemeClr val="tx2"/>
                </a:solidFill>
                <a:latin typeface="+mj-lt"/>
                <a:ea typeface="+mj-ea"/>
                <a:cs typeface="+mj-cs"/>
              </a:rPr>
              <a:t>Thank You </a:t>
            </a:r>
          </a:p>
        </p:txBody>
      </p:sp>
      <p:pic>
        <p:nvPicPr>
          <p:cNvPr id="7" name="Graphic 6" descr="Accept">
            <a:extLst>
              <a:ext uri="{FF2B5EF4-FFF2-40B4-BE49-F238E27FC236}">
                <a16:creationId xmlns:a16="http://schemas.microsoft.com/office/drawing/2014/main" id="{7EA6B63D-2A90-5EC0-CA23-B5FFC641F4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705" y="2722979"/>
            <a:ext cx="6212640" cy="621264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79" y="-8965"/>
            <a:ext cx="9358011" cy="1029596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1740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7C481C-F345-47B5-8F13-00FE0774A5A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139</TotalTime>
  <Words>523</Words>
  <Application>Microsoft Office PowerPoint</Application>
  <PresentationFormat>Custom</PresentationFormat>
  <Paragraphs>42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Quicksand</vt:lpstr>
      <vt:lpstr>Calibri</vt:lpstr>
      <vt:lpstr>Trebuchet MS</vt:lpstr>
      <vt:lpstr>Wingdings</vt:lpstr>
      <vt:lpstr>Cormorant Garamond Bold Italics</vt:lpstr>
      <vt:lpstr>Arial</vt:lpstr>
      <vt:lpstr>Office Theme</vt:lpstr>
      <vt:lpstr>PowerPoint Presentation</vt:lpstr>
      <vt:lpstr>PowerPoint Presentation</vt:lpstr>
      <vt:lpstr>PowerPoint Presentation</vt:lpstr>
      <vt:lpstr>Key Learnings from the Course Applied in Safe Paws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Prepared by group 1</dc:title>
  <dc:creator>Dev</dc:creator>
  <cp:lastModifiedBy>Dev Joshi</cp:lastModifiedBy>
  <cp:revision>3</cp:revision>
  <dcterms:created xsi:type="dcterms:W3CDTF">2006-08-16T00:00:00Z</dcterms:created>
  <dcterms:modified xsi:type="dcterms:W3CDTF">2025-02-24T05:20:18Z</dcterms:modified>
  <dc:identifier>DAGeosxi04I</dc:identifier>
</cp:coreProperties>
</file>