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8" r:id="rId5"/>
    <p:sldId id="279" r:id="rId6"/>
    <p:sldId id="262" r:id="rId7"/>
    <p:sldId id="273" r:id="rId8"/>
    <p:sldId id="271" r:id="rId9"/>
    <p:sldId id="272" r:id="rId10"/>
    <p:sldId id="275" r:id="rId11"/>
    <p:sldId id="266" r:id="rId12"/>
    <p:sldId id="270" r:id="rId13"/>
    <p:sldId id="274" r:id="rId14"/>
    <p:sldId id="263" r:id="rId15"/>
    <p:sldId id="277" r:id="rId16"/>
    <p:sldId id="278" r:id="rId17"/>
    <p:sldId id="265" r:id="rId18"/>
    <p:sldId id="267"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95394" autoAdjust="0"/>
  </p:normalViewPr>
  <p:slideViewPr>
    <p:cSldViewPr snapToGrid="0">
      <p:cViewPr varScale="1">
        <p:scale>
          <a:sx n="89" d="100"/>
          <a:sy n="89" d="100"/>
        </p:scale>
        <p:origin x="461"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4A003E-36D5-40BD-AD49-D7FF44CA77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F98C9AEB-E394-4588-A3ED-1E2CDD82A3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ACE659EB-96B0-4AFC-A5F4-EB9FE68CDE6A}"/>
              </a:ext>
            </a:extLst>
          </p:cNvPr>
          <p:cNvSpPr>
            <a:spLocks noGrp="1"/>
          </p:cNvSpPr>
          <p:nvPr>
            <p:ph type="dt" sz="half" idx="10"/>
          </p:nvPr>
        </p:nvSpPr>
        <p:spPr/>
        <p:txBody>
          <a:bodyPr/>
          <a:lstStyle/>
          <a:p>
            <a:fld id="{314FA62D-5410-4230-B745-79E3D06FED19}" type="datetimeFigureOut">
              <a:rPr lang="en-IN" smtClean="0"/>
              <a:t>30-11-2019</a:t>
            </a:fld>
            <a:endParaRPr lang="en-IN"/>
          </a:p>
        </p:txBody>
      </p:sp>
      <p:sp>
        <p:nvSpPr>
          <p:cNvPr id="5" name="Footer Placeholder 4">
            <a:extLst>
              <a:ext uri="{FF2B5EF4-FFF2-40B4-BE49-F238E27FC236}">
                <a16:creationId xmlns="" xmlns:a16="http://schemas.microsoft.com/office/drawing/2014/main" id="{915FAD2E-0535-4EBD-AD3D-C78DDE8F08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632AA21-166F-422B-B569-53141E944386}"/>
              </a:ext>
            </a:extLst>
          </p:cNvPr>
          <p:cNvSpPr>
            <a:spLocks noGrp="1"/>
          </p:cNvSpPr>
          <p:nvPr>
            <p:ph type="sldNum" sz="quarter" idx="12"/>
          </p:nvPr>
        </p:nvSpPr>
        <p:spPr/>
        <p:txBody>
          <a:bodyPr/>
          <a:lstStyle/>
          <a:p>
            <a:fld id="{ACC096CD-105A-41E1-8EEE-C4D6A7E34330}" type="slidenum">
              <a:rPr lang="en-IN" smtClean="0"/>
              <a:t>‹#›</a:t>
            </a:fld>
            <a:endParaRPr lang="en-IN"/>
          </a:p>
        </p:txBody>
      </p:sp>
    </p:spTree>
    <p:extLst>
      <p:ext uri="{BB962C8B-B14F-4D97-AF65-F5344CB8AC3E}">
        <p14:creationId xmlns:p14="http://schemas.microsoft.com/office/powerpoint/2010/main" val="26358064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CB2B4A-3A58-4A82-9785-B530450F693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F7734476-FED8-4779-8602-581F4197C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8FBBDC1-56AC-4B86-86BE-C53AD8484070}"/>
              </a:ext>
            </a:extLst>
          </p:cNvPr>
          <p:cNvSpPr>
            <a:spLocks noGrp="1"/>
          </p:cNvSpPr>
          <p:nvPr>
            <p:ph type="dt" sz="half" idx="10"/>
          </p:nvPr>
        </p:nvSpPr>
        <p:spPr/>
        <p:txBody>
          <a:bodyPr/>
          <a:lstStyle/>
          <a:p>
            <a:fld id="{314FA62D-5410-4230-B745-79E3D06FED19}" type="datetimeFigureOut">
              <a:rPr lang="en-IN" smtClean="0"/>
              <a:t>30-11-2019</a:t>
            </a:fld>
            <a:endParaRPr lang="en-IN"/>
          </a:p>
        </p:txBody>
      </p:sp>
      <p:sp>
        <p:nvSpPr>
          <p:cNvPr id="5" name="Footer Placeholder 4">
            <a:extLst>
              <a:ext uri="{FF2B5EF4-FFF2-40B4-BE49-F238E27FC236}">
                <a16:creationId xmlns="" xmlns:a16="http://schemas.microsoft.com/office/drawing/2014/main" id="{1756C0CD-6AC8-4426-A568-AC18846C90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CB424ED-BC80-4770-8860-CC64817F6F14}"/>
              </a:ext>
            </a:extLst>
          </p:cNvPr>
          <p:cNvSpPr>
            <a:spLocks noGrp="1"/>
          </p:cNvSpPr>
          <p:nvPr>
            <p:ph type="sldNum" sz="quarter" idx="12"/>
          </p:nvPr>
        </p:nvSpPr>
        <p:spPr/>
        <p:txBody>
          <a:bodyPr/>
          <a:lstStyle/>
          <a:p>
            <a:fld id="{ACC096CD-105A-41E1-8EEE-C4D6A7E34330}" type="slidenum">
              <a:rPr lang="en-IN" smtClean="0"/>
              <a:t>‹#›</a:t>
            </a:fld>
            <a:endParaRPr lang="en-IN"/>
          </a:p>
        </p:txBody>
      </p:sp>
    </p:spTree>
    <p:extLst>
      <p:ext uri="{BB962C8B-B14F-4D97-AF65-F5344CB8AC3E}">
        <p14:creationId xmlns:p14="http://schemas.microsoft.com/office/powerpoint/2010/main" val="27205688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D4E4AA7-6430-40C0-AFA9-3405ABEBB3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C90EC082-E643-4128-A1AF-2ECFFC07F4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EB579C7-FC80-4AC3-973D-561F7663DC6B}"/>
              </a:ext>
            </a:extLst>
          </p:cNvPr>
          <p:cNvSpPr>
            <a:spLocks noGrp="1"/>
          </p:cNvSpPr>
          <p:nvPr>
            <p:ph type="dt" sz="half" idx="10"/>
          </p:nvPr>
        </p:nvSpPr>
        <p:spPr/>
        <p:txBody>
          <a:bodyPr/>
          <a:lstStyle/>
          <a:p>
            <a:fld id="{314FA62D-5410-4230-B745-79E3D06FED19}" type="datetimeFigureOut">
              <a:rPr lang="en-IN" smtClean="0"/>
              <a:t>30-11-2019</a:t>
            </a:fld>
            <a:endParaRPr lang="en-IN"/>
          </a:p>
        </p:txBody>
      </p:sp>
      <p:sp>
        <p:nvSpPr>
          <p:cNvPr id="5" name="Footer Placeholder 4">
            <a:extLst>
              <a:ext uri="{FF2B5EF4-FFF2-40B4-BE49-F238E27FC236}">
                <a16:creationId xmlns="" xmlns:a16="http://schemas.microsoft.com/office/drawing/2014/main" id="{C02CD2A0-79E4-4892-A809-0AE2229D7D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D45CFD5F-E397-47E9-A534-647345EFEA76}"/>
              </a:ext>
            </a:extLst>
          </p:cNvPr>
          <p:cNvSpPr>
            <a:spLocks noGrp="1"/>
          </p:cNvSpPr>
          <p:nvPr>
            <p:ph type="sldNum" sz="quarter" idx="12"/>
          </p:nvPr>
        </p:nvSpPr>
        <p:spPr/>
        <p:txBody>
          <a:bodyPr/>
          <a:lstStyle/>
          <a:p>
            <a:fld id="{ACC096CD-105A-41E1-8EEE-C4D6A7E34330}" type="slidenum">
              <a:rPr lang="en-IN" smtClean="0"/>
              <a:t>‹#›</a:t>
            </a:fld>
            <a:endParaRPr lang="en-IN"/>
          </a:p>
        </p:txBody>
      </p:sp>
    </p:spTree>
    <p:extLst>
      <p:ext uri="{BB962C8B-B14F-4D97-AF65-F5344CB8AC3E}">
        <p14:creationId xmlns:p14="http://schemas.microsoft.com/office/powerpoint/2010/main" val="2976393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D1A11A-E8C7-425D-A4C2-7D5C19B9EC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DC6167B-53BE-44C5-9254-65C3E541BC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E5F85E7-D057-48B6-A615-67D2CA1A313A}"/>
              </a:ext>
            </a:extLst>
          </p:cNvPr>
          <p:cNvSpPr>
            <a:spLocks noGrp="1"/>
          </p:cNvSpPr>
          <p:nvPr>
            <p:ph type="dt" sz="half" idx="10"/>
          </p:nvPr>
        </p:nvSpPr>
        <p:spPr/>
        <p:txBody>
          <a:bodyPr/>
          <a:lstStyle/>
          <a:p>
            <a:fld id="{314FA62D-5410-4230-B745-79E3D06FED19}" type="datetimeFigureOut">
              <a:rPr lang="en-IN" smtClean="0"/>
              <a:t>30-11-2019</a:t>
            </a:fld>
            <a:endParaRPr lang="en-IN"/>
          </a:p>
        </p:txBody>
      </p:sp>
      <p:sp>
        <p:nvSpPr>
          <p:cNvPr id="5" name="Footer Placeholder 4">
            <a:extLst>
              <a:ext uri="{FF2B5EF4-FFF2-40B4-BE49-F238E27FC236}">
                <a16:creationId xmlns="" xmlns:a16="http://schemas.microsoft.com/office/drawing/2014/main" id="{18F8B6B1-AA0D-475F-97C4-2104C9AE5B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B49A16C-2BD4-41B9-8481-B79AAC2DAF74}"/>
              </a:ext>
            </a:extLst>
          </p:cNvPr>
          <p:cNvSpPr>
            <a:spLocks noGrp="1"/>
          </p:cNvSpPr>
          <p:nvPr>
            <p:ph type="sldNum" sz="quarter" idx="12"/>
          </p:nvPr>
        </p:nvSpPr>
        <p:spPr/>
        <p:txBody>
          <a:bodyPr/>
          <a:lstStyle/>
          <a:p>
            <a:fld id="{ACC096CD-105A-41E1-8EEE-C4D6A7E34330}" type="slidenum">
              <a:rPr lang="en-IN" smtClean="0"/>
              <a:t>‹#›</a:t>
            </a:fld>
            <a:endParaRPr lang="en-IN"/>
          </a:p>
        </p:txBody>
      </p:sp>
    </p:spTree>
    <p:extLst>
      <p:ext uri="{BB962C8B-B14F-4D97-AF65-F5344CB8AC3E}">
        <p14:creationId xmlns:p14="http://schemas.microsoft.com/office/powerpoint/2010/main" val="26247481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AC003D-4544-46B5-98BB-B7A167F96E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89D1F237-88D0-4BE4-8F30-F88CF80E6A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2C1A22E8-800A-446D-83D0-3BE3469FFE91}"/>
              </a:ext>
            </a:extLst>
          </p:cNvPr>
          <p:cNvSpPr>
            <a:spLocks noGrp="1"/>
          </p:cNvSpPr>
          <p:nvPr>
            <p:ph type="dt" sz="half" idx="10"/>
          </p:nvPr>
        </p:nvSpPr>
        <p:spPr/>
        <p:txBody>
          <a:bodyPr/>
          <a:lstStyle/>
          <a:p>
            <a:fld id="{314FA62D-5410-4230-B745-79E3D06FED19}" type="datetimeFigureOut">
              <a:rPr lang="en-IN" smtClean="0"/>
              <a:t>30-11-2019</a:t>
            </a:fld>
            <a:endParaRPr lang="en-IN"/>
          </a:p>
        </p:txBody>
      </p:sp>
      <p:sp>
        <p:nvSpPr>
          <p:cNvPr id="5" name="Footer Placeholder 4">
            <a:extLst>
              <a:ext uri="{FF2B5EF4-FFF2-40B4-BE49-F238E27FC236}">
                <a16:creationId xmlns="" xmlns:a16="http://schemas.microsoft.com/office/drawing/2014/main" id="{E778E51A-FA8E-4300-84C7-9E705FAEFA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6FCE047-0EE1-444D-A2F0-15522BB1706C}"/>
              </a:ext>
            </a:extLst>
          </p:cNvPr>
          <p:cNvSpPr>
            <a:spLocks noGrp="1"/>
          </p:cNvSpPr>
          <p:nvPr>
            <p:ph type="sldNum" sz="quarter" idx="12"/>
          </p:nvPr>
        </p:nvSpPr>
        <p:spPr/>
        <p:txBody>
          <a:bodyPr/>
          <a:lstStyle/>
          <a:p>
            <a:fld id="{ACC096CD-105A-41E1-8EEE-C4D6A7E34330}" type="slidenum">
              <a:rPr lang="en-IN" smtClean="0"/>
              <a:t>‹#›</a:t>
            </a:fld>
            <a:endParaRPr lang="en-IN"/>
          </a:p>
        </p:txBody>
      </p:sp>
    </p:spTree>
    <p:extLst>
      <p:ext uri="{BB962C8B-B14F-4D97-AF65-F5344CB8AC3E}">
        <p14:creationId xmlns:p14="http://schemas.microsoft.com/office/powerpoint/2010/main" val="5259339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D58DEC-1B2D-428D-B17A-1ECB1E7C5D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A80C14C8-FCA9-4162-82E3-E459FEA215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00002C47-7A3B-49D2-ABC9-B413169FE7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7585C838-A2F7-48BB-AF68-E3CFB48B6FFF}"/>
              </a:ext>
            </a:extLst>
          </p:cNvPr>
          <p:cNvSpPr>
            <a:spLocks noGrp="1"/>
          </p:cNvSpPr>
          <p:nvPr>
            <p:ph type="dt" sz="half" idx="10"/>
          </p:nvPr>
        </p:nvSpPr>
        <p:spPr/>
        <p:txBody>
          <a:bodyPr/>
          <a:lstStyle/>
          <a:p>
            <a:fld id="{314FA62D-5410-4230-B745-79E3D06FED19}" type="datetimeFigureOut">
              <a:rPr lang="en-IN" smtClean="0"/>
              <a:t>30-11-2019</a:t>
            </a:fld>
            <a:endParaRPr lang="en-IN"/>
          </a:p>
        </p:txBody>
      </p:sp>
      <p:sp>
        <p:nvSpPr>
          <p:cNvPr id="6" name="Footer Placeholder 5">
            <a:extLst>
              <a:ext uri="{FF2B5EF4-FFF2-40B4-BE49-F238E27FC236}">
                <a16:creationId xmlns="" xmlns:a16="http://schemas.microsoft.com/office/drawing/2014/main" id="{329B7795-D6D4-415E-BBF3-6DFB7E653A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D86A98D6-F984-4C02-AFED-76C1C125463E}"/>
              </a:ext>
            </a:extLst>
          </p:cNvPr>
          <p:cNvSpPr>
            <a:spLocks noGrp="1"/>
          </p:cNvSpPr>
          <p:nvPr>
            <p:ph type="sldNum" sz="quarter" idx="12"/>
          </p:nvPr>
        </p:nvSpPr>
        <p:spPr/>
        <p:txBody>
          <a:bodyPr/>
          <a:lstStyle/>
          <a:p>
            <a:fld id="{ACC096CD-105A-41E1-8EEE-C4D6A7E34330}" type="slidenum">
              <a:rPr lang="en-IN" smtClean="0"/>
              <a:t>‹#›</a:t>
            </a:fld>
            <a:endParaRPr lang="en-IN"/>
          </a:p>
        </p:txBody>
      </p:sp>
    </p:spTree>
    <p:extLst>
      <p:ext uri="{BB962C8B-B14F-4D97-AF65-F5344CB8AC3E}">
        <p14:creationId xmlns:p14="http://schemas.microsoft.com/office/powerpoint/2010/main" val="15168161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952A95-046A-4AC7-B185-8DC9404A36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7BDB89F4-9230-4676-8D4B-0197EB94AA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7B56A7FD-9928-43AB-BB10-D9D7CA31E6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BACD6ED0-E423-4E17-803A-BE5BB13237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B6445365-5E93-464A-B3C9-18F118D456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BD8414C4-F3DF-4F77-A6FD-AB8ED9AEB8BE}"/>
              </a:ext>
            </a:extLst>
          </p:cNvPr>
          <p:cNvSpPr>
            <a:spLocks noGrp="1"/>
          </p:cNvSpPr>
          <p:nvPr>
            <p:ph type="dt" sz="half" idx="10"/>
          </p:nvPr>
        </p:nvSpPr>
        <p:spPr/>
        <p:txBody>
          <a:bodyPr/>
          <a:lstStyle/>
          <a:p>
            <a:fld id="{314FA62D-5410-4230-B745-79E3D06FED19}" type="datetimeFigureOut">
              <a:rPr lang="en-IN" smtClean="0"/>
              <a:t>30-11-2019</a:t>
            </a:fld>
            <a:endParaRPr lang="en-IN"/>
          </a:p>
        </p:txBody>
      </p:sp>
      <p:sp>
        <p:nvSpPr>
          <p:cNvPr id="8" name="Footer Placeholder 7">
            <a:extLst>
              <a:ext uri="{FF2B5EF4-FFF2-40B4-BE49-F238E27FC236}">
                <a16:creationId xmlns="" xmlns:a16="http://schemas.microsoft.com/office/drawing/2014/main" id="{B644BAFB-94D7-4402-8EC3-90AE4B1B72A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E25B32E6-E1EC-4AE4-8C16-DC8208003E54}"/>
              </a:ext>
            </a:extLst>
          </p:cNvPr>
          <p:cNvSpPr>
            <a:spLocks noGrp="1"/>
          </p:cNvSpPr>
          <p:nvPr>
            <p:ph type="sldNum" sz="quarter" idx="12"/>
          </p:nvPr>
        </p:nvSpPr>
        <p:spPr/>
        <p:txBody>
          <a:bodyPr/>
          <a:lstStyle/>
          <a:p>
            <a:fld id="{ACC096CD-105A-41E1-8EEE-C4D6A7E34330}" type="slidenum">
              <a:rPr lang="en-IN" smtClean="0"/>
              <a:t>‹#›</a:t>
            </a:fld>
            <a:endParaRPr lang="en-IN"/>
          </a:p>
        </p:txBody>
      </p:sp>
    </p:spTree>
    <p:extLst>
      <p:ext uri="{BB962C8B-B14F-4D97-AF65-F5344CB8AC3E}">
        <p14:creationId xmlns:p14="http://schemas.microsoft.com/office/powerpoint/2010/main" val="18492831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20AAE4-F54A-4D73-B49C-C85E3306F6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EC4990A6-8135-4BE7-8082-E77ED667733E}"/>
              </a:ext>
            </a:extLst>
          </p:cNvPr>
          <p:cNvSpPr>
            <a:spLocks noGrp="1"/>
          </p:cNvSpPr>
          <p:nvPr>
            <p:ph type="dt" sz="half" idx="10"/>
          </p:nvPr>
        </p:nvSpPr>
        <p:spPr/>
        <p:txBody>
          <a:bodyPr/>
          <a:lstStyle/>
          <a:p>
            <a:fld id="{314FA62D-5410-4230-B745-79E3D06FED19}" type="datetimeFigureOut">
              <a:rPr lang="en-IN" smtClean="0"/>
              <a:t>30-11-2019</a:t>
            </a:fld>
            <a:endParaRPr lang="en-IN"/>
          </a:p>
        </p:txBody>
      </p:sp>
      <p:sp>
        <p:nvSpPr>
          <p:cNvPr id="4" name="Footer Placeholder 3">
            <a:extLst>
              <a:ext uri="{FF2B5EF4-FFF2-40B4-BE49-F238E27FC236}">
                <a16:creationId xmlns="" xmlns:a16="http://schemas.microsoft.com/office/drawing/2014/main" id="{48A5D07C-C608-4316-877C-9CC23122B7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F393541A-4F02-45F2-B1F5-B067A4C16098}"/>
              </a:ext>
            </a:extLst>
          </p:cNvPr>
          <p:cNvSpPr>
            <a:spLocks noGrp="1"/>
          </p:cNvSpPr>
          <p:nvPr>
            <p:ph type="sldNum" sz="quarter" idx="12"/>
          </p:nvPr>
        </p:nvSpPr>
        <p:spPr/>
        <p:txBody>
          <a:bodyPr/>
          <a:lstStyle/>
          <a:p>
            <a:fld id="{ACC096CD-105A-41E1-8EEE-C4D6A7E34330}" type="slidenum">
              <a:rPr lang="en-IN" smtClean="0"/>
              <a:t>‹#›</a:t>
            </a:fld>
            <a:endParaRPr lang="en-IN"/>
          </a:p>
        </p:txBody>
      </p:sp>
    </p:spTree>
    <p:extLst>
      <p:ext uri="{BB962C8B-B14F-4D97-AF65-F5344CB8AC3E}">
        <p14:creationId xmlns:p14="http://schemas.microsoft.com/office/powerpoint/2010/main" val="7476487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68A79C7-7C98-4A37-AE2C-EB2F812CA342}"/>
              </a:ext>
            </a:extLst>
          </p:cNvPr>
          <p:cNvSpPr>
            <a:spLocks noGrp="1"/>
          </p:cNvSpPr>
          <p:nvPr>
            <p:ph type="dt" sz="half" idx="10"/>
          </p:nvPr>
        </p:nvSpPr>
        <p:spPr/>
        <p:txBody>
          <a:bodyPr/>
          <a:lstStyle/>
          <a:p>
            <a:fld id="{314FA62D-5410-4230-B745-79E3D06FED19}" type="datetimeFigureOut">
              <a:rPr lang="en-IN" smtClean="0"/>
              <a:t>30-11-2019</a:t>
            </a:fld>
            <a:endParaRPr lang="en-IN"/>
          </a:p>
        </p:txBody>
      </p:sp>
      <p:sp>
        <p:nvSpPr>
          <p:cNvPr id="3" name="Footer Placeholder 2">
            <a:extLst>
              <a:ext uri="{FF2B5EF4-FFF2-40B4-BE49-F238E27FC236}">
                <a16:creationId xmlns="" xmlns:a16="http://schemas.microsoft.com/office/drawing/2014/main" id="{8002877A-A95D-4796-BDEC-B524B9EB7AA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92ED0859-9267-48F5-8C74-32C903633C11}"/>
              </a:ext>
            </a:extLst>
          </p:cNvPr>
          <p:cNvSpPr>
            <a:spLocks noGrp="1"/>
          </p:cNvSpPr>
          <p:nvPr>
            <p:ph type="sldNum" sz="quarter" idx="12"/>
          </p:nvPr>
        </p:nvSpPr>
        <p:spPr/>
        <p:txBody>
          <a:bodyPr/>
          <a:lstStyle/>
          <a:p>
            <a:fld id="{ACC096CD-105A-41E1-8EEE-C4D6A7E34330}" type="slidenum">
              <a:rPr lang="en-IN" smtClean="0"/>
              <a:t>‹#›</a:t>
            </a:fld>
            <a:endParaRPr lang="en-IN"/>
          </a:p>
        </p:txBody>
      </p:sp>
    </p:spTree>
    <p:extLst>
      <p:ext uri="{BB962C8B-B14F-4D97-AF65-F5344CB8AC3E}">
        <p14:creationId xmlns:p14="http://schemas.microsoft.com/office/powerpoint/2010/main" val="28830944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2DBFA1-24A4-490C-9482-88B505D593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A232C35D-008E-4A5D-B3B0-B342623D59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1C82F886-A7EE-46B7-8DA9-943C8802B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6951A11-BBEE-4F1E-B951-FC02F4900F27}"/>
              </a:ext>
            </a:extLst>
          </p:cNvPr>
          <p:cNvSpPr>
            <a:spLocks noGrp="1"/>
          </p:cNvSpPr>
          <p:nvPr>
            <p:ph type="dt" sz="half" idx="10"/>
          </p:nvPr>
        </p:nvSpPr>
        <p:spPr/>
        <p:txBody>
          <a:bodyPr/>
          <a:lstStyle/>
          <a:p>
            <a:fld id="{314FA62D-5410-4230-B745-79E3D06FED19}" type="datetimeFigureOut">
              <a:rPr lang="en-IN" smtClean="0"/>
              <a:t>30-11-2019</a:t>
            </a:fld>
            <a:endParaRPr lang="en-IN"/>
          </a:p>
        </p:txBody>
      </p:sp>
      <p:sp>
        <p:nvSpPr>
          <p:cNvPr id="6" name="Footer Placeholder 5">
            <a:extLst>
              <a:ext uri="{FF2B5EF4-FFF2-40B4-BE49-F238E27FC236}">
                <a16:creationId xmlns="" xmlns:a16="http://schemas.microsoft.com/office/drawing/2014/main" id="{6C5F4C0E-EA2F-4364-BA57-2E396EAD59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8067157-7EF8-4A7B-A122-A295830754D3}"/>
              </a:ext>
            </a:extLst>
          </p:cNvPr>
          <p:cNvSpPr>
            <a:spLocks noGrp="1"/>
          </p:cNvSpPr>
          <p:nvPr>
            <p:ph type="sldNum" sz="quarter" idx="12"/>
          </p:nvPr>
        </p:nvSpPr>
        <p:spPr/>
        <p:txBody>
          <a:bodyPr/>
          <a:lstStyle/>
          <a:p>
            <a:fld id="{ACC096CD-105A-41E1-8EEE-C4D6A7E34330}" type="slidenum">
              <a:rPr lang="en-IN" smtClean="0"/>
              <a:t>‹#›</a:t>
            </a:fld>
            <a:endParaRPr lang="en-IN"/>
          </a:p>
        </p:txBody>
      </p:sp>
    </p:spTree>
    <p:extLst>
      <p:ext uri="{BB962C8B-B14F-4D97-AF65-F5344CB8AC3E}">
        <p14:creationId xmlns:p14="http://schemas.microsoft.com/office/powerpoint/2010/main" val="36635599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CCDB07-4194-488A-9724-F30693DD2F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75866055-2088-4218-A6BF-911329EF78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3166390E-512B-4E65-A8E1-B2B6146CF0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AE740FF-962C-423A-9332-52AC05EB601A}"/>
              </a:ext>
            </a:extLst>
          </p:cNvPr>
          <p:cNvSpPr>
            <a:spLocks noGrp="1"/>
          </p:cNvSpPr>
          <p:nvPr>
            <p:ph type="dt" sz="half" idx="10"/>
          </p:nvPr>
        </p:nvSpPr>
        <p:spPr/>
        <p:txBody>
          <a:bodyPr/>
          <a:lstStyle/>
          <a:p>
            <a:fld id="{314FA62D-5410-4230-B745-79E3D06FED19}" type="datetimeFigureOut">
              <a:rPr lang="en-IN" smtClean="0"/>
              <a:t>30-11-2019</a:t>
            </a:fld>
            <a:endParaRPr lang="en-IN"/>
          </a:p>
        </p:txBody>
      </p:sp>
      <p:sp>
        <p:nvSpPr>
          <p:cNvPr id="6" name="Footer Placeholder 5">
            <a:extLst>
              <a:ext uri="{FF2B5EF4-FFF2-40B4-BE49-F238E27FC236}">
                <a16:creationId xmlns="" xmlns:a16="http://schemas.microsoft.com/office/drawing/2014/main" id="{64386A41-6577-4A95-B91C-5EDB8A91EA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BD16FB57-5EAE-4FD0-993E-DE584F2CCA8F}"/>
              </a:ext>
            </a:extLst>
          </p:cNvPr>
          <p:cNvSpPr>
            <a:spLocks noGrp="1"/>
          </p:cNvSpPr>
          <p:nvPr>
            <p:ph type="sldNum" sz="quarter" idx="12"/>
          </p:nvPr>
        </p:nvSpPr>
        <p:spPr/>
        <p:txBody>
          <a:bodyPr/>
          <a:lstStyle/>
          <a:p>
            <a:fld id="{ACC096CD-105A-41E1-8EEE-C4D6A7E34330}" type="slidenum">
              <a:rPr lang="en-IN" smtClean="0"/>
              <a:t>‹#›</a:t>
            </a:fld>
            <a:endParaRPr lang="en-IN"/>
          </a:p>
        </p:txBody>
      </p:sp>
    </p:spTree>
    <p:extLst>
      <p:ext uri="{BB962C8B-B14F-4D97-AF65-F5344CB8AC3E}">
        <p14:creationId xmlns:p14="http://schemas.microsoft.com/office/powerpoint/2010/main" val="31272958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DC7DF3D-3C64-4D80-9E0D-DEC3B259F4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270AF5D-3E02-4961-9298-4097B45629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680A19A-828B-44FF-9FA0-1BDE19786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4FA62D-5410-4230-B745-79E3D06FED19}" type="datetimeFigureOut">
              <a:rPr lang="en-IN" smtClean="0"/>
              <a:t>30-11-2019</a:t>
            </a:fld>
            <a:endParaRPr lang="en-IN"/>
          </a:p>
        </p:txBody>
      </p:sp>
      <p:sp>
        <p:nvSpPr>
          <p:cNvPr id="5" name="Footer Placeholder 4">
            <a:extLst>
              <a:ext uri="{FF2B5EF4-FFF2-40B4-BE49-F238E27FC236}">
                <a16:creationId xmlns="" xmlns:a16="http://schemas.microsoft.com/office/drawing/2014/main" id="{C6AEC297-895C-48A4-AD5D-D27213C6FD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C73DFB3B-286F-4967-AA19-067BD3891B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C096CD-105A-41E1-8EEE-C4D6A7E34330}" type="slidenum">
              <a:rPr lang="en-IN" smtClean="0"/>
              <a:t>‹#›</a:t>
            </a:fld>
            <a:endParaRPr lang="en-IN"/>
          </a:p>
        </p:txBody>
      </p:sp>
    </p:spTree>
    <p:extLst>
      <p:ext uri="{BB962C8B-B14F-4D97-AF65-F5344CB8AC3E}">
        <p14:creationId xmlns:p14="http://schemas.microsoft.com/office/powerpoint/2010/main" val="739515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F3CB8B8B-4A61-4F44-857B-45B37CAA2EED}"/>
              </a:ext>
            </a:extLst>
          </p:cNvPr>
          <p:cNvSpPr>
            <a:spLocks noGrp="1"/>
          </p:cNvSpPr>
          <p:nvPr>
            <p:ph type="ctrTitle"/>
          </p:nvPr>
        </p:nvSpPr>
        <p:spPr>
          <a:xfrm>
            <a:off x="702364" y="1554109"/>
            <a:ext cx="10800522" cy="959678"/>
          </a:xfrm>
        </p:spPr>
        <p:txBody>
          <a:bodyPr>
            <a:noAutofit/>
          </a:bodyPr>
          <a:lstStyle/>
          <a:p>
            <a:r>
              <a:rPr lang="en-IN" sz="3000" b="1" dirty="0">
                <a:solidFill>
                  <a:srgbClr val="000000"/>
                </a:solidFill>
                <a:latin typeface="Times New Roman" panose="02020603050405020304" pitchFamily="18" charset="0"/>
              </a:rPr>
              <a:t/>
            </a:r>
            <a:br>
              <a:rPr lang="en-IN" sz="3000" b="1" dirty="0">
                <a:solidFill>
                  <a:srgbClr val="000000"/>
                </a:solidFill>
                <a:latin typeface="Times New Roman" panose="02020603050405020304" pitchFamily="18" charset="0"/>
              </a:rPr>
            </a:br>
            <a:r>
              <a:rPr lang="en-IN" sz="3000" b="1" dirty="0">
                <a:solidFill>
                  <a:srgbClr val="000000"/>
                </a:solidFill>
                <a:latin typeface="Times New Roman" panose="02020603050405020304" pitchFamily="18" charset="0"/>
              </a:rPr>
              <a:t/>
            </a:r>
            <a:br>
              <a:rPr lang="en-IN" sz="3000" b="1" dirty="0">
                <a:solidFill>
                  <a:srgbClr val="000000"/>
                </a:solidFill>
                <a:latin typeface="Times New Roman" panose="02020603050405020304" pitchFamily="18" charset="0"/>
              </a:rPr>
            </a:br>
            <a:r>
              <a:rPr lang="en-IN" sz="3000" b="1" dirty="0">
                <a:solidFill>
                  <a:srgbClr val="000000"/>
                </a:solidFill>
                <a:latin typeface="Times New Roman" panose="02020603050405020304" pitchFamily="18" charset="0"/>
              </a:rPr>
              <a:t/>
            </a:r>
            <a:br>
              <a:rPr lang="en-IN" sz="3000" b="1" dirty="0">
                <a:solidFill>
                  <a:srgbClr val="000000"/>
                </a:solidFill>
                <a:latin typeface="Times New Roman" panose="02020603050405020304" pitchFamily="18" charset="0"/>
              </a:rPr>
            </a:br>
            <a:r>
              <a:rPr lang="en-IN" sz="3000" b="1" dirty="0">
                <a:solidFill>
                  <a:srgbClr val="000000"/>
                </a:solidFill>
                <a:latin typeface="Times New Roman" panose="02020603050405020304" pitchFamily="18" charset="0"/>
              </a:rPr>
              <a:t/>
            </a:r>
            <a:br>
              <a:rPr lang="en-IN" sz="3000" b="1" dirty="0">
                <a:solidFill>
                  <a:srgbClr val="000000"/>
                </a:solidFill>
                <a:latin typeface="Times New Roman" panose="02020603050405020304" pitchFamily="18" charset="0"/>
              </a:rPr>
            </a:br>
            <a:r>
              <a:rPr lang="en-IN" sz="3000" b="1" dirty="0">
                <a:solidFill>
                  <a:srgbClr val="000000"/>
                </a:solidFill>
                <a:latin typeface="Times New Roman" panose="02020603050405020304" pitchFamily="18" charset="0"/>
              </a:rPr>
              <a:t/>
            </a:r>
            <a:br>
              <a:rPr lang="en-IN" sz="3000" b="1" dirty="0">
                <a:solidFill>
                  <a:srgbClr val="000000"/>
                </a:solidFill>
                <a:latin typeface="Times New Roman" panose="02020603050405020304" pitchFamily="18" charset="0"/>
              </a:rPr>
            </a:br>
            <a:r>
              <a:rPr lang="en-IN" sz="3000" b="1" dirty="0">
                <a:solidFill>
                  <a:srgbClr val="000000"/>
                </a:solidFill>
                <a:latin typeface="Times New Roman" panose="02020603050405020304" pitchFamily="18" charset="0"/>
              </a:rPr>
              <a:t/>
            </a:r>
            <a:br>
              <a:rPr lang="en-IN" sz="3000" b="1" dirty="0">
                <a:solidFill>
                  <a:srgbClr val="000000"/>
                </a:solidFill>
                <a:latin typeface="Times New Roman" panose="02020603050405020304" pitchFamily="18" charset="0"/>
              </a:rPr>
            </a:br>
            <a:r>
              <a:rPr lang="en-IN" sz="3000" b="1" dirty="0">
                <a:solidFill>
                  <a:srgbClr val="000000"/>
                </a:solidFill>
                <a:latin typeface="Times New Roman" panose="02020603050405020304" pitchFamily="18" charset="0"/>
              </a:rPr>
              <a:t/>
            </a:r>
            <a:br>
              <a:rPr lang="en-IN" sz="3000" b="1" dirty="0">
                <a:solidFill>
                  <a:srgbClr val="000000"/>
                </a:solidFill>
                <a:latin typeface="Times New Roman" panose="02020603050405020304" pitchFamily="18" charset="0"/>
              </a:rPr>
            </a:br>
            <a:r>
              <a:rPr lang="en-IN" sz="3000" b="1" dirty="0">
                <a:solidFill>
                  <a:srgbClr val="000000"/>
                </a:solidFill>
                <a:latin typeface="Times New Roman" panose="02020603050405020304" pitchFamily="18" charset="0"/>
              </a:rPr>
              <a:t/>
            </a:r>
            <a:br>
              <a:rPr lang="en-IN" sz="3000" b="1" dirty="0">
                <a:solidFill>
                  <a:srgbClr val="000000"/>
                </a:solidFill>
                <a:latin typeface="Times New Roman" panose="02020603050405020304" pitchFamily="18" charset="0"/>
              </a:rPr>
            </a:br>
            <a:r>
              <a:rPr lang="en-IN" sz="3000" b="1" dirty="0">
                <a:solidFill>
                  <a:srgbClr val="000000"/>
                </a:solidFill>
                <a:latin typeface="Times New Roman" panose="02020603050405020304" pitchFamily="18" charset="0"/>
              </a:rPr>
              <a:t/>
            </a:r>
            <a:br>
              <a:rPr lang="en-IN" sz="3000" b="1" dirty="0">
                <a:solidFill>
                  <a:srgbClr val="000000"/>
                </a:solidFill>
                <a:latin typeface="Times New Roman" panose="02020603050405020304" pitchFamily="18" charset="0"/>
              </a:rPr>
            </a:br>
            <a:r>
              <a:rPr lang="en-IN" sz="3000" b="1" dirty="0">
                <a:solidFill>
                  <a:srgbClr val="000000"/>
                </a:solidFill>
                <a:latin typeface="Times New Roman" panose="02020603050405020304" pitchFamily="18" charset="0"/>
              </a:rPr>
              <a:t/>
            </a:r>
            <a:br>
              <a:rPr lang="en-IN" sz="3000" b="1" dirty="0">
                <a:solidFill>
                  <a:srgbClr val="000000"/>
                </a:solidFill>
                <a:latin typeface="Times New Roman" panose="02020603050405020304" pitchFamily="18" charset="0"/>
              </a:rPr>
            </a:br>
            <a:r>
              <a:rPr lang="en-IN" sz="3000" b="1" dirty="0">
                <a:solidFill>
                  <a:srgbClr val="000000"/>
                </a:solidFill>
                <a:latin typeface="Times New Roman" panose="02020603050405020304" pitchFamily="18" charset="0"/>
              </a:rPr>
              <a:t/>
            </a:r>
            <a:br>
              <a:rPr lang="en-IN" sz="3000" b="1" dirty="0">
                <a:solidFill>
                  <a:srgbClr val="000000"/>
                </a:solidFill>
                <a:latin typeface="Times New Roman" panose="02020603050405020304" pitchFamily="18" charset="0"/>
              </a:rPr>
            </a:br>
            <a:r>
              <a:rPr lang="en-IN" sz="3000" b="1" dirty="0">
                <a:solidFill>
                  <a:srgbClr val="000000"/>
                </a:solidFill>
                <a:latin typeface="Times New Roman" panose="02020603050405020304" pitchFamily="18" charset="0"/>
              </a:rPr>
              <a:t/>
            </a:r>
            <a:br>
              <a:rPr lang="en-IN" sz="3000" b="1" dirty="0">
                <a:solidFill>
                  <a:srgbClr val="000000"/>
                </a:solidFill>
                <a:latin typeface="Times New Roman" panose="02020603050405020304" pitchFamily="18" charset="0"/>
              </a:rPr>
            </a:br>
            <a:r>
              <a:rPr lang="en-IN" sz="3000" b="1" dirty="0">
                <a:solidFill>
                  <a:srgbClr val="000000"/>
                </a:solidFill>
                <a:latin typeface="Times New Roman" panose="02020603050405020304" pitchFamily="18" charset="0"/>
              </a:rPr>
              <a:t/>
            </a:r>
            <a:br>
              <a:rPr lang="en-IN" sz="3000" b="1" dirty="0">
                <a:solidFill>
                  <a:srgbClr val="000000"/>
                </a:solidFill>
                <a:latin typeface="Times New Roman" panose="02020603050405020304" pitchFamily="18" charset="0"/>
              </a:rPr>
            </a:br>
            <a:r>
              <a:rPr lang="en-IN" sz="3000" b="1" dirty="0">
                <a:solidFill>
                  <a:srgbClr val="000000"/>
                </a:solidFill>
                <a:latin typeface="Times New Roman" panose="02020603050405020304" pitchFamily="18" charset="0"/>
              </a:rPr>
              <a:t/>
            </a:r>
            <a:br>
              <a:rPr lang="en-IN" sz="3000" b="1" dirty="0">
                <a:solidFill>
                  <a:srgbClr val="000000"/>
                </a:solidFill>
                <a:latin typeface="Times New Roman" panose="02020603050405020304" pitchFamily="18" charset="0"/>
              </a:rPr>
            </a:br>
            <a:r>
              <a:rPr lang="en-IN" sz="3000" b="1" dirty="0">
                <a:solidFill>
                  <a:srgbClr val="000000"/>
                </a:solidFill>
                <a:latin typeface="Times New Roman" panose="02020603050405020304" pitchFamily="18" charset="0"/>
              </a:rPr>
              <a:t/>
            </a:r>
            <a:br>
              <a:rPr lang="en-IN" sz="3000" b="1" dirty="0">
                <a:solidFill>
                  <a:srgbClr val="000000"/>
                </a:solidFill>
                <a:latin typeface="Times New Roman" panose="02020603050405020304" pitchFamily="18" charset="0"/>
              </a:rPr>
            </a:br>
            <a:r>
              <a:rPr lang="en-IN" sz="3000" b="1" dirty="0">
                <a:solidFill>
                  <a:srgbClr val="000000"/>
                </a:solidFill>
                <a:latin typeface="Times New Roman" panose="02020603050405020304" pitchFamily="18" charset="0"/>
              </a:rPr>
              <a:t/>
            </a:r>
            <a:br>
              <a:rPr lang="en-IN" sz="3000" b="1" dirty="0">
                <a:solidFill>
                  <a:srgbClr val="000000"/>
                </a:solidFill>
                <a:latin typeface="Times New Roman" panose="02020603050405020304" pitchFamily="18" charset="0"/>
              </a:rPr>
            </a:br>
            <a:r>
              <a:rPr lang="en-IN" sz="3000" b="1" dirty="0">
                <a:solidFill>
                  <a:srgbClr val="000000"/>
                </a:solidFill>
                <a:latin typeface="Times New Roman" panose="02020603050405020304" pitchFamily="18" charset="0"/>
              </a:rPr>
              <a:t/>
            </a:r>
            <a:br>
              <a:rPr lang="en-IN" sz="3000" b="1" dirty="0">
                <a:solidFill>
                  <a:srgbClr val="000000"/>
                </a:solidFill>
                <a:latin typeface="Times New Roman" panose="02020603050405020304" pitchFamily="18" charset="0"/>
              </a:rPr>
            </a:br>
            <a:r>
              <a:rPr lang="en-IN" sz="3000" b="1" dirty="0">
                <a:solidFill>
                  <a:srgbClr val="000000"/>
                </a:solidFill>
                <a:latin typeface="Times New Roman" panose="02020603050405020304" pitchFamily="18" charset="0"/>
              </a:rPr>
              <a:t/>
            </a:r>
            <a:br>
              <a:rPr lang="en-IN" sz="3000" b="1" dirty="0">
                <a:solidFill>
                  <a:srgbClr val="000000"/>
                </a:solidFill>
                <a:latin typeface="Times New Roman" panose="02020603050405020304" pitchFamily="18" charset="0"/>
              </a:rPr>
            </a:br>
            <a:r>
              <a:rPr lang="en-IN" sz="3000" b="1" dirty="0">
                <a:solidFill>
                  <a:srgbClr val="000000"/>
                </a:solidFill>
                <a:latin typeface="Times New Roman" panose="02020603050405020304" pitchFamily="18" charset="0"/>
              </a:rPr>
              <a:t/>
            </a:r>
            <a:br>
              <a:rPr lang="en-IN" sz="3000" b="1" dirty="0">
                <a:solidFill>
                  <a:srgbClr val="000000"/>
                </a:solidFill>
                <a:latin typeface="Times New Roman" panose="02020603050405020304" pitchFamily="18" charset="0"/>
              </a:rPr>
            </a:br>
            <a:r>
              <a:rPr lang="en-IN" sz="3000" b="1" dirty="0">
                <a:solidFill>
                  <a:srgbClr val="000000"/>
                </a:solidFill>
                <a:latin typeface="Times New Roman" panose="02020603050405020304" pitchFamily="18" charset="0"/>
              </a:rPr>
              <a:t/>
            </a:r>
            <a:br>
              <a:rPr lang="en-IN" sz="3000" b="1" dirty="0">
                <a:solidFill>
                  <a:srgbClr val="000000"/>
                </a:solidFill>
                <a:latin typeface="Times New Roman" panose="02020603050405020304" pitchFamily="18" charset="0"/>
              </a:rPr>
            </a:br>
            <a:r>
              <a:rPr lang="en-IN" sz="3000" b="1" dirty="0">
                <a:solidFill>
                  <a:srgbClr val="000000"/>
                </a:solidFill>
                <a:latin typeface="Times New Roman" panose="02020603050405020304" pitchFamily="18" charset="0"/>
              </a:rPr>
              <a:t/>
            </a:r>
            <a:br>
              <a:rPr lang="en-IN" sz="3000" b="1" dirty="0">
                <a:solidFill>
                  <a:srgbClr val="000000"/>
                </a:solidFill>
                <a:latin typeface="Times New Roman" panose="02020603050405020304" pitchFamily="18" charset="0"/>
              </a:rPr>
            </a:br>
            <a:r>
              <a:rPr lang="en-IN" sz="3000" b="1" dirty="0">
                <a:solidFill>
                  <a:srgbClr val="000000"/>
                </a:solidFill>
                <a:latin typeface="Times New Roman" panose="02020603050405020304" pitchFamily="18" charset="0"/>
              </a:rPr>
              <a:t/>
            </a:r>
            <a:br>
              <a:rPr lang="en-IN" sz="3000" b="1" dirty="0">
                <a:solidFill>
                  <a:srgbClr val="000000"/>
                </a:solidFill>
                <a:latin typeface="Times New Roman" panose="02020603050405020304" pitchFamily="18" charset="0"/>
              </a:rPr>
            </a:br>
            <a:r>
              <a:rPr lang="en-IN" sz="3000" b="1" dirty="0">
                <a:solidFill>
                  <a:srgbClr val="000000"/>
                </a:solidFill>
                <a:latin typeface="Times New Roman" panose="02020603050405020304" pitchFamily="18" charset="0"/>
              </a:rPr>
              <a:t/>
            </a:r>
            <a:br>
              <a:rPr lang="en-IN" sz="3000" b="1" dirty="0">
                <a:solidFill>
                  <a:srgbClr val="000000"/>
                </a:solidFill>
                <a:latin typeface="Times New Roman" panose="02020603050405020304" pitchFamily="18" charset="0"/>
              </a:rPr>
            </a:br>
            <a:r>
              <a:rPr lang="en-IN" sz="3000" b="1" dirty="0">
                <a:solidFill>
                  <a:srgbClr val="000000"/>
                </a:solidFill>
                <a:latin typeface="Times New Roman" panose="02020603050405020304" pitchFamily="18" charset="0"/>
              </a:rPr>
              <a:t/>
            </a:r>
            <a:br>
              <a:rPr lang="en-IN" sz="3000" b="1" dirty="0">
                <a:solidFill>
                  <a:srgbClr val="000000"/>
                </a:solidFill>
                <a:latin typeface="Times New Roman" panose="02020603050405020304" pitchFamily="18" charset="0"/>
              </a:rPr>
            </a:br>
            <a:r>
              <a:rPr lang="en-IN" sz="3000" b="1" dirty="0">
                <a:solidFill>
                  <a:srgbClr val="000000"/>
                </a:solidFill>
                <a:latin typeface="Times New Roman" panose="02020603050405020304" pitchFamily="18" charset="0"/>
              </a:rPr>
              <a:t/>
            </a:r>
            <a:br>
              <a:rPr lang="en-IN" sz="3000" b="1" dirty="0">
                <a:solidFill>
                  <a:srgbClr val="000000"/>
                </a:solidFill>
                <a:latin typeface="Times New Roman" panose="02020603050405020304" pitchFamily="18" charset="0"/>
              </a:rPr>
            </a:br>
            <a:r>
              <a:rPr lang="en-IN" sz="3000" b="1" dirty="0">
                <a:solidFill>
                  <a:srgbClr val="000000"/>
                </a:solidFill>
                <a:latin typeface="Times New Roman" panose="02020603050405020304" pitchFamily="18" charset="0"/>
              </a:rPr>
              <a:t/>
            </a:r>
            <a:br>
              <a:rPr lang="en-IN" sz="3000" b="1" dirty="0">
                <a:solidFill>
                  <a:srgbClr val="000000"/>
                </a:solidFill>
                <a:latin typeface="Times New Roman" panose="02020603050405020304" pitchFamily="18" charset="0"/>
              </a:rPr>
            </a:br>
            <a:r>
              <a:rPr lang="en-IN" sz="3000" b="1" dirty="0">
                <a:solidFill>
                  <a:srgbClr val="000000"/>
                </a:solidFill>
                <a:latin typeface="Times New Roman" panose="02020603050405020304" pitchFamily="18" charset="0"/>
              </a:rPr>
              <a:t/>
            </a:r>
            <a:br>
              <a:rPr lang="en-IN" sz="3000" b="1" dirty="0">
                <a:solidFill>
                  <a:srgbClr val="000000"/>
                </a:solidFill>
                <a:latin typeface="Times New Roman" panose="02020603050405020304" pitchFamily="18" charset="0"/>
              </a:rPr>
            </a:br>
            <a:r>
              <a:rPr lang="en-IN" sz="3000" b="1" dirty="0">
                <a:solidFill>
                  <a:srgbClr val="000000"/>
                </a:solidFill>
                <a:latin typeface="Times New Roman" panose="02020603050405020304" pitchFamily="18" charset="0"/>
              </a:rPr>
              <a:t/>
            </a:r>
            <a:br>
              <a:rPr lang="en-IN" sz="3000" b="1" dirty="0">
                <a:solidFill>
                  <a:srgbClr val="000000"/>
                </a:solidFill>
                <a:latin typeface="Times New Roman" panose="02020603050405020304" pitchFamily="18" charset="0"/>
              </a:rPr>
            </a:br>
            <a:r>
              <a:rPr lang="en-IN" sz="3000" b="1" dirty="0">
                <a:solidFill>
                  <a:srgbClr val="000000"/>
                </a:solidFill>
                <a:latin typeface="Times New Roman" panose="02020603050405020304" pitchFamily="18" charset="0"/>
              </a:rPr>
              <a:t/>
            </a:r>
            <a:br>
              <a:rPr lang="en-IN" sz="3000" b="1" dirty="0">
                <a:solidFill>
                  <a:srgbClr val="000000"/>
                </a:solidFill>
                <a:latin typeface="Times New Roman" panose="02020603050405020304" pitchFamily="18" charset="0"/>
              </a:rPr>
            </a:br>
            <a:r>
              <a:rPr lang="en-IN" sz="3000" b="1" dirty="0">
                <a:solidFill>
                  <a:srgbClr val="000000"/>
                </a:solidFill>
                <a:latin typeface="Times New Roman" panose="02020603050405020304" pitchFamily="18" charset="0"/>
              </a:rPr>
              <a:t/>
            </a:r>
            <a:br>
              <a:rPr lang="en-IN" sz="3000" b="1" dirty="0">
                <a:solidFill>
                  <a:srgbClr val="000000"/>
                </a:solidFill>
                <a:latin typeface="Times New Roman" panose="02020603050405020304" pitchFamily="18" charset="0"/>
              </a:rPr>
            </a:br>
            <a:r>
              <a:rPr lang="en-IN" sz="3000" b="1" dirty="0">
                <a:solidFill>
                  <a:srgbClr val="000000"/>
                </a:solidFill>
                <a:latin typeface="Times New Roman" panose="02020603050405020304" pitchFamily="18" charset="0"/>
              </a:rPr>
              <a:t/>
            </a:r>
            <a:br>
              <a:rPr lang="en-IN" sz="3000" b="1" dirty="0">
                <a:solidFill>
                  <a:srgbClr val="000000"/>
                </a:solidFill>
                <a:latin typeface="Times New Roman" panose="02020603050405020304" pitchFamily="18" charset="0"/>
              </a:rPr>
            </a:br>
            <a:r>
              <a:rPr lang="en-IN" sz="3000" b="1" dirty="0">
                <a:solidFill>
                  <a:srgbClr val="000000"/>
                </a:solidFill>
                <a:latin typeface="Times New Roman" panose="02020603050405020304" pitchFamily="18" charset="0"/>
              </a:rPr>
              <a:t/>
            </a:r>
            <a:br>
              <a:rPr lang="en-IN" sz="3000" b="1" dirty="0">
                <a:solidFill>
                  <a:srgbClr val="000000"/>
                </a:solidFill>
                <a:latin typeface="Times New Roman" panose="02020603050405020304" pitchFamily="18" charset="0"/>
              </a:rPr>
            </a:br>
            <a:r>
              <a:rPr lang="en-IN" sz="3000" b="1" dirty="0">
                <a:solidFill>
                  <a:srgbClr val="000000"/>
                </a:solidFill>
                <a:latin typeface="Times New Roman" panose="02020603050405020304" pitchFamily="18" charset="0"/>
              </a:rPr>
              <a:t/>
            </a:r>
            <a:br>
              <a:rPr lang="en-IN" sz="3000" b="1" dirty="0">
                <a:solidFill>
                  <a:srgbClr val="000000"/>
                </a:solidFill>
                <a:latin typeface="Times New Roman" panose="02020603050405020304" pitchFamily="18" charset="0"/>
              </a:rPr>
            </a:br>
            <a:r>
              <a:rPr lang="en-IN" sz="3000" b="1" dirty="0">
                <a:solidFill>
                  <a:srgbClr val="000000"/>
                </a:solidFill>
                <a:latin typeface="Times New Roman" panose="02020603050405020304" pitchFamily="18" charset="0"/>
              </a:rPr>
              <a:t/>
            </a:r>
            <a:br>
              <a:rPr lang="en-IN" sz="3000" b="1" dirty="0">
                <a:solidFill>
                  <a:srgbClr val="000000"/>
                </a:solidFill>
                <a:latin typeface="Times New Roman" panose="02020603050405020304" pitchFamily="18" charset="0"/>
              </a:rPr>
            </a:br>
            <a:r>
              <a:rPr lang="en-IN" sz="3000" b="1" dirty="0">
                <a:solidFill>
                  <a:srgbClr val="000000"/>
                </a:solidFill>
                <a:latin typeface="Times New Roman" panose="02020603050405020304" pitchFamily="18" charset="0"/>
              </a:rPr>
              <a:t/>
            </a:r>
            <a:br>
              <a:rPr lang="en-IN" sz="3000" b="1" dirty="0">
                <a:solidFill>
                  <a:srgbClr val="000000"/>
                </a:solidFill>
                <a:latin typeface="Times New Roman" panose="02020603050405020304" pitchFamily="18" charset="0"/>
              </a:rPr>
            </a:br>
            <a:r>
              <a:rPr lang="en-IN" sz="3000" b="1" dirty="0">
                <a:solidFill>
                  <a:srgbClr val="000000"/>
                </a:solidFill>
                <a:latin typeface="Times New Roman" panose="02020603050405020304" pitchFamily="18" charset="0"/>
              </a:rPr>
              <a:t/>
            </a:r>
            <a:br>
              <a:rPr lang="en-IN" sz="3000" b="1" dirty="0">
                <a:solidFill>
                  <a:srgbClr val="000000"/>
                </a:solidFill>
                <a:latin typeface="Times New Roman" panose="02020603050405020304" pitchFamily="18" charset="0"/>
              </a:rPr>
            </a:br>
            <a:r>
              <a:rPr lang="en-IN" sz="3000" b="1" dirty="0">
                <a:solidFill>
                  <a:srgbClr val="000000"/>
                </a:solidFill>
                <a:latin typeface="Times New Roman" panose="02020603050405020304" pitchFamily="18" charset="0"/>
              </a:rPr>
              <a:t/>
            </a:r>
            <a:br>
              <a:rPr lang="en-IN" sz="3000" b="1" dirty="0">
                <a:solidFill>
                  <a:srgbClr val="000000"/>
                </a:solidFill>
                <a:latin typeface="Times New Roman" panose="02020603050405020304" pitchFamily="18" charset="0"/>
              </a:rPr>
            </a:br>
            <a:r>
              <a:rPr lang="en-IN" sz="3000" b="1" dirty="0">
                <a:solidFill>
                  <a:srgbClr val="000000"/>
                </a:solidFill>
                <a:latin typeface="Times New Roman" panose="02020603050405020304" pitchFamily="18" charset="0"/>
              </a:rPr>
              <a:t/>
            </a:r>
            <a:br>
              <a:rPr lang="en-IN" sz="3000" b="1" dirty="0">
                <a:solidFill>
                  <a:srgbClr val="000000"/>
                </a:solidFill>
                <a:latin typeface="Times New Roman" panose="02020603050405020304" pitchFamily="18" charset="0"/>
              </a:rPr>
            </a:br>
            <a:r>
              <a:rPr lang="en-IN" sz="3000" b="1" dirty="0">
                <a:solidFill>
                  <a:srgbClr val="000000"/>
                </a:solidFill>
                <a:latin typeface="Times New Roman" panose="02020603050405020304" pitchFamily="18" charset="0"/>
              </a:rPr>
              <a:t/>
            </a:r>
            <a:br>
              <a:rPr lang="en-IN" sz="3000" b="1" dirty="0">
                <a:solidFill>
                  <a:srgbClr val="000000"/>
                </a:solidFill>
                <a:latin typeface="Times New Roman" panose="02020603050405020304" pitchFamily="18" charset="0"/>
              </a:rPr>
            </a:br>
            <a:r>
              <a:rPr lang="en-US" sz="3000" b="1" dirty="0">
                <a:latin typeface="Times New Roman" panose="02020603050405020304" pitchFamily="18" charset="0"/>
                <a:cs typeface="Times New Roman" panose="02020603050405020304" pitchFamily="18" charset="0"/>
              </a:rPr>
              <a:t/>
            </a:r>
            <a:br>
              <a:rPr lang="en-US" sz="3000" b="1" dirty="0">
                <a:latin typeface="Times New Roman" panose="02020603050405020304" pitchFamily="18" charset="0"/>
                <a:cs typeface="Times New Roman" panose="02020603050405020304" pitchFamily="18" charset="0"/>
              </a:rPr>
            </a:br>
            <a:r>
              <a:rPr lang="en-US" sz="3000" b="1" dirty="0">
                <a:latin typeface="Times New Roman" panose="02020603050405020304" pitchFamily="18" charset="0"/>
                <a:cs typeface="Times New Roman" panose="02020603050405020304" pitchFamily="18" charset="0"/>
              </a:rPr>
              <a:t/>
            </a:r>
            <a:br>
              <a:rPr lang="en-US" sz="3000" b="1" dirty="0">
                <a:latin typeface="Times New Roman" panose="02020603050405020304" pitchFamily="18" charset="0"/>
                <a:cs typeface="Times New Roman" panose="02020603050405020304" pitchFamily="18" charset="0"/>
              </a:rPr>
            </a:br>
            <a:r>
              <a:rPr lang="en-IN" sz="3000" b="1" dirty="0">
                <a:solidFill>
                  <a:srgbClr val="000000"/>
                </a:solidFill>
                <a:latin typeface="Times New Roman" panose="02020603050405020304" pitchFamily="18" charset="0"/>
              </a:rPr>
              <a:t>Controlling Adulteration in Public Food Grain Distribution </a:t>
            </a:r>
            <a:br>
              <a:rPr lang="en-IN" sz="3000" b="1" dirty="0">
                <a:solidFill>
                  <a:srgbClr val="000000"/>
                </a:solidFill>
                <a:latin typeface="Times New Roman" panose="02020603050405020304" pitchFamily="18" charset="0"/>
              </a:rPr>
            </a:br>
            <a:endParaRPr lang="en-IN" sz="3000" dirty="0"/>
          </a:p>
        </p:txBody>
      </p:sp>
      <p:pic>
        <p:nvPicPr>
          <p:cNvPr id="8" name="Picture 7">
            <a:extLst>
              <a:ext uri="{FF2B5EF4-FFF2-40B4-BE49-F238E27FC236}">
                <a16:creationId xmlns="" xmlns:a16="http://schemas.microsoft.com/office/drawing/2014/main" id="{5B33591B-B92F-45D8-850B-BD4522920D1A}"/>
              </a:ext>
            </a:extLst>
          </p:cNvPr>
          <p:cNvPicPr>
            <a:picLocks noChangeAspect="1"/>
          </p:cNvPicPr>
          <p:nvPr/>
        </p:nvPicPr>
        <p:blipFill>
          <a:blip r:embed="rId2"/>
          <a:stretch>
            <a:fillRect/>
          </a:stretch>
        </p:blipFill>
        <p:spPr>
          <a:xfrm>
            <a:off x="855263" y="3741298"/>
            <a:ext cx="10494724" cy="1316850"/>
          </a:xfrm>
          <a:prstGeom prst="rect">
            <a:avLst/>
          </a:prstGeom>
        </p:spPr>
      </p:pic>
    </p:spTree>
    <p:extLst>
      <p:ext uri="{BB962C8B-B14F-4D97-AF65-F5344CB8AC3E}">
        <p14:creationId xmlns:p14="http://schemas.microsoft.com/office/powerpoint/2010/main" val="7894609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A4A4CC0-1644-4B8D-8C70-7F23151055E6}"/>
              </a:ext>
            </a:extLst>
          </p:cNvPr>
          <p:cNvSpPr>
            <a:spLocks noGrp="1"/>
          </p:cNvSpPr>
          <p:nvPr>
            <p:ph idx="1"/>
          </p:nvPr>
        </p:nvSpPr>
        <p:spPr>
          <a:xfrm>
            <a:off x="501770" y="677861"/>
            <a:ext cx="11135264" cy="5843710"/>
          </a:xfrm>
        </p:spPr>
        <p:txBody>
          <a:bodyPr>
            <a:normAutofit/>
          </a:bodyPr>
          <a:lstStyle/>
          <a:p>
            <a:pPr marL="0" indent="0" algn="just">
              <a:buNone/>
            </a:pPr>
            <a:r>
              <a:rPr lang="en-IN" dirty="0">
                <a:latin typeface="Times New Roman" panose="02020603050405020304" pitchFamily="18" charset="0"/>
                <a:cs typeface="Times New Roman" panose="02020603050405020304" pitchFamily="18" charset="0"/>
              </a:rPr>
              <a:t>[4]  Muhammad Junaid Asif et al., “Rice Grain Identification and             	Quality Analysis using Image Processing based on Principal 	Component  Analysis” 978-1-5386-8204-3/18 ©2018 IEEE</a:t>
            </a:r>
          </a:p>
          <a:p>
            <a:pPr marL="0" indent="0" algn="just">
              <a:buNone/>
            </a:pPr>
            <a:endParaRPr lang="en-IN" sz="10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 	Research on this paper shows an image processing-based solution to classify the 	different varieties of rice and its quality analysis 	using an approach based on 	the combination of principal component analysis and canny edge detection</a:t>
            </a:r>
          </a:p>
          <a:p>
            <a:pPr algn="just"/>
            <a:r>
              <a:rPr lang="en-IN" sz="2400" dirty="0">
                <a:latin typeface="Times New Roman" panose="02020603050405020304" pitchFamily="18" charset="0"/>
                <a:cs typeface="Times New Roman" panose="02020603050405020304" pitchFamily="18" charset="0"/>
              </a:rPr>
              <a:t> 	The morphological features used for classification are 	eccentricity, major 	axis length, minor axis length, perimeter, area 	and size of the grains</a:t>
            </a:r>
          </a:p>
          <a:p>
            <a:pPr algn="just"/>
            <a:r>
              <a:rPr lang="en-IN" sz="2400" dirty="0">
                <a:latin typeface="Times New Roman" panose="02020603050405020304" pitchFamily="18" charset="0"/>
                <a:cs typeface="Times New Roman" panose="02020603050405020304" pitchFamily="18" charset="0"/>
              </a:rPr>
              <a:t> 	Results obtained in terms of classification and quality analysis are 	92.3% and 	89.5% respectively</a:t>
            </a:r>
          </a:p>
          <a:p>
            <a:pPr marL="0" indent="0" algn="just">
              <a:buNone/>
            </a:pPr>
            <a:r>
              <a:rPr lang="en-IN" sz="2400" dirty="0">
                <a:latin typeface="Times New Roman" panose="02020603050405020304" pitchFamily="18" charset="0"/>
                <a:cs typeface="Times New Roman" panose="02020603050405020304" pitchFamily="18" charset="0"/>
              </a:rPr>
              <a:t>Advantage: Uses algorithms like Principal Component Analysis which makes the research robust</a:t>
            </a:r>
          </a:p>
          <a:p>
            <a:pPr marL="0" indent="0" algn="just">
              <a:buNone/>
            </a:pPr>
            <a:r>
              <a:rPr lang="en-IN" sz="2400" dirty="0">
                <a:latin typeface="Times New Roman" panose="02020603050405020304" pitchFamily="18" charset="0"/>
                <a:cs typeface="Times New Roman" panose="02020603050405020304" pitchFamily="18" charset="0"/>
              </a:rPr>
              <a:t>Disadvantage: The accuracy of the proposed system is very less</a:t>
            </a:r>
          </a:p>
        </p:txBody>
      </p:sp>
    </p:spTree>
    <p:extLst>
      <p:ext uri="{BB962C8B-B14F-4D97-AF65-F5344CB8AC3E}">
        <p14:creationId xmlns:p14="http://schemas.microsoft.com/office/powerpoint/2010/main" val="3319693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AD117C0-F08D-4D8D-9AB6-D91C02F6ACE5}"/>
              </a:ext>
            </a:extLst>
          </p:cNvPr>
          <p:cNvSpPr>
            <a:spLocks noGrp="1"/>
          </p:cNvSpPr>
          <p:nvPr>
            <p:ph idx="1"/>
          </p:nvPr>
        </p:nvSpPr>
        <p:spPr>
          <a:xfrm>
            <a:off x="638354" y="500333"/>
            <a:ext cx="11553646" cy="6357668"/>
          </a:xfrm>
        </p:spPr>
        <p:txBody>
          <a:bodyPr>
            <a:normAutofit/>
          </a:bodyPr>
          <a:lstStyle/>
          <a:p>
            <a:pPr marL="0" indent="0" algn="just">
              <a:buNone/>
            </a:pPr>
            <a:r>
              <a:rPr lang="en-IN" dirty="0">
                <a:latin typeface="Times New Roman" panose="02020603050405020304" pitchFamily="18" charset="0"/>
                <a:cs typeface="Times New Roman" panose="02020603050405020304" pitchFamily="18" charset="0"/>
              </a:rPr>
              <a:t>[5] 	Deepika Sharma et al, “Grain Quality Detection by using Image 	Processing for public distribution”, International Conference on 	Intelligent Computing and Control Systems   978-1-5386-2745 	©2017 	IEEE</a:t>
            </a:r>
          </a:p>
          <a:p>
            <a:pPr algn="just"/>
            <a:r>
              <a:rPr lang="en-IN"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The work in this Research states that the processing of  grains can also be 	done 	using Neural Network classifier</a:t>
            </a:r>
          </a:p>
          <a:p>
            <a:pPr algn="just"/>
            <a:r>
              <a:rPr lang="en-IN" sz="2400" dirty="0">
                <a:latin typeface="Times New Roman" panose="02020603050405020304" pitchFamily="18" charset="0"/>
                <a:cs typeface="Times New Roman" panose="02020603050405020304" pitchFamily="18" charset="0"/>
              </a:rPr>
              <a:t>	The work proposes classification through feature extraction keeping the features as 	Area, Major axis length, Minor axis 	length, 	Perimeter</a:t>
            </a:r>
          </a:p>
          <a:p>
            <a:pPr algn="just"/>
            <a:r>
              <a:rPr lang="en-IN" sz="2400" dirty="0">
                <a:latin typeface="Times New Roman" panose="02020603050405020304" pitchFamily="18" charset="0"/>
                <a:cs typeface="Times New Roman" panose="02020603050405020304" pitchFamily="18" charset="0"/>
              </a:rPr>
              <a:t>	The testing process involves Image Pre-Processing, Segmentation Image 	Binarization, NN Classifier</a:t>
            </a:r>
          </a:p>
          <a:p>
            <a:pPr algn="just"/>
            <a:r>
              <a:rPr lang="en-IN" sz="2400" dirty="0">
                <a:latin typeface="Times New Roman" panose="02020603050405020304" pitchFamily="18" charset="0"/>
                <a:cs typeface="Times New Roman" panose="02020603050405020304" pitchFamily="18" charset="0"/>
              </a:rPr>
              <a:t>	The grains are classified into ‘Good’, ‘Average’, and ‘Bad’ with  an accuracy of 82%</a:t>
            </a:r>
          </a:p>
          <a:p>
            <a:pPr marL="0" indent="0" algn="just">
              <a:buNone/>
            </a:pPr>
            <a:r>
              <a:rPr lang="en-IN" sz="2400" dirty="0">
                <a:latin typeface="Times New Roman" panose="02020603050405020304" pitchFamily="18" charset="0"/>
                <a:cs typeface="Times New Roman" panose="02020603050405020304" pitchFamily="18" charset="0"/>
              </a:rPr>
              <a:t>Advantage: Most sturdy system which implements IoT and Image Processing which is useful for the society. </a:t>
            </a:r>
          </a:p>
          <a:p>
            <a:pPr marL="0" indent="0" algn="just">
              <a:buNone/>
            </a:pPr>
            <a:r>
              <a:rPr lang="en-IN" sz="2400" dirty="0">
                <a:latin typeface="Times New Roman" panose="02020603050405020304" pitchFamily="18" charset="0"/>
                <a:cs typeface="Times New Roman" panose="02020603050405020304" pitchFamily="18" charset="0"/>
              </a:rPr>
              <a:t>Disadvantage: No research done on the accuracy of the grain classification</a:t>
            </a: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981696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992" y="181155"/>
            <a:ext cx="10964174" cy="1777041"/>
          </a:xfrm>
        </p:spPr>
        <p:txBody>
          <a:bodyPr>
            <a:noAutofit/>
          </a:bodyPr>
          <a:lstStyle/>
          <a:p>
            <a:pPr algn="just"/>
            <a:r>
              <a:rPr lang="en-IN" sz="2800" dirty="0">
                <a:latin typeface="Times New Roman" panose="02020603050405020304" pitchFamily="18" charset="0"/>
                <a:cs typeface="Times New Roman" panose="02020603050405020304" pitchFamily="18" charset="0"/>
              </a:rPr>
              <a:t>[6] 	Shraddha N. </a:t>
            </a:r>
            <a:r>
              <a:rPr lang="en-IN" sz="2800" dirty="0" err="1">
                <a:latin typeface="Times New Roman" panose="02020603050405020304" pitchFamily="18" charset="0"/>
                <a:cs typeface="Times New Roman" panose="02020603050405020304" pitchFamily="18" charset="0"/>
              </a:rPr>
              <a:t>Shahane</a:t>
            </a:r>
            <a:r>
              <a:rPr lang="en-IN" sz="2800" dirty="0">
                <a:latin typeface="Times New Roman" panose="02020603050405020304" pitchFamily="18" charset="0"/>
                <a:cs typeface="Times New Roman" panose="02020603050405020304" pitchFamily="18" charset="0"/>
              </a:rPr>
              <a:t> et al, “Grain Quality Assessment for 	Rationing 	System”,   Online International Conference on Green 	Engineering and Technologies 978-1-5090-4556 ©2016 IEEE</a:t>
            </a:r>
            <a:br>
              <a:rPr lang="en-IN" sz="2800" dirty="0">
                <a:latin typeface="Times New Roman" panose="02020603050405020304" pitchFamily="18" charset="0"/>
                <a:cs typeface="Times New Roman" panose="02020603050405020304" pitchFamily="18" charset="0"/>
              </a:rPr>
            </a:br>
            <a:endParaRPr lang="en-IN" sz="2800" dirty="0"/>
          </a:p>
        </p:txBody>
      </p:sp>
      <p:sp>
        <p:nvSpPr>
          <p:cNvPr id="3" name="Content Placeholder 2"/>
          <p:cNvSpPr>
            <a:spLocks noGrp="1"/>
          </p:cNvSpPr>
          <p:nvPr>
            <p:ph idx="1"/>
          </p:nvPr>
        </p:nvSpPr>
        <p:spPr>
          <a:xfrm>
            <a:off x="715992" y="1958196"/>
            <a:ext cx="11476008" cy="4615132"/>
          </a:xfrm>
        </p:spPr>
        <p:txBody>
          <a:bodyPr>
            <a:normAutofit/>
          </a:bodyPr>
          <a:lstStyle/>
          <a:p>
            <a:pPr algn="just"/>
            <a:r>
              <a:rPr lang="en-IN"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The System which is proposed checks the quality of the Wheat Sample </a:t>
            </a:r>
          </a:p>
          <a:p>
            <a:pPr marL="0" indent="0" algn="just">
              <a:buNone/>
            </a:pPr>
            <a:r>
              <a:rPr lang="en-IN" sz="2400" dirty="0">
                <a:latin typeface="Times New Roman" panose="02020603050405020304" pitchFamily="18" charset="0"/>
                <a:cs typeface="Times New Roman" panose="02020603050405020304" pitchFamily="18" charset="0"/>
              </a:rPr>
              <a:t>	using features such as size, shape, eccentricity, perimeter etc</a:t>
            </a:r>
          </a:p>
          <a:p>
            <a:pPr algn="just"/>
            <a:r>
              <a:rPr lang="en-IN" sz="2400" dirty="0">
                <a:latin typeface="Times New Roman" panose="02020603050405020304" pitchFamily="18" charset="0"/>
                <a:cs typeface="Times New Roman" panose="02020603050405020304" pitchFamily="18" charset="0"/>
              </a:rPr>
              <a:t>	In this Algorithm the steps which are involved to assess the</a:t>
            </a:r>
          </a:p>
          <a:p>
            <a:pPr marL="0" indent="0" algn="just">
              <a:buNone/>
            </a:pPr>
            <a:r>
              <a:rPr lang="en-IN" sz="2400" dirty="0">
                <a:latin typeface="Times New Roman" panose="02020603050405020304" pitchFamily="18" charset="0"/>
                <a:cs typeface="Times New Roman" panose="02020603050405020304" pitchFamily="18" charset="0"/>
              </a:rPr>
              <a:t>	food grains are shown</a:t>
            </a:r>
          </a:p>
          <a:p>
            <a:pPr algn="just"/>
            <a:r>
              <a:rPr lang="en-IN" sz="2400" dirty="0">
                <a:latin typeface="Times New Roman" panose="02020603050405020304" pitchFamily="18" charset="0"/>
                <a:cs typeface="Times New Roman" panose="02020603050405020304" pitchFamily="18" charset="0"/>
              </a:rPr>
              <a:t>	The results obtained would be accurate and it gives a</a:t>
            </a:r>
          </a:p>
          <a:p>
            <a:pPr marL="0" indent="0" algn="just">
              <a:buNone/>
            </a:pPr>
            <a:r>
              <a:rPr lang="en-IN" sz="2400" dirty="0">
                <a:latin typeface="Times New Roman" panose="02020603050405020304" pitchFamily="18" charset="0"/>
                <a:cs typeface="Times New Roman" panose="02020603050405020304" pitchFamily="18" charset="0"/>
              </a:rPr>
              <a:t>	cost effective solution for assessment of the food grains</a:t>
            </a:r>
          </a:p>
          <a:p>
            <a:pPr marL="0" indent="0" algn="just">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Advantage: It replaces manual inspection by machine vision</a:t>
            </a:r>
          </a:p>
          <a:p>
            <a:pPr marL="0" indent="0">
              <a:buNone/>
            </a:pPr>
            <a:r>
              <a:rPr lang="en-IN" sz="2400" dirty="0">
                <a:latin typeface="Times New Roman" panose="02020603050405020304" pitchFamily="18" charset="0"/>
                <a:cs typeface="Times New Roman" panose="02020603050405020304" pitchFamily="18" charset="0"/>
              </a:rPr>
              <a:t>Disadvantage: The idea is not reliable since it is not implemented</a:t>
            </a:r>
          </a:p>
          <a:p>
            <a:pPr marL="0" indent="0" algn="just">
              <a:buNone/>
            </a:pPr>
            <a:r>
              <a:rPr lang="en-IN" sz="2400" dirty="0">
                <a:latin typeface="Times New Roman" panose="02020603050405020304" pitchFamily="18" charset="0"/>
                <a:cs typeface="Times New Roman" panose="02020603050405020304" pitchFamily="18" charset="0"/>
              </a:rPr>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4974" y="2978454"/>
            <a:ext cx="2491033" cy="3304326"/>
          </a:xfrm>
          <a:prstGeom prst="rect">
            <a:avLst/>
          </a:prstGeom>
        </p:spPr>
      </p:pic>
    </p:spTree>
    <p:extLst>
      <p:ext uri="{BB962C8B-B14F-4D97-AF65-F5344CB8AC3E}">
        <p14:creationId xmlns:p14="http://schemas.microsoft.com/office/powerpoint/2010/main" val="22237740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BBB0BDD-E2FA-4801-96FB-70499541032D}"/>
              </a:ext>
            </a:extLst>
          </p:cNvPr>
          <p:cNvSpPr>
            <a:spLocks noGrp="1"/>
          </p:cNvSpPr>
          <p:nvPr>
            <p:ph idx="1"/>
          </p:nvPr>
        </p:nvSpPr>
        <p:spPr>
          <a:xfrm>
            <a:off x="329241" y="510899"/>
            <a:ext cx="11281913" cy="6347101"/>
          </a:xfrm>
        </p:spPr>
        <p:txBody>
          <a:bodyPr>
            <a:normAutofit/>
          </a:bodyPr>
          <a:lstStyle/>
          <a:p>
            <a:pPr marL="0" indent="0" algn="just">
              <a:buNone/>
            </a:pPr>
            <a:r>
              <a:rPr lang="en-IN" dirty="0">
                <a:latin typeface="Times New Roman" panose="02020603050405020304" pitchFamily="18" charset="0"/>
                <a:cs typeface="Times New Roman" panose="02020603050405020304" pitchFamily="18" charset="0"/>
              </a:rPr>
              <a:t>[7]	</a:t>
            </a:r>
            <a:r>
              <a:rPr lang="en-IN" dirty="0" err="1">
                <a:latin typeface="Times New Roman" panose="02020603050405020304" pitchFamily="18" charset="0"/>
                <a:cs typeface="Times New Roman" panose="02020603050405020304" pitchFamily="18" charset="0"/>
              </a:rPr>
              <a:t>Megha</a:t>
            </a:r>
            <a:r>
              <a:rPr lang="en-IN" dirty="0">
                <a:latin typeface="Times New Roman" panose="02020603050405020304" pitchFamily="18" charset="0"/>
                <a:cs typeface="Times New Roman" panose="02020603050405020304" pitchFamily="18" charset="0"/>
              </a:rPr>
              <a:t> R. </a:t>
            </a:r>
            <a:r>
              <a:rPr lang="en-IN" dirty="0" err="1">
                <a:latin typeface="Times New Roman" panose="02020603050405020304" pitchFamily="18" charset="0"/>
                <a:cs typeface="Times New Roman" panose="02020603050405020304" pitchFamily="18" charset="0"/>
              </a:rPr>
              <a:t>Siddagangappa</a:t>
            </a:r>
            <a:r>
              <a:rPr lang="en-IN" dirty="0">
                <a:latin typeface="Times New Roman" panose="02020603050405020304" pitchFamily="18" charset="0"/>
                <a:cs typeface="Times New Roman" panose="02020603050405020304" pitchFamily="18" charset="0"/>
              </a:rPr>
              <a:t> et. Al, “Classification and Quality 	Analysis of Food Grains,” IOSR Journal of Computer 	Engineering 	(IOSR-JCE), Aug. 2014</a:t>
            </a:r>
          </a:p>
          <a:p>
            <a:pPr marL="0" indent="0" algn="just">
              <a:buNone/>
            </a:pPr>
            <a:endParaRPr lang="en-IN" sz="1000" dirty="0">
              <a:latin typeface="Times New Roman" panose="02020603050405020304" pitchFamily="18" charset="0"/>
              <a:cs typeface="Times New Roman" panose="02020603050405020304" pitchFamily="18" charset="0"/>
            </a:endParaRPr>
          </a:p>
          <a:p>
            <a:pPr lvl="1" algn="just"/>
            <a:r>
              <a:rPr lang="en-IN" sz="26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Identification of rice varieties based on their characteristics has been done 	using  	Probabilistic Neural Network(PNN) approach</a:t>
            </a:r>
            <a:endParaRPr lang="en-IN" dirty="0"/>
          </a:p>
          <a:p>
            <a:pPr lvl="1" algn="just"/>
            <a:r>
              <a:rPr lang="en-IN" dirty="0">
                <a:latin typeface="Times New Roman" panose="02020603050405020304" pitchFamily="18" charset="0"/>
                <a:cs typeface="Times New Roman" panose="02020603050405020304" pitchFamily="18" charset="0"/>
              </a:rPr>
              <a:t>  Three well known rice varieties were used in tests. This paper proposes a model 	that uses colour and geometrical features as attributes for classification</a:t>
            </a:r>
          </a:p>
          <a:p>
            <a:pPr lvl="1" algn="just"/>
            <a:r>
              <a:rPr lang="en-IN" dirty="0">
                <a:latin typeface="Times New Roman" panose="02020603050405020304" pitchFamily="18" charset="0"/>
                <a:cs typeface="Times New Roman" panose="02020603050405020304" pitchFamily="18" charset="0"/>
              </a:rPr>
              <a:t>   The grading of rice sample is done according to the size of the grain kernel 	and presence of impurities</a:t>
            </a:r>
          </a:p>
          <a:p>
            <a:pPr lvl="1" algn="just"/>
            <a:r>
              <a:rPr lang="en-IN" dirty="0">
                <a:latin typeface="Times New Roman" panose="02020603050405020304" pitchFamily="18" charset="0"/>
                <a:cs typeface="Times New Roman" panose="02020603050405020304" pitchFamily="18" charset="0"/>
              </a:rPr>
              <a:t>   A good classification accuracy is achieved using only 6 features, mean of RGB 	colours and 3 geometrical features. </a:t>
            </a:r>
            <a:r>
              <a:rPr lang="en-US" dirty="0">
                <a:latin typeface="Times New Roman" panose="02020603050405020304" pitchFamily="18" charset="0"/>
                <a:cs typeface="Times New Roman" panose="02020603050405020304" pitchFamily="18" charset="0"/>
              </a:rPr>
              <a:t>Tests on the system for the test sets show 	accuracy of 98% and grading of rice is 90% to 92%. </a:t>
            </a:r>
            <a:endParaRPr lang="en-IN" dirty="0">
              <a:latin typeface="Times New Roman" panose="02020603050405020304" pitchFamily="18" charset="0"/>
              <a:cs typeface="Times New Roman" panose="02020603050405020304" pitchFamily="18" charset="0"/>
            </a:endParaRPr>
          </a:p>
          <a:p>
            <a:pPr marL="457200" lvl="1" indent="0" algn="just">
              <a:buNone/>
            </a:pPr>
            <a:r>
              <a:rPr lang="en-IN" dirty="0">
                <a:latin typeface="Times New Roman" panose="02020603050405020304" pitchFamily="18" charset="0"/>
                <a:cs typeface="Times New Roman" panose="02020603050405020304" pitchFamily="18" charset="0"/>
              </a:rPr>
              <a:t>Advantage: Uses most advanced PNN algorithm which gives a high degree of accuracy</a:t>
            </a:r>
          </a:p>
          <a:p>
            <a:pPr marL="457200" lvl="1" indent="0" algn="just">
              <a:buNone/>
            </a:pPr>
            <a:r>
              <a:rPr lang="en-IN" dirty="0">
                <a:latin typeface="Times New Roman" panose="02020603050405020304" pitchFamily="18" charset="0"/>
                <a:cs typeface="Times New Roman" panose="02020603050405020304" pitchFamily="18" charset="0"/>
              </a:rPr>
              <a:t>Disadvantage: The percentage of accuracy would have been more if Sobel edge detector was used instead of Canny edge detector in the pre-processing stage</a:t>
            </a:r>
          </a:p>
        </p:txBody>
      </p:sp>
    </p:spTree>
    <p:extLst>
      <p:ext uri="{BB962C8B-B14F-4D97-AF65-F5344CB8AC3E}">
        <p14:creationId xmlns:p14="http://schemas.microsoft.com/office/powerpoint/2010/main" val="39447437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0E751-B0E9-4A49-9BB8-EAE3CED86116}"/>
              </a:ext>
            </a:extLst>
          </p:cNvPr>
          <p:cNvSpPr>
            <a:spLocks noGrp="1"/>
          </p:cNvSpPr>
          <p:nvPr>
            <p:ph type="title"/>
          </p:nvPr>
        </p:nvSpPr>
        <p:spPr>
          <a:xfrm>
            <a:off x="838200" y="209850"/>
            <a:ext cx="10358887" cy="1144498"/>
          </a:xfrm>
        </p:spPr>
        <p:txBody>
          <a:bodyPr/>
          <a:lstStyle/>
          <a:p>
            <a:pPr algn="ctr"/>
            <a:r>
              <a:rPr lang="en-IN"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 xmlns:a16="http://schemas.microsoft.com/office/drawing/2014/main" id="{A2D2EF3C-7D3C-4409-8B39-5F06FBC9F466}"/>
              </a:ext>
            </a:extLst>
          </p:cNvPr>
          <p:cNvSpPr>
            <a:spLocks noGrp="1"/>
          </p:cNvSpPr>
          <p:nvPr>
            <p:ph idx="1"/>
          </p:nvPr>
        </p:nvSpPr>
        <p:spPr>
          <a:xfrm>
            <a:off x="681487" y="1354348"/>
            <a:ext cx="10515600" cy="4925682"/>
          </a:xfrm>
        </p:spPr>
        <p:txBody>
          <a:bodyPr>
            <a:noAutofit/>
          </a:bodyPr>
          <a:lstStyle/>
          <a:p>
            <a:pPr marL="0" indent="0" algn="just">
              <a:buNone/>
            </a:pPr>
            <a:r>
              <a:rPr lang="en-IN" sz="2600" dirty="0">
                <a:latin typeface="Times New Roman" panose="02020603050405020304" pitchFamily="18" charset="0"/>
                <a:cs typeface="Times New Roman" panose="02020603050405020304" pitchFamily="18" charset="0"/>
              </a:rPr>
              <a:t>The aim of this project is to develop a real-time application that can classify the type of grain given according to its quality. To do so, the following steps are followed</a:t>
            </a:r>
          </a:p>
          <a:p>
            <a:pPr marL="0" indent="0" algn="just">
              <a:buNone/>
            </a:pPr>
            <a:endParaRPr lang="en-IN" sz="2600"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IN" sz="2600" dirty="0">
                <a:latin typeface="Times New Roman" panose="02020603050405020304" pitchFamily="18" charset="0"/>
                <a:cs typeface="Times New Roman" panose="02020603050405020304" pitchFamily="18" charset="0"/>
              </a:rPr>
              <a:t>Capture the an image of the grain using a digital camera and store it in the database.</a:t>
            </a:r>
          </a:p>
          <a:p>
            <a:pPr marL="514350" indent="-514350" algn="just">
              <a:buFont typeface="+mj-lt"/>
              <a:buAutoNum type="arabicPeriod"/>
            </a:pPr>
            <a:r>
              <a:rPr lang="en-IN" sz="2600" dirty="0">
                <a:latin typeface="Times New Roman" panose="02020603050405020304" pitchFamily="18" charset="0"/>
                <a:cs typeface="Times New Roman" panose="02020603050405020304" pitchFamily="18" charset="0"/>
              </a:rPr>
              <a:t>Perform the tasks of pre-processing, segmentation and feature extraction. Store the extracted features in the feature vector for training.</a:t>
            </a:r>
          </a:p>
          <a:p>
            <a:pPr marL="514350" indent="-514350" algn="just">
              <a:buFont typeface="+mj-lt"/>
              <a:buAutoNum type="arabicPeriod"/>
            </a:pPr>
            <a:r>
              <a:rPr lang="en-IN" sz="2600" dirty="0">
                <a:latin typeface="Times New Roman" panose="02020603050405020304" pitchFamily="18" charset="0"/>
                <a:cs typeface="Times New Roman" panose="02020603050405020304" pitchFamily="18" charset="0"/>
              </a:rPr>
              <a:t>Build the neural network for training and recognizing the grain type and its quality.</a:t>
            </a:r>
          </a:p>
          <a:p>
            <a:pPr marL="514350" indent="-514350" algn="just">
              <a:buFont typeface="+mj-lt"/>
              <a:buAutoNum type="arabicPeriod"/>
            </a:pPr>
            <a:r>
              <a:rPr lang="en-IN" sz="2600" dirty="0">
                <a:latin typeface="Times New Roman" panose="02020603050405020304" pitchFamily="18" charset="0"/>
                <a:cs typeface="Times New Roman" panose="02020603050405020304" pitchFamily="18" charset="0"/>
              </a:rPr>
              <a:t>Finally, test the system by giving different images as input. </a:t>
            </a:r>
          </a:p>
        </p:txBody>
      </p:sp>
    </p:spTree>
    <p:extLst>
      <p:ext uri="{BB962C8B-B14F-4D97-AF65-F5344CB8AC3E}">
        <p14:creationId xmlns:p14="http://schemas.microsoft.com/office/powerpoint/2010/main" val="23556837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Methodology</a:t>
            </a:r>
            <a:endParaRPr lang="en-IN" dirty="0"/>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64810"/>
            <a:ext cx="10515600" cy="4416814"/>
          </a:xfrm>
        </p:spPr>
      </p:pic>
    </p:spTree>
    <p:extLst>
      <p:ext uri="{BB962C8B-B14F-4D97-AF65-F5344CB8AC3E}">
        <p14:creationId xmlns:p14="http://schemas.microsoft.com/office/powerpoint/2010/main" val="14610259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 xmlns:a16="http://schemas.microsoft.com/office/drawing/2014/main" id="{957FBFFF-05DC-4835-B35B-B1FCE7E3F561}"/>
              </a:ext>
            </a:extLst>
          </p:cNvPr>
          <p:cNvGraphicFramePr>
            <a:graphicFrameLocks noGrp="1"/>
          </p:cNvGraphicFramePr>
          <p:nvPr>
            <p:ph idx="1"/>
            <p:extLst>
              <p:ext uri="{D42A27DB-BD31-4B8C-83A1-F6EECF244321}">
                <p14:modId xmlns:p14="http://schemas.microsoft.com/office/powerpoint/2010/main" val="1111331090"/>
              </p:ext>
            </p:extLst>
          </p:nvPr>
        </p:nvGraphicFramePr>
        <p:xfrm>
          <a:off x="506896" y="0"/>
          <a:ext cx="11178205" cy="4313691"/>
        </p:xfrm>
        <a:graphic>
          <a:graphicData uri="http://schemas.openxmlformats.org/drawingml/2006/table">
            <a:tbl>
              <a:tblPr firstRow="1" firstCol="1" lastRow="1" lastCol="1" bandRow="1" bandCol="1">
                <a:tableStyleId>{5C22544A-7EE6-4342-B048-85BDC9FD1C3A}</a:tableStyleId>
              </a:tblPr>
              <a:tblGrid>
                <a:gridCol w="1757380">
                  <a:extLst>
                    <a:ext uri="{9D8B030D-6E8A-4147-A177-3AD203B41FA5}">
                      <a16:colId xmlns="" xmlns:a16="http://schemas.microsoft.com/office/drawing/2014/main" val="432226475"/>
                    </a:ext>
                  </a:extLst>
                </a:gridCol>
                <a:gridCol w="1004266">
                  <a:extLst>
                    <a:ext uri="{9D8B030D-6E8A-4147-A177-3AD203B41FA5}">
                      <a16:colId xmlns="" xmlns:a16="http://schemas.microsoft.com/office/drawing/2014/main" val="1482950792"/>
                    </a:ext>
                  </a:extLst>
                </a:gridCol>
                <a:gridCol w="1635835">
                  <a:extLst>
                    <a:ext uri="{9D8B030D-6E8A-4147-A177-3AD203B41FA5}">
                      <a16:colId xmlns="" xmlns:a16="http://schemas.microsoft.com/office/drawing/2014/main" val="3913579167"/>
                    </a:ext>
                  </a:extLst>
                </a:gridCol>
                <a:gridCol w="1480714">
                  <a:extLst>
                    <a:ext uri="{9D8B030D-6E8A-4147-A177-3AD203B41FA5}">
                      <a16:colId xmlns="" xmlns:a16="http://schemas.microsoft.com/office/drawing/2014/main" val="402766596"/>
                    </a:ext>
                  </a:extLst>
                </a:gridCol>
                <a:gridCol w="1262130">
                  <a:extLst>
                    <a:ext uri="{9D8B030D-6E8A-4147-A177-3AD203B41FA5}">
                      <a16:colId xmlns="" xmlns:a16="http://schemas.microsoft.com/office/drawing/2014/main" val="3880020057"/>
                    </a:ext>
                  </a:extLst>
                </a:gridCol>
                <a:gridCol w="1676966">
                  <a:extLst>
                    <a:ext uri="{9D8B030D-6E8A-4147-A177-3AD203B41FA5}">
                      <a16:colId xmlns="" xmlns:a16="http://schemas.microsoft.com/office/drawing/2014/main" val="1511300651"/>
                    </a:ext>
                  </a:extLst>
                </a:gridCol>
                <a:gridCol w="1211599">
                  <a:extLst>
                    <a:ext uri="{9D8B030D-6E8A-4147-A177-3AD203B41FA5}">
                      <a16:colId xmlns="" xmlns:a16="http://schemas.microsoft.com/office/drawing/2014/main" val="3490854393"/>
                    </a:ext>
                  </a:extLst>
                </a:gridCol>
                <a:gridCol w="1149315">
                  <a:extLst>
                    <a:ext uri="{9D8B030D-6E8A-4147-A177-3AD203B41FA5}">
                      <a16:colId xmlns="" xmlns:a16="http://schemas.microsoft.com/office/drawing/2014/main" val="2263368521"/>
                    </a:ext>
                  </a:extLst>
                </a:gridCol>
              </a:tblGrid>
              <a:tr h="861363">
                <a:tc>
                  <a:txBody>
                    <a:bodyPr/>
                    <a:lstStyle/>
                    <a:p>
                      <a:pPr marL="50800" marR="45720" algn="ctr">
                        <a:lnSpc>
                          <a:spcPct val="100000"/>
                        </a:lnSpc>
                        <a:spcBef>
                          <a:spcPts val="475"/>
                        </a:spcBef>
                        <a:spcAft>
                          <a:spcPts val="0"/>
                        </a:spcAft>
                      </a:pPr>
                      <a:endParaRPr lang="en-US" sz="1500" dirty="0">
                        <a:effectLst/>
                        <a:latin typeface="Times New Roman" panose="02020603050405020304" pitchFamily="18" charset="0"/>
                        <a:cs typeface="Times New Roman" panose="02020603050405020304" pitchFamily="18" charset="0"/>
                      </a:endParaRPr>
                    </a:p>
                    <a:p>
                      <a:pPr marL="50800" marR="45720" algn="ctr">
                        <a:lnSpc>
                          <a:spcPct val="100000"/>
                        </a:lnSpc>
                        <a:spcBef>
                          <a:spcPts val="475"/>
                        </a:spcBef>
                        <a:spcAft>
                          <a:spcPts val="0"/>
                        </a:spcAft>
                      </a:pPr>
                      <a:r>
                        <a:rPr lang="en-US" sz="1500" dirty="0">
                          <a:effectLst/>
                          <a:latin typeface="Times New Roman" panose="02020603050405020304" pitchFamily="18" charset="0"/>
                          <a:cs typeface="Times New Roman" panose="02020603050405020304" pitchFamily="18" charset="0"/>
                        </a:rPr>
                        <a:t>References</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rgbClr val="0070C0"/>
                    </a:solidFill>
                  </a:tcPr>
                </a:tc>
                <a:tc>
                  <a:txBody>
                    <a:bodyPr/>
                    <a:lstStyle/>
                    <a:p>
                      <a:pPr marL="207010" marR="153035" indent="-48260">
                        <a:lnSpc>
                          <a:spcPct val="100000"/>
                        </a:lnSpc>
                        <a:spcBef>
                          <a:spcPts val="15"/>
                        </a:spcBef>
                        <a:spcAft>
                          <a:spcPts val="0"/>
                        </a:spcAft>
                      </a:pPr>
                      <a:endParaRPr lang="en-US" sz="1500" dirty="0">
                        <a:effectLst/>
                        <a:latin typeface="Times New Roman" panose="02020603050405020304" pitchFamily="18" charset="0"/>
                        <a:cs typeface="Times New Roman" panose="02020603050405020304" pitchFamily="18" charset="0"/>
                      </a:endParaRPr>
                    </a:p>
                    <a:p>
                      <a:pPr marL="207010" marR="153035" indent="-48260">
                        <a:lnSpc>
                          <a:spcPct val="100000"/>
                        </a:lnSpc>
                        <a:spcBef>
                          <a:spcPts val="15"/>
                        </a:spcBef>
                        <a:spcAft>
                          <a:spcPts val="0"/>
                        </a:spcAft>
                      </a:pPr>
                      <a:r>
                        <a:rPr lang="en-US" sz="1500" dirty="0">
                          <a:effectLst/>
                          <a:latin typeface="Times New Roman" panose="02020603050405020304" pitchFamily="18" charset="0"/>
                          <a:cs typeface="Times New Roman" panose="02020603050405020304" pitchFamily="18" charset="0"/>
                        </a:rPr>
                        <a:t>Data set</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rgbClr val="0070C0"/>
                    </a:solidFill>
                  </a:tcPr>
                </a:tc>
                <a:tc>
                  <a:txBody>
                    <a:bodyPr/>
                    <a:lstStyle/>
                    <a:p>
                      <a:pPr marL="195580" indent="-98425">
                        <a:lnSpc>
                          <a:spcPct val="100000"/>
                        </a:lnSpc>
                        <a:spcBef>
                          <a:spcPts val="15"/>
                        </a:spcBef>
                        <a:spcAft>
                          <a:spcPts val="0"/>
                        </a:spcAft>
                      </a:pPr>
                      <a:endParaRPr lang="en-US" sz="1500" dirty="0">
                        <a:effectLst/>
                        <a:latin typeface="Times New Roman" panose="02020603050405020304" pitchFamily="18" charset="0"/>
                        <a:cs typeface="Times New Roman" panose="02020603050405020304" pitchFamily="18" charset="0"/>
                      </a:endParaRPr>
                    </a:p>
                    <a:p>
                      <a:pPr marL="195580" indent="-98425">
                        <a:lnSpc>
                          <a:spcPct val="100000"/>
                        </a:lnSpc>
                        <a:spcBef>
                          <a:spcPts val="15"/>
                        </a:spcBef>
                        <a:spcAft>
                          <a:spcPts val="0"/>
                        </a:spcAft>
                      </a:pPr>
                      <a:r>
                        <a:rPr lang="en-US" sz="1500" dirty="0">
                          <a:effectLst/>
                          <a:latin typeface="Times New Roman" panose="02020603050405020304" pitchFamily="18" charset="0"/>
                          <a:cs typeface="Times New Roman" panose="02020603050405020304" pitchFamily="18" charset="0"/>
                        </a:rPr>
                        <a:t>Pre-Processing techniques</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rgbClr val="0070C0"/>
                    </a:solidFill>
                  </a:tcPr>
                </a:tc>
                <a:tc>
                  <a:txBody>
                    <a:bodyPr/>
                    <a:lstStyle/>
                    <a:p>
                      <a:pPr marL="213995" marR="154305" indent="-43180">
                        <a:lnSpc>
                          <a:spcPct val="100000"/>
                        </a:lnSpc>
                        <a:spcBef>
                          <a:spcPts val="15"/>
                        </a:spcBef>
                        <a:spcAft>
                          <a:spcPts val="0"/>
                        </a:spcAft>
                      </a:pPr>
                      <a:endParaRPr lang="en-US" sz="1500" dirty="0">
                        <a:effectLst/>
                        <a:latin typeface="Times New Roman" panose="02020603050405020304" pitchFamily="18" charset="0"/>
                        <a:cs typeface="Times New Roman" panose="02020603050405020304" pitchFamily="18" charset="0"/>
                      </a:endParaRPr>
                    </a:p>
                    <a:p>
                      <a:pPr marL="213995" marR="154305" indent="-43180">
                        <a:lnSpc>
                          <a:spcPct val="100000"/>
                        </a:lnSpc>
                        <a:spcBef>
                          <a:spcPts val="15"/>
                        </a:spcBef>
                        <a:spcAft>
                          <a:spcPts val="0"/>
                        </a:spcAft>
                      </a:pPr>
                      <a:r>
                        <a:rPr lang="en-US" sz="1500" dirty="0">
                          <a:effectLst/>
                          <a:latin typeface="Times New Roman" panose="02020603050405020304" pitchFamily="18" charset="0"/>
                          <a:cs typeface="Times New Roman" panose="02020603050405020304" pitchFamily="18" charset="0"/>
                        </a:rPr>
                        <a:t>Extracted features</a:t>
                      </a:r>
                    </a:p>
                    <a:p>
                      <a:pPr marL="213995" marR="154305" indent="-43180">
                        <a:lnSpc>
                          <a:spcPct val="100000"/>
                        </a:lnSpc>
                        <a:spcBef>
                          <a:spcPts val="15"/>
                        </a:spcBef>
                        <a:spcAft>
                          <a:spcPts val="0"/>
                        </a:spcAft>
                      </a:pP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rgbClr val="0070C0"/>
                    </a:solidFill>
                  </a:tcPr>
                </a:tc>
                <a:tc>
                  <a:txBody>
                    <a:bodyPr/>
                    <a:lstStyle/>
                    <a:p>
                      <a:pPr marL="140970" algn="ctr">
                        <a:spcBef>
                          <a:spcPts val="475"/>
                        </a:spcBef>
                        <a:spcAft>
                          <a:spcPts val="0"/>
                        </a:spcAft>
                      </a:pPr>
                      <a:endParaRPr lang="en-US" sz="1500" b="1" kern="1200" dirty="0">
                        <a:solidFill>
                          <a:schemeClr val="lt1"/>
                        </a:solidFill>
                        <a:effectLst/>
                        <a:latin typeface="Times New Roman" panose="02020603050405020304" pitchFamily="18" charset="0"/>
                        <a:ea typeface="+mn-ea"/>
                        <a:cs typeface="Times New Roman" panose="02020603050405020304" pitchFamily="18" charset="0"/>
                      </a:endParaRPr>
                    </a:p>
                    <a:p>
                      <a:pPr marL="140970" algn="ctr">
                        <a:spcBef>
                          <a:spcPts val="475"/>
                        </a:spcBef>
                        <a:spcAft>
                          <a:spcPts val="0"/>
                        </a:spcAft>
                      </a:pPr>
                      <a:r>
                        <a:rPr lang="en-US" sz="1500" b="1" kern="1200" dirty="0">
                          <a:solidFill>
                            <a:schemeClr val="lt1"/>
                          </a:solidFill>
                          <a:effectLst/>
                          <a:latin typeface="Times New Roman" panose="02020603050405020304" pitchFamily="18" charset="0"/>
                          <a:ea typeface="+mn-ea"/>
                          <a:cs typeface="Times New Roman" panose="02020603050405020304" pitchFamily="18" charset="0"/>
                        </a:rPr>
                        <a:t>Color Spaces</a:t>
                      </a:r>
                    </a:p>
                  </a:txBody>
                  <a:tcPr marL="0" marR="0" marT="0" marB="0">
                    <a:solidFill>
                      <a:srgbClr val="0070C0"/>
                    </a:solidFill>
                  </a:tcPr>
                </a:tc>
                <a:tc>
                  <a:txBody>
                    <a:bodyPr/>
                    <a:lstStyle/>
                    <a:p>
                      <a:pPr marL="102870" indent="15240">
                        <a:lnSpc>
                          <a:spcPts val="970"/>
                        </a:lnSpc>
                        <a:spcBef>
                          <a:spcPts val="15"/>
                        </a:spcBef>
                        <a:spcAft>
                          <a:spcPts val="0"/>
                        </a:spcAft>
                      </a:pPr>
                      <a:endParaRPr lang="en-IN" sz="1500" b="1" kern="1200" dirty="0">
                        <a:solidFill>
                          <a:schemeClr val="lt1"/>
                        </a:solidFill>
                        <a:effectLst/>
                        <a:latin typeface="Times New Roman" panose="02020603050405020304" pitchFamily="18" charset="0"/>
                        <a:ea typeface="+mn-ea"/>
                        <a:cs typeface="Times New Roman" panose="02020603050405020304" pitchFamily="18" charset="0"/>
                      </a:endParaRPr>
                    </a:p>
                    <a:p>
                      <a:pPr marL="102870" indent="15240">
                        <a:lnSpc>
                          <a:spcPts val="970"/>
                        </a:lnSpc>
                        <a:spcBef>
                          <a:spcPts val="15"/>
                        </a:spcBef>
                        <a:spcAft>
                          <a:spcPts val="0"/>
                        </a:spcAft>
                      </a:pPr>
                      <a:endParaRPr lang="en-IN" sz="1500" b="1" kern="1200" dirty="0">
                        <a:solidFill>
                          <a:schemeClr val="lt1"/>
                        </a:solidFill>
                        <a:effectLst/>
                        <a:latin typeface="Times New Roman" panose="02020603050405020304" pitchFamily="18" charset="0"/>
                        <a:ea typeface="+mn-ea"/>
                        <a:cs typeface="Times New Roman" panose="02020603050405020304" pitchFamily="18" charset="0"/>
                      </a:endParaRPr>
                    </a:p>
                    <a:p>
                      <a:pPr marL="102870" indent="15240">
                        <a:lnSpc>
                          <a:spcPts val="970"/>
                        </a:lnSpc>
                        <a:spcBef>
                          <a:spcPts val="15"/>
                        </a:spcBef>
                        <a:spcAft>
                          <a:spcPts val="0"/>
                        </a:spcAft>
                      </a:pPr>
                      <a:endParaRPr lang="en-IN" sz="1500" b="1" kern="1200" dirty="0">
                        <a:solidFill>
                          <a:schemeClr val="lt1"/>
                        </a:solidFill>
                        <a:effectLst/>
                        <a:latin typeface="Times New Roman" panose="02020603050405020304" pitchFamily="18" charset="0"/>
                        <a:ea typeface="+mn-ea"/>
                        <a:cs typeface="Times New Roman" panose="02020603050405020304" pitchFamily="18" charset="0"/>
                      </a:endParaRPr>
                    </a:p>
                    <a:p>
                      <a:pPr marL="102870" indent="15240">
                        <a:lnSpc>
                          <a:spcPts val="970"/>
                        </a:lnSpc>
                        <a:spcBef>
                          <a:spcPts val="15"/>
                        </a:spcBef>
                        <a:spcAft>
                          <a:spcPts val="0"/>
                        </a:spcAft>
                      </a:pPr>
                      <a:r>
                        <a:rPr lang="en-IN" sz="1500" b="1" kern="1200" dirty="0">
                          <a:solidFill>
                            <a:schemeClr val="lt1"/>
                          </a:solidFill>
                          <a:effectLst/>
                          <a:latin typeface="Times New Roman" panose="02020603050405020304" pitchFamily="18" charset="0"/>
                          <a:ea typeface="+mn-ea"/>
                          <a:cs typeface="Times New Roman" panose="02020603050405020304" pitchFamily="18" charset="0"/>
                        </a:rPr>
                        <a:t>Training</a:t>
                      </a:r>
                    </a:p>
                  </a:txBody>
                  <a:tcPr marL="0" marR="0" marT="0" marB="0">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effectLst/>
                          <a:latin typeface="Times New Roman" panose="02020603050405020304" pitchFamily="18" charset="0"/>
                          <a:cs typeface="Times New Roman" panose="02020603050405020304" pitchFamily="18" charset="0"/>
                        </a:rPr>
                        <a:t>   Criteria</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500" dirty="0"/>
                    </a:p>
                  </a:txBody>
                  <a:tcPr marL="0" marR="0" marT="0" marB="0">
                    <a:solidFill>
                      <a:srgbClr val="0070C0"/>
                    </a:solidFill>
                  </a:tcPr>
                </a:tc>
                <a:tc>
                  <a:txBody>
                    <a:bodyPr/>
                    <a:lstStyle/>
                    <a:p>
                      <a:pPr marL="102870" indent="15240">
                        <a:lnSpc>
                          <a:spcPts val="970"/>
                        </a:lnSpc>
                        <a:spcBef>
                          <a:spcPts val="15"/>
                        </a:spcBef>
                        <a:spcAft>
                          <a:spcPts val="0"/>
                        </a:spcAft>
                      </a:pPr>
                      <a:endParaRPr lang="en-US" sz="1500" dirty="0">
                        <a:effectLst/>
                        <a:latin typeface="Times New Roman" panose="02020603050405020304" pitchFamily="18" charset="0"/>
                        <a:cs typeface="Times New Roman" panose="02020603050405020304" pitchFamily="18" charset="0"/>
                      </a:endParaRPr>
                    </a:p>
                    <a:p>
                      <a:pPr marL="102870" indent="15240">
                        <a:lnSpc>
                          <a:spcPct val="100000"/>
                        </a:lnSpc>
                        <a:spcBef>
                          <a:spcPts val="15"/>
                        </a:spcBef>
                        <a:spcAft>
                          <a:spcPts val="0"/>
                        </a:spcAft>
                      </a:pPr>
                      <a:r>
                        <a:rPr lang="en-US" sz="1500" dirty="0">
                          <a:effectLst/>
                          <a:latin typeface="Times New Roman" panose="02020603050405020304" pitchFamily="18" charset="0"/>
                          <a:cs typeface="Times New Roman" panose="02020603050405020304" pitchFamily="18" charset="0"/>
                        </a:rPr>
                        <a:t>Average accuracy</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500" dirty="0"/>
                    </a:p>
                  </a:txBody>
                  <a:tcPr marL="0" marR="0" marT="0" marB="0">
                    <a:solidFill>
                      <a:srgbClr val="0070C0"/>
                    </a:solidFill>
                  </a:tcPr>
                </a:tc>
                <a:extLst>
                  <a:ext uri="{0D108BD9-81ED-4DB2-BD59-A6C34878D82A}">
                    <a16:rowId xmlns="" xmlns:a16="http://schemas.microsoft.com/office/drawing/2014/main" val="1256584552"/>
                  </a:ext>
                </a:extLst>
              </a:tr>
              <a:tr h="861363">
                <a:tc>
                  <a:txBody>
                    <a:bodyPr/>
                    <a:lstStyle/>
                    <a:p>
                      <a:pPr marL="50165" marR="45720" algn="ctr">
                        <a:lnSpc>
                          <a:spcPts val="940"/>
                        </a:lnSpc>
                        <a:spcAft>
                          <a:spcPts val="0"/>
                        </a:spcAft>
                      </a:pPr>
                      <a:endParaRPr lang="en-IN" sz="15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50165" marR="45720" algn="ctr">
                        <a:lnSpc>
                          <a:spcPct val="100000"/>
                        </a:lnSpc>
                        <a:spcAft>
                          <a:spcPts val="0"/>
                        </a:spcAft>
                      </a:pPr>
                      <a:r>
                        <a:rPr lang="en-IN" sz="15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Syed Ali et al., (2019)</a:t>
                      </a:r>
                    </a:p>
                  </a:txBody>
                  <a:tcPr marL="0" marR="0" marT="0" marB="0">
                    <a:solidFill>
                      <a:schemeClr val="bg2">
                        <a:lumMod val="90000"/>
                      </a:schemeClr>
                    </a:solidFill>
                  </a:tcPr>
                </a:tc>
                <a:tc>
                  <a:txBody>
                    <a:bodyPr/>
                    <a:lstStyle/>
                    <a:p>
                      <a:pPr marL="121920">
                        <a:lnSpc>
                          <a:spcPts val="940"/>
                        </a:lnSpc>
                        <a:spcAft>
                          <a:spcPts val="0"/>
                        </a:spcAft>
                      </a:pPr>
                      <a:endParaRPr lang="en-US" sz="1500" dirty="0">
                        <a:effectLst/>
                        <a:latin typeface="Times New Roman" panose="02020603050405020304" pitchFamily="18" charset="0"/>
                        <a:cs typeface="Times New Roman" panose="02020603050405020304" pitchFamily="18" charset="0"/>
                      </a:endParaRPr>
                    </a:p>
                    <a:p>
                      <a:pPr marL="121920">
                        <a:lnSpc>
                          <a:spcPct val="100000"/>
                        </a:lnSpc>
                        <a:spcAft>
                          <a:spcPts val="0"/>
                        </a:spcAft>
                      </a:pPr>
                      <a:endParaRPr lang="en-US" sz="1500" dirty="0">
                        <a:effectLst/>
                        <a:latin typeface="Times New Roman" panose="02020603050405020304" pitchFamily="18" charset="0"/>
                        <a:cs typeface="Times New Roman" panose="02020603050405020304" pitchFamily="18" charset="0"/>
                      </a:endParaRPr>
                    </a:p>
                    <a:p>
                      <a:pPr marL="121920">
                        <a:lnSpc>
                          <a:spcPct val="100000"/>
                        </a:lnSpc>
                        <a:spcAft>
                          <a:spcPts val="0"/>
                        </a:spcAft>
                      </a:pPr>
                      <a:r>
                        <a:rPr lang="en-US" sz="1500" dirty="0">
                          <a:effectLst/>
                          <a:latin typeface="Times New Roman" panose="02020603050405020304" pitchFamily="18" charset="0"/>
                          <a:cs typeface="Times New Roman" panose="02020603050405020304" pitchFamily="18" charset="0"/>
                        </a:rPr>
                        <a:t>103</a:t>
                      </a:r>
                      <a:r>
                        <a:rPr lang="en-US" sz="1500" spc="-15" dirty="0">
                          <a:effectLst/>
                          <a:latin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cs typeface="Times New Roman" panose="02020603050405020304" pitchFamily="18" charset="0"/>
                        </a:rPr>
                        <a:t>rice</a:t>
                      </a:r>
                      <a:endParaRPr lang="en-IN" sz="1500" dirty="0">
                        <a:effectLst/>
                        <a:latin typeface="Times New Roman" panose="02020603050405020304" pitchFamily="18" charset="0"/>
                        <a:cs typeface="Times New Roman" panose="02020603050405020304" pitchFamily="18" charset="0"/>
                      </a:endParaRPr>
                    </a:p>
                    <a:p>
                      <a:pPr marL="138430">
                        <a:lnSpc>
                          <a:spcPct val="100000"/>
                        </a:lnSpc>
                        <a:spcAft>
                          <a:spcPts val="0"/>
                        </a:spcAft>
                      </a:pPr>
                      <a:r>
                        <a:rPr lang="en-US" sz="1500" dirty="0">
                          <a:effectLst/>
                          <a:latin typeface="Times New Roman" panose="02020603050405020304" pitchFamily="18" charset="0"/>
                          <a:cs typeface="Times New Roman" panose="02020603050405020304" pitchFamily="18" charset="0"/>
                        </a:rPr>
                        <a:t>Grains</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52705" marR="48895" algn="ctr">
                        <a:spcBef>
                          <a:spcPts val="450"/>
                        </a:spcBef>
                        <a:spcAft>
                          <a:spcPts val="0"/>
                        </a:spcAft>
                      </a:pPr>
                      <a:endParaRPr lang="en-US" sz="1500" dirty="0" smtClean="0">
                        <a:effectLst/>
                        <a:latin typeface="Times New Roman" panose="02020603050405020304" pitchFamily="18" charset="0"/>
                        <a:cs typeface="Times New Roman" panose="02020603050405020304" pitchFamily="18" charset="0"/>
                      </a:endParaRPr>
                    </a:p>
                    <a:p>
                      <a:pPr marL="52705" marR="48895" algn="ctr">
                        <a:spcBef>
                          <a:spcPts val="450"/>
                        </a:spcBef>
                        <a:spcAft>
                          <a:spcPts val="0"/>
                        </a:spcAft>
                      </a:pPr>
                      <a:r>
                        <a:rPr lang="en-US" sz="1500" dirty="0" smtClean="0">
                          <a:effectLst/>
                          <a:latin typeface="Times New Roman" panose="02020603050405020304" pitchFamily="18" charset="0"/>
                          <a:cs typeface="Times New Roman" panose="02020603050405020304" pitchFamily="18" charset="0"/>
                        </a:rPr>
                        <a:t>Filter</a:t>
                      </a:r>
                      <a:r>
                        <a:rPr lang="en-US" sz="1500" dirty="0">
                          <a:effectLst/>
                          <a:latin typeface="Times New Roman" panose="02020603050405020304" pitchFamily="18" charset="0"/>
                          <a:cs typeface="Times New Roman" panose="02020603050405020304" pitchFamily="18" charset="0"/>
                        </a:rPr>
                        <a:t>, dilation, </a:t>
                      </a:r>
                      <a:r>
                        <a:rPr lang="en-US" sz="1500" dirty="0" err="1">
                          <a:effectLst/>
                          <a:latin typeface="Times New Roman" panose="02020603050405020304" pitchFamily="18" charset="0"/>
                          <a:cs typeface="Times New Roman" panose="02020603050405020304" pitchFamily="18" charset="0"/>
                        </a:rPr>
                        <a:t>ersion</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52070" marR="46990" algn="ctr">
                        <a:spcBef>
                          <a:spcPts val="450"/>
                        </a:spcBef>
                        <a:spcAft>
                          <a:spcPts val="0"/>
                        </a:spcAft>
                      </a:pPr>
                      <a:r>
                        <a:rPr lang="en-US" sz="1500" dirty="0">
                          <a:effectLst/>
                          <a:latin typeface="Times New Roman" panose="02020603050405020304" pitchFamily="18" charset="0"/>
                          <a:cs typeface="Times New Roman" panose="02020603050405020304" pitchFamily="18" charset="0"/>
                        </a:rPr>
                        <a:t>Length, width, area, uneven particles, grains of other colors</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110490" marR="106680" algn="ctr">
                        <a:spcBef>
                          <a:spcPts val="450"/>
                        </a:spcBef>
                        <a:spcAft>
                          <a:spcPts val="0"/>
                        </a:spcAft>
                      </a:pPr>
                      <a:r>
                        <a:rPr lang="en-US" sz="1500" dirty="0">
                          <a:effectLst/>
                          <a:latin typeface="Times New Roman" panose="02020603050405020304" pitchFamily="18" charset="0"/>
                          <a:cs typeface="Times New Roman" panose="02020603050405020304" pitchFamily="18" charset="0"/>
                        </a:rPr>
                        <a:t>RGB</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219075">
                        <a:lnSpc>
                          <a:spcPts val="895"/>
                        </a:lnSpc>
                        <a:spcAft>
                          <a:spcPts val="0"/>
                        </a:spcAft>
                      </a:pPr>
                      <a:r>
                        <a:rPr lang="en-US" sz="1500" dirty="0">
                          <a:effectLst/>
                          <a:latin typeface="Times New Roman" panose="02020603050405020304" pitchFamily="18" charset="0"/>
                          <a:cs typeface="Times New Roman" panose="02020603050405020304" pitchFamily="18" charset="0"/>
                        </a:rPr>
                        <a:t>  </a:t>
                      </a:r>
                    </a:p>
                    <a:p>
                      <a:pPr marL="219075">
                        <a:lnSpc>
                          <a:spcPts val="895"/>
                        </a:lnSpc>
                        <a:spcAft>
                          <a:spcPts val="0"/>
                        </a:spcAft>
                      </a:pPr>
                      <a:r>
                        <a:rPr lang="en-US" sz="1500" dirty="0">
                          <a:effectLst/>
                          <a:latin typeface="Times New Roman" panose="02020603050405020304" pitchFamily="18" charset="0"/>
                          <a:cs typeface="Times New Roman" panose="02020603050405020304" pitchFamily="18" charset="0"/>
                        </a:rPr>
                        <a:t>    N/A</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119380">
                        <a:spcBef>
                          <a:spcPts val="450"/>
                        </a:spcBef>
                        <a:spcAft>
                          <a:spcPts val="0"/>
                        </a:spcAft>
                      </a:pPr>
                      <a:r>
                        <a:rPr lang="en-US" sz="1500" dirty="0">
                          <a:effectLst/>
                          <a:latin typeface="Times New Roman" panose="02020603050405020304" pitchFamily="18" charset="0"/>
                          <a:cs typeface="Times New Roman" panose="02020603050405020304" pitchFamily="18" charset="0"/>
                        </a:rPr>
                        <a:t>Accuracy</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78740" marR="76200" algn="ctr">
                        <a:spcBef>
                          <a:spcPts val="45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95%</a:t>
                      </a:r>
                      <a:endParaRPr lang="en-IN" sz="15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extLst>
                  <a:ext uri="{0D108BD9-81ED-4DB2-BD59-A6C34878D82A}">
                    <a16:rowId xmlns="" xmlns:a16="http://schemas.microsoft.com/office/drawing/2014/main" val="137861805"/>
                  </a:ext>
                </a:extLst>
              </a:tr>
              <a:tr h="969034">
                <a:tc>
                  <a:txBody>
                    <a:bodyPr/>
                    <a:lstStyle/>
                    <a:p>
                      <a:pPr marL="50165" marR="45720" algn="ctr">
                        <a:lnSpc>
                          <a:spcPts val="940"/>
                        </a:lnSpc>
                        <a:spcAft>
                          <a:spcPts val="0"/>
                        </a:spcAft>
                      </a:pPr>
                      <a:endParaRPr lang="en-US" sz="1500" b="1" kern="1200" dirty="0">
                        <a:solidFill>
                          <a:schemeClr val="tx1"/>
                        </a:solidFill>
                        <a:effectLst/>
                        <a:latin typeface="Times New Roman" panose="02020603050405020304" pitchFamily="18" charset="0"/>
                        <a:cs typeface="Times New Roman" panose="02020603050405020304" pitchFamily="18" charset="0"/>
                      </a:endParaRPr>
                    </a:p>
                    <a:p>
                      <a:pPr marL="50165" marR="45720" algn="ctr">
                        <a:lnSpc>
                          <a:spcPts val="940"/>
                        </a:lnSpc>
                        <a:spcAft>
                          <a:spcPts val="0"/>
                        </a:spcAft>
                      </a:pPr>
                      <a:r>
                        <a:rPr lang="en-US" sz="1500" b="1" kern="1200" dirty="0" err="1">
                          <a:solidFill>
                            <a:schemeClr val="tx1"/>
                          </a:solidFill>
                          <a:effectLst/>
                          <a:latin typeface="Times New Roman" panose="02020603050405020304" pitchFamily="18" charset="0"/>
                          <a:cs typeface="Times New Roman" panose="02020603050405020304" pitchFamily="18" charset="0"/>
                        </a:rPr>
                        <a:t>Harpeet</a:t>
                      </a:r>
                      <a:r>
                        <a:rPr lang="en-US" sz="1500" b="1" kern="1200" dirty="0">
                          <a:solidFill>
                            <a:schemeClr val="tx1"/>
                          </a:solidFill>
                          <a:effectLst/>
                          <a:latin typeface="Times New Roman" panose="02020603050405020304" pitchFamily="18" charset="0"/>
                          <a:cs typeface="Times New Roman" panose="02020603050405020304" pitchFamily="18" charset="0"/>
                        </a:rPr>
                        <a:t> </a:t>
                      </a:r>
                      <a:r>
                        <a:rPr lang="de-DE" sz="1500" b="1" kern="1200" dirty="0">
                          <a:solidFill>
                            <a:schemeClr val="tx1"/>
                          </a:solidFill>
                          <a:effectLst/>
                          <a:latin typeface="Times New Roman" panose="02020603050405020304" pitchFamily="18" charset="0"/>
                          <a:cs typeface="Times New Roman" panose="02020603050405020304" pitchFamily="18" charset="0"/>
                        </a:rPr>
                        <a:t>et.,</a:t>
                      </a:r>
                      <a:endParaRPr lang="en-IN" sz="1500" b="1" kern="1200" dirty="0">
                        <a:solidFill>
                          <a:schemeClr val="tx1"/>
                        </a:solidFill>
                        <a:effectLst/>
                        <a:latin typeface="Times New Roman" panose="02020603050405020304" pitchFamily="18" charset="0"/>
                        <a:cs typeface="Times New Roman" panose="02020603050405020304" pitchFamily="18" charset="0"/>
                      </a:endParaRPr>
                    </a:p>
                    <a:p>
                      <a:pPr marL="50800" marR="45085" algn="ctr">
                        <a:spcBef>
                          <a:spcPts val="460"/>
                        </a:spcBef>
                        <a:spcAft>
                          <a:spcPts val="0"/>
                        </a:spcAft>
                      </a:pPr>
                      <a:r>
                        <a:rPr lang="de-DE" sz="1500" b="1" kern="1200" dirty="0">
                          <a:solidFill>
                            <a:schemeClr val="tx1"/>
                          </a:solidFill>
                          <a:effectLst/>
                          <a:latin typeface="Times New Roman" panose="02020603050405020304" pitchFamily="18" charset="0"/>
                          <a:cs typeface="Times New Roman" panose="02020603050405020304" pitchFamily="18" charset="0"/>
                        </a:rPr>
                        <a:t>al </a:t>
                      </a:r>
                      <a:r>
                        <a:rPr lang="en-US" sz="1500" b="1" kern="1200" dirty="0">
                          <a:solidFill>
                            <a:schemeClr val="tx1"/>
                          </a:solidFill>
                          <a:effectLst/>
                          <a:latin typeface="Times New Roman" panose="02020603050405020304" pitchFamily="18" charset="0"/>
                          <a:cs typeface="Times New Roman" panose="02020603050405020304" pitchFamily="18" charset="0"/>
                        </a:rPr>
                        <a:t>(2019)</a:t>
                      </a:r>
                      <a:endParaRPr lang="en-IN" sz="1500" b="1"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189865" marR="111125" indent="-60325">
                        <a:lnSpc>
                          <a:spcPct val="100000"/>
                        </a:lnSpc>
                        <a:spcAft>
                          <a:spcPts val="0"/>
                        </a:spcAft>
                      </a:pPr>
                      <a:r>
                        <a:rPr lang="en-US" sz="1500" dirty="0">
                          <a:effectLst/>
                          <a:latin typeface="Times New Roman" panose="02020603050405020304" pitchFamily="18" charset="0"/>
                          <a:cs typeface="Times New Roman" panose="02020603050405020304" pitchFamily="18" charset="0"/>
                        </a:rPr>
                        <a:t>Mixed rice</a:t>
                      </a:r>
                      <a:endParaRPr lang="en-IN" sz="1500" dirty="0">
                        <a:effectLst/>
                        <a:latin typeface="Times New Roman" panose="02020603050405020304" pitchFamily="18" charset="0"/>
                        <a:cs typeface="Times New Roman" panose="02020603050405020304" pitchFamily="18" charset="0"/>
                      </a:endParaRPr>
                    </a:p>
                    <a:p>
                      <a:pPr marL="96520">
                        <a:lnSpc>
                          <a:spcPct val="100000"/>
                        </a:lnSpc>
                        <a:spcAft>
                          <a:spcPts val="0"/>
                        </a:spcAft>
                      </a:pPr>
                      <a:r>
                        <a:rPr lang="en-US" sz="1500" dirty="0">
                          <a:effectLst/>
                          <a:latin typeface="Times New Roman" panose="02020603050405020304" pitchFamily="18" charset="0"/>
                          <a:cs typeface="Times New Roman" panose="02020603050405020304" pitchFamily="18" charset="0"/>
                        </a:rPr>
                        <a:t>samples</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52070" marR="48895" algn="ctr">
                        <a:spcBef>
                          <a:spcPts val="460"/>
                        </a:spcBef>
                        <a:spcAft>
                          <a:spcPts val="0"/>
                        </a:spcAft>
                      </a:pPr>
                      <a:endParaRPr lang="en-US" sz="1500" dirty="0" smtClean="0">
                        <a:effectLst/>
                        <a:latin typeface="Times New Roman" panose="02020603050405020304" pitchFamily="18" charset="0"/>
                        <a:cs typeface="Times New Roman" panose="02020603050405020304" pitchFamily="18" charset="0"/>
                      </a:endParaRPr>
                    </a:p>
                    <a:p>
                      <a:pPr marL="52070" marR="48895" algn="ctr">
                        <a:spcBef>
                          <a:spcPts val="460"/>
                        </a:spcBef>
                        <a:spcAft>
                          <a:spcPts val="0"/>
                        </a:spcAft>
                      </a:pPr>
                      <a:r>
                        <a:rPr lang="en-US" sz="1500" dirty="0" smtClean="0">
                          <a:effectLst/>
                          <a:latin typeface="Times New Roman" panose="02020603050405020304" pitchFamily="18" charset="0"/>
                          <a:cs typeface="Times New Roman" panose="02020603050405020304" pitchFamily="18" charset="0"/>
                        </a:rPr>
                        <a:t>Physical</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111760">
                        <a:lnSpc>
                          <a:spcPts val="895"/>
                        </a:lnSpc>
                        <a:spcAft>
                          <a:spcPts val="0"/>
                        </a:spcAft>
                      </a:pP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1760" marR="0" lvl="0" indent="0" algn="ctr"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dk1"/>
                          </a:solidFill>
                          <a:effectLst/>
                          <a:latin typeface="Times New Roman" panose="02020603050405020304" pitchFamily="18" charset="0"/>
                          <a:ea typeface="+mn-ea"/>
                          <a:cs typeface="Times New Roman" panose="02020603050405020304" pitchFamily="18" charset="0"/>
                        </a:rPr>
                        <a:t>Length, width, aspect ratio, chalkiness, texture</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110490" marR="106680" algn="ctr">
                        <a:spcBef>
                          <a:spcPts val="460"/>
                        </a:spcBef>
                        <a:spcAft>
                          <a:spcPts val="0"/>
                        </a:spcAft>
                      </a:pPr>
                      <a:r>
                        <a:rPr lang="en-US" sz="1500" dirty="0">
                          <a:effectLst/>
                          <a:latin typeface="Times New Roman" panose="02020603050405020304" pitchFamily="18" charset="0"/>
                          <a:cs typeface="Times New Roman" panose="02020603050405020304" pitchFamily="18" charset="0"/>
                        </a:rPr>
                        <a:t>N/A</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219075">
                        <a:lnSpc>
                          <a:spcPts val="895"/>
                        </a:lnSpc>
                        <a:spcAft>
                          <a:spcPts val="0"/>
                        </a:spcAft>
                      </a:pPr>
                      <a:endParaRPr lang="en-US" sz="1500" dirty="0">
                        <a:effectLst/>
                        <a:latin typeface="Times New Roman" panose="02020603050405020304" pitchFamily="18" charset="0"/>
                        <a:cs typeface="Times New Roman" panose="02020603050405020304" pitchFamily="18" charset="0"/>
                      </a:endParaRPr>
                    </a:p>
                    <a:p>
                      <a:pPr marL="219075">
                        <a:lnSpc>
                          <a:spcPts val="895"/>
                        </a:lnSpc>
                        <a:spcAft>
                          <a:spcPts val="0"/>
                        </a:spcAft>
                      </a:pPr>
                      <a:r>
                        <a:rPr lang="en-US" sz="1500" dirty="0">
                          <a:effectLst/>
                          <a:latin typeface="Times New Roman" panose="02020603050405020304" pitchFamily="18" charset="0"/>
                          <a:cs typeface="Times New Roman" panose="02020603050405020304" pitchFamily="18" charset="0"/>
                        </a:rPr>
                        <a:t>    N/A</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119380">
                        <a:spcBef>
                          <a:spcPts val="460"/>
                        </a:spcBef>
                        <a:spcAft>
                          <a:spcPts val="0"/>
                        </a:spcAft>
                      </a:pPr>
                      <a:r>
                        <a:rPr lang="en-US" sz="1500" dirty="0">
                          <a:effectLst/>
                          <a:latin typeface="Times New Roman" panose="02020603050405020304" pitchFamily="18" charset="0"/>
                          <a:cs typeface="Times New Roman" panose="02020603050405020304" pitchFamily="18" charset="0"/>
                        </a:rPr>
                        <a:t>N/A</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80645" marR="76200" algn="ctr">
                        <a:spcBef>
                          <a:spcPts val="46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N/A</a:t>
                      </a:r>
                      <a:endParaRPr lang="en-IN" sz="15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extLst>
                  <a:ext uri="{0D108BD9-81ED-4DB2-BD59-A6C34878D82A}">
                    <a16:rowId xmlns="" xmlns:a16="http://schemas.microsoft.com/office/drawing/2014/main" val="4093370750"/>
                  </a:ext>
                </a:extLst>
              </a:tr>
              <a:tr h="646023">
                <a:tc>
                  <a:txBody>
                    <a:bodyPr/>
                    <a:lstStyle/>
                    <a:p>
                      <a:pPr marL="50800" marR="45085" algn="ctr">
                        <a:lnSpc>
                          <a:spcPct val="100000"/>
                        </a:lnSpc>
                        <a:spcBef>
                          <a:spcPts val="460"/>
                        </a:spcBef>
                        <a:spcAft>
                          <a:spcPts val="0"/>
                        </a:spcAft>
                      </a:pPr>
                      <a:r>
                        <a:rPr lang="en-US" sz="1500" b="1" kern="1200" dirty="0" err="1" smtClean="0">
                          <a:solidFill>
                            <a:schemeClr val="tx1"/>
                          </a:solidFill>
                          <a:effectLst/>
                          <a:latin typeface="Times New Roman" panose="02020603050405020304" pitchFamily="18" charset="0"/>
                          <a:cs typeface="Times New Roman" panose="02020603050405020304" pitchFamily="18" charset="0"/>
                        </a:rPr>
                        <a:t>Parveen</a:t>
                      </a:r>
                      <a:r>
                        <a:rPr lang="en-US" sz="1500" b="1" kern="1200" dirty="0">
                          <a:solidFill>
                            <a:schemeClr val="tx1"/>
                          </a:solidFill>
                          <a:effectLst/>
                          <a:latin typeface="Times New Roman" panose="02020603050405020304" pitchFamily="18" charset="0"/>
                          <a:cs typeface="Times New Roman" panose="02020603050405020304" pitchFamily="18" charset="0"/>
                        </a:rPr>
                        <a:t>, et al.,</a:t>
                      </a:r>
                      <a:endParaRPr lang="en-IN" sz="1500" b="1" kern="1200" dirty="0">
                        <a:solidFill>
                          <a:schemeClr val="tx1"/>
                        </a:solidFill>
                        <a:effectLst/>
                        <a:latin typeface="Times New Roman" panose="02020603050405020304" pitchFamily="18" charset="0"/>
                        <a:cs typeface="Times New Roman" panose="02020603050405020304" pitchFamily="18" charset="0"/>
                      </a:endParaRPr>
                    </a:p>
                    <a:p>
                      <a:pPr marL="50800" marR="45085" algn="ctr">
                        <a:lnSpc>
                          <a:spcPct val="100000"/>
                        </a:lnSpc>
                        <a:spcAft>
                          <a:spcPts val="0"/>
                        </a:spcAft>
                      </a:pPr>
                      <a:r>
                        <a:rPr lang="en-US" sz="1500" b="1" kern="1200" dirty="0">
                          <a:solidFill>
                            <a:schemeClr val="tx1"/>
                          </a:solidFill>
                          <a:effectLst/>
                          <a:latin typeface="Times New Roman" panose="02020603050405020304" pitchFamily="18" charset="0"/>
                          <a:cs typeface="Times New Roman" panose="02020603050405020304" pitchFamily="18" charset="0"/>
                        </a:rPr>
                        <a:t>(2017)</a:t>
                      </a:r>
                      <a:endParaRPr lang="en-IN" sz="1500" b="1"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87630" indent="61595">
                        <a:spcBef>
                          <a:spcPts val="460"/>
                        </a:spcBef>
                        <a:spcAft>
                          <a:spcPts val="0"/>
                        </a:spcAft>
                      </a:pPr>
                      <a:r>
                        <a:rPr lang="en-US" sz="1500" dirty="0">
                          <a:effectLst/>
                          <a:latin typeface="Times New Roman" panose="02020603050405020304" pitchFamily="18" charset="0"/>
                          <a:cs typeface="Times New Roman" panose="02020603050405020304" pitchFamily="18" charset="0"/>
                        </a:rPr>
                        <a:t>22 rice grains</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a:spcBef>
                          <a:spcPts val="25"/>
                        </a:spcBef>
                        <a:spcAft>
                          <a:spcPts val="0"/>
                        </a:spcAft>
                      </a:pPr>
                      <a:r>
                        <a:rPr lang="en-US" sz="1500">
                          <a:effectLst/>
                          <a:latin typeface="Times New Roman" panose="02020603050405020304" pitchFamily="18" charset="0"/>
                          <a:cs typeface="Times New Roman" panose="02020603050405020304" pitchFamily="18" charset="0"/>
                        </a:rPr>
                        <a:t> </a:t>
                      </a:r>
                      <a:endParaRPr lang="en-IN" sz="1500">
                        <a:effectLst/>
                        <a:latin typeface="Times New Roman" panose="02020603050405020304" pitchFamily="18" charset="0"/>
                        <a:cs typeface="Times New Roman" panose="02020603050405020304" pitchFamily="18" charset="0"/>
                      </a:endParaRPr>
                    </a:p>
                    <a:p>
                      <a:pPr marL="52705" marR="48895" algn="ctr">
                        <a:spcAft>
                          <a:spcPts val="0"/>
                        </a:spcAft>
                      </a:pPr>
                      <a:r>
                        <a:rPr lang="en-US" sz="1500">
                          <a:effectLst/>
                          <a:latin typeface="Times New Roman" panose="02020603050405020304" pitchFamily="18" charset="0"/>
                          <a:cs typeface="Times New Roman" panose="02020603050405020304" pitchFamily="18" charset="0"/>
                        </a:rPr>
                        <a:t>Smoothing</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250190" indent="-64770" algn="ctr">
                        <a:spcBef>
                          <a:spcPts val="460"/>
                        </a:spcBef>
                        <a:spcAft>
                          <a:spcPts val="0"/>
                        </a:spcAft>
                      </a:pPr>
                      <a:r>
                        <a:rPr lang="en-US" sz="1500" dirty="0">
                          <a:effectLst/>
                          <a:latin typeface="Times New Roman" panose="02020603050405020304" pitchFamily="18" charset="0"/>
                          <a:cs typeface="Times New Roman" panose="02020603050405020304" pitchFamily="18" charset="0"/>
                        </a:rPr>
                        <a:t>Area, Length, Width, Chalkiness</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84455">
                        <a:lnSpc>
                          <a:spcPts val="890"/>
                        </a:lnSpc>
                        <a:spcAft>
                          <a:spcPts val="0"/>
                        </a:spcAft>
                      </a:pPr>
                      <a:endParaRPr lang="en-US" sz="1500" dirty="0">
                        <a:effectLst/>
                        <a:latin typeface="Times New Roman" panose="02020603050405020304" pitchFamily="18" charset="0"/>
                        <a:cs typeface="Times New Roman" panose="02020603050405020304" pitchFamily="18" charset="0"/>
                      </a:endParaRPr>
                    </a:p>
                    <a:p>
                      <a:pPr marL="84455">
                        <a:lnSpc>
                          <a:spcPts val="890"/>
                        </a:lnSpc>
                        <a:spcAft>
                          <a:spcPts val="0"/>
                        </a:spcAft>
                      </a:pPr>
                      <a:endParaRPr lang="en-US" sz="1500" dirty="0">
                        <a:effectLst/>
                        <a:latin typeface="Times New Roman" panose="02020603050405020304" pitchFamily="18" charset="0"/>
                        <a:cs typeface="Times New Roman" panose="02020603050405020304" pitchFamily="18" charset="0"/>
                      </a:endParaRPr>
                    </a:p>
                    <a:p>
                      <a:pPr marL="84455">
                        <a:lnSpc>
                          <a:spcPts val="890"/>
                        </a:lnSpc>
                        <a:spcAft>
                          <a:spcPts val="0"/>
                        </a:spcAft>
                      </a:pPr>
                      <a:r>
                        <a:rPr lang="en-US" sz="1500" dirty="0">
                          <a:effectLst/>
                          <a:latin typeface="Times New Roman" panose="02020603050405020304" pitchFamily="18" charset="0"/>
                          <a:cs typeface="Times New Roman" panose="02020603050405020304" pitchFamily="18" charset="0"/>
                        </a:rPr>
                        <a:t>RGB, HSV</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128270" indent="43180">
                        <a:spcBef>
                          <a:spcPts val="460"/>
                        </a:spcBef>
                        <a:spcAft>
                          <a:spcPts val="0"/>
                        </a:spcAft>
                      </a:pPr>
                      <a:r>
                        <a:rPr lang="en-US" sz="1500" dirty="0">
                          <a:effectLst/>
                          <a:latin typeface="Times New Roman" panose="02020603050405020304" pitchFamily="18" charset="0"/>
                          <a:cs typeface="Times New Roman" panose="02020603050405020304" pitchFamily="18" charset="0"/>
                        </a:rPr>
                        <a:t>     N/A</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245110" indent="-182245" algn="ctr">
                        <a:spcBef>
                          <a:spcPts val="460"/>
                        </a:spcBef>
                        <a:spcAft>
                          <a:spcPts val="0"/>
                        </a:spcAft>
                      </a:pPr>
                      <a:r>
                        <a:rPr lang="en-US" sz="1500" dirty="0" smtClean="0">
                          <a:effectLst/>
                          <a:latin typeface="Times New Roman" panose="02020603050405020304" pitchFamily="18" charset="0"/>
                          <a:cs typeface="Times New Roman" panose="02020603050405020304" pitchFamily="18" charset="0"/>
                        </a:rPr>
                        <a:t> </a:t>
                      </a:r>
                      <a:r>
                        <a:rPr lang="en-US" sz="1500" b="0" dirty="0" smtClean="0">
                          <a:solidFill>
                            <a:schemeClr val="tx1"/>
                          </a:solidFill>
                          <a:effectLst/>
                          <a:latin typeface="Times New Roman" panose="02020603050405020304" pitchFamily="18" charset="0"/>
                          <a:cs typeface="Times New Roman" panose="02020603050405020304" pitchFamily="18" charset="0"/>
                        </a:rPr>
                        <a:t>Recognition rate</a:t>
                      </a:r>
                      <a:endParaRPr lang="en-IN" sz="15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a:spcBef>
                          <a:spcPts val="25"/>
                        </a:spcBef>
                        <a:spcAft>
                          <a:spcPts val="0"/>
                        </a:spcAft>
                      </a:pPr>
                      <a:r>
                        <a:rPr lang="en-US" sz="1500" dirty="0">
                          <a:effectLst/>
                          <a:latin typeface="Times New Roman" panose="02020603050405020304" pitchFamily="18" charset="0"/>
                          <a:cs typeface="Times New Roman" panose="02020603050405020304" pitchFamily="18" charset="0"/>
                        </a:rPr>
                        <a:t> </a:t>
                      </a:r>
                      <a:endParaRPr lang="en-IN" sz="1500" b="0" dirty="0">
                        <a:solidFill>
                          <a:schemeClr val="tx1"/>
                        </a:solidFill>
                        <a:effectLst/>
                        <a:latin typeface="Times New Roman" panose="02020603050405020304" pitchFamily="18" charset="0"/>
                        <a:cs typeface="Times New Roman" panose="02020603050405020304" pitchFamily="18" charset="0"/>
                      </a:endParaRPr>
                    </a:p>
                    <a:p>
                      <a:pPr marL="79375" marR="76200" algn="ctr">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N/A</a:t>
                      </a:r>
                      <a:endParaRPr lang="en-IN" sz="15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extLst>
                  <a:ext uri="{0D108BD9-81ED-4DB2-BD59-A6C34878D82A}">
                    <a16:rowId xmlns="" xmlns:a16="http://schemas.microsoft.com/office/drawing/2014/main" val="3917997097"/>
                  </a:ext>
                </a:extLst>
              </a:tr>
              <a:tr h="770391">
                <a:tc>
                  <a:txBody>
                    <a:bodyPr/>
                    <a:lstStyle/>
                    <a:p>
                      <a:pPr marL="50165" marR="45720" algn="ctr">
                        <a:lnSpc>
                          <a:spcPts val="950"/>
                        </a:lnSpc>
                        <a:spcAft>
                          <a:spcPts val="0"/>
                        </a:spcAft>
                      </a:pPr>
                      <a:endParaRPr lang="en-US" sz="1500" b="1" dirty="0">
                        <a:solidFill>
                          <a:schemeClr val="tx1"/>
                        </a:solidFill>
                        <a:effectLst/>
                        <a:latin typeface="Times New Roman" panose="02020603050405020304" pitchFamily="18" charset="0"/>
                        <a:cs typeface="Times New Roman" panose="02020603050405020304" pitchFamily="18" charset="0"/>
                      </a:endParaRPr>
                    </a:p>
                    <a:p>
                      <a:pPr marL="50800" marR="45085" algn="ctr" defTabSz="914400" rtl="0" eaLnBrk="1" latinLnBrk="0" hangingPunct="1">
                        <a:lnSpc>
                          <a:spcPct val="100000"/>
                        </a:lnSpc>
                        <a:spcAft>
                          <a:spcPts val="0"/>
                        </a:spcAft>
                      </a:pPr>
                      <a:r>
                        <a:rPr lang="en-US" sz="1500" b="1" kern="1200" dirty="0">
                          <a:solidFill>
                            <a:schemeClr val="tx1"/>
                          </a:solidFill>
                          <a:effectLst/>
                          <a:latin typeface="Times New Roman" panose="02020603050405020304" pitchFamily="18" charset="0"/>
                          <a:ea typeface="+mn-ea"/>
                          <a:cs typeface="Times New Roman" panose="02020603050405020304" pitchFamily="18" charset="0"/>
                        </a:rPr>
                        <a:t>Junaid</a:t>
                      </a:r>
                      <a:endParaRPr lang="en-IN" sz="1500" b="1" kern="1200" dirty="0">
                        <a:solidFill>
                          <a:schemeClr val="tx1"/>
                        </a:solidFill>
                        <a:effectLst/>
                        <a:latin typeface="Times New Roman" panose="02020603050405020304" pitchFamily="18" charset="0"/>
                        <a:ea typeface="+mn-ea"/>
                        <a:cs typeface="Times New Roman" panose="02020603050405020304" pitchFamily="18" charset="0"/>
                      </a:endParaRPr>
                    </a:p>
                    <a:p>
                      <a:pPr marL="50800" marR="45085" algn="ctr" defTabSz="914400" rtl="0" eaLnBrk="1" latinLnBrk="0" hangingPunct="1">
                        <a:lnSpc>
                          <a:spcPct val="100000"/>
                        </a:lnSpc>
                        <a:spcAft>
                          <a:spcPts val="0"/>
                        </a:spcAft>
                      </a:pPr>
                      <a:r>
                        <a:rPr lang="en-US" sz="1500" b="1" kern="1200" dirty="0">
                          <a:solidFill>
                            <a:schemeClr val="tx1"/>
                          </a:solidFill>
                          <a:effectLst/>
                          <a:latin typeface="Times New Roman" panose="02020603050405020304" pitchFamily="18" charset="0"/>
                          <a:ea typeface="+mn-ea"/>
                          <a:cs typeface="Times New Roman" panose="02020603050405020304" pitchFamily="18" charset="0"/>
                        </a:rPr>
                        <a:t>et al., (2018)</a:t>
                      </a:r>
                      <a:endParaRPr lang="en-IN" sz="15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solidFill>
                      <a:schemeClr val="bg2">
                        <a:lumMod val="90000"/>
                      </a:schemeClr>
                    </a:solidFill>
                  </a:tcPr>
                </a:tc>
                <a:tc>
                  <a:txBody>
                    <a:bodyPr/>
                    <a:lstStyle/>
                    <a:p>
                      <a:pPr marL="149225">
                        <a:lnSpc>
                          <a:spcPts val="950"/>
                        </a:lnSpc>
                        <a:spcAft>
                          <a:spcPts val="0"/>
                        </a:spcAft>
                      </a:pPr>
                      <a:endParaRPr lang="en-US" sz="1500" dirty="0">
                        <a:effectLst/>
                        <a:latin typeface="Times New Roman" panose="02020603050405020304" pitchFamily="18" charset="0"/>
                        <a:cs typeface="Times New Roman" panose="02020603050405020304" pitchFamily="18" charset="0"/>
                      </a:endParaRPr>
                    </a:p>
                    <a:p>
                      <a:pPr marL="149225">
                        <a:lnSpc>
                          <a:spcPct val="100000"/>
                        </a:lnSpc>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Varieties</a:t>
                      </a:r>
                      <a:endParaRPr lang="en-IN" sz="15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52705" marR="48895" algn="ctr">
                        <a:spcBef>
                          <a:spcPts val="460"/>
                        </a:spcBef>
                        <a:spcAft>
                          <a:spcPts val="0"/>
                        </a:spcAft>
                      </a:pPr>
                      <a:endParaRPr lang="en-US" sz="1500" b="0" dirty="0">
                        <a:solidFill>
                          <a:schemeClr val="tx1"/>
                        </a:solidFill>
                        <a:effectLst/>
                        <a:latin typeface="Times New Roman" panose="02020603050405020304" pitchFamily="18" charset="0"/>
                        <a:cs typeface="Times New Roman" panose="02020603050405020304" pitchFamily="18" charset="0"/>
                      </a:endParaRPr>
                    </a:p>
                    <a:p>
                      <a:pPr marL="52705" marR="48895" algn="ctr">
                        <a:spcBef>
                          <a:spcPts val="46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Filtering</a:t>
                      </a:r>
                      <a:endParaRPr lang="en-IN" sz="15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50800" marR="46990" algn="ctr">
                        <a:lnSpc>
                          <a:spcPct val="100000"/>
                        </a:lnSpc>
                        <a:spcAft>
                          <a:spcPts val="0"/>
                        </a:spcAft>
                      </a:pPr>
                      <a:endParaRPr lang="en-US" sz="1500" b="0" dirty="0">
                        <a:solidFill>
                          <a:schemeClr val="tx1"/>
                        </a:solidFill>
                        <a:effectLst/>
                        <a:latin typeface="Times New Roman" panose="02020603050405020304" pitchFamily="18" charset="0"/>
                        <a:cs typeface="Times New Roman" panose="02020603050405020304" pitchFamily="18" charset="0"/>
                      </a:endParaRPr>
                    </a:p>
                    <a:p>
                      <a:pPr marL="50800" marR="46990" algn="ctr">
                        <a:lnSpc>
                          <a:spcPct val="100000"/>
                        </a:lnSpc>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Length, width, aspect ratio</a:t>
                      </a:r>
                      <a:r>
                        <a:rPr lang="en-US" sz="1500" b="0" dirty="0">
                          <a:effectLst/>
                          <a:latin typeface="Times New Roman" panose="02020603050405020304" pitchFamily="18" charset="0"/>
                          <a:cs typeface="Times New Roman" panose="02020603050405020304" pitchFamily="18" charset="0"/>
                        </a:rPr>
                        <a:t>,</a:t>
                      </a:r>
                      <a:endParaRPr lang="en-IN" sz="1500" b="0" dirty="0">
                        <a:effectLst/>
                        <a:latin typeface="Times New Roman" panose="02020603050405020304" pitchFamily="18" charset="0"/>
                        <a:ea typeface="+mn-ea"/>
                        <a:cs typeface="Times New Roman" panose="02020603050405020304" pitchFamily="18" charset="0"/>
                      </a:endParaRPr>
                    </a:p>
                  </a:txBody>
                  <a:tcPr marL="0" marR="0" marT="0" marB="0">
                    <a:solidFill>
                      <a:schemeClr val="bg2">
                        <a:lumMod val="90000"/>
                      </a:schemeClr>
                    </a:solidFill>
                  </a:tcPr>
                </a:tc>
                <a:tc>
                  <a:txBody>
                    <a:bodyPr/>
                    <a:lstStyle/>
                    <a:p>
                      <a:pPr marL="111125" marR="106680" algn="ctr">
                        <a:lnSpc>
                          <a:spcPct val="100000"/>
                        </a:lnSpc>
                        <a:spcBef>
                          <a:spcPts val="460"/>
                        </a:spcBef>
                        <a:spcAft>
                          <a:spcPts val="0"/>
                        </a:spcAft>
                      </a:pPr>
                      <a:endParaRPr lang="en-US" sz="1500" b="0" dirty="0">
                        <a:solidFill>
                          <a:schemeClr val="tx1"/>
                        </a:solidFill>
                        <a:effectLst/>
                        <a:latin typeface="Times New Roman" panose="02020603050405020304" pitchFamily="18" charset="0"/>
                        <a:cs typeface="Times New Roman" panose="02020603050405020304" pitchFamily="18" charset="0"/>
                      </a:endParaRPr>
                    </a:p>
                    <a:p>
                      <a:pPr marL="111125" marR="106680" algn="ctr">
                        <a:lnSpc>
                          <a:spcPct val="100000"/>
                        </a:lnSpc>
                        <a:spcBef>
                          <a:spcPts val="46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grayscale</a:t>
                      </a:r>
                      <a:endParaRPr lang="en-IN" sz="15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171450">
                        <a:lnSpc>
                          <a:spcPct val="100000"/>
                        </a:lnSpc>
                        <a:spcAft>
                          <a:spcPts val="0"/>
                        </a:spcAft>
                      </a:pPr>
                      <a:endParaRPr lang="en-US" sz="1500" b="0" dirty="0">
                        <a:solidFill>
                          <a:schemeClr val="tx1"/>
                        </a:solidFill>
                        <a:effectLst/>
                        <a:latin typeface="Times New Roman" panose="02020603050405020304" pitchFamily="18" charset="0"/>
                        <a:cs typeface="Times New Roman" panose="02020603050405020304" pitchFamily="18" charset="0"/>
                      </a:endParaRPr>
                    </a:p>
                    <a:p>
                      <a:pPr marL="171450">
                        <a:lnSpc>
                          <a:spcPct val="100000"/>
                        </a:lnSpc>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feed-forward</a:t>
                      </a:r>
                      <a:endParaRPr lang="en-IN" sz="1500" b="0" dirty="0">
                        <a:solidFill>
                          <a:schemeClr val="tx1"/>
                        </a:solidFill>
                        <a:effectLst/>
                        <a:latin typeface="Times New Roman" panose="02020603050405020304" pitchFamily="18" charset="0"/>
                        <a:cs typeface="Times New Roman" panose="02020603050405020304" pitchFamily="18" charset="0"/>
                      </a:endParaRPr>
                    </a:p>
                    <a:p>
                      <a:pPr marL="128270">
                        <a:lnSpc>
                          <a:spcPct val="100000"/>
                        </a:lnSpc>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neural network</a:t>
                      </a:r>
                      <a:endParaRPr lang="en-IN" sz="15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119380">
                        <a:spcBef>
                          <a:spcPts val="460"/>
                        </a:spcBef>
                        <a:spcAft>
                          <a:spcPts val="0"/>
                        </a:spcAft>
                      </a:pPr>
                      <a:endParaRPr lang="en-US" sz="1500" b="0" dirty="0">
                        <a:solidFill>
                          <a:schemeClr val="tx1"/>
                        </a:solidFill>
                        <a:effectLst/>
                        <a:latin typeface="Times New Roman" panose="02020603050405020304" pitchFamily="18" charset="0"/>
                        <a:cs typeface="Times New Roman" panose="02020603050405020304" pitchFamily="18" charset="0"/>
                      </a:endParaRPr>
                    </a:p>
                    <a:p>
                      <a:pPr marL="119380">
                        <a:spcBef>
                          <a:spcPts val="46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Accuracy</a:t>
                      </a:r>
                      <a:endParaRPr lang="en-IN" sz="15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80645" marR="75565" algn="ctr">
                        <a:spcBef>
                          <a:spcPts val="460"/>
                        </a:spcBef>
                        <a:spcAft>
                          <a:spcPts val="0"/>
                        </a:spcAft>
                      </a:pPr>
                      <a:endParaRPr lang="en-US" sz="1500" b="0" dirty="0">
                        <a:solidFill>
                          <a:schemeClr val="tx1"/>
                        </a:solidFill>
                        <a:effectLst/>
                        <a:latin typeface="Times New Roman" panose="02020603050405020304" pitchFamily="18" charset="0"/>
                        <a:cs typeface="Times New Roman" panose="02020603050405020304" pitchFamily="18" charset="0"/>
                      </a:endParaRPr>
                    </a:p>
                    <a:p>
                      <a:pPr marL="80645" marR="75565" algn="ctr">
                        <a:spcBef>
                          <a:spcPts val="46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89.5%</a:t>
                      </a:r>
                      <a:endParaRPr lang="en-IN" sz="15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extLst>
                  <a:ext uri="{0D108BD9-81ED-4DB2-BD59-A6C34878D82A}">
                    <a16:rowId xmlns="" xmlns:a16="http://schemas.microsoft.com/office/drawing/2014/main" val="808907153"/>
                  </a:ext>
                </a:extLst>
              </a:tr>
            </a:tbl>
          </a:graphicData>
        </a:graphic>
      </p:graphicFrame>
      <p:graphicFrame>
        <p:nvGraphicFramePr>
          <p:cNvPr id="3" name="Table 2">
            <a:extLst>
              <a:ext uri="{FF2B5EF4-FFF2-40B4-BE49-F238E27FC236}">
                <a16:creationId xmlns="" xmlns:a16="http://schemas.microsoft.com/office/drawing/2014/main" id="{F3562678-4198-4591-8017-50EEE650494A}"/>
              </a:ext>
            </a:extLst>
          </p:cNvPr>
          <p:cNvGraphicFramePr>
            <a:graphicFrameLocks noGrp="1"/>
          </p:cNvGraphicFramePr>
          <p:nvPr>
            <p:extLst>
              <p:ext uri="{D42A27DB-BD31-4B8C-83A1-F6EECF244321}">
                <p14:modId xmlns:p14="http://schemas.microsoft.com/office/powerpoint/2010/main" val="3039327200"/>
              </p:ext>
            </p:extLst>
          </p:nvPr>
        </p:nvGraphicFramePr>
        <p:xfrm>
          <a:off x="506898" y="4313691"/>
          <a:ext cx="11178203" cy="914400"/>
        </p:xfrm>
        <a:graphic>
          <a:graphicData uri="http://schemas.openxmlformats.org/drawingml/2006/table">
            <a:tbl>
              <a:tblPr firstRow="1" firstCol="1" lastRow="1" lastCol="1" bandRow="1" bandCol="1">
                <a:tableStyleId>{5C22544A-7EE6-4342-B048-85BDC9FD1C3A}</a:tableStyleId>
              </a:tblPr>
              <a:tblGrid>
                <a:gridCol w="1759228">
                  <a:extLst>
                    <a:ext uri="{9D8B030D-6E8A-4147-A177-3AD203B41FA5}">
                      <a16:colId xmlns="" xmlns:a16="http://schemas.microsoft.com/office/drawing/2014/main" val="2351932701"/>
                    </a:ext>
                  </a:extLst>
                </a:gridCol>
                <a:gridCol w="1002419">
                  <a:extLst>
                    <a:ext uri="{9D8B030D-6E8A-4147-A177-3AD203B41FA5}">
                      <a16:colId xmlns="" xmlns:a16="http://schemas.microsoft.com/office/drawing/2014/main" val="672909452"/>
                    </a:ext>
                  </a:extLst>
                </a:gridCol>
                <a:gridCol w="1635834">
                  <a:extLst>
                    <a:ext uri="{9D8B030D-6E8A-4147-A177-3AD203B41FA5}">
                      <a16:colId xmlns="" xmlns:a16="http://schemas.microsoft.com/office/drawing/2014/main" val="664091946"/>
                    </a:ext>
                  </a:extLst>
                </a:gridCol>
                <a:gridCol w="1480712">
                  <a:extLst>
                    <a:ext uri="{9D8B030D-6E8A-4147-A177-3AD203B41FA5}">
                      <a16:colId xmlns="" xmlns:a16="http://schemas.microsoft.com/office/drawing/2014/main" val="1048289350"/>
                    </a:ext>
                  </a:extLst>
                </a:gridCol>
                <a:gridCol w="1262131">
                  <a:extLst>
                    <a:ext uri="{9D8B030D-6E8A-4147-A177-3AD203B41FA5}">
                      <a16:colId xmlns="" xmlns:a16="http://schemas.microsoft.com/office/drawing/2014/main" val="1627982342"/>
                    </a:ext>
                  </a:extLst>
                </a:gridCol>
                <a:gridCol w="1676966">
                  <a:extLst>
                    <a:ext uri="{9D8B030D-6E8A-4147-A177-3AD203B41FA5}">
                      <a16:colId xmlns="" xmlns:a16="http://schemas.microsoft.com/office/drawing/2014/main" val="4248308479"/>
                    </a:ext>
                  </a:extLst>
                </a:gridCol>
                <a:gridCol w="1211598">
                  <a:extLst>
                    <a:ext uri="{9D8B030D-6E8A-4147-A177-3AD203B41FA5}">
                      <a16:colId xmlns="" xmlns:a16="http://schemas.microsoft.com/office/drawing/2014/main" val="3732479983"/>
                    </a:ext>
                  </a:extLst>
                </a:gridCol>
                <a:gridCol w="1149315">
                  <a:extLst>
                    <a:ext uri="{9D8B030D-6E8A-4147-A177-3AD203B41FA5}">
                      <a16:colId xmlns="" xmlns:a16="http://schemas.microsoft.com/office/drawing/2014/main" val="697652398"/>
                    </a:ext>
                  </a:extLst>
                </a:gridCol>
              </a:tblGrid>
              <a:tr h="660509">
                <a:tc>
                  <a:txBody>
                    <a:bodyPr/>
                    <a:lstStyle/>
                    <a:p>
                      <a:pPr marL="50165" marR="45720" algn="ctr">
                        <a:lnSpc>
                          <a:spcPts val="975"/>
                        </a:lnSpc>
                        <a:spcBef>
                          <a:spcPts val="460"/>
                        </a:spcBef>
                        <a:spcAft>
                          <a:spcPts val="0"/>
                        </a:spcAft>
                      </a:pPr>
                      <a:endParaRPr lang="en-US" sz="1500" b="0" dirty="0">
                        <a:solidFill>
                          <a:schemeClr val="tx1"/>
                        </a:solidFill>
                        <a:effectLst/>
                        <a:latin typeface="Times New Roman" panose="02020603050405020304" pitchFamily="18" charset="0"/>
                        <a:cs typeface="Times New Roman" panose="02020603050405020304" pitchFamily="18" charset="0"/>
                      </a:endParaRPr>
                    </a:p>
                    <a:p>
                      <a:pPr marL="50165" marR="45720" algn="ctr">
                        <a:lnSpc>
                          <a:spcPct val="100000"/>
                        </a:lnSpc>
                        <a:spcBef>
                          <a:spcPts val="460"/>
                        </a:spcBef>
                        <a:spcAft>
                          <a:spcPts val="0"/>
                        </a:spcAft>
                      </a:pPr>
                      <a:r>
                        <a:rPr lang="en-US" sz="1500" b="1" kern="1200" dirty="0">
                          <a:solidFill>
                            <a:schemeClr val="tx1"/>
                          </a:solidFill>
                          <a:effectLst/>
                          <a:latin typeface="Times New Roman" panose="02020603050405020304" pitchFamily="18" charset="0"/>
                          <a:ea typeface="+mn-ea"/>
                          <a:cs typeface="Times New Roman" panose="02020603050405020304" pitchFamily="18" charset="0"/>
                        </a:rPr>
                        <a:t>Deepika et al.,</a:t>
                      </a:r>
                      <a:endParaRPr lang="en-IN" sz="1500" b="1" kern="1200" dirty="0">
                        <a:solidFill>
                          <a:schemeClr val="tx1"/>
                        </a:solidFill>
                        <a:effectLst/>
                        <a:latin typeface="Times New Roman" panose="02020603050405020304" pitchFamily="18" charset="0"/>
                        <a:ea typeface="+mn-ea"/>
                        <a:cs typeface="Times New Roman" panose="02020603050405020304" pitchFamily="18" charset="0"/>
                      </a:endParaRPr>
                    </a:p>
                    <a:p>
                      <a:pPr marL="50800" marR="45720" algn="ctr">
                        <a:lnSpc>
                          <a:spcPct val="100000"/>
                        </a:lnSpc>
                        <a:spcAft>
                          <a:spcPts val="0"/>
                        </a:spcAft>
                      </a:pPr>
                      <a:r>
                        <a:rPr lang="en-US" sz="1500" b="1" kern="1200" dirty="0">
                          <a:solidFill>
                            <a:schemeClr val="tx1"/>
                          </a:solidFill>
                          <a:effectLst/>
                          <a:latin typeface="Times New Roman" panose="02020603050405020304" pitchFamily="18" charset="0"/>
                          <a:ea typeface="+mn-ea"/>
                          <a:cs typeface="Times New Roman" panose="02020603050405020304" pitchFamily="18" charset="0"/>
                        </a:rPr>
                        <a:t>(2017)</a:t>
                      </a:r>
                      <a:endParaRPr lang="en-IN" sz="15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solidFill>
                      <a:schemeClr val="bg2">
                        <a:lumMod val="90000"/>
                      </a:schemeClr>
                    </a:solidFill>
                  </a:tcPr>
                </a:tc>
                <a:tc>
                  <a:txBody>
                    <a:bodyPr/>
                    <a:lstStyle/>
                    <a:p>
                      <a:pPr marL="189865" marR="111125" indent="-60325" algn="ctr">
                        <a:lnSpc>
                          <a:spcPct val="100000"/>
                        </a:lnSpc>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Mixed</a:t>
                      </a:r>
                      <a:endParaRPr lang="en-IN" sz="1500" b="0" dirty="0">
                        <a:solidFill>
                          <a:schemeClr val="tx1"/>
                        </a:solidFill>
                        <a:effectLst/>
                        <a:latin typeface="Times New Roman" panose="02020603050405020304" pitchFamily="18" charset="0"/>
                        <a:cs typeface="Times New Roman" panose="02020603050405020304" pitchFamily="18" charset="0"/>
                      </a:endParaRPr>
                    </a:p>
                    <a:p>
                      <a:pPr marL="189865" marR="111125" indent="-60325" algn="ctr">
                        <a:lnSpc>
                          <a:spcPct val="100000"/>
                        </a:lnSpc>
                        <a:spcAft>
                          <a:spcPts val="0"/>
                        </a:spcAft>
                      </a:pPr>
                      <a:r>
                        <a:rPr lang="en-US" sz="1500" b="0" dirty="0" smtClean="0">
                          <a:solidFill>
                            <a:schemeClr val="tx1"/>
                          </a:solidFill>
                          <a:effectLst/>
                          <a:latin typeface="Times New Roman" panose="02020603050405020304" pitchFamily="18" charset="0"/>
                          <a:cs typeface="Times New Roman" panose="02020603050405020304" pitchFamily="18" charset="0"/>
                        </a:rPr>
                        <a:t>Wheat</a:t>
                      </a:r>
                      <a:endParaRPr lang="en-IN" sz="1500" b="0" dirty="0">
                        <a:solidFill>
                          <a:schemeClr val="tx1"/>
                        </a:solidFill>
                        <a:effectLst/>
                        <a:latin typeface="Times New Roman" panose="02020603050405020304" pitchFamily="18" charset="0"/>
                        <a:cs typeface="Times New Roman" panose="02020603050405020304" pitchFamily="18" charset="0"/>
                      </a:endParaRPr>
                    </a:p>
                    <a:p>
                      <a:pPr marL="96520" algn="ctr">
                        <a:lnSpc>
                          <a:spcPct val="100000"/>
                        </a:lnSpc>
                        <a:spcAft>
                          <a:spcPts val="0"/>
                        </a:spcAft>
                      </a:pPr>
                      <a:r>
                        <a:rPr lang="en-US" sz="1500" b="0" dirty="0" smtClean="0">
                          <a:solidFill>
                            <a:schemeClr val="tx1"/>
                          </a:solidFill>
                          <a:effectLst/>
                          <a:latin typeface="Times New Roman" panose="02020603050405020304" pitchFamily="18" charset="0"/>
                          <a:cs typeface="Times New Roman" panose="02020603050405020304" pitchFamily="18" charset="0"/>
                        </a:rPr>
                        <a:t>Samples</a:t>
                      </a:r>
                      <a:endParaRPr lang="en-IN" sz="15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algn="ctr">
                        <a:spcBef>
                          <a:spcPts val="25"/>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a:t>
                      </a:r>
                      <a:endParaRPr lang="en-IN" sz="1500" b="0" dirty="0">
                        <a:solidFill>
                          <a:schemeClr val="tx1"/>
                        </a:solidFill>
                        <a:effectLst/>
                        <a:latin typeface="Times New Roman" panose="02020603050405020304" pitchFamily="18" charset="0"/>
                        <a:cs typeface="Times New Roman" panose="02020603050405020304" pitchFamily="18" charset="0"/>
                      </a:endParaRPr>
                    </a:p>
                    <a:p>
                      <a:pPr marL="52705" marR="48895" algn="ctr">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Filtering, Noise Removal</a:t>
                      </a:r>
                      <a:endParaRPr lang="en-IN" sz="15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228600" indent="-143510" algn="ctr">
                        <a:spcBef>
                          <a:spcPts val="46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Area, Major and Minor Axis Length, Perimeter</a:t>
                      </a:r>
                      <a:endParaRPr lang="en-IN" sz="15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algn="ctr">
                        <a:spcBef>
                          <a:spcPts val="25"/>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a:t>
                      </a:r>
                      <a:endParaRPr lang="en-IN" sz="1500" b="0" dirty="0">
                        <a:solidFill>
                          <a:schemeClr val="tx1"/>
                        </a:solidFill>
                        <a:effectLst/>
                        <a:latin typeface="Times New Roman" panose="02020603050405020304" pitchFamily="18" charset="0"/>
                        <a:cs typeface="Times New Roman" panose="02020603050405020304" pitchFamily="18" charset="0"/>
                      </a:endParaRPr>
                    </a:p>
                    <a:p>
                      <a:pPr marL="110490" marR="106680" algn="ctr">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grayscale</a:t>
                      </a:r>
                      <a:endParaRPr lang="en-IN" sz="15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algn="ctr">
                        <a:spcBef>
                          <a:spcPts val="25"/>
                        </a:spcBef>
                        <a:spcAft>
                          <a:spcPts val="0"/>
                        </a:spcAft>
                      </a:pPr>
                      <a:endParaRPr lang="en-US" sz="1500" b="0" dirty="0">
                        <a:solidFill>
                          <a:schemeClr val="tx1"/>
                        </a:solidFill>
                        <a:effectLst/>
                        <a:latin typeface="Times New Roman" panose="02020603050405020304" pitchFamily="18" charset="0"/>
                        <a:cs typeface="Times New Roman" panose="02020603050405020304" pitchFamily="18" charset="0"/>
                      </a:endParaRPr>
                    </a:p>
                    <a:p>
                      <a:pPr algn="ctr">
                        <a:spcBef>
                          <a:spcPts val="25"/>
                        </a:spcBef>
                        <a:spcAft>
                          <a:spcPts val="0"/>
                        </a:spcAft>
                      </a:pPr>
                      <a:r>
                        <a:rPr lang="en-US" sz="1500" b="0" dirty="0" smtClean="0">
                          <a:solidFill>
                            <a:schemeClr val="tx1"/>
                          </a:solidFill>
                          <a:effectLst/>
                          <a:latin typeface="Times New Roman" panose="02020603050405020304" pitchFamily="18" charset="0"/>
                          <a:cs typeface="Times New Roman" panose="02020603050405020304" pitchFamily="18" charset="0"/>
                        </a:rPr>
                        <a:t>Nil</a:t>
                      </a:r>
                      <a:endParaRPr lang="en-IN" sz="15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245110" indent="-182245" algn="ctr">
                        <a:spcBef>
                          <a:spcPts val="46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Recognition rate</a:t>
                      </a:r>
                      <a:endParaRPr lang="en-IN" sz="15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algn="ctr">
                        <a:spcBef>
                          <a:spcPts val="25"/>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a:t>
                      </a:r>
                      <a:endParaRPr lang="en-IN" sz="1500" b="0" dirty="0">
                        <a:solidFill>
                          <a:schemeClr val="tx1"/>
                        </a:solidFill>
                        <a:effectLst/>
                        <a:latin typeface="Times New Roman" panose="02020603050405020304" pitchFamily="18" charset="0"/>
                        <a:cs typeface="Times New Roman" panose="02020603050405020304" pitchFamily="18" charset="0"/>
                      </a:endParaRPr>
                    </a:p>
                    <a:p>
                      <a:pPr marL="79375" marR="76200" algn="ctr">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75%</a:t>
                      </a:r>
                      <a:endParaRPr lang="en-IN" sz="15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extLst>
                  <a:ext uri="{0D108BD9-81ED-4DB2-BD59-A6C34878D82A}">
                    <a16:rowId xmlns="" xmlns:a16="http://schemas.microsoft.com/office/drawing/2014/main" val="1472764655"/>
                  </a:ext>
                </a:extLst>
              </a:tr>
            </a:tbl>
          </a:graphicData>
        </a:graphic>
      </p:graphicFrame>
      <p:graphicFrame>
        <p:nvGraphicFramePr>
          <p:cNvPr id="5" name="Table 4">
            <a:extLst>
              <a:ext uri="{FF2B5EF4-FFF2-40B4-BE49-F238E27FC236}">
                <a16:creationId xmlns="" xmlns:a16="http://schemas.microsoft.com/office/drawing/2014/main" id="{6956CA7D-D19B-401D-A768-82F58E4C1E26}"/>
              </a:ext>
            </a:extLst>
          </p:cNvPr>
          <p:cNvGraphicFramePr>
            <a:graphicFrameLocks noGrp="1"/>
          </p:cNvGraphicFramePr>
          <p:nvPr>
            <p:extLst>
              <p:ext uri="{D42A27DB-BD31-4B8C-83A1-F6EECF244321}">
                <p14:modId xmlns:p14="http://schemas.microsoft.com/office/powerpoint/2010/main" val="1481427244"/>
              </p:ext>
            </p:extLst>
          </p:nvPr>
        </p:nvGraphicFramePr>
        <p:xfrm>
          <a:off x="506897" y="5224670"/>
          <a:ext cx="11178202" cy="685800"/>
        </p:xfrm>
        <a:graphic>
          <a:graphicData uri="http://schemas.openxmlformats.org/drawingml/2006/table">
            <a:tbl>
              <a:tblPr firstRow="1" firstCol="1" lastRow="1" lastCol="1" bandRow="1" bandCol="1">
                <a:tableStyleId>{5C22544A-7EE6-4342-B048-85BDC9FD1C3A}</a:tableStyleId>
              </a:tblPr>
              <a:tblGrid>
                <a:gridCol w="1759227">
                  <a:extLst>
                    <a:ext uri="{9D8B030D-6E8A-4147-A177-3AD203B41FA5}">
                      <a16:colId xmlns="" xmlns:a16="http://schemas.microsoft.com/office/drawing/2014/main" val="881969985"/>
                    </a:ext>
                  </a:extLst>
                </a:gridCol>
                <a:gridCol w="1002419">
                  <a:extLst>
                    <a:ext uri="{9D8B030D-6E8A-4147-A177-3AD203B41FA5}">
                      <a16:colId xmlns="" xmlns:a16="http://schemas.microsoft.com/office/drawing/2014/main" val="475877680"/>
                    </a:ext>
                  </a:extLst>
                </a:gridCol>
                <a:gridCol w="1635835">
                  <a:extLst>
                    <a:ext uri="{9D8B030D-6E8A-4147-A177-3AD203B41FA5}">
                      <a16:colId xmlns="" xmlns:a16="http://schemas.microsoft.com/office/drawing/2014/main" val="2864156771"/>
                    </a:ext>
                  </a:extLst>
                </a:gridCol>
                <a:gridCol w="1480712">
                  <a:extLst>
                    <a:ext uri="{9D8B030D-6E8A-4147-A177-3AD203B41FA5}">
                      <a16:colId xmlns="" xmlns:a16="http://schemas.microsoft.com/office/drawing/2014/main" val="3307936632"/>
                    </a:ext>
                  </a:extLst>
                </a:gridCol>
                <a:gridCol w="1262132">
                  <a:extLst>
                    <a:ext uri="{9D8B030D-6E8A-4147-A177-3AD203B41FA5}">
                      <a16:colId xmlns="" xmlns:a16="http://schemas.microsoft.com/office/drawing/2014/main" val="1161061196"/>
                    </a:ext>
                  </a:extLst>
                </a:gridCol>
                <a:gridCol w="1676964">
                  <a:extLst>
                    <a:ext uri="{9D8B030D-6E8A-4147-A177-3AD203B41FA5}">
                      <a16:colId xmlns="" xmlns:a16="http://schemas.microsoft.com/office/drawing/2014/main" val="3072551219"/>
                    </a:ext>
                  </a:extLst>
                </a:gridCol>
                <a:gridCol w="1211598">
                  <a:extLst>
                    <a:ext uri="{9D8B030D-6E8A-4147-A177-3AD203B41FA5}">
                      <a16:colId xmlns="" xmlns:a16="http://schemas.microsoft.com/office/drawing/2014/main" val="267784184"/>
                    </a:ext>
                  </a:extLst>
                </a:gridCol>
                <a:gridCol w="1149315">
                  <a:extLst>
                    <a:ext uri="{9D8B030D-6E8A-4147-A177-3AD203B41FA5}">
                      <a16:colId xmlns="" xmlns:a16="http://schemas.microsoft.com/office/drawing/2014/main" val="878515614"/>
                    </a:ext>
                  </a:extLst>
                </a:gridCol>
              </a:tblGrid>
              <a:tr h="685800">
                <a:tc>
                  <a:txBody>
                    <a:bodyPr/>
                    <a:lstStyle/>
                    <a:p>
                      <a:pPr marL="50800" marR="45085" algn="ctr">
                        <a:lnSpc>
                          <a:spcPct val="100000"/>
                        </a:lnSpc>
                        <a:spcBef>
                          <a:spcPts val="465"/>
                        </a:spcBef>
                        <a:spcAft>
                          <a:spcPts val="0"/>
                        </a:spcAft>
                      </a:pPr>
                      <a:r>
                        <a:rPr lang="en-US" sz="1500" b="1" kern="1200" dirty="0" err="1" smtClean="0">
                          <a:solidFill>
                            <a:schemeClr val="tx1"/>
                          </a:solidFill>
                          <a:effectLst/>
                          <a:latin typeface="Times New Roman" panose="02020603050405020304" pitchFamily="18" charset="0"/>
                          <a:ea typeface="+mn-ea"/>
                          <a:cs typeface="Times New Roman" panose="02020603050405020304" pitchFamily="18" charset="0"/>
                        </a:rPr>
                        <a:t>Sahane</a:t>
                      </a:r>
                      <a:r>
                        <a:rPr lang="en-US" sz="1500" b="1"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500" b="1" kern="1200" dirty="0">
                          <a:solidFill>
                            <a:schemeClr val="tx1"/>
                          </a:solidFill>
                          <a:effectLst/>
                          <a:latin typeface="Times New Roman" panose="02020603050405020304" pitchFamily="18" charset="0"/>
                          <a:ea typeface="+mn-ea"/>
                          <a:cs typeface="Times New Roman" panose="02020603050405020304" pitchFamily="18" charset="0"/>
                        </a:rPr>
                        <a:t>et al.,</a:t>
                      </a:r>
                      <a:endParaRPr lang="en-IN" sz="1500" b="1" kern="1200" dirty="0">
                        <a:solidFill>
                          <a:schemeClr val="tx1"/>
                        </a:solidFill>
                        <a:effectLst/>
                        <a:latin typeface="Times New Roman" panose="02020603050405020304" pitchFamily="18" charset="0"/>
                        <a:ea typeface="+mn-ea"/>
                        <a:cs typeface="Times New Roman" panose="02020603050405020304" pitchFamily="18" charset="0"/>
                      </a:endParaRPr>
                    </a:p>
                    <a:p>
                      <a:pPr marL="50800" marR="45085" algn="ctr">
                        <a:lnSpc>
                          <a:spcPct val="100000"/>
                        </a:lnSpc>
                        <a:spcAft>
                          <a:spcPts val="0"/>
                        </a:spcAft>
                      </a:pPr>
                      <a:r>
                        <a:rPr lang="en-US" sz="1500" b="1" kern="1200" dirty="0">
                          <a:solidFill>
                            <a:schemeClr val="tx1"/>
                          </a:solidFill>
                          <a:effectLst/>
                          <a:latin typeface="Times New Roman" panose="02020603050405020304" pitchFamily="18" charset="0"/>
                          <a:ea typeface="+mn-ea"/>
                          <a:cs typeface="Times New Roman" panose="02020603050405020304" pitchFamily="18" charset="0"/>
                        </a:rPr>
                        <a:t>(2016)</a:t>
                      </a:r>
                      <a:endParaRPr lang="en-IN" sz="15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solidFill>
                      <a:schemeClr val="bg2">
                        <a:lumMod val="90000"/>
                      </a:schemeClr>
                    </a:solidFill>
                  </a:tcPr>
                </a:tc>
                <a:tc>
                  <a:txBody>
                    <a:bodyPr/>
                    <a:lstStyle/>
                    <a:p>
                      <a:pPr marL="87630" indent="61595">
                        <a:spcBef>
                          <a:spcPts val="465"/>
                        </a:spcBef>
                        <a:spcAft>
                          <a:spcPts val="0"/>
                        </a:spcAft>
                      </a:pPr>
                      <a:r>
                        <a:rPr lang="en-US" sz="1500" b="0" kern="1200" dirty="0" smtClean="0">
                          <a:solidFill>
                            <a:schemeClr val="tx1"/>
                          </a:solidFill>
                          <a:effectLst/>
                          <a:latin typeface="Times New Roman" panose="02020603050405020304" pitchFamily="18" charset="0"/>
                          <a:ea typeface="+mn-ea"/>
                          <a:cs typeface="Times New Roman" panose="02020603050405020304" pitchFamily="18" charset="0"/>
                        </a:rPr>
                        <a:t>N/A</a:t>
                      </a:r>
                      <a:endParaRPr lang="en-IN" sz="15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solidFill>
                      <a:schemeClr val="bg2">
                        <a:lumMod val="90000"/>
                      </a:schemeClr>
                    </a:solidFill>
                  </a:tcPr>
                </a:tc>
                <a:tc>
                  <a:txBody>
                    <a:bodyPr/>
                    <a:lstStyle/>
                    <a:p>
                      <a:pPr marL="281940" indent="-161925" algn="ctr">
                        <a:spcBef>
                          <a:spcPts val="465"/>
                        </a:spcBef>
                        <a:spcAft>
                          <a:spcPts val="0"/>
                        </a:spcAft>
                      </a:pPr>
                      <a:r>
                        <a:rPr lang="en-US" sz="1500" b="0" kern="1200" dirty="0">
                          <a:solidFill>
                            <a:schemeClr val="tx1"/>
                          </a:solidFill>
                          <a:effectLst/>
                          <a:latin typeface="Times New Roman" panose="02020603050405020304" pitchFamily="18" charset="0"/>
                          <a:ea typeface="+mn-ea"/>
                          <a:cs typeface="Times New Roman" panose="02020603050405020304" pitchFamily="18" charset="0"/>
                        </a:rPr>
                        <a:t>N/A</a:t>
                      </a:r>
                      <a:endParaRPr lang="en-IN" sz="15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solidFill>
                      <a:schemeClr val="bg2">
                        <a:lumMod val="90000"/>
                      </a:schemeClr>
                    </a:solidFill>
                  </a:tcPr>
                </a:tc>
                <a:tc>
                  <a:txBody>
                    <a:bodyPr/>
                    <a:lstStyle/>
                    <a:p>
                      <a:pPr algn="ctr">
                        <a:spcAft>
                          <a:spcPts val="0"/>
                        </a:spcAft>
                      </a:pPr>
                      <a:r>
                        <a:rPr lang="en-IN" sz="1500" b="0" kern="1200" dirty="0">
                          <a:solidFill>
                            <a:schemeClr val="tx1"/>
                          </a:solidFill>
                          <a:effectLst/>
                          <a:latin typeface="Times New Roman" panose="02020603050405020304" pitchFamily="18" charset="0"/>
                          <a:ea typeface="+mn-ea"/>
                          <a:cs typeface="Times New Roman" panose="02020603050405020304" pitchFamily="18" charset="0"/>
                        </a:rPr>
                        <a:t>Area, length, perimeter</a:t>
                      </a:r>
                    </a:p>
                  </a:txBody>
                  <a:tcPr marL="0" marR="0" marT="0" marB="0">
                    <a:solidFill>
                      <a:schemeClr val="bg2">
                        <a:lumMod val="90000"/>
                      </a:schemeClr>
                    </a:solidFill>
                  </a:tcPr>
                </a:tc>
                <a:tc>
                  <a:txBody>
                    <a:bodyPr/>
                    <a:lstStyle/>
                    <a:p>
                      <a:pPr>
                        <a:spcBef>
                          <a:spcPts val="30"/>
                        </a:spcBef>
                        <a:spcAft>
                          <a:spcPts val="0"/>
                        </a:spcAft>
                      </a:pPr>
                      <a:r>
                        <a:rPr lang="en-US" sz="1500" b="0" kern="1200" dirty="0">
                          <a:solidFill>
                            <a:schemeClr val="tx1"/>
                          </a:solidFill>
                          <a:effectLst/>
                          <a:latin typeface="Times New Roman" panose="02020603050405020304" pitchFamily="18" charset="0"/>
                          <a:ea typeface="+mn-ea"/>
                          <a:cs typeface="Times New Roman" panose="02020603050405020304" pitchFamily="18" charset="0"/>
                        </a:rPr>
                        <a:t> </a:t>
                      </a:r>
                      <a:r>
                        <a:rPr lang="en-IN" sz="1500" b="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500" b="0" kern="1200" dirty="0" smtClean="0">
                          <a:solidFill>
                            <a:schemeClr val="tx1"/>
                          </a:solidFill>
                          <a:effectLst/>
                          <a:latin typeface="Times New Roman" panose="02020603050405020304" pitchFamily="18" charset="0"/>
                          <a:ea typeface="+mn-ea"/>
                          <a:cs typeface="Times New Roman" panose="02020603050405020304" pitchFamily="18" charset="0"/>
                        </a:rPr>
                        <a:t>N/A</a:t>
                      </a:r>
                      <a:endParaRPr lang="en-IN" sz="15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solidFill>
                      <a:schemeClr val="bg2">
                        <a:lumMod val="90000"/>
                      </a:schemeClr>
                    </a:solidFill>
                  </a:tcPr>
                </a:tc>
                <a:tc>
                  <a:txBody>
                    <a:bodyPr/>
                    <a:lstStyle/>
                    <a:p>
                      <a:pPr marL="218440" indent="-29845">
                        <a:spcBef>
                          <a:spcPts val="465"/>
                        </a:spcBef>
                        <a:spcAft>
                          <a:spcPts val="0"/>
                        </a:spcAft>
                      </a:pPr>
                      <a:r>
                        <a:rPr lang="en-US" sz="1500" b="0" kern="1200" dirty="0" smtClean="0">
                          <a:solidFill>
                            <a:schemeClr val="tx1"/>
                          </a:solidFill>
                          <a:effectLst/>
                          <a:latin typeface="Times New Roman" panose="02020603050405020304" pitchFamily="18" charset="0"/>
                          <a:ea typeface="+mn-ea"/>
                          <a:cs typeface="Times New Roman" panose="02020603050405020304" pitchFamily="18" charset="0"/>
                        </a:rPr>
                        <a:t>         N/A</a:t>
                      </a:r>
                      <a:endParaRPr lang="en-IN" sz="15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solidFill>
                      <a:schemeClr val="bg2">
                        <a:lumMod val="90000"/>
                      </a:schemeClr>
                    </a:solidFill>
                  </a:tcPr>
                </a:tc>
                <a:tc>
                  <a:txBody>
                    <a:bodyPr/>
                    <a:lstStyle/>
                    <a:p>
                      <a:pPr>
                        <a:spcBef>
                          <a:spcPts val="30"/>
                        </a:spcBef>
                        <a:spcAft>
                          <a:spcPts val="0"/>
                        </a:spcAft>
                      </a:pPr>
                      <a:r>
                        <a:rPr lang="en-US" sz="1500" b="0" kern="1200" dirty="0">
                          <a:solidFill>
                            <a:schemeClr val="tx1"/>
                          </a:solidFill>
                          <a:effectLst/>
                          <a:latin typeface="Times New Roman" panose="02020603050405020304" pitchFamily="18" charset="0"/>
                          <a:ea typeface="+mn-ea"/>
                          <a:cs typeface="Times New Roman" panose="02020603050405020304" pitchFamily="18" charset="0"/>
                        </a:rPr>
                        <a:t> </a:t>
                      </a:r>
                      <a:r>
                        <a:rPr lang="en-IN" sz="1500" b="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500" b="0" kern="1200" dirty="0" smtClean="0">
                          <a:solidFill>
                            <a:schemeClr val="tx1"/>
                          </a:solidFill>
                          <a:effectLst/>
                          <a:latin typeface="Times New Roman" panose="02020603050405020304" pitchFamily="18" charset="0"/>
                          <a:ea typeface="+mn-ea"/>
                          <a:cs typeface="Times New Roman" panose="02020603050405020304" pitchFamily="18" charset="0"/>
                        </a:rPr>
                        <a:t>N/A</a:t>
                      </a:r>
                      <a:endParaRPr lang="en-IN" sz="15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solidFill>
                      <a:schemeClr val="bg2">
                        <a:lumMod val="90000"/>
                      </a:schemeClr>
                    </a:solidFill>
                  </a:tcPr>
                </a:tc>
                <a:tc>
                  <a:txBody>
                    <a:bodyPr/>
                    <a:lstStyle/>
                    <a:p>
                      <a:pPr>
                        <a:spcBef>
                          <a:spcPts val="30"/>
                        </a:spcBef>
                        <a:spcAft>
                          <a:spcPts val="0"/>
                        </a:spcAft>
                      </a:pPr>
                      <a:r>
                        <a:rPr lang="en-US" sz="1500" b="0" kern="1200" dirty="0">
                          <a:solidFill>
                            <a:schemeClr val="tx1"/>
                          </a:solidFill>
                          <a:effectLst/>
                          <a:latin typeface="Times New Roman" panose="02020603050405020304" pitchFamily="18" charset="0"/>
                          <a:ea typeface="+mn-ea"/>
                          <a:cs typeface="Times New Roman" panose="02020603050405020304" pitchFamily="18" charset="0"/>
                        </a:rPr>
                        <a:t> </a:t>
                      </a:r>
                      <a:r>
                        <a:rPr lang="en-IN" sz="1500" b="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500" b="0" kern="1200" dirty="0" smtClean="0">
                          <a:solidFill>
                            <a:schemeClr val="tx1"/>
                          </a:solidFill>
                          <a:effectLst/>
                          <a:latin typeface="Times New Roman" panose="02020603050405020304" pitchFamily="18" charset="0"/>
                          <a:ea typeface="+mn-ea"/>
                          <a:cs typeface="Times New Roman" panose="02020603050405020304" pitchFamily="18" charset="0"/>
                        </a:rPr>
                        <a:t>N/A</a:t>
                      </a:r>
                      <a:endParaRPr lang="en-IN" sz="15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solidFill>
                      <a:schemeClr val="bg2">
                        <a:lumMod val="90000"/>
                      </a:schemeClr>
                    </a:solidFill>
                  </a:tcPr>
                </a:tc>
                <a:extLst>
                  <a:ext uri="{0D108BD9-81ED-4DB2-BD59-A6C34878D82A}">
                    <a16:rowId xmlns="" xmlns:a16="http://schemas.microsoft.com/office/drawing/2014/main" val="442874098"/>
                  </a:ext>
                </a:extLst>
              </a:tr>
            </a:tbl>
          </a:graphicData>
        </a:graphic>
      </p:graphicFrame>
      <p:graphicFrame>
        <p:nvGraphicFramePr>
          <p:cNvPr id="6" name="Table 5">
            <a:extLst>
              <a:ext uri="{FF2B5EF4-FFF2-40B4-BE49-F238E27FC236}">
                <a16:creationId xmlns="" xmlns:a16="http://schemas.microsoft.com/office/drawing/2014/main" id="{0861004D-29CF-4483-A6A3-68FB3062BEC7}"/>
              </a:ext>
            </a:extLst>
          </p:cNvPr>
          <p:cNvGraphicFramePr>
            <a:graphicFrameLocks noGrp="1"/>
          </p:cNvGraphicFramePr>
          <p:nvPr>
            <p:extLst>
              <p:ext uri="{D42A27DB-BD31-4B8C-83A1-F6EECF244321}">
                <p14:modId xmlns:p14="http://schemas.microsoft.com/office/powerpoint/2010/main" val="186028141"/>
              </p:ext>
            </p:extLst>
          </p:nvPr>
        </p:nvGraphicFramePr>
        <p:xfrm>
          <a:off x="506897" y="5910469"/>
          <a:ext cx="11178202" cy="910979"/>
        </p:xfrm>
        <a:graphic>
          <a:graphicData uri="http://schemas.openxmlformats.org/drawingml/2006/table">
            <a:tbl>
              <a:tblPr firstRow="1" firstCol="1" lastRow="1" lastCol="1" bandRow="1" bandCol="1">
                <a:tableStyleId>{5C22544A-7EE6-4342-B048-85BDC9FD1C3A}</a:tableStyleId>
              </a:tblPr>
              <a:tblGrid>
                <a:gridCol w="1759227">
                  <a:extLst>
                    <a:ext uri="{9D8B030D-6E8A-4147-A177-3AD203B41FA5}">
                      <a16:colId xmlns="" xmlns:a16="http://schemas.microsoft.com/office/drawing/2014/main" val="1133994561"/>
                    </a:ext>
                  </a:extLst>
                </a:gridCol>
                <a:gridCol w="1002419">
                  <a:extLst>
                    <a:ext uri="{9D8B030D-6E8A-4147-A177-3AD203B41FA5}">
                      <a16:colId xmlns="" xmlns:a16="http://schemas.microsoft.com/office/drawing/2014/main" val="4147273475"/>
                    </a:ext>
                  </a:extLst>
                </a:gridCol>
                <a:gridCol w="1635835">
                  <a:extLst>
                    <a:ext uri="{9D8B030D-6E8A-4147-A177-3AD203B41FA5}">
                      <a16:colId xmlns="" xmlns:a16="http://schemas.microsoft.com/office/drawing/2014/main" val="4184881514"/>
                    </a:ext>
                  </a:extLst>
                </a:gridCol>
                <a:gridCol w="1480712">
                  <a:extLst>
                    <a:ext uri="{9D8B030D-6E8A-4147-A177-3AD203B41FA5}">
                      <a16:colId xmlns="" xmlns:a16="http://schemas.microsoft.com/office/drawing/2014/main" val="1833841035"/>
                    </a:ext>
                  </a:extLst>
                </a:gridCol>
                <a:gridCol w="1262132">
                  <a:extLst>
                    <a:ext uri="{9D8B030D-6E8A-4147-A177-3AD203B41FA5}">
                      <a16:colId xmlns="" xmlns:a16="http://schemas.microsoft.com/office/drawing/2014/main" val="1600615162"/>
                    </a:ext>
                  </a:extLst>
                </a:gridCol>
                <a:gridCol w="1676964">
                  <a:extLst>
                    <a:ext uri="{9D8B030D-6E8A-4147-A177-3AD203B41FA5}">
                      <a16:colId xmlns="" xmlns:a16="http://schemas.microsoft.com/office/drawing/2014/main" val="3423219343"/>
                    </a:ext>
                  </a:extLst>
                </a:gridCol>
                <a:gridCol w="1211598">
                  <a:extLst>
                    <a:ext uri="{9D8B030D-6E8A-4147-A177-3AD203B41FA5}">
                      <a16:colId xmlns="" xmlns:a16="http://schemas.microsoft.com/office/drawing/2014/main" val="3489168065"/>
                    </a:ext>
                  </a:extLst>
                </a:gridCol>
                <a:gridCol w="1149315">
                  <a:extLst>
                    <a:ext uri="{9D8B030D-6E8A-4147-A177-3AD203B41FA5}">
                      <a16:colId xmlns="" xmlns:a16="http://schemas.microsoft.com/office/drawing/2014/main" val="3656223013"/>
                    </a:ext>
                  </a:extLst>
                </a:gridCol>
              </a:tblGrid>
              <a:tr h="910979">
                <a:tc>
                  <a:txBody>
                    <a:bodyPr/>
                    <a:lstStyle/>
                    <a:p>
                      <a:pPr marL="50800" marR="45085" algn="ctr">
                        <a:spcBef>
                          <a:spcPts val="460"/>
                        </a:spcBef>
                        <a:spcAft>
                          <a:spcPts val="0"/>
                        </a:spcAft>
                      </a:pPr>
                      <a:r>
                        <a:rPr lang="en-US" sz="1500" b="1" kern="1200" dirty="0" err="1">
                          <a:solidFill>
                            <a:schemeClr val="tx1"/>
                          </a:solidFill>
                          <a:effectLst/>
                          <a:latin typeface="Times New Roman" panose="02020603050405020304" pitchFamily="18" charset="0"/>
                          <a:ea typeface="+mn-ea"/>
                          <a:cs typeface="Times New Roman" panose="02020603050405020304" pitchFamily="18" charset="0"/>
                        </a:rPr>
                        <a:t>Megha</a:t>
                      </a:r>
                      <a:r>
                        <a:rPr lang="en-US" sz="1500" b="1" kern="1200" dirty="0">
                          <a:solidFill>
                            <a:schemeClr val="tx1"/>
                          </a:solidFill>
                          <a:effectLst/>
                          <a:latin typeface="Times New Roman" panose="02020603050405020304" pitchFamily="18" charset="0"/>
                          <a:ea typeface="+mn-ea"/>
                          <a:cs typeface="Times New Roman" panose="02020603050405020304" pitchFamily="18" charset="0"/>
                        </a:rPr>
                        <a:t>. et al.,</a:t>
                      </a:r>
                      <a:endParaRPr lang="en-IN" sz="1500" b="1" kern="1200" dirty="0">
                        <a:solidFill>
                          <a:schemeClr val="tx1"/>
                        </a:solidFill>
                        <a:effectLst/>
                        <a:latin typeface="Times New Roman" panose="02020603050405020304" pitchFamily="18" charset="0"/>
                        <a:ea typeface="+mn-ea"/>
                        <a:cs typeface="Times New Roman" panose="02020603050405020304" pitchFamily="18" charset="0"/>
                      </a:endParaRPr>
                    </a:p>
                    <a:p>
                      <a:pPr marL="50800" marR="45085" algn="ctr">
                        <a:spcAft>
                          <a:spcPts val="0"/>
                        </a:spcAft>
                      </a:pPr>
                      <a:r>
                        <a:rPr lang="en-US" sz="1500" b="1" kern="1200" dirty="0">
                          <a:solidFill>
                            <a:schemeClr val="tx1"/>
                          </a:solidFill>
                          <a:effectLst/>
                          <a:latin typeface="Times New Roman" panose="02020603050405020304" pitchFamily="18" charset="0"/>
                          <a:ea typeface="+mn-ea"/>
                          <a:cs typeface="Times New Roman" panose="02020603050405020304" pitchFamily="18" charset="0"/>
                        </a:rPr>
                        <a:t>(2014)</a:t>
                      </a:r>
                      <a:endParaRPr lang="en-IN" sz="15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solidFill>
                      <a:schemeClr val="bg2">
                        <a:lumMod val="90000"/>
                      </a:schemeClr>
                    </a:solidFill>
                  </a:tcPr>
                </a:tc>
                <a:tc>
                  <a:txBody>
                    <a:bodyPr/>
                    <a:lstStyle/>
                    <a:p>
                      <a:pPr marL="96520" indent="50800">
                        <a:spcBef>
                          <a:spcPts val="460"/>
                        </a:spcBef>
                        <a:spcAft>
                          <a:spcPts val="0"/>
                        </a:spcAft>
                      </a:pPr>
                      <a:r>
                        <a:rPr lang="en-US" sz="1500" b="0" kern="1200">
                          <a:solidFill>
                            <a:schemeClr val="tx1"/>
                          </a:solidFill>
                          <a:effectLst/>
                          <a:latin typeface="Times New Roman" panose="02020603050405020304" pitchFamily="18" charset="0"/>
                          <a:ea typeface="+mn-ea"/>
                          <a:cs typeface="Times New Roman" panose="02020603050405020304" pitchFamily="18" charset="0"/>
                        </a:rPr>
                        <a:t>12 types of grains</a:t>
                      </a:r>
                      <a:endParaRPr lang="en-IN" sz="1500" b="0" kern="120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solidFill>
                      <a:schemeClr val="bg2">
                        <a:lumMod val="90000"/>
                      </a:schemeClr>
                    </a:solidFill>
                  </a:tcPr>
                </a:tc>
                <a:tc>
                  <a:txBody>
                    <a:bodyPr/>
                    <a:lstStyle/>
                    <a:p>
                      <a:pPr marL="83820" indent="133350" algn="ctr">
                        <a:spcBef>
                          <a:spcPts val="460"/>
                        </a:spcBef>
                        <a:spcAft>
                          <a:spcPts val="0"/>
                        </a:spcAft>
                      </a:pPr>
                      <a:r>
                        <a:rPr lang="en-US" sz="1500" b="0" kern="1200">
                          <a:solidFill>
                            <a:schemeClr val="tx1"/>
                          </a:solidFill>
                          <a:effectLst/>
                          <a:latin typeface="Times New Roman" panose="02020603050405020304" pitchFamily="18" charset="0"/>
                          <a:ea typeface="+mn-ea"/>
                          <a:cs typeface="Times New Roman" panose="02020603050405020304" pitchFamily="18" charset="0"/>
                        </a:rPr>
                        <a:t>Filter, dilation, erosion</a:t>
                      </a:r>
                      <a:endParaRPr lang="en-IN" sz="1500" b="0" kern="120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solidFill>
                      <a:schemeClr val="bg2">
                        <a:lumMod val="90000"/>
                      </a:schemeClr>
                    </a:solidFill>
                  </a:tcPr>
                </a:tc>
                <a:tc>
                  <a:txBody>
                    <a:bodyPr/>
                    <a:lstStyle/>
                    <a:p>
                      <a:pPr marL="52070" marR="46355" algn="ctr">
                        <a:lnSpc>
                          <a:spcPct val="100000"/>
                        </a:lnSpc>
                        <a:spcBef>
                          <a:spcPts val="15"/>
                        </a:spcBef>
                        <a:spcAft>
                          <a:spcPts val="0"/>
                        </a:spcAft>
                      </a:pPr>
                      <a:r>
                        <a:rPr lang="en-US" sz="1500" b="0" kern="1200" dirty="0" err="1">
                          <a:solidFill>
                            <a:schemeClr val="tx1"/>
                          </a:solidFill>
                          <a:effectLst/>
                          <a:latin typeface="Times New Roman" panose="02020603050405020304" pitchFamily="18" charset="0"/>
                          <a:ea typeface="+mn-ea"/>
                          <a:cs typeface="Times New Roman" panose="02020603050405020304" pitchFamily="18" charset="0"/>
                        </a:rPr>
                        <a:t>Colour</a:t>
                      </a:r>
                      <a:r>
                        <a:rPr lang="en-US" sz="1500" b="0" kern="1200" dirty="0">
                          <a:solidFill>
                            <a:schemeClr val="tx1"/>
                          </a:solidFill>
                          <a:effectLst/>
                          <a:latin typeface="Times New Roman" panose="02020603050405020304" pitchFamily="18" charset="0"/>
                          <a:ea typeface="+mn-ea"/>
                          <a:cs typeface="Times New Roman" panose="02020603050405020304" pitchFamily="18" charset="0"/>
                        </a:rPr>
                        <a:t>, Geometrical</a:t>
                      </a:r>
                      <a:endParaRPr lang="en-IN" sz="15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solidFill>
                      <a:schemeClr val="bg2">
                        <a:lumMod val="90000"/>
                      </a:schemeClr>
                    </a:solidFill>
                  </a:tcPr>
                </a:tc>
                <a:tc>
                  <a:txBody>
                    <a:bodyPr/>
                    <a:lstStyle/>
                    <a:p>
                      <a:pPr>
                        <a:spcBef>
                          <a:spcPts val="30"/>
                        </a:spcBef>
                        <a:spcAft>
                          <a:spcPts val="0"/>
                        </a:spcAft>
                      </a:pPr>
                      <a:r>
                        <a:rPr lang="en-US" sz="1500" b="0" kern="1200" dirty="0">
                          <a:solidFill>
                            <a:schemeClr val="tx1"/>
                          </a:solidFill>
                          <a:effectLst/>
                          <a:latin typeface="Times New Roman" panose="02020603050405020304" pitchFamily="18" charset="0"/>
                          <a:ea typeface="+mn-ea"/>
                          <a:cs typeface="Times New Roman" panose="02020603050405020304" pitchFamily="18" charset="0"/>
                        </a:rPr>
                        <a:t> </a:t>
                      </a:r>
                      <a:endParaRPr lang="en-IN" sz="1500" b="0" kern="1200" dirty="0">
                        <a:solidFill>
                          <a:schemeClr val="tx1"/>
                        </a:solidFill>
                        <a:effectLst/>
                        <a:latin typeface="Times New Roman" panose="02020603050405020304" pitchFamily="18" charset="0"/>
                        <a:ea typeface="+mn-ea"/>
                        <a:cs typeface="Times New Roman" panose="02020603050405020304" pitchFamily="18" charset="0"/>
                      </a:endParaRPr>
                    </a:p>
                    <a:p>
                      <a:pPr marL="110490" marR="106680" algn="ctr">
                        <a:spcAft>
                          <a:spcPts val="0"/>
                        </a:spcAft>
                      </a:pPr>
                      <a:r>
                        <a:rPr lang="en-US" sz="1500" b="0" kern="1200" dirty="0">
                          <a:solidFill>
                            <a:schemeClr val="tx1"/>
                          </a:solidFill>
                          <a:effectLst/>
                          <a:latin typeface="Times New Roman" panose="02020603050405020304" pitchFamily="18" charset="0"/>
                          <a:ea typeface="+mn-ea"/>
                          <a:cs typeface="Times New Roman" panose="02020603050405020304" pitchFamily="18" charset="0"/>
                        </a:rPr>
                        <a:t>Grayscale</a:t>
                      </a:r>
                      <a:endParaRPr lang="en-IN" sz="15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solidFill>
                      <a:schemeClr val="bg2">
                        <a:lumMod val="90000"/>
                      </a:schemeClr>
                    </a:solidFill>
                  </a:tcPr>
                </a:tc>
                <a:tc>
                  <a:txBody>
                    <a:bodyPr/>
                    <a:lstStyle/>
                    <a:p>
                      <a:pPr>
                        <a:spcBef>
                          <a:spcPts val="30"/>
                        </a:spcBef>
                        <a:spcAft>
                          <a:spcPts val="0"/>
                        </a:spcAft>
                      </a:pPr>
                      <a:r>
                        <a:rPr lang="en-US" sz="1500" b="0" kern="1200" dirty="0">
                          <a:solidFill>
                            <a:schemeClr val="tx1"/>
                          </a:solidFill>
                          <a:effectLst/>
                          <a:latin typeface="Times New Roman" panose="02020603050405020304" pitchFamily="18" charset="0"/>
                          <a:ea typeface="+mn-ea"/>
                          <a:cs typeface="Times New Roman" panose="02020603050405020304" pitchFamily="18" charset="0"/>
                        </a:rPr>
                        <a:t> </a:t>
                      </a:r>
                      <a:endParaRPr lang="en-IN" sz="1500" b="0" kern="1200" dirty="0">
                        <a:solidFill>
                          <a:schemeClr val="tx1"/>
                        </a:solidFill>
                        <a:effectLst/>
                        <a:latin typeface="Times New Roman" panose="02020603050405020304" pitchFamily="18" charset="0"/>
                        <a:ea typeface="+mn-ea"/>
                        <a:cs typeface="Times New Roman" panose="02020603050405020304" pitchFamily="18" charset="0"/>
                      </a:endParaRPr>
                    </a:p>
                    <a:p>
                      <a:pPr marL="50800" marR="45720" algn="ctr">
                        <a:spcAft>
                          <a:spcPts val="0"/>
                        </a:spcAft>
                      </a:pPr>
                      <a:r>
                        <a:rPr lang="en-US" sz="1500" b="0" kern="1200" dirty="0">
                          <a:solidFill>
                            <a:schemeClr val="tx1"/>
                          </a:solidFill>
                          <a:effectLst/>
                          <a:latin typeface="Times New Roman" panose="02020603050405020304" pitchFamily="18" charset="0"/>
                          <a:ea typeface="+mn-ea"/>
                          <a:cs typeface="Times New Roman" panose="02020603050405020304" pitchFamily="18" charset="0"/>
                        </a:rPr>
                        <a:t>Probabilistic Neural Networks</a:t>
                      </a:r>
                      <a:endParaRPr lang="en-IN" sz="15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solidFill>
                      <a:schemeClr val="bg2">
                        <a:lumMod val="90000"/>
                      </a:schemeClr>
                    </a:solidFill>
                  </a:tcPr>
                </a:tc>
                <a:tc>
                  <a:txBody>
                    <a:bodyPr/>
                    <a:lstStyle/>
                    <a:p>
                      <a:pPr>
                        <a:spcBef>
                          <a:spcPts val="30"/>
                        </a:spcBef>
                        <a:spcAft>
                          <a:spcPts val="0"/>
                        </a:spcAft>
                      </a:pPr>
                      <a:r>
                        <a:rPr lang="en-US" sz="1500" b="0" kern="1200">
                          <a:solidFill>
                            <a:schemeClr val="tx1"/>
                          </a:solidFill>
                          <a:effectLst/>
                          <a:latin typeface="Times New Roman" panose="02020603050405020304" pitchFamily="18" charset="0"/>
                          <a:ea typeface="+mn-ea"/>
                          <a:cs typeface="Times New Roman" panose="02020603050405020304" pitchFamily="18" charset="0"/>
                        </a:rPr>
                        <a:t> </a:t>
                      </a:r>
                      <a:endParaRPr lang="en-IN" sz="1500" b="0" kern="1200">
                        <a:solidFill>
                          <a:schemeClr val="tx1"/>
                        </a:solidFill>
                        <a:effectLst/>
                        <a:latin typeface="Times New Roman" panose="02020603050405020304" pitchFamily="18" charset="0"/>
                        <a:ea typeface="+mn-ea"/>
                        <a:cs typeface="Times New Roman" panose="02020603050405020304" pitchFamily="18" charset="0"/>
                      </a:endParaRPr>
                    </a:p>
                    <a:p>
                      <a:pPr marL="120015">
                        <a:spcAft>
                          <a:spcPts val="0"/>
                        </a:spcAft>
                      </a:pPr>
                      <a:r>
                        <a:rPr lang="en-US" sz="1500" b="0" kern="1200">
                          <a:solidFill>
                            <a:schemeClr val="tx1"/>
                          </a:solidFill>
                          <a:effectLst/>
                          <a:latin typeface="Times New Roman" panose="02020603050405020304" pitchFamily="18" charset="0"/>
                          <a:ea typeface="+mn-ea"/>
                          <a:cs typeface="Times New Roman" panose="02020603050405020304" pitchFamily="18" charset="0"/>
                        </a:rPr>
                        <a:t>Accuracy</a:t>
                      </a:r>
                      <a:endParaRPr lang="en-IN" sz="1500" b="0" kern="120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solidFill>
                      <a:schemeClr val="bg2">
                        <a:lumMod val="90000"/>
                      </a:schemeClr>
                    </a:solidFill>
                  </a:tcPr>
                </a:tc>
                <a:tc>
                  <a:txBody>
                    <a:bodyPr/>
                    <a:lstStyle/>
                    <a:p>
                      <a:pPr>
                        <a:spcBef>
                          <a:spcPts val="30"/>
                        </a:spcBef>
                        <a:spcAft>
                          <a:spcPts val="0"/>
                        </a:spcAft>
                      </a:pPr>
                      <a:r>
                        <a:rPr lang="en-US" sz="1500" b="0" kern="1200" dirty="0">
                          <a:solidFill>
                            <a:schemeClr val="tx1"/>
                          </a:solidFill>
                          <a:effectLst/>
                          <a:latin typeface="Times New Roman" panose="02020603050405020304" pitchFamily="18" charset="0"/>
                          <a:ea typeface="+mn-ea"/>
                          <a:cs typeface="Times New Roman" panose="02020603050405020304" pitchFamily="18" charset="0"/>
                        </a:rPr>
                        <a:t> </a:t>
                      </a:r>
                      <a:endParaRPr lang="en-IN" sz="1500" b="0" kern="1200" dirty="0">
                        <a:solidFill>
                          <a:schemeClr val="tx1"/>
                        </a:solidFill>
                        <a:effectLst/>
                        <a:latin typeface="Times New Roman" panose="02020603050405020304" pitchFamily="18" charset="0"/>
                        <a:ea typeface="+mn-ea"/>
                        <a:cs typeface="Times New Roman" panose="02020603050405020304" pitchFamily="18" charset="0"/>
                      </a:endParaRPr>
                    </a:p>
                    <a:p>
                      <a:pPr marL="78740" marR="76200" algn="ctr">
                        <a:spcAft>
                          <a:spcPts val="0"/>
                        </a:spcAft>
                      </a:pPr>
                      <a:r>
                        <a:rPr lang="en-US" sz="1500" b="0" kern="1200" dirty="0">
                          <a:solidFill>
                            <a:schemeClr val="tx1"/>
                          </a:solidFill>
                          <a:effectLst/>
                          <a:latin typeface="Times New Roman" panose="02020603050405020304" pitchFamily="18" charset="0"/>
                          <a:ea typeface="+mn-ea"/>
                          <a:cs typeface="Times New Roman" panose="02020603050405020304" pitchFamily="18" charset="0"/>
                        </a:rPr>
                        <a:t>92%</a:t>
                      </a:r>
                      <a:endParaRPr lang="en-IN" sz="15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solidFill>
                      <a:schemeClr val="bg2">
                        <a:lumMod val="90000"/>
                      </a:schemeClr>
                    </a:solidFill>
                  </a:tcPr>
                </a:tc>
                <a:extLst>
                  <a:ext uri="{0D108BD9-81ED-4DB2-BD59-A6C34878D82A}">
                    <a16:rowId xmlns="" xmlns:a16="http://schemas.microsoft.com/office/drawing/2014/main" val="2152990945"/>
                  </a:ext>
                </a:extLst>
              </a:tr>
            </a:tbl>
          </a:graphicData>
        </a:graphic>
      </p:graphicFrame>
    </p:spTree>
    <p:extLst>
      <p:ext uri="{BB962C8B-B14F-4D97-AF65-F5344CB8AC3E}">
        <p14:creationId xmlns:p14="http://schemas.microsoft.com/office/powerpoint/2010/main" val="15039475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74C8D0-942A-4A40-9B6C-AA762FF68FC7}"/>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 xmlns:a16="http://schemas.microsoft.com/office/drawing/2014/main" id="{CFFC24B4-F7BF-48E0-A99B-D84A5D8E92FA}"/>
              </a:ext>
            </a:extLst>
          </p:cNvPr>
          <p:cNvSpPr>
            <a:spLocks noGrp="1"/>
          </p:cNvSpPr>
          <p:nvPr>
            <p:ph idx="1"/>
          </p:nvPr>
        </p:nvSpPr>
        <p:spPr>
          <a:xfrm>
            <a:off x="554966" y="1690688"/>
            <a:ext cx="10798834" cy="4833968"/>
          </a:xfrm>
        </p:spPr>
        <p:txBody>
          <a:bodyPr>
            <a:normAutofit/>
          </a:bodyPr>
          <a:lstStyle/>
          <a:p>
            <a:pPr marL="0" indent="0" algn="just">
              <a:buNone/>
            </a:pPr>
            <a:r>
              <a:rPr lang="en-IN" sz="2600" dirty="0">
                <a:latin typeface="Times New Roman" panose="02020603050405020304" pitchFamily="18" charset="0"/>
                <a:cs typeface="Times New Roman" panose="02020603050405020304" pitchFamily="18" charset="0"/>
              </a:rPr>
              <a:t>[1]	 Qing Yao, Jianhua Chen, </a:t>
            </a:r>
            <a:r>
              <a:rPr lang="en-IN" sz="2600" dirty="0" err="1">
                <a:latin typeface="Times New Roman" panose="02020603050405020304" pitchFamily="18" charset="0"/>
                <a:cs typeface="Times New Roman" panose="02020603050405020304" pitchFamily="18" charset="0"/>
              </a:rPr>
              <a:t>Zexin</a:t>
            </a:r>
            <a:r>
              <a:rPr lang="en-IN" sz="2600" dirty="0">
                <a:latin typeface="Times New Roman" panose="02020603050405020304" pitchFamily="18" charset="0"/>
                <a:cs typeface="Times New Roman" panose="02020603050405020304" pitchFamily="18" charset="0"/>
              </a:rPr>
              <a:t> Guan, </a:t>
            </a:r>
            <a:r>
              <a:rPr lang="en-IN" sz="2600" dirty="0" err="1">
                <a:latin typeface="Times New Roman" panose="02020603050405020304" pitchFamily="18" charset="0"/>
                <a:cs typeface="Times New Roman" panose="02020603050405020304" pitchFamily="18" charset="0"/>
              </a:rPr>
              <a:t>Chengxiao</a:t>
            </a:r>
            <a:r>
              <a:rPr lang="en-IN" sz="2600" dirty="0">
                <a:latin typeface="Times New Roman" panose="02020603050405020304" pitchFamily="18" charset="0"/>
                <a:cs typeface="Times New Roman" panose="02020603050405020304" pitchFamily="18" charset="0"/>
              </a:rPr>
              <a:t> Sun, </a:t>
            </a:r>
            <a:r>
              <a:rPr lang="en-IN" sz="2600" dirty="0" err="1">
                <a:latin typeface="Times New Roman" panose="02020603050405020304" pitchFamily="18" charset="0"/>
                <a:cs typeface="Times New Roman" panose="02020603050405020304" pitchFamily="18" charset="0"/>
              </a:rPr>
              <a:t>Zhiwei</a:t>
            </a:r>
            <a:r>
              <a:rPr lang="en-IN" sz="2600" dirty="0">
                <a:latin typeface="Times New Roman" panose="02020603050405020304" pitchFamily="18" charset="0"/>
                <a:cs typeface="Times New Roman" panose="02020603050405020304" pitchFamily="18" charset="0"/>
              </a:rPr>
              <a:t> Zhu “Inspection of rice appearance quality using machine vision”, Global Congress on Intelligent Systems, 978-0-7695-3571-5/09, IEEE 2014.</a:t>
            </a:r>
          </a:p>
          <a:p>
            <a:pPr marL="0" indent="0" algn="just">
              <a:buNone/>
            </a:pPr>
            <a:endParaRPr lang="en-IN" sz="2600" dirty="0">
              <a:latin typeface="Times New Roman" panose="02020603050405020304" pitchFamily="18" charset="0"/>
              <a:cs typeface="Times New Roman" panose="02020603050405020304" pitchFamily="18" charset="0"/>
            </a:endParaRPr>
          </a:p>
          <a:p>
            <a:pPr marL="0" indent="0" algn="just">
              <a:buNone/>
            </a:pPr>
            <a:r>
              <a:rPr lang="en-IN" sz="2600" dirty="0">
                <a:latin typeface="Times New Roman" panose="02020603050405020304" pitchFamily="18" charset="0"/>
                <a:cs typeface="Times New Roman" panose="02020603050405020304" pitchFamily="18" charset="0"/>
              </a:rPr>
              <a:t>[2] 	Yong Wu and Yi Pan “Cereal Grain Size measurement based on Image Processing Technology”, International Conference on Intelligent Control and Information Processing, August 13-15, 2015 - Dalian, China.</a:t>
            </a:r>
          </a:p>
          <a:p>
            <a:pPr marL="0" indent="0" algn="just">
              <a:buNone/>
            </a:pPr>
            <a:endParaRPr lang="en-IN" sz="2600" dirty="0">
              <a:latin typeface="Times New Roman" panose="02020603050405020304" pitchFamily="18" charset="0"/>
              <a:cs typeface="Times New Roman" panose="02020603050405020304" pitchFamily="18" charset="0"/>
            </a:endParaRPr>
          </a:p>
          <a:p>
            <a:pPr marL="0" indent="0" algn="just">
              <a:buNone/>
            </a:pPr>
            <a:r>
              <a:rPr lang="en-IN" sz="2600" dirty="0">
                <a:latin typeface="Times New Roman" panose="02020603050405020304" pitchFamily="18" charset="0"/>
                <a:cs typeface="Times New Roman" panose="02020603050405020304" pitchFamily="18" charset="0"/>
              </a:rPr>
              <a:t>[3] 	</a:t>
            </a:r>
            <a:r>
              <a:rPr lang="en-IN" sz="2600" dirty="0" err="1">
                <a:latin typeface="Times New Roman" panose="02020603050405020304" pitchFamily="18" charset="0"/>
                <a:cs typeface="Times New Roman" panose="02020603050405020304" pitchFamily="18" charset="0"/>
              </a:rPr>
              <a:t>Megha</a:t>
            </a:r>
            <a:r>
              <a:rPr lang="en-IN" sz="2600" dirty="0">
                <a:latin typeface="Times New Roman" panose="02020603050405020304" pitchFamily="18" charset="0"/>
                <a:cs typeface="Times New Roman" panose="02020603050405020304" pitchFamily="18" charset="0"/>
              </a:rPr>
              <a:t> R. </a:t>
            </a:r>
            <a:r>
              <a:rPr lang="en-IN" sz="2600" dirty="0" err="1">
                <a:latin typeface="Times New Roman" panose="02020603050405020304" pitchFamily="18" charset="0"/>
                <a:cs typeface="Times New Roman" panose="02020603050405020304" pitchFamily="18" charset="0"/>
              </a:rPr>
              <a:t>Siddagangappa</a:t>
            </a:r>
            <a:r>
              <a:rPr lang="en-IN" sz="2600" dirty="0">
                <a:latin typeface="Times New Roman" panose="02020603050405020304" pitchFamily="18" charset="0"/>
                <a:cs typeface="Times New Roman" panose="02020603050405020304" pitchFamily="18" charset="0"/>
              </a:rPr>
              <a:t>, A. H. Kulkarni “Classification and Quality Analysis of Food Grains,” IOSR Journal of Computer Engineering (IOSR-JCE), Aug. 2014.</a:t>
            </a:r>
          </a:p>
        </p:txBody>
      </p:sp>
    </p:spTree>
    <p:extLst>
      <p:ext uri="{BB962C8B-B14F-4D97-AF65-F5344CB8AC3E}">
        <p14:creationId xmlns:p14="http://schemas.microsoft.com/office/powerpoint/2010/main" val="762242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589564-D0F7-4F94-A6F2-D96D68912FAB}"/>
              </a:ext>
            </a:extLst>
          </p:cNvPr>
          <p:cNvSpPr>
            <a:spLocks noGrp="1"/>
          </p:cNvSpPr>
          <p:nvPr>
            <p:ph type="title"/>
          </p:nvPr>
        </p:nvSpPr>
        <p:spPr>
          <a:xfrm>
            <a:off x="838200" y="0"/>
            <a:ext cx="10515600" cy="155275"/>
          </a:xfrm>
        </p:spPr>
        <p:txBody>
          <a:bodyPr>
            <a:normAutofit/>
          </a:bodyPr>
          <a:lstStyle/>
          <a:p>
            <a:pPr algn="ctr"/>
            <a:endParaRPr lang="en-IN" sz="1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86B1CC68-57FB-4541-A25A-0092709AD2BE}"/>
              </a:ext>
            </a:extLst>
          </p:cNvPr>
          <p:cNvSpPr>
            <a:spLocks noGrp="1"/>
          </p:cNvSpPr>
          <p:nvPr>
            <p:ph idx="1"/>
          </p:nvPr>
        </p:nvSpPr>
        <p:spPr>
          <a:xfrm>
            <a:off x="379562" y="310550"/>
            <a:ext cx="11404121" cy="6547450"/>
          </a:xfrm>
        </p:spPr>
        <p:txBody>
          <a:bodyPr>
            <a:normAutofit fontScale="62500" lnSpcReduction="20000"/>
          </a:bodyPr>
          <a:lstStyle/>
          <a:p>
            <a:pPr marL="0" indent="0" algn="just">
              <a:lnSpc>
                <a:spcPct val="120000"/>
              </a:lnSpc>
              <a:buNone/>
            </a:pPr>
            <a:r>
              <a:rPr lang="en-IN" sz="4000" dirty="0">
                <a:latin typeface="Times New Roman" panose="02020603050405020304" pitchFamily="18" charset="0"/>
                <a:cs typeface="Times New Roman" panose="02020603050405020304" pitchFamily="18" charset="0"/>
              </a:rPr>
              <a:t>[4] 	Deepika Sharma et al “Grain Quality Detection by using Image  	Processing for public distribution”, International Conference on 	Intelligent Computing and Control Systems 978-1-5386-2745-7/17/ 2017</a:t>
            </a:r>
          </a:p>
          <a:p>
            <a:pPr marL="0" indent="0" algn="just">
              <a:buNone/>
            </a:pPr>
            <a:endParaRPr lang="en-IN" sz="4000" dirty="0">
              <a:latin typeface="Times New Roman" panose="02020603050405020304" pitchFamily="18" charset="0"/>
              <a:cs typeface="Times New Roman" panose="02020603050405020304" pitchFamily="18" charset="0"/>
            </a:endParaRPr>
          </a:p>
          <a:p>
            <a:pPr marL="0" indent="0" algn="just">
              <a:lnSpc>
                <a:spcPct val="120000"/>
              </a:lnSpc>
              <a:buNone/>
            </a:pPr>
            <a:r>
              <a:rPr lang="en-IN" sz="4000" dirty="0">
                <a:latin typeface="Times New Roman" panose="02020603050405020304" pitchFamily="18" charset="0"/>
                <a:cs typeface="Times New Roman" panose="02020603050405020304" pitchFamily="18" charset="0"/>
              </a:rPr>
              <a:t>[5] 	Shraddha N. </a:t>
            </a:r>
            <a:r>
              <a:rPr lang="en-IN" sz="4000" dirty="0" err="1">
                <a:latin typeface="Times New Roman" panose="02020603050405020304" pitchFamily="18" charset="0"/>
                <a:cs typeface="Times New Roman" panose="02020603050405020304" pitchFamily="18" charset="0"/>
              </a:rPr>
              <a:t>Shahane</a:t>
            </a:r>
            <a:r>
              <a:rPr lang="en-IN" sz="4000" dirty="0">
                <a:latin typeface="Times New Roman" panose="02020603050405020304" pitchFamily="18" charset="0"/>
                <a:cs typeface="Times New Roman" panose="02020603050405020304" pitchFamily="18" charset="0"/>
              </a:rPr>
              <a:t> et al, “Grain Quality Assessment for Rationing 	System”,   Online International Conference on Green Engineering and 	Technologies 	978-1-5090-4556 ©2016 	IEEE</a:t>
            </a:r>
          </a:p>
          <a:p>
            <a:pPr marL="0" indent="0" algn="just">
              <a:buNone/>
            </a:pPr>
            <a:endParaRPr lang="en-IN" sz="4000" dirty="0">
              <a:latin typeface="Times New Roman" panose="02020603050405020304" pitchFamily="18" charset="0"/>
              <a:cs typeface="Times New Roman" panose="02020603050405020304" pitchFamily="18" charset="0"/>
            </a:endParaRPr>
          </a:p>
          <a:p>
            <a:pPr marL="0" indent="0" algn="just">
              <a:lnSpc>
                <a:spcPct val="120000"/>
              </a:lnSpc>
              <a:buNone/>
            </a:pPr>
            <a:r>
              <a:rPr lang="en-IN" sz="4000" dirty="0">
                <a:latin typeface="Times New Roman" panose="02020603050405020304" pitchFamily="18" charset="0"/>
                <a:cs typeface="Times New Roman" panose="02020603050405020304" pitchFamily="18" charset="0"/>
              </a:rPr>
              <a:t>[6] 	Harpreet Singh et al, “ Image  Processing  Techniques  for  Analysing 	Food Grains”, </a:t>
            </a:r>
            <a:r>
              <a:rPr lang="en-US" sz="4000" dirty="0">
                <a:latin typeface="Times New Roman" panose="02020603050405020304" pitchFamily="18" charset="0"/>
                <a:ea typeface="Tahoma" panose="020B0604030504040204" pitchFamily="34" charset="0"/>
                <a:cs typeface="Times New Roman" panose="02020603050405020304" pitchFamily="18" charset="0"/>
              </a:rPr>
              <a:t>International Conference on Computing Methodologies 	Communication (ICCMC) 978-1-4244-7164-5 </a:t>
            </a:r>
            <a:r>
              <a:rPr lang="en-IN" sz="4000" dirty="0">
                <a:latin typeface="Times New Roman" panose="02020603050405020304" pitchFamily="18" charset="0"/>
                <a:ea typeface="Tahoma" panose="020B0604030504040204" pitchFamily="34" charset="0"/>
                <a:cs typeface="Times New Roman" panose="02020603050405020304" pitchFamily="18" charset="0"/>
              </a:rPr>
              <a:t>©2019 IEEE</a:t>
            </a:r>
          </a:p>
          <a:p>
            <a:pPr marL="0" indent="0" algn="just">
              <a:buNone/>
            </a:pPr>
            <a:endParaRPr lang="en-IN" sz="40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lnSpc>
                <a:spcPct val="120000"/>
              </a:lnSpc>
              <a:buNone/>
            </a:pPr>
            <a:r>
              <a:rPr lang="en-IN" sz="4000" dirty="0">
                <a:latin typeface="Times New Roman" panose="02020603050405020304" pitchFamily="18" charset="0"/>
                <a:cs typeface="Times New Roman" panose="02020603050405020304" pitchFamily="18" charset="0"/>
              </a:rPr>
              <a:t>[7] 	</a:t>
            </a:r>
            <a:r>
              <a:rPr lang="en-IN" sz="4000" dirty="0" err="1">
                <a:latin typeface="Times New Roman" panose="02020603050405020304" pitchFamily="18" charset="0"/>
                <a:cs typeface="Times New Roman" panose="02020603050405020304" pitchFamily="18" charset="0"/>
              </a:rPr>
              <a:t>Zahida</a:t>
            </a:r>
            <a:r>
              <a:rPr lang="en-IN" sz="4000" dirty="0">
                <a:latin typeface="Times New Roman" panose="02020603050405020304" pitchFamily="18" charset="0"/>
                <a:cs typeface="Times New Roman" panose="02020603050405020304" pitchFamily="18" charset="0"/>
              </a:rPr>
              <a:t>  Praveen et al,  “ Assessment of   Quality of Rice  Grain  using  	Optical and Image Processing Technique”, </a:t>
            </a:r>
            <a:r>
              <a:rPr lang="en-US" sz="4000" dirty="0">
                <a:latin typeface="Times New Roman" panose="02020603050405020304" pitchFamily="18" charset="0"/>
                <a:ea typeface="Tahoma" panose="020B0604030504040204" pitchFamily="34" charset="0"/>
                <a:cs typeface="Times New Roman" panose="02020603050405020304" pitchFamily="18" charset="0"/>
              </a:rPr>
              <a:t>International Conference on 	Computing Methodologies Communication (ICCMC) 978-1-4244-	7164-5 </a:t>
            </a:r>
            <a:r>
              <a:rPr lang="en-IN" sz="4000" dirty="0">
                <a:latin typeface="Times New Roman" panose="02020603050405020304" pitchFamily="18" charset="0"/>
                <a:ea typeface="Tahoma" panose="020B0604030504040204" pitchFamily="34" charset="0"/>
                <a:cs typeface="Times New Roman" panose="02020603050405020304" pitchFamily="18" charset="0"/>
              </a:rPr>
              <a:t>©2019 IEEE</a:t>
            </a:r>
            <a:endParaRPr lang="en-IN" sz="4000"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73172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B857D81E-8056-4F58-8FA9-DDD333805120}"/>
              </a:ext>
            </a:extLst>
          </p:cNvPr>
          <p:cNvSpPr txBox="1"/>
          <p:nvPr/>
        </p:nvSpPr>
        <p:spPr>
          <a:xfrm>
            <a:off x="3976669" y="2828835"/>
            <a:ext cx="4238661" cy="1200329"/>
          </a:xfrm>
          <a:prstGeom prst="rect">
            <a:avLst/>
          </a:prstGeom>
          <a:noFill/>
        </p:spPr>
        <p:txBody>
          <a:bodyPr wrap="none" rtlCol="0">
            <a:spAutoFit/>
          </a:bodyPr>
          <a:lstStyle/>
          <a:p>
            <a:r>
              <a:rPr lang="en-IN" sz="7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2551254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BAC7BF-3962-4F56-BCBD-0D8E04026930}"/>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 xmlns:a16="http://schemas.microsoft.com/office/drawing/2014/main" id="{FB10E172-E829-4A0F-8FF9-1C56181E033F}"/>
              </a:ext>
            </a:extLst>
          </p:cNvPr>
          <p:cNvSpPr>
            <a:spLocks noGrp="1"/>
          </p:cNvSpPr>
          <p:nvPr>
            <p:ph idx="1"/>
          </p:nvPr>
        </p:nvSpPr>
        <p:spPr/>
        <p:txBody>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Introduction</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a:latin typeface="Times New Roman" panose="02020603050405020304" pitchFamily="18" charset="0"/>
                <a:cs typeface="Times New Roman" panose="02020603050405020304" pitchFamily="18" charset="0"/>
              </a:rPr>
              <a:t>Literature Survey</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Objective</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11393535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2D917F-78E8-47E3-A436-5C62FB2549D1}"/>
              </a:ext>
            </a:extLst>
          </p:cNvPr>
          <p:cNvSpPr>
            <a:spLocks noGrp="1"/>
          </p:cNvSpPr>
          <p:nvPr>
            <p:ph type="title"/>
          </p:nvPr>
        </p:nvSpPr>
        <p:spPr>
          <a:xfrm>
            <a:off x="622539" y="114960"/>
            <a:ext cx="10515600" cy="1153124"/>
          </a:xfrm>
        </p:spPr>
        <p:txBody>
          <a:bodyPr/>
          <a:lstStyle/>
          <a:p>
            <a:pPr algn="ctr"/>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 xmlns:a16="http://schemas.microsoft.com/office/drawing/2014/main" id="{E4E6051F-8ED6-4570-9CD6-0A316E689AD0}"/>
              </a:ext>
            </a:extLst>
          </p:cNvPr>
          <p:cNvSpPr>
            <a:spLocks noGrp="1"/>
          </p:cNvSpPr>
          <p:nvPr>
            <p:ph idx="1"/>
          </p:nvPr>
        </p:nvSpPr>
        <p:spPr>
          <a:xfrm>
            <a:off x="622539" y="1463313"/>
            <a:ext cx="10515600" cy="5032375"/>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India is an agriculture-based country which contributes around 17% of the GDP</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Characteristically, there is a large amount of food grains produced by India which is stored by the Food Corporation of India(FCI)</a:t>
            </a:r>
          </a:p>
          <a:p>
            <a:pPr algn="just"/>
            <a:endParaRPr lang="en-US"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A part of this vast amount of grains are reserved to be distributed to the poor and the needy by the Government through various schemes</a:t>
            </a:r>
          </a:p>
          <a:p>
            <a:pPr marL="0" indent="0" algn="just">
              <a:buNone/>
            </a:pP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There are a lot of loopholes which hamper the existing system which is highly influenced by the bureaucracy</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59499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127706-1B8B-480A-B796-831BF99FCB69}"/>
              </a:ext>
            </a:extLst>
          </p:cNvPr>
          <p:cNvSpPr>
            <a:spLocks noGrp="1"/>
          </p:cNvSpPr>
          <p:nvPr>
            <p:ph type="title"/>
          </p:nvPr>
        </p:nvSpPr>
        <p:spPr>
          <a:xfrm>
            <a:off x="622540" y="0"/>
            <a:ext cx="10515600" cy="1302589"/>
          </a:xfrm>
        </p:spPr>
        <p:txBody>
          <a:bodyPr/>
          <a:lstStyle/>
          <a:p>
            <a:pPr algn="ctr"/>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 xmlns:a16="http://schemas.microsoft.com/office/drawing/2014/main" id="{F6AFEACE-A497-4D3D-81FE-B8391AB26815}"/>
              </a:ext>
            </a:extLst>
          </p:cNvPr>
          <p:cNvSpPr>
            <a:spLocks noGrp="1"/>
          </p:cNvSpPr>
          <p:nvPr>
            <p:ph idx="1"/>
          </p:nvPr>
        </p:nvSpPr>
        <p:spPr>
          <a:xfrm>
            <a:off x="838200" y="1449238"/>
            <a:ext cx="10515600" cy="5141343"/>
          </a:xfrm>
        </p:spPr>
        <p:txBody>
          <a:bodyPr>
            <a:normAutofit/>
          </a:bodyPr>
          <a:lstStyle/>
          <a:p>
            <a:pPr algn="just"/>
            <a:r>
              <a:rPr lang="en-US" dirty="0">
                <a:latin typeface="Times New Roman" panose="02020603050405020304" pitchFamily="18" charset="0"/>
                <a:cs typeface="Times New Roman" panose="02020603050405020304" pitchFamily="18" charset="0"/>
              </a:rPr>
              <a:t>The food distribution system of the present day is bound to have various problems which are initiated at Fair Price Shops (FPS)</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includes malpractices by FPS dealers such as diverting the food allocated for BPL (Below Poverty Line) </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Also there is no convenient method to identify these inferior quality grains which is used by the Government</a:t>
            </a:r>
          </a:p>
          <a:p>
            <a:pPr marL="0" indent="0" algn="just">
              <a:buNone/>
            </a:pP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Human perception has long been recognized as a guide  to quality assessment but the results are not accurate and is unreliable.</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09875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446" y="-5811"/>
            <a:ext cx="10515600" cy="45719"/>
          </a:xfrm>
        </p:spPr>
        <p:txBody>
          <a:bodyPr>
            <a:noAutofit/>
          </a:bodyPr>
          <a:lstStyle/>
          <a:p>
            <a:endParaRPr lang="en-IN" sz="1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9894" y="793630"/>
            <a:ext cx="10377578" cy="4977441"/>
          </a:xfrm>
        </p:spPr>
      </p:pic>
      <p:sp>
        <p:nvSpPr>
          <p:cNvPr id="5" name="TextBox 4"/>
          <p:cNvSpPr txBox="1"/>
          <p:nvPr/>
        </p:nvSpPr>
        <p:spPr>
          <a:xfrm>
            <a:off x="6829246" y="5098212"/>
            <a:ext cx="1949570" cy="369332"/>
          </a:xfrm>
          <a:prstGeom prst="rect">
            <a:avLst/>
          </a:prstGeom>
          <a:solidFill>
            <a:schemeClr val="tx1"/>
          </a:solidFill>
        </p:spPr>
        <p:txBody>
          <a:bodyPr wrap="square" rtlCol="0">
            <a:spAutoFit/>
          </a:bodyPr>
          <a:lstStyle/>
          <a:p>
            <a:endParaRPr lang="en-IN" dirty="0"/>
          </a:p>
        </p:txBody>
      </p:sp>
    </p:spTree>
    <p:extLst>
      <p:ext uri="{BB962C8B-B14F-4D97-AF65-F5344CB8AC3E}">
        <p14:creationId xmlns:p14="http://schemas.microsoft.com/office/powerpoint/2010/main" val="28065365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267DF0-B7B7-4E28-A3EF-206C273BA011}"/>
              </a:ext>
            </a:extLst>
          </p:cNvPr>
          <p:cNvSpPr>
            <a:spLocks noGrp="1"/>
          </p:cNvSpPr>
          <p:nvPr>
            <p:ph type="title"/>
          </p:nvPr>
        </p:nvSpPr>
        <p:spPr>
          <a:xfrm>
            <a:off x="622539" y="106333"/>
            <a:ext cx="10515600" cy="1325563"/>
          </a:xfrm>
        </p:spPr>
        <p:txBody>
          <a:bodyPr/>
          <a:lstStyle/>
          <a:p>
            <a:pPr algn="ctr"/>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 xmlns:a16="http://schemas.microsoft.com/office/drawing/2014/main" id="{04ADE886-15ED-44AD-9DFC-D68ABA623039}"/>
              </a:ext>
            </a:extLst>
          </p:cNvPr>
          <p:cNvSpPr>
            <a:spLocks noGrp="1"/>
          </p:cNvSpPr>
          <p:nvPr>
            <p:ph idx="1"/>
          </p:nvPr>
        </p:nvSpPr>
        <p:spPr>
          <a:xfrm>
            <a:off x="458638" y="1242115"/>
            <a:ext cx="10446588" cy="5236323"/>
          </a:xfrm>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pPr marL="0" indent="0" algn="just">
              <a:lnSpc>
                <a:spcPct val="100000"/>
              </a:lnSpc>
              <a:spcAft>
                <a:spcPts val="600"/>
              </a:spcAft>
              <a:buNone/>
            </a:pPr>
            <a:r>
              <a:rPr lang="en-IN"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Traditional System to distribute the food grains in FPS is </a:t>
            </a:r>
            <a:r>
              <a:rPr lang="en-US" dirty="0" smtClean="0">
                <a:latin typeface="Times New Roman" panose="02020603050405020304" pitchFamily="18" charset="0"/>
                <a:cs typeface="Times New Roman" panose="02020603050405020304" pitchFamily="18" charset="0"/>
              </a:rPr>
              <a:t>	Obsolete </a:t>
            </a:r>
            <a:r>
              <a:rPr lang="en-US" dirty="0">
                <a:latin typeface="Times New Roman" panose="02020603050405020304" pitchFamily="18" charset="0"/>
                <a:cs typeface="Times New Roman" panose="02020603050405020304" pitchFamily="18" charset="0"/>
              </a:rPr>
              <a:t>and is not Liable. </a:t>
            </a:r>
            <a:r>
              <a:rPr lang="en-IN" dirty="0">
                <a:latin typeface="Times New Roman" panose="02020603050405020304" pitchFamily="18" charset="0"/>
                <a:cs typeface="Times New Roman" panose="02020603050405020304" pitchFamily="18" charset="0"/>
              </a:rPr>
              <a:t>This system proves the inability of the </a:t>
            </a:r>
            <a:r>
              <a:rPr lang="en-IN" dirty="0" smtClean="0">
                <a:latin typeface="Times New Roman" panose="02020603050405020304" pitchFamily="18" charset="0"/>
                <a:cs typeface="Times New Roman" panose="02020603050405020304" pitchFamily="18" charset="0"/>
              </a:rPr>
              <a:t>	bureaucratic </a:t>
            </a:r>
            <a:r>
              <a:rPr lang="en-IN" dirty="0">
                <a:latin typeface="Times New Roman" panose="02020603050405020304" pitchFamily="18" charset="0"/>
                <a:cs typeface="Times New Roman" panose="02020603050405020304" pitchFamily="18" charset="0"/>
              </a:rPr>
              <a:t>setup 	which has failed to deliver good quality grains </a:t>
            </a:r>
            <a:r>
              <a:rPr lang="en-IN" dirty="0" smtClean="0">
                <a:latin typeface="Times New Roman" panose="02020603050405020304" pitchFamily="18" charset="0"/>
                <a:cs typeface="Times New Roman" panose="02020603050405020304" pitchFamily="18" charset="0"/>
              </a:rPr>
              <a:t>	to </a:t>
            </a:r>
            <a:r>
              <a:rPr lang="en-IN" dirty="0">
                <a:latin typeface="Times New Roman" panose="02020603050405020304" pitchFamily="18" charset="0"/>
                <a:cs typeface="Times New Roman" panose="02020603050405020304" pitchFamily="18" charset="0"/>
              </a:rPr>
              <a:t>the needy. The aim of this project is to overcome the failures </a:t>
            </a:r>
            <a:r>
              <a:rPr lang="en-IN" dirty="0" smtClean="0">
                <a:latin typeface="Times New Roman" panose="02020603050405020304" pitchFamily="18" charset="0"/>
                <a:cs typeface="Times New Roman" panose="02020603050405020304" pitchFamily="18" charset="0"/>
              </a:rPr>
              <a:t>	of </a:t>
            </a:r>
            <a:r>
              <a:rPr lang="en-IN" dirty="0">
                <a:latin typeface="Times New Roman" panose="02020603050405020304" pitchFamily="18" charset="0"/>
                <a:cs typeface="Times New Roman" panose="02020603050405020304" pitchFamily="18" charset="0"/>
              </a:rPr>
              <a:t>the present system and to design an automated grain 	recognition system which performs quality analysis of rice grains 	using its features and classifies the type of grain based on its 	quality.</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0354675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9BCEAD-BA06-4641-ADFD-F483736EA724}"/>
              </a:ext>
            </a:extLst>
          </p:cNvPr>
          <p:cNvSpPr>
            <a:spLocks noGrp="1"/>
          </p:cNvSpPr>
          <p:nvPr>
            <p:ph type="title"/>
          </p:nvPr>
        </p:nvSpPr>
        <p:spPr>
          <a:xfrm>
            <a:off x="613913" y="-72695"/>
            <a:ext cx="10515600" cy="894331"/>
          </a:xfrm>
        </p:spPr>
        <p:txBody>
          <a:bodyPr/>
          <a:lstStyle/>
          <a:p>
            <a:pPr algn="ctr"/>
            <a:r>
              <a:rPr lang="en-IN"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 xmlns:a16="http://schemas.microsoft.com/office/drawing/2014/main" id="{5B48B2E8-33FF-4800-9AED-04035F8CC421}"/>
              </a:ext>
            </a:extLst>
          </p:cNvPr>
          <p:cNvSpPr>
            <a:spLocks noGrp="1"/>
          </p:cNvSpPr>
          <p:nvPr>
            <p:ph idx="1"/>
          </p:nvPr>
        </p:nvSpPr>
        <p:spPr>
          <a:xfrm>
            <a:off x="838200" y="821636"/>
            <a:ext cx="10515600" cy="5866962"/>
          </a:xfrm>
        </p:spPr>
        <p:txBody>
          <a:bodyPr>
            <a:normAutofit/>
          </a:bodyPr>
          <a:lstStyle/>
          <a:p>
            <a:pPr marL="0" indent="0" algn="just">
              <a:buNone/>
            </a:pPr>
            <a:r>
              <a:rPr lang="en-IN" dirty="0">
                <a:latin typeface="Times New Roman" panose="02020603050405020304" pitchFamily="18" charset="0"/>
                <a:cs typeface="Times New Roman" panose="02020603050405020304" pitchFamily="18" charset="0"/>
              </a:rPr>
              <a:t>[1] 	</a:t>
            </a:r>
            <a:r>
              <a:rPr lang="en-IN" sz="2600" dirty="0">
                <a:latin typeface="Times New Roman" panose="02020603050405020304" pitchFamily="18" charset="0"/>
                <a:cs typeface="Times New Roman" panose="02020603050405020304" pitchFamily="18" charset="0"/>
              </a:rPr>
              <a:t>Syed Ali et al, “Low Cost Solution for Rice </a:t>
            </a:r>
            <a:r>
              <a:rPr lang="en-IN" sz="2600" dirty="0" smtClean="0">
                <a:latin typeface="Times New Roman" panose="02020603050405020304" pitchFamily="18" charset="0"/>
                <a:cs typeface="Times New Roman" panose="02020603050405020304" pitchFamily="18" charset="0"/>
              </a:rPr>
              <a:t> Quality  </a:t>
            </a:r>
            <a:r>
              <a:rPr lang="en-IN" sz="2600" dirty="0">
                <a:latin typeface="Times New Roman" panose="02020603050405020304" pitchFamily="18" charset="0"/>
                <a:cs typeface="Times New Roman" panose="02020603050405020304" pitchFamily="18" charset="0"/>
              </a:rPr>
              <a:t>Analysis 	using	Morphological Parameters and its </a:t>
            </a:r>
            <a:r>
              <a:rPr lang="en-IN" sz="2600" dirty="0" smtClean="0">
                <a:latin typeface="Times New Roman" panose="02020603050405020304" pitchFamily="18" charset="0"/>
                <a:cs typeface="Times New Roman" panose="02020603050405020304" pitchFamily="18" charset="0"/>
              </a:rPr>
              <a:t>Comparison with Standard</a:t>
            </a:r>
            <a:r>
              <a:rPr lang="en-IN" sz="2600" dirty="0">
                <a:latin typeface="Times New Roman" panose="02020603050405020304" pitchFamily="18" charset="0"/>
                <a:cs typeface="Times New Roman" panose="02020603050405020304" pitchFamily="18" charset="0"/>
              </a:rPr>
              <a:t>	Measurements” 20th International </a:t>
            </a:r>
            <a:r>
              <a:rPr lang="en-IN" sz="2600" dirty="0" err="1">
                <a:latin typeface="Times New Roman" panose="02020603050405020304" pitchFamily="18" charset="0"/>
                <a:cs typeface="Times New Roman" panose="02020603050405020304" pitchFamily="18" charset="0"/>
              </a:rPr>
              <a:t>Multitopic</a:t>
            </a:r>
            <a:r>
              <a:rPr lang="en-IN" sz="2600" dirty="0">
                <a:latin typeface="Times New Roman" panose="02020603050405020304" pitchFamily="18" charset="0"/>
                <a:cs typeface="Times New Roman" panose="02020603050405020304" pitchFamily="18" charset="0"/>
              </a:rPr>
              <a:t> </a:t>
            </a:r>
            <a:r>
              <a:rPr lang="en-IN" sz="2600" dirty="0" smtClean="0">
                <a:latin typeface="Times New Roman" panose="02020603050405020304" pitchFamily="18" charset="0"/>
                <a:cs typeface="Times New Roman" panose="02020603050405020304" pitchFamily="18" charset="0"/>
              </a:rPr>
              <a:t>Conference </a:t>
            </a:r>
            <a:r>
              <a:rPr lang="en-IN" sz="2600" dirty="0">
                <a:latin typeface="Times New Roman" panose="02020603050405020304" pitchFamily="18" charset="0"/>
                <a:cs typeface="Times New Roman" panose="02020603050405020304" pitchFamily="18" charset="0"/>
              </a:rPr>
              <a:t>	(</a:t>
            </a:r>
            <a:r>
              <a:rPr lang="en-IN" sz="2600" dirty="0" smtClean="0">
                <a:latin typeface="Times New Roman" panose="02020603050405020304" pitchFamily="18" charset="0"/>
                <a:cs typeface="Times New Roman" panose="02020603050405020304" pitchFamily="18" charset="0"/>
              </a:rPr>
              <a:t>INMIC’1) </a:t>
            </a:r>
            <a:r>
              <a:rPr lang="en-IN" sz="2600" dirty="0">
                <a:latin typeface="Times New Roman" panose="02020603050405020304" pitchFamily="18" charset="0"/>
                <a:cs typeface="Times New Roman" panose="02020603050405020304" pitchFamily="18" charset="0"/>
              </a:rPr>
              <a:t>978-1-5386-2303-9/17 ©</a:t>
            </a:r>
            <a:r>
              <a:rPr lang="en-IN" sz="2600" dirty="0" smtClean="0">
                <a:latin typeface="Times New Roman" panose="02020603050405020304" pitchFamily="18" charset="0"/>
                <a:cs typeface="Times New Roman" panose="02020603050405020304" pitchFamily="18" charset="0"/>
              </a:rPr>
              <a:t>2019 </a:t>
            </a:r>
            <a:r>
              <a:rPr lang="en-IN" sz="2600" dirty="0">
                <a:latin typeface="Times New Roman" panose="02020603050405020304" pitchFamily="18" charset="0"/>
                <a:cs typeface="Times New Roman" panose="02020603050405020304" pitchFamily="18" charset="0"/>
              </a:rPr>
              <a:t>IEEE</a:t>
            </a:r>
          </a:p>
          <a:p>
            <a:pPr algn="just"/>
            <a:r>
              <a:rPr lang="en-IN" sz="2400" dirty="0" smtClean="0">
                <a:latin typeface="Times New Roman" panose="02020603050405020304" pitchFamily="18" charset="0"/>
                <a:cs typeface="Times New Roman" panose="02020603050405020304" pitchFamily="18" charset="0"/>
              </a:rPr>
              <a:t>         The main aim of this research is to provide a low cost software product 	that mimics all the features and characteristics of this software</a:t>
            </a:r>
          </a:p>
          <a:p>
            <a:pPr algn="just"/>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103 rice grains were taken for the classification of rice grains. Features 	which include length, width, area, uneven particles, grains of other 	</a:t>
            </a:r>
            <a:r>
              <a:rPr lang="en-IN" sz="2400" dirty="0" err="1">
                <a:latin typeface="Times New Roman" panose="02020603050405020304" pitchFamily="18" charset="0"/>
                <a:cs typeface="Times New Roman" panose="02020603050405020304" pitchFamily="18" charset="0"/>
              </a:rPr>
              <a:t>colors</a:t>
            </a:r>
            <a:r>
              <a:rPr lang="en-IN" sz="2400" dirty="0">
                <a:latin typeface="Times New Roman" panose="02020603050405020304" pitchFamily="18" charset="0"/>
                <a:cs typeface="Times New Roman" panose="02020603050405020304" pitchFamily="18" charset="0"/>
              </a:rPr>
              <a:t> 	are taken into consideration for classification</a:t>
            </a:r>
          </a:p>
          <a:p>
            <a:pPr algn="just"/>
            <a:r>
              <a:rPr lang="en-IN" sz="2400" dirty="0">
                <a:latin typeface="Times New Roman" panose="02020603050405020304" pitchFamily="18" charset="0"/>
                <a:cs typeface="Times New Roman" panose="02020603050405020304" pitchFamily="18" charset="0"/>
              </a:rPr>
              <a:t>        The results obtained in terms of percentage accuracy of average length 	and average width of rice grains are 95.04 and 95.45 respectively</a:t>
            </a:r>
          </a:p>
          <a:p>
            <a:pPr marL="0" indent="0" algn="just">
              <a:buNone/>
            </a:pPr>
            <a:r>
              <a:rPr lang="en-IN" sz="2400" dirty="0">
                <a:latin typeface="Times New Roman" panose="02020603050405020304" pitchFamily="18" charset="0"/>
                <a:cs typeface="Times New Roman" panose="02020603050405020304" pitchFamily="18" charset="0"/>
              </a:rPr>
              <a:t>Advantage: Provides a low cost solution for classification using </a:t>
            </a:r>
            <a:r>
              <a:rPr lang="en-IN" sz="2400" dirty="0" smtClean="0">
                <a:latin typeface="Times New Roman" panose="02020603050405020304" pitchFamily="18" charset="0"/>
                <a:cs typeface="Times New Roman" panose="02020603050405020304" pitchFamily="18" charset="0"/>
              </a:rPr>
              <a:t>advanced techniques </a:t>
            </a:r>
          </a:p>
          <a:p>
            <a:pPr marL="0" indent="0" algn="just">
              <a:buNone/>
            </a:pPr>
            <a:r>
              <a:rPr lang="en-IN" sz="2400" dirty="0" smtClean="0">
                <a:latin typeface="Times New Roman" panose="02020603050405020304" pitchFamily="18" charset="0"/>
                <a:cs typeface="Times New Roman" panose="02020603050405020304" pitchFamily="18" charset="0"/>
              </a:rPr>
              <a:t>Disadvantage</a:t>
            </a:r>
            <a:r>
              <a:rPr lang="en-IN" sz="2400" dirty="0">
                <a:latin typeface="Times New Roman" panose="02020603050405020304" pitchFamily="18" charset="0"/>
                <a:cs typeface="Times New Roman" panose="02020603050405020304" pitchFamily="18" charset="0"/>
              </a:rPr>
              <a:t>: Not </a:t>
            </a:r>
            <a:r>
              <a:rPr lang="en-IN" sz="2400" dirty="0" smtClean="0">
                <a:latin typeface="Times New Roman" panose="02020603050405020304" pitchFamily="18" charset="0"/>
                <a:cs typeface="Times New Roman" panose="02020603050405020304" pitchFamily="18" charset="0"/>
              </a:rPr>
              <a:t>reliable and not universally </a:t>
            </a:r>
            <a:r>
              <a:rPr lang="en-IN" sz="2400" dirty="0">
                <a:latin typeface="Times New Roman" panose="02020603050405020304" pitchFamily="18" charset="0"/>
                <a:cs typeface="Times New Roman" panose="02020603050405020304" pitchFamily="18" charset="0"/>
              </a:rPr>
              <a:t>applicable. </a:t>
            </a:r>
          </a:p>
        </p:txBody>
      </p:sp>
    </p:spTree>
    <p:extLst>
      <p:ext uri="{BB962C8B-B14F-4D97-AF65-F5344CB8AC3E}">
        <p14:creationId xmlns:p14="http://schemas.microsoft.com/office/powerpoint/2010/main" val="39902129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750" y="500062"/>
            <a:ext cx="11424250" cy="1325563"/>
          </a:xfrm>
        </p:spPr>
        <p:txBody>
          <a:bodyPr>
            <a:normAutofit fontScale="90000"/>
          </a:bodyPr>
          <a:lstStyle/>
          <a:p>
            <a:r>
              <a:rPr lang="en-IN" sz="3100" dirty="0">
                <a:latin typeface="Times New Roman" panose="02020603050405020304" pitchFamily="18" charset="0"/>
                <a:cs typeface="Times New Roman" panose="02020603050405020304" pitchFamily="18" charset="0"/>
              </a:rPr>
              <a:t>[2] 	Harpreet Singh et al, “ Image  Processing  Techniques  for </a:t>
            </a:r>
            <a:r>
              <a:rPr lang="en-IN" sz="3100" dirty="0" smtClean="0">
                <a:latin typeface="Times New Roman" panose="02020603050405020304" pitchFamily="18" charset="0"/>
                <a:cs typeface="Times New Roman" panose="02020603050405020304" pitchFamily="18" charset="0"/>
              </a:rPr>
              <a:t>  </a:t>
            </a:r>
            <a:r>
              <a:rPr lang="en-IN" sz="3100" dirty="0">
                <a:latin typeface="Times New Roman" panose="02020603050405020304" pitchFamily="18" charset="0"/>
                <a:cs typeface="Times New Roman" panose="02020603050405020304" pitchFamily="18" charset="0"/>
              </a:rPr>
              <a:t>Analysing 	Food Grains”, </a:t>
            </a:r>
            <a:r>
              <a:rPr lang="en-US" sz="3100" dirty="0">
                <a:latin typeface="Times New Roman" panose="02020603050405020304" pitchFamily="18" charset="0"/>
                <a:ea typeface="Tahoma" panose="020B0604030504040204" pitchFamily="34" charset="0"/>
                <a:cs typeface="Times New Roman" panose="02020603050405020304" pitchFamily="18" charset="0"/>
              </a:rPr>
              <a:t>International Conference on Computing Methodologies 	Communication (ICCMC) 978-1-4244-7164-5 </a:t>
            </a:r>
            <a:r>
              <a:rPr lang="en-IN" sz="3100" dirty="0">
                <a:latin typeface="Times New Roman" panose="02020603050405020304" pitchFamily="18" charset="0"/>
                <a:ea typeface="Tahoma" panose="020B0604030504040204" pitchFamily="34" charset="0"/>
                <a:cs typeface="Times New Roman" panose="02020603050405020304" pitchFamily="18" charset="0"/>
              </a:rPr>
              <a:t>©2019 IEEE</a:t>
            </a: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endParaRPr lang="en-IN" sz="2000" dirty="0"/>
          </a:p>
        </p:txBody>
      </p:sp>
      <p:sp>
        <p:nvSpPr>
          <p:cNvPr id="3" name="Content Placeholder 2"/>
          <p:cNvSpPr>
            <a:spLocks noGrp="1"/>
          </p:cNvSpPr>
          <p:nvPr>
            <p:ph idx="1"/>
          </p:nvPr>
        </p:nvSpPr>
        <p:spPr>
          <a:xfrm>
            <a:off x="854015" y="1603513"/>
            <a:ext cx="11337985" cy="5254487"/>
          </a:xfrm>
        </p:spPr>
        <p:txBody>
          <a:bodyPr>
            <a:normAutofit/>
          </a:bodyPr>
          <a:lstStyle/>
          <a:p>
            <a:pPr algn="just"/>
            <a:r>
              <a:rPr lang="en-IN"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In this system the grain Parameters for grading are Aspect Ratio, 	weight(to obtain 	density and size of the grains), Texture, Chalkiness, Whiteness, Length and Width</a:t>
            </a:r>
          </a:p>
          <a:p>
            <a:pPr algn="just"/>
            <a:r>
              <a:rPr lang="en-IN" sz="2400" dirty="0">
                <a:latin typeface="Times New Roman" panose="02020603050405020304" pitchFamily="18" charset="0"/>
                <a:cs typeface="Times New Roman" panose="02020603050405020304" pitchFamily="18" charset="0"/>
              </a:rPr>
              <a:t>	The techniques which is used to extract these features, Kernels 	separation by 	Sieving method, Grain analysis by Digital Image 	Analysis seed count, Rice 	grain analysis by Image acquisition, Kernel 	quality analysis by Automatic grain 	quality inspection</a:t>
            </a:r>
          </a:p>
          <a:p>
            <a:pPr algn="just"/>
            <a:r>
              <a:rPr lang="en-IN" sz="2400" dirty="0">
                <a:latin typeface="Times New Roman" panose="02020603050405020304" pitchFamily="18" charset="0"/>
                <a:cs typeface="Times New Roman" panose="02020603050405020304" pitchFamily="18" charset="0"/>
              </a:rPr>
              <a:t>	The four techniques which are involved in quality analysis gives a precise reading 	on the quality of the rice grains</a:t>
            </a:r>
          </a:p>
          <a:p>
            <a:pPr algn="just"/>
            <a:r>
              <a:rPr lang="en-IN" sz="2400" dirty="0">
                <a:latin typeface="Times New Roman" panose="02020603050405020304" pitchFamily="18" charset="0"/>
                <a:cs typeface="Times New Roman" panose="02020603050405020304" pitchFamily="18" charset="0"/>
              </a:rPr>
              <a:t> 	This technique is useful for analysing huge quantity of grains and requires less 	intervention of an operator</a:t>
            </a:r>
          </a:p>
          <a:p>
            <a:pPr marL="0" indent="0">
              <a:buNone/>
            </a:pPr>
            <a:r>
              <a:rPr lang="en-IN" sz="2400" dirty="0">
                <a:latin typeface="Times New Roman" panose="02020603050405020304" pitchFamily="18" charset="0"/>
                <a:cs typeface="Times New Roman" panose="02020603050405020304" pitchFamily="18" charset="0"/>
              </a:rPr>
              <a:t>Advantage: Provides wide ranging techniques for analysing food grains.</a:t>
            </a:r>
          </a:p>
          <a:p>
            <a:pPr marL="0" indent="0">
              <a:buNone/>
            </a:pPr>
            <a:r>
              <a:rPr lang="en-IN" sz="2400" dirty="0">
                <a:latin typeface="Times New Roman" panose="02020603050405020304" pitchFamily="18" charset="0"/>
                <a:cs typeface="Times New Roman" panose="02020603050405020304" pitchFamily="18" charset="0"/>
              </a:rPr>
              <a:t>Disadvantage: Does not concentrate on the implementation of the elaborated techniques</a:t>
            </a:r>
          </a:p>
          <a:p>
            <a:pPr marL="0" indent="0">
              <a:buNone/>
            </a:pP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462195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596" y="316002"/>
            <a:ext cx="11605404" cy="1509623"/>
          </a:xfrm>
        </p:spPr>
        <p:txBody>
          <a:bodyPr>
            <a:noAutofit/>
          </a:bodyPr>
          <a:lstStyle/>
          <a:p>
            <a:r>
              <a:rPr lang="en-IN" sz="2800" dirty="0">
                <a:latin typeface="Times New Roman" panose="02020603050405020304" pitchFamily="18" charset="0"/>
                <a:cs typeface="Times New Roman" panose="02020603050405020304" pitchFamily="18" charset="0"/>
              </a:rPr>
              <a:t>[3] 	</a:t>
            </a:r>
            <a:r>
              <a:rPr lang="en-IN" sz="2800" dirty="0" err="1">
                <a:latin typeface="Times New Roman" panose="02020603050405020304" pitchFamily="18" charset="0"/>
                <a:cs typeface="Times New Roman" panose="02020603050405020304" pitchFamily="18" charset="0"/>
              </a:rPr>
              <a:t>Zahida</a:t>
            </a:r>
            <a:r>
              <a:rPr lang="en-IN" sz="2800" dirty="0">
                <a:latin typeface="Times New Roman" panose="02020603050405020304" pitchFamily="18" charset="0"/>
                <a:cs typeface="Times New Roman" panose="02020603050405020304" pitchFamily="18" charset="0"/>
              </a:rPr>
              <a:t>  Praveen et al,  “ Assessment of   Quality of Rice  Grain  using  	Optical and Image Processing Technique”, </a:t>
            </a:r>
            <a:r>
              <a:rPr lang="en-US" sz="2800" dirty="0">
                <a:latin typeface="Times New Roman" panose="02020603050405020304" pitchFamily="18" charset="0"/>
                <a:ea typeface="Tahoma" panose="020B0604030504040204" pitchFamily="34" charset="0"/>
                <a:cs typeface="Times New Roman" panose="02020603050405020304" pitchFamily="18" charset="0"/>
              </a:rPr>
              <a:t>International Conference on 	Computing Methodologies 	Communication (ICCMC) 978-1-4244-	7164-5 </a:t>
            </a:r>
            <a:r>
              <a:rPr lang="en-IN" sz="2800" dirty="0">
                <a:latin typeface="Times New Roman" panose="02020603050405020304" pitchFamily="18" charset="0"/>
                <a:ea typeface="Tahoma" panose="020B0604030504040204" pitchFamily="34" charset="0"/>
                <a:cs typeface="Times New Roman" panose="02020603050405020304" pitchFamily="18" charset="0"/>
              </a:rPr>
              <a:t>©2017 IEEE</a:t>
            </a:r>
            <a:endParaRPr lang="en-IN" sz="2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9309" y="1825625"/>
            <a:ext cx="2280690" cy="4739077"/>
          </a:xfrm>
        </p:spPr>
      </p:pic>
      <p:sp>
        <p:nvSpPr>
          <p:cNvPr id="5" name="TextBox 4"/>
          <p:cNvSpPr txBox="1"/>
          <p:nvPr/>
        </p:nvSpPr>
        <p:spPr>
          <a:xfrm>
            <a:off x="762001" y="1902227"/>
            <a:ext cx="8157272" cy="4585871"/>
          </a:xfrm>
          <a:prstGeom prst="rect">
            <a:avLst/>
          </a:prstGeom>
          <a:noFill/>
        </p:spPr>
        <p:txBody>
          <a:bodyPr wrap="square" rtlCol="0">
            <a:spAutoFit/>
          </a:bodyPr>
          <a:lstStyle/>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In this Algorithm they have calculated the chalkiness 	and used  various   color models such as RGB and 	HSV 	</a:t>
            </a:r>
            <a:r>
              <a:rPr lang="en-IN" sz="2400" dirty="0" err="1">
                <a:latin typeface="Times New Roman" panose="02020603050405020304" pitchFamily="18" charset="0"/>
                <a:cs typeface="Times New Roman" panose="02020603050405020304" pitchFamily="18" charset="0"/>
              </a:rPr>
              <a:t>color</a:t>
            </a:r>
            <a:r>
              <a:rPr lang="en-IN" sz="2400" dirty="0">
                <a:latin typeface="Times New Roman" panose="02020603050405020304" pitchFamily="18" charset="0"/>
                <a:cs typeface="Times New Roman" panose="02020603050405020304" pitchFamily="18" charset="0"/>
              </a:rPr>
              <a:t> models</a:t>
            </a:r>
          </a:p>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These features  are   analysed  on  the histogram to 	determine the quality of the rice grains </a:t>
            </a:r>
          </a:p>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The results  of  the   histogram  is  measured 	and listed in 	a table. </a:t>
            </a:r>
          </a:p>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Results are based on area, length, width and chalkiness. </a:t>
            </a:r>
          </a:p>
          <a:p>
            <a:pPr algn="just"/>
            <a:r>
              <a:rPr lang="en-IN" sz="2400" dirty="0">
                <a:latin typeface="Times New Roman" panose="02020603050405020304" pitchFamily="18" charset="0"/>
                <a:cs typeface="Times New Roman" panose="02020603050405020304" pitchFamily="18" charset="0"/>
              </a:rPr>
              <a:t>Advantage: Almost accurately calculates the percentage of chalky area of the rice grain </a:t>
            </a:r>
          </a:p>
          <a:p>
            <a:pPr algn="just"/>
            <a:r>
              <a:rPr lang="en-IN" sz="2400" dirty="0">
                <a:latin typeface="Times New Roman" panose="02020603050405020304" pitchFamily="18" charset="0"/>
                <a:cs typeface="Times New Roman" panose="02020603050405020304" pitchFamily="18" charset="0"/>
              </a:rPr>
              <a:t>Disadvantage: Validation of the research relies on visual inspection</a:t>
            </a:r>
          </a:p>
        </p:txBody>
      </p:sp>
    </p:spTree>
    <p:extLst>
      <p:ext uri="{BB962C8B-B14F-4D97-AF65-F5344CB8AC3E}">
        <p14:creationId xmlns:p14="http://schemas.microsoft.com/office/powerpoint/2010/main" val="9789143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3980</TotalTime>
  <Words>499</Words>
  <Application>Microsoft Office PowerPoint</Application>
  <PresentationFormat>Widescreen</PresentationFormat>
  <Paragraphs>219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Tahoma</vt:lpstr>
      <vt:lpstr>Times New Roman</vt:lpstr>
      <vt:lpstr>Office Theme</vt:lpstr>
      <vt:lpstr>                                         Controlling Adulteration in Public Food Grain Distribution  </vt:lpstr>
      <vt:lpstr>Outline</vt:lpstr>
      <vt:lpstr>Introduction</vt:lpstr>
      <vt:lpstr>Introduction</vt:lpstr>
      <vt:lpstr>PowerPoint Presentation</vt:lpstr>
      <vt:lpstr>Problem Statement</vt:lpstr>
      <vt:lpstr>Literature Survey</vt:lpstr>
      <vt:lpstr>[2]  Harpreet Singh et al, “ Image  Processing  Techniques  for   Analysing  Food Grains”, International Conference on Computing Methodologies  Communication (ICCMC) 978-1-4244-7164-5 ©2019 IEEE </vt:lpstr>
      <vt:lpstr>[3]  Zahida  Praveen et al,  “ Assessment of   Quality of Rice  Grain  using   Optical and Image Processing Technique”, International Conference on  Computing Methodologies  Communication (ICCMC) 978-1-4244- 7164-5 ©2017 IEEE</vt:lpstr>
      <vt:lpstr>PowerPoint Presentation</vt:lpstr>
      <vt:lpstr>PowerPoint Presentation</vt:lpstr>
      <vt:lpstr>[6]  Shraddha N. Shahane et al, “Grain Quality Assessment for  Rationing  System”,   Online International Conference on Green  Engineering and Technologies 978-1-5090-4556 ©2016 IEEE </vt:lpstr>
      <vt:lpstr>PowerPoint Presentation</vt:lpstr>
      <vt:lpstr>Objective</vt:lpstr>
      <vt:lpstr>    Methodology</vt:lpstr>
      <vt:lpstr>PowerPoint Presentation</vt:lpstr>
      <vt:lpstr>References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Kshithij Kikkeri</dc:creator>
  <cp:lastModifiedBy>Harshith RM</cp:lastModifiedBy>
  <cp:revision>200</cp:revision>
  <dcterms:created xsi:type="dcterms:W3CDTF">2019-11-03T03:47:12Z</dcterms:created>
  <dcterms:modified xsi:type="dcterms:W3CDTF">2019-11-30T03:20:37Z</dcterms:modified>
</cp:coreProperties>
</file>