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sldIdLst>
    <p:sldId id="257" r:id="rId2"/>
    <p:sldId id="258" r:id="rId3"/>
    <p:sldId id="259" r:id="rId4"/>
    <p:sldId id="260" r:id="rId5"/>
    <p:sldId id="263" r:id="rId6"/>
    <p:sldId id="264" r:id="rId7"/>
    <p:sldId id="265" r:id="rId8"/>
    <p:sldId id="266" r:id="rId9"/>
    <p:sldId id="267" r:id="rId10"/>
    <p:sldId id="268" r:id="rId11"/>
    <p:sldId id="269" r:id="rId12"/>
    <p:sldId id="272" r:id="rId13"/>
    <p:sldId id="262" r:id="rId14"/>
    <p:sldId id="276" r:id="rId15"/>
    <p:sldId id="277" r:id="rId16"/>
    <p:sldId id="278" r:id="rId17"/>
    <p:sldId id="286" r:id="rId18"/>
    <p:sldId id="296" r:id="rId19"/>
    <p:sldId id="301" r:id="rId20"/>
    <p:sldId id="302" r:id="rId21"/>
    <p:sldId id="297" r:id="rId22"/>
    <p:sldId id="298" r:id="rId23"/>
    <p:sldId id="299" r:id="rId24"/>
    <p:sldId id="295" r:id="rId25"/>
    <p:sldId id="300" r:id="rId26"/>
    <p:sldId id="292" r:id="rId27"/>
    <p:sldId id="293" r:id="rId28"/>
    <p:sldId id="294" r:id="rId29"/>
    <p:sldId id="256" r:id="rId30"/>
    <p:sldId id="287" r:id="rId31"/>
    <p:sldId id="279" r:id="rId32"/>
    <p:sldId id="285" r:id="rId33"/>
    <p:sldId id="280" r:id="rId34"/>
    <p:sldId id="281" r:id="rId35"/>
    <p:sldId id="282" r:id="rId36"/>
    <p:sldId id="284" r:id="rId37"/>
    <p:sldId id="288" r:id="rId38"/>
    <p:sldId id="289" r:id="rId39"/>
    <p:sldId id="273" r:id="rId40"/>
    <p:sldId id="274" r:id="rId41"/>
    <p:sldId id="27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E2630A-2B1E-45A8-9AA8-F9F1D91BEB6F}" type="datetimeFigureOut">
              <a:rPr lang="en-IN" smtClean="0"/>
              <a:t>02-07-2020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A4484-B6E5-43BF-A950-D6C91B49B519}" type="slidenum">
              <a:rPr lang="en-IN" smtClean="0"/>
              <a:t>‹#›</a:t>
            </a:fld>
            <a:endParaRPr lang="en-IN"/>
          </a:p>
        </p:txBody>
      </p:sp>
    </p:spTree>
    <p:extLst>
      <p:ext uri="{BB962C8B-B14F-4D97-AF65-F5344CB8AC3E}">
        <p14:creationId xmlns:p14="http://schemas.microsoft.com/office/powerpoint/2010/main" val="481388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B0AA4DB-DC4E-4078-B703-95C36E56B4CA}" type="datetime1">
              <a:rPr lang="en-IN" smtClean="0"/>
              <a:t>02-07-2020</a:t>
            </a:fld>
            <a:endParaRPr lang="en-IN"/>
          </a:p>
        </p:txBody>
      </p:sp>
      <p:sp>
        <p:nvSpPr>
          <p:cNvPr id="5" name="Footer Placeholder 4"/>
          <p:cNvSpPr>
            <a:spLocks noGrp="1"/>
          </p:cNvSpPr>
          <p:nvPr>
            <p:ph type="ftr" sz="quarter" idx="11"/>
          </p:nvPr>
        </p:nvSpPr>
        <p:spPr/>
        <p:txBody>
          <a:bodyPr/>
          <a:lstStyle/>
          <a:p>
            <a:r>
              <a:rPr lang="en-IN"/>
              <a:t>Dept. of CSE, BNMIT</a:t>
            </a:r>
          </a:p>
        </p:txBody>
      </p:sp>
      <p:sp>
        <p:nvSpPr>
          <p:cNvPr id="6" name="Slide Number Placeholder 5"/>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1876288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46FF90-6544-4E9E-BB89-24B4A27937B1}" type="datetime1">
              <a:rPr lang="en-IN" smtClean="0"/>
              <a:t>02-07-2020</a:t>
            </a:fld>
            <a:endParaRPr lang="en-IN"/>
          </a:p>
        </p:txBody>
      </p:sp>
      <p:sp>
        <p:nvSpPr>
          <p:cNvPr id="5" name="Footer Placeholder 4"/>
          <p:cNvSpPr>
            <a:spLocks noGrp="1"/>
          </p:cNvSpPr>
          <p:nvPr>
            <p:ph type="ftr" sz="quarter" idx="11"/>
          </p:nvPr>
        </p:nvSpPr>
        <p:spPr/>
        <p:txBody>
          <a:bodyPr/>
          <a:lstStyle/>
          <a:p>
            <a:r>
              <a:rPr lang="en-IN"/>
              <a:t>Dept. of CSE, BNMIT</a:t>
            </a:r>
          </a:p>
        </p:txBody>
      </p:sp>
      <p:sp>
        <p:nvSpPr>
          <p:cNvPr id="6" name="Slide Number Placeholder 5"/>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50191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CCEF29-AF71-4D94-B429-131AB55B6187}" type="datetime1">
              <a:rPr lang="en-IN" smtClean="0"/>
              <a:t>02-07-2020</a:t>
            </a:fld>
            <a:endParaRPr lang="en-IN"/>
          </a:p>
        </p:txBody>
      </p:sp>
      <p:sp>
        <p:nvSpPr>
          <p:cNvPr id="5" name="Footer Placeholder 4"/>
          <p:cNvSpPr>
            <a:spLocks noGrp="1"/>
          </p:cNvSpPr>
          <p:nvPr>
            <p:ph type="ftr" sz="quarter" idx="11"/>
          </p:nvPr>
        </p:nvSpPr>
        <p:spPr/>
        <p:txBody>
          <a:bodyPr/>
          <a:lstStyle/>
          <a:p>
            <a:r>
              <a:rPr lang="en-IN"/>
              <a:t>Dept. of CSE, BNMIT</a:t>
            </a:r>
          </a:p>
        </p:txBody>
      </p:sp>
      <p:sp>
        <p:nvSpPr>
          <p:cNvPr id="6" name="Slide Number Placeholder 5"/>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169792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515CFA-1A48-4F03-A8AE-478659EC4D63}" type="datetime1">
              <a:rPr lang="en-IN" smtClean="0"/>
              <a:t>02-07-2020</a:t>
            </a:fld>
            <a:endParaRPr lang="en-IN"/>
          </a:p>
        </p:txBody>
      </p:sp>
      <p:sp>
        <p:nvSpPr>
          <p:cNvPr id="5" name="Footer Placeholder 4"/>
          <p:cNvSpPr>
            <a:spLocks noGrp="1"/>
          </p:cNvSpPr>
          <p:nvPr>
            <p:ph type="ftr" sz="quarter" idx="11"/>
          </p:nvPr>
        </p:nvSpPr>
        <p:spPr/>
        <p:txBody>
          <a:bodyPr/>
          <a:lstStyle/>
          <a:p>
            <a:r>
              <a:rPr lang="en-IN"/>
              <a:t>Dept. of CSE, BNMIT</a:t>
            </a:r>
          </a:p>
        </p:txBody>
      </p:sp>
      <p:sp>
        <p:nvSpPr>
          <p:cNvPr id="6" name="Slide Number Placeholder 5"/>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2682111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0C4564-A3E5-4C75-8B4C-B8239EF0F90E}" type="datetime1">
              <a:rPr lang="en-IN" smtClean="0"/>
              <a:t>02-07-2020</a:t>
            </a:fld>
            <a:endParaRPr lang="en-IN"/>
          </a:p>
        </p:txBody>
      </p:sp>
      <p:sp>
        <p:nvSpPr>
          <p:cNvPr id="5" name="Footer Placeholder 4"/>
          <p:cNvSpPr>
            <a:spLocks noGrp="1"/>
          </p:cNvSpPr>
          <p:nvPr>
            <p:ph type="ftr" sz="quarter" idx="11"/>
          </p:nvPr>
        </p:nvSpPr>
        <p:spPr/>
        <p:txBody>
          <a:bodyPr/>
          <a:lstStyle/>
          <a:p>
            <a:r>
              <a:rPr lang="en-IN"/>
              <a:t>Dept. of CSE, BNMIT</a:t>
            </a:r>
          </a:p>
        </p:txBody>
      </p:sp>
      <p:sp>
        <p:nvSpPr>
          <p:cNvPr id="6" name="Slide Number Placeholder 5"/>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8217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8396D84-9CF9-4B06-BAE2-A17C55B1D4A8}" type="datetime1">
              <a:rPr lang="en-IN" smtClean="0"/>
              <a:t>02-07-2020</a:t>
            </a:fld>
            <a:endParaRPr lang="en-IN"/>
          </a:p>
        </p:txBody>
      </p:sp>
      <p:sp>
        <p:nvSpPr>
          <p:cNvPr id="6" name="Footer Placeholder 5"/>
          <p:cNvSpPr>
            <a:spLocks noGrp="1"/>
          </p:cNvSpPr>
          <p:nvPr>
            <p:ph type="ftr" sz="quarter" idx="11"/>
          </p:nvPr>
        </p:nvSpPr>
        <p:spPr/>
        <p:txBody>
          <a:bodyPr/>
          <a:lstStyle/>
          <a:p>
            <a:r>
              <a:rPr lang="en-IN"/>
              <a:t>Dept. of CSE, BNMIT</a:t>
            </a:r>
          </a:p>
        </p:txBody>
      </p:sp>
      <p:sp>
        <p:nvSpPr>
          <p:cNvPr id="7" name="Slide Number Placeholder 6"/>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1313811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E961E7B-DF36-457B-A2DB-E3D3FB485EAA}" type="datetime1">
              <a:rPr lang="en-IN" smtClean="0"/>
              <a:t>02-07-2020</a:t>
            </a:fld>
            <a:endParaRPr lang="en-IN"/>
          </a:p>
        </p:txBody>
      </p:sp>
      <p:sp>
        <p:nvSpPr>
          <p:cNvPr id="8" name="Footer Placeholder 7"/>
          <p:cNvSpPr>
            <a:spLocks noGrp="1"/>
          </p:cNvSpPr>
          <p:nvPr>
            <p:ph type="ftr" sz="quarter" idx="11"/>
          </p:nvPr>
        </p:nvSpPr>
        <p:spPr/>
        <p:txBody>
          <a:bodyPr/>
          <a:lstStyle/>
          <a:p>
            <a:r>
              <a:rPr lang="en-IN"/>
              <a:t>Dept. of CSE, BNMIT</a:t>
            </a:r>
          </a:p>
        </p:txBody>
      </p:sp>
      <p:sp>
        <p:nvSpPr>
          <p:cNvPr id="9" name="Slide Number Placeholder 8"/>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215764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C5C8DFB-2009-45EA-95D4-77D8ADD9DF31}" type="datetime1">
              <a:rPr lang="en-IN" smtClean="0"/>
              <a:t>02-07-2020</a:t>
            </a:fld>
            <a:endParaRPr lang="en-IN"/>
          </a:p>
        </p:txBody>
      </p:sp>
      <p:sp>
        <p:nvSpPr>
          <p:cNvPr id="4" name="Footer Placeholder 3"/>
          <p:cNvSpPr>
            <a:spLocks noGrp="1"/>
          </p:cNvSpPr>
          <p:nvPr>
            <p:ph type="ftr" sz="quarter" idx="11"/>
          </p:nvPr>
        </p:nvSpPr>
        <p:spPr/>
        <p:txBody>
          <a:bodyPr/>
          <a:lstStyle/>
          <a:p>
            <a:r>
              <a:rPr lang="en-IN"/>
              <a:t>Dept. of CSE, BNMIT</a:t>
            </a:r>
          </a:p>
        </p:txBody>
      </p:sp>
      <p:sp>
        <p:nvSpPr>
          <p:cNvPr id="5" name="Slide Number Placeholder 4"/>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159166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12FDF-E09A-476B-812F-08E8CB7F4ED7}" type="datetime1">
              <a:rPr lang="en-IN" smtClean="0"/>
              <a:t>02-07-2020</a:t>
            </a:fld>
            <a:endParaRPr lang="en-IN"/>
          </a:p>
        </p:txBody>
      </p:sp>
      <p:sp>
        <p:nvSpPr>
          <p:cNvPr id="3" name="Footer Placeholder 2"/>
          <p:cNvSpPr>
            <a:spLocks noGrp="1"/>
          </p:cNvSpPr>
          <p:nvPr>
            <p:ph type="ftr" sz="quarter" idx="11"/>
          </p:nvPr>
        </p:nvSpPr>
        <p:spPr/>
        <p:txBody>
          <a:bodyPr/>
          <a:lstStyle/>
          <a:p>
            <a:r>
              <a:rPr lang="en-IN"/>
              <a:t>Dept. of CSE, BNMIT</a:t>
            </a:r>
          </a:p>
        </p:txBody>
      </p:sp>
      <p:sp>
        <p:nvSpPr>
          <p:cNvPr id="4" name="Slide Number Placeholder 3"/>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340923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5C9277-344F-42F6-9C2E-7E6BA3197BB9}" type="datetime1">
              <a:rPr lang="en-IN" smtClean="0"/>
              <a:t>02-07-2020</a:t>
            </a:fld>
            <a:endParaRPr lang="en-IN"/>
          </a:p>
        </p:txBody>
      </p:sp>
      <p:sp>
        <p:nvSpPr>
          <p:cNvPr id="6" name="Footer Placeholder 5"/>
          <p:cNvSpPr>
            <a:spLocks noGrp="1"/>
          </p:cNvSpPr>
          <p:nvPr>
            <p:ph type="ftr" sz="quarter" idx="11"/>
          </p:nvPr>
        </p:nvSpPr>
        <p:spPr/>
        <p:txBody>
          <a:bodyPr/>
          <a:lstStyle/>
          <a:p>
            <a:r>
              <a:rPr lang="en-IN"/>
              <a:t>Dept. of CSE, BNMIT</a:t>
            </a:r>
          </a:p>
        </p:txBody>
      </p:sp>
      <p:sp>
        <p:nvSpPr>
          <p:cNvPr id="7" name="Slide Number Placeholder 6"/>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275177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710446-F038-45F8-AADA-2DB58401CDE0}" type="datetime1">
              <a:rPr lang="en-IN" smtClean="0"/>
              <a:t>02-07-2020</a:t>
            </a:fld>
            <a:endParaRPr lang="en-IN"/>
          </a:p>
        </p:txBody>
      </p:sp>
      <p:sp>
        <p:nvSpPr>
          <p:cNvPr id="6" name="Footer Placeholder 5"/>
          <p:cNvSpPr>
            <a:spLocks noGrp="1"/>
          </p:cNvSpPr>
          <p:nvPr>
            <p:ph type="ftr" sz="quarter" idx="11"/>
          </p:nvPr>
        </p:nvSpPr>
        <p:spPr/>
        <p:txBody>
          <a:bodyPr/>
          <a:lstStyle/>
          <a:p>
            <a:r>
              <a:rPr lang="en-IN"/>
              <a:t>Dept. of CSE, BNMIT</a:t>
            </a:r>
          </a:p>
        </p:txBody>
      </p:sp>
      <p:sp>
        <p:nvSpPr>
          <p:cNvPr id="7" name="Slide Number Placeholder 6"/>
          <p:cNvSpPr>
            <a:spLocks noGrp="1"/>
          </p:cNvSpPr>
          <p:nvPr>
            <p:ph type="sldNum" sz="quarter" idx="12"/>
          </p:nvPr>
        </p:nvSpPr>
        <p:spPr/>
        <p:txBody>
          <a:bodyPr/>
          <a:lstStyle/>
          <a:p>
            <a:fld id="{71DFE952-C415-4CB0-8D45-D08432ED1EAF}" type="slidenum">
              <a:rPr lang="en-IN" smtClean="0"/>
              <a:t>‹#›</a:t>
            </a:fld>
            <a:endParaRPr lang="en-IN"/>
          </a:p>
        </p:txBody>
      </p:sp>
    </p:spTree>
    <p:extLst>
      <p:ext uri="{BB962C8B-B14F-4D97-AF65-F5344CB8AC3E}">
        <p14:creationId xmlns:p14="http://schemas.microsoft.com/office/powerpoint/2010/main" val="1872413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9B7BB-099D-4DEB-906F-E17C8403877E}" type="datetime1">
              <a:rPr lang="en-IN" smtClean="0"/>
              <a:t>02-07-2020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Dept. of CSE, BNMIT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FE952-C415-4CB0-8D45-D08432ED1EAF}" type="slidenum">
              <a:rPr lang="en-IN" smtClean="0"/>
              <a:t>‹#›</a:t>
            </a:fld>
            <a:endParaRPr lang="en-IN"/>
          </a:p>
        </p:txBody>
      </p:sp>
    </p:spTree>
    <p:extLst>
      <p:ext uri="{BB962C8B-B14F-4D97-AF65-F5344CB8AC3E}">
        <p14:creationId xmlns:p14="http://schemas.microsoft.com/office/powerpoint/2010/main" val="3413605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in.mathworks.com/help/deeplearning/ref/dis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in.mathworks.com/help/deeplearning/ref/compet.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CB8B8B-4A61-4F44-857B-45B37CAA2EED}"/>
              </a:ext>
            </a:extLst>
          </p:cNvPr>
          <p:cNvSpPr>
            <a:spLocks noGrp="1"/>
          </p:cNvSpPr>
          <p:nvPr>
            <p:ph type="ctrTitle"/>
          </p:nvPr>
        </p:nvSpPr>
        <p:spPr>
          <a:xfrm>
            <a:off x="702363" y="794986"/>
            <a:ext cx="10800522" cy="1913710"/>
          </a:xfrm>
        </p:spPr>
        <p:txBody>
          <a:bodyPr>
            <a:noAutofit/>
          </a:bodyPr>
          <a:lstStyle/>
          <a:p>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IN" sz="3400" b="1" dirty="0">
                <a:solidFill>
                  <a:srgbClr val="000000"/>
                </a:solidFill>
                <a:latin typeface="Times New Roman" panose="02020603050405020304" pitchFamily="18" charset="0"/>
              </a:rPr>
            </a:br>
            <a:br>
              <a:rPr lang="en-US" sz="3400" b="1" dirty="0">
                <a:latin typeface="Times New Roman" panose="02020603050405020304" pitchFamily="18" charset="0"/>
                <a:cs typeface="Times New Roman" panose="02020603050405020304" pitchFamily="18" charset="0"/>
              </a:rPr>
            </a:br>
            <a:br>
              <a:rPr lang="en-US" sz="3400" b="1" dirty="0">
                <a:latin typeface="Times New Roman" panose="02020603050405020304" pitchFamily="18" charset="0"/>
                <a:cs typeface="Times New Roman" panose="02020603050405020304" pitchFamily="18" charset="0"/>
              </a:rPr>
            </a:br>
            <a:r>
              <a:rPr lang="en-IN" sz="3400" b="1" dirty="0">
                <a:solidFill>
                  <a:srgbClr val="000000"/>
                </a:solidFill>
                <a:latin typeface="Times New Roman" panose="02020603050405020304" pitchFamily="18" charset="0"/>
              </a:rPr>
              <a:t>Controlling Adulteration in Public Food Grain Distribution </a:t>
            </a:r>
            <a:br>
              <a:rPr lang="en-IN" sz="3400" b="1" dirty="0">
                <a:solidFill>
                  <a:srgbClr val="000000"/>
                </a:solidFill>
                <a:latin typeface="Times New Roman" panose="02020603050405020304" pitchFamily="18" charset="0"/>
              </a:rPr>
            </a:br>
            <a:endParaRPr lang="en-IN" sz="3400" dirty="0"/>
          </a:p>
        </p:txBody>
      </p:sp>
      <p:pic>
        <p:nvPicPr>
          <p:cNvPr id="8" name="Picture 7">
            <a:extLst>
              <a:ext uri="{FF2B5EF4-FFF2-40B4-BE49-F238E27FC236}">
                <a16:creationId xmlns:a16="http://schemas.microsoft.com/office/drawing/2014/main" id="{5B33591B-B92F-45D8-850B-BD4522920D1A}"/>
              </a:ext>
            </a:extLst>
          </p:cNvPr>
          <p:cNvPicPr>
            <a:picLocks noChangeAspect="1"/>
          </p:cNvPicPr>
          <p:nvPr/>
        </p:nvPicPr>
        <p:blipFill>
          <a:blip r:embed="rId2"/>
          <a:stretch>
            <a:fillRect/>
          </a:stretch>
        </p:blipFill>
        <p:spPr>
          <a:xfrm>
            <a:off x="675859" y="4359964"/>
            <a:ext cx="11021244" cy="1703049"/>
          </a:xfrm>
          <a:prstGeom prst="rect">
            <a:avLst/>
          </a:prstGeom>
        </p:spPr>
      </p:pic>
    </p:spTree>
    <p:extLst>
      <p:ext uri="{BB962C8B-B14F-4D97-AF65-F5344CB8AC3E}">
        <p14:creationId xmlns:p14="http://schemas.microsoft.com/office/powerpoint/2010/main" val="12956837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5992" y="181155"/>
            <a:ext cx="10964174" cy="1777041"/>
          </a:xfrm>
        </p:spPr>
        <p:txBody>
          <a:bodyPr>
            <a:noAutofit/>
          </a:bodyPr>
          <a:lstStyle/>
          <a:p>
            <a:pPr algn="just"/>
            <a:r>
              <a:rPr lang="en-IN" sz="2800" dirty="0">
                <a:latin typeface="Times New Roman" panose="02020603050405020304" pitchFamily="18" charset="0"/>
                <a:cs typeface="Times New Roman" panose="02020603050405020304" pitchFamily="18" charset="0"/>
              </a:rPr>
              <a:t>[6] 	Shraddha N. </a:t>
            </a:r>
            <a:r>
              <a:rPr lang="en-IN" sz="2800" dirty="0" err="1">
                <a:latin typeface="Times New Roman" panose="02020603050405020304" pitchFamily="18" charset="0"/>
                <a:cs typeface="Times New Roman" panose="02020603050405020304" pitchFamily="18" charset="0"/>
              </a:rPr>
              <a:t>Shahane</a:t>
            </a:r>
            <a:r>
              <a:rPr lang="en-IN" sz="2800" dirty="0">
                <a:latin typeface="Times New Roman" panose="02020603050405020304" pitchFamily="18" charset="0"/>
                <a:cs typeface="Times New Roman" panose="02020603050405020304" pitchFamily="18" charset="0"/>
              </a:rPr>
              <a:t> et al, “Grain Quality Assessment for 	Rationing 	System”,   Online International Conference on Green 	Engineering and Technologies 978-1-5090-4556 ©2016 IEEE</a:t>
            </a:r>
            <a:br>
              <a:rPr lang="en-IN" sz="2800" dirty="0">
                <a:latin typeface="Times New Roman" panose="02020603050405020304" pitchFamily="18" charset="0"/>
                <a:cs typeface="Times New Roman" panose="02020603050405020304" pitchFamily="18" charset="0"/>
              </a:rPr>
            </a:br>
            <a:endParaRPr lang="en-IN" sz="2800" dirty="0"/>
          </a:p>
        </p:txBody>
      </p:sp>
      <p:sp>
        <p:nvSpPr>
          <p:cNvPr id="3" name="Content Placeholder 2"/>
          <p:cNvSpPr>
            <a:spLocks noGrp="1"/>
          </p:cNvSpPr>
          <p:nvPr>
            <p:ph idx="1"/>
          </p:nvPr>
        </p:nvSpPr>
        <p:spPr>
          <a:xfrm>
            <a:off x="715992" y="1958196"/>
            <a:ext cx="11476008" cy="4615132"/>
          </a:xfrm>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System which is proposed checks the quality of the Wheat Sample </a:t>
            </a:r>
          </a:p>
          <a:p>
            <a:pPr marL="0" indent="0" algn="just">
              <a:buNone/>
            </a:pPr>
            <a:r>
              <a:rPr lang="en-IN" sz="2400" dirty="0">
                <a:latin typeface="Times New Roman" panose="02020603050405020304" pitchFamily="18" charset="0"/>
                <a:cs typeface="Times New Roman" panose="02020603050405020304" pitchFamily="18" charset="0"/>
              </a:rPr>
              <a:t>	using features such as size, shape, eccentricity, perimeter etc</a:t>
            </a:r>
          </a:p>
          <a:p>
            <a:pPr algn="just"/>
            <a:r>
              <a:rPr lang="en-IN" sz="2400" dirty="0">
                <a:latin typeface="Times New Roman" panose="02020603050405020304" pitchFamily="18" charset="0"/>
                <a:cs typeface="Times New Roman" panose="02020603050405020304" pitchFamily="18" charset="0"/>
              </a:rPr>
              <a:t>	In this Algorithm the steps which are involved to assess the</a:t>
            </a:r>
          </a:p>
          <a:p>
            <a:pPr marL="0" indent="0" algn="just">
              <a:buNone/>
            </a:pPr>
            <a:r>
              <a:rPr lang="en-IN" sz="2400" dirty="0">
                <a:latin typeface="Times New Roman" panose="02020603050405020304" pitchFamily="18" charset="0"/>
                <a:cs typeface="Times New Roman" panose="02020603050405020304" pitchFamily="18" charset="0"/>
              </a:rPr>
              <a:t>	food grains are shown</a:t>
            </a:r>
          </a:p>
          <a:p>
            <a:pPr algn="just"/>
            <a:r>
              <a:rPr lang="en-IN" sz="2400" dirty="0">
                <a:latin typeface="Times New Roman" panose="02020603050405020304" pitchFamily="18" charset="0"/>
                <a:cs typeface="Times New Roman" panose="02020603050405020304" pitchFamily="18" charset="0"/>
              </a:rPr>
              <a:t>	The results obtained would be accurate and it gives a</a:t>
            </a:r>
          </a:p>
          <a:p>
            <a:pPr marL="0" indent="0" algn="just">
              <a:buNone/>
            </a:pPr>
            <a:r>
              <a:rPr lang="en-IN" sz="2400" dirty="0">
                <a:latin typeface="Times New Roman" panose="02020603050405020304" pitchFamily="18" charset="0"/>
                <a:cs typeface="Times New Roman" panose="02020603050405020304" pitchFamily="18" charset="0"/>
              </a:rPr>
              <a:t>	cost effective solution for assessment of the food grains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Advantage: It replaces manual inspection by machine vision</a:t>
            </a:r>
          </a:p>
          <a:p>
            <a:pPr marL="0" indent="0">
              <a:buNone/>
            </a:pPr>
            <a:r>
              <a:rPr lang="en-IN" sz="2400" dirty="0">
                <a:latin typeface="Times New Roman" panose="02020603050405020304" pitchFamily="18" charset="0"/>
                <a:cs typeface="Times New Roman" panose="02020603050405020304" pitchFamily="18" charset="0"/>
              </a:rPr>
              <a:t>Disadvantage: The idea is not reliable since it is not implemented</a:t>
            </a:r>
          </a:p>
          <a:p>
            <a:pPr marL="0" indent="0" algn="just">
              <a:buNone/>
            </a:pPr>
            <a:r>
              <a:rPr lang="en-IN" sz="2400"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4974" y="2978454"/>
            <a:ext cx="2491033" cy="3304326"/>
          </a:xfrm>
          <a:prstGeom prst="rect">
            <a:avLst/>
          </a:prstGeom>
        </p:spPr>
      </p:pic>
      <p:sp>
        <p:nvSpPr>
          <p:cNvPr id="6" name="Footer Placeholder 5">
            <a:extLst>
              <a:ext uri="{FF2B5EF4-FFF2-40B4-BE49-F238E27FC236}">
                <a16:creationId xmlns:a16="http://schemas.microsoft.com/office/drawing/2014/main" id="{BCE98EC4-68F9-469D-AA5A-CCB2776996E6}"/>
              </a:ext>
            </a:extLst>
          </p:cNvPr>
          <p:cNvSpPr>
            <a:spLocks noGrp="1"/>
          </p:cNvSpPr>
          <p:nvPr>
            <p:ph type="ftr" sz="quarter" idx="11"/>
          </p:nvPr>
        </p:nvSpPr>
        <p:spPr/>
        <p:txBody>
          <a:bodyPr/>
          <a:lstStyle/>
          <a:p>
            <a:r>
              <a:rPr lang="en-IN"/>
              <a:t>Dept. of CSE, BNMIT</a:t>
            </a:r>
          </a:p>
        </p:txBody>
      </p:sp>
      <p:sp>
        <p:nvSpPr>
          <p:cNvPr id="7" name="Slide Number Placeholder 6">
            <a:extLst>
              <a:ext uri="{FF2B5EF4-FFF2-40B4-BE49-F238E27FC236}">
                <a16:creationId xmlns:a16="http://schemas.microsoft.com/office/drawing/2014/main" id="{D5EEE597-E27D-4E51-97B2-F7A9CC45D3CE}"/>
              </a:ext>
            </a:extLst>
          </p:cNvPr>
          <p:cNvSpPr>
            <a:spLocks noGrp="1"/>
          </p:cNvSpPr>
          <p:nvPr>
            <p:ph type="sldNum" sz="quarter" idx="12"/>
          </p:nvPr>
        </p:nvSpPr>
        <p:spPr/>
        <p:txBody>
          <a:bodyPr/>
          <a:lstStyle/>
          <a:p>
            <a:fld id="{71DFE952-C415-4CB0-8D45-D08432ED1EAF}" type="slidenum">
              <a:rPr lang="en-IN" smtClean="0"/>
              <a:t>10</a:t>
            </a:fld>
            <a:endParaRPr lang="en-IN"/>
          </a:p>
        </p:txBody>
      </p:sp>
    </p:spTree>
    <p:extLst>
      <p:ext uri="{BB962C8B-B14F-4D97-AF65-F5344CB8AC3E}">
        <p14:creationId xmlns:p14="http://schemas.microsoft.com/office/powerpoint/2010/main" val="1673238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B0BDD-E2FA-4801-96FB-70499541032D}"/>
              </a:ext>
            </a:extLst>
          </p:cNvPr>
          <p:cNvSpPr>
            <a:spLocks noGrp="1"/>
          </p:cNvSpPr>
          <p:nvPr>
            <p:ph idx="1"/>
          </p:nvPr>
        </p:nvSpPr>
        <p:spPr>
          <a:xfrm>
            <a:off x="329241" y="510899"/>
            <a:ext cx="11281913" cy="6347101"/>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[7]	</a:t>
            </a:r>
            <a:r>
              <a:rPr lang="en-IN" dirty="0" err="1">
                <a:latin typeface="Times New Roman" panose="02020603050405020304" pitchFamily="18" charset="0"/>
                <a:cs typeface="Times New Roman" panose="02020603050405020304" pitchFamily="18" charset="0"/>
              </a:rPr>
              <a:t>Megha</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Siddagangappa</a:t>
            </a:r>
            <a:r>
              <a:rPr lang="en-IN" dirty="0">
                <a:latin typeface="Times New Roman" panose="02020603050405020304" pitchFamily="18" charset="0"/>
                <a:cs typeface="Times New Roman" panose="02020603050405020304" pitchFamily="18" charset="0"/>
              </a:rPr>
              <a:t> et. Al, “Classification and Quality 	Analysis of Food Grains,” IOSR Journal of Computer 	Engineering 	(IOSR-JCE), Aug. 2014</a:t>
            </a:r>
            <a:endParaRPr lang="en-IN" sz="1000" dirty="0">
              <a:latin typeface="Times New Roman" panose="02020603050405020304" pitchFamily="18" charset="0"/>
              <a:cs typeface="Times New Roman" panose="02020603050405020304" pitchFamily="18" charset="0"/>
            </a:endParaRPr>
          </a:p>
          <a:p>
            <a:pPr lvl="1" algn="just"/>
            <a:r>
              <a:rPr lang="en-IN" sz="26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Identification of rice varieties based on their characteristics has been done 	using  	Probabilistic Neural Network(PNN) approach</a:t>
            </a:r>
            <a:endParaRPr lang="en-IN" dirty="0"/>
          </a:p>
          <a:p>
            <a:pPr lvl="1" algn="just"/>
            <a:r>
              <a:rPr lang="en-IN" dirty="0">
                <a:latin typeface="Times New Roman" panose="02020603050405020304" pitchFamily="18" charset="0"/>
                <a:cs typeface="Times New Roman" panose="02020603050405020304" pitchFamily="18" charset="0"/>
              </a:rPr>
              <a:t>  Three well known rice varieties were used in tests. This paper proposes a model 	that uses colour and geometrical features as attributes for classification</a:t>
            </a:r>
          </a:p>
          <a:p>
            <a:pPr lvl="1" algn="just"/>
            <a:r>
              <a:rPr lang="en-IN" dirty="0">
                <a:latin typeface="Times New Roman" panose="02020603050405020304" pitchFamily="18" charset="0"/>
                <a:cs typeface="Times New Roman" panose="02020603050405020304" pitchFamily="18" charset="0"/>
              </a:rPr>
              <a:t>   The grading of rice sample is done according to the size of the grain kernel 	and presence of impurities</a:t>
            </a:r>
          </a:p>
          <a:p>
            <a:pPr lvl="1" algn="just"/>
            <a:r>
              <a:rPr lang="en-IN" dirty="0">
                <a:latin typeface="Times New Roman" panose="02020603050405020304" pitchFamily="18" charset="0"/>
                <a:cs typeface="Times New Roman" panose="02020603050405020304" pitchFamily="18" charset="0"/>
              </a:rPr>
              <a:t>   A good classification accuracy is achieved using only 6 features, mean of RGB 	colours and 3 geometrical features. </a:t>
            </a:r>
            <a:r>
              <a:rPr lang="en-US" dirty="0">
                <a:latin typeface="Times New Roman" panose="02020603050405020304" pitchFamily="18" charset="0"/>
                <a:cs typeface="Times New Roman" panose="02020603050405020304" pitchFamily="18" charset="0"/>
              </a:rPr>
              <a:t>Tests on the system for the test sets show 	accuracy of 98% and grading of rice is 90% to 92%. </a:t>
            </a:r>
            <a:endParaRPr lang="en-IN" dirty="0">
              <a:latin typeface="Times New Roman" panose="02020603050405020304" pitchFamily="18" charset="0"/>
              <a:cs typeface="Times New Roman" panose="02020603050405020304" pitchFamily="18" charset="0"/>
            </a:endParaRPr>
          </a:p>
          <a:p>
            <a:pPr marL="457200" lvl="1" indent="0" algn="just">
              <a:buNone/>
            </a:pPr>
            <a:r>
              <a:rPr lang="en-IN" dirty="0">
                <a:latin typeface="Times New Roman" panose="02020603050405020304" pitchFamily="18" charset="0"/>
                <a:cs typeface="Times New Roman" panose="02020603050405020304" pitchFamily="18" charset="0"/>
              </a:rPr>
              <a:t>Advantage: Uses most advanced PNN algorithm which gives a high degree of accuracy</a:t>
            </a:r>
          </a:p>
          <a:p>
            <a:pPr marL="457200" lvl="1" indent="0" algn="just">
              <a:buNone/>
            </a:pPr>
            <a:r>
              <a:rPr lang="en-IN" dirty="0">
                <a:latin typeface="Times New Roman" panose="02020603050405020304" pitchFamily="18" charset="0"/>
                <a:cs typeface="Times New Roman" panose="02020603050405020304" pitchFamily="18" charset="0"/>
              </a:rPr>
              <a:t>Disadvantage: The percentage of accuracy would have been more if Sobel edge detector was used instead of Canny edge detector in the pre-processing stage</a:t>
            </a:r>
          </a:p>
        </p:txBody>
      </p:sp>
      <p:sp>
        <p:nvSpPr>
          <p:cNvPr id="4" name="Footer Placeholder 3">
            <a:extLst>
              <a:ext uri="{FF2B5EF4-FFF2-40B4-BE49-F238E27FC236}">
                <a16:creationId xmlns:a16="http://schemas.microsoft.com/office/drawing/2014/main" id="{597DAAD6-FDC0-4F12-BFC4-8397C32CD35E}"/>
              </a:ext>
            </a:extLst>
          </p:cNvPr>
          <p:cNvSpPr>
            <a:spLocks noGrp="1"/>
          </p:cNvSpPr>
          <p:nvPr>
            <p:ph type="ftr" sz="quarter" idx="11"/>
          </p:nvPr>
        </p:nvSpPr>
        <p:spPr>
          <a:xfrm>
            <a:off x="4038600" y="6507714"/>
            <a:ext cx="4114800" cy="365125"/>
          </a:xfrm>
        </p:spPr>
        <p:txBody>
          <a:bodyPr/>
          <a:lstStyle/>
          <a:p>
            <a:r>
              <a:rPr lang="en-IN" dirty="0"/>
              <a:t>Dept. of CSE, BNMIT</a:t>
            </a:r>
          </a:p>
        </p:txBody>
      </p:sp>
      <p:sp>
        <p:nvSpPr>
          <p:cNvPr id="5" name="Slide Number Placeholder 4">
            <a:extLst>
              <a:ext uri="{FF2B5EF4-FFF2-40B4-BE49-F238E27FC236}">
                <a16:creationId xmlns:a16="http://schemas.microsoft.com/office/drawing/2014/main" id="{9432B097-982B-448D-A333-0742BB405DE3}"/>
              </a:ext>
            </a:extLst>
          </p:cNvPr>
          <p:cNvSpPr>
            <a:spLocks noGrp="1"/>
          </p:cNvSpPr>
          <p:nvPr>
            <p:ph type="sldNum" sz="quarter" idx="12"/>
          </p:nvPr>
        </p:nvSpPr>
        <p:spPr/>
        <p:txBody>
          <a:bodyPr/>
          <a:lstStyle/>
          <a:p>
            <a:fld id="{71DFE952-C415-4CB0-8D45-D08432ED1EAF}" type="slidenum">
              <a:rPr lang="en-IN" smtClean="0"/>
              <a:t>11</a:t>
            </a:fld>
            <a:endParaRPr lang="en-IN"/>
          </a:p>
        </p:txBody>
      </p:sp>
    </p:spTree>
    <p:extLst>
      <p:ext uri="{BB962C8B-B14F-4D97-AF65-F5344CB8AC3E}">
        <p14:creationId xmlns:p14="http://schemas.microsoft.com/office/powerpoint/2010/main" val="2782670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57FBFFF-05DC-4835-B35B-B1FCE7E3F561}"/>
              </a:ext>
            </a:extLst>
          </p:cNvPr>
          <p:cNvGraphicFramePr>
            <a:graphicFrameLocks noGrp="1"/>
          </p:cNvGraphicFramePr>
          <p:nvPr>
            <p:ph idx="1"/>
            <p:extLst>
              <p:ext uri="{D42A27DB-BD31-4B8C-83A1-F6EECF244321}">
                <p14:modId xmlns:p14="http://schemas.microsoft.com/office/powerpoint/2010/main" val="2826898630"/>
              </p:ext>
            </p:extLst>
          </p:nvPr>
        </p:nvGraphicFramePr>
        <p:xfrm>
          <a:off x="506896" y="0"/>
          <a:ext cx="11178205" cy="4318661"/>
        </p:xfrm>
        <a:graphic>
          <a:graphicData uri="http://schemas.openxmlformats.org/drawingml/2006/table">
            <a:tbl>
              <a:tblPr firstRow="1" firstCol="1" lastRow="1" lastCol="1" bandRow="1" bandCol="1">
                <a:tableStyleId>{5C22544A-7EE6-4342-B048-85BDC9FD1C3A}</a:tableStyleId>
              </a:tblPr>
              <a:tblGrid>
                <a:gridCol w="1757380">
                  <a:extLst>
                    <a:ext uri="{9D8B030D-6E8A-4147-A177-3AD203B41FA5}">
                      <a16:colId xmlns:a16="http://schemas.microsoft.com/office/drawing/2014/main" val="432226475"/>
                    </a:ext>
                  </a:extLst>
                </a:gridCol>
                <a:gridCol w="1004266">
                  <a:extLst>
                    <a:ext uri="{9D8B030D-6E8A-4147-A177-3AD203B41FA5}">
                      <a16:colId xmlns:a16="http://schemas.microsoft.com/office/drawing/2014/main" val="1482950792"/>
                    </a:ext>
                  </a:extLst>
                </a:gridCol>
                <a:gridCol w="1635835">
                  <a:extLst>
                    <a:ext uri="{9D8B030D-6E8A-4147-A177-3AD203B41FA5}">
                      <a16:colId xmlns:a16="http://schemas.microsoft.com/office/drawing/2014/main" val="3913579167"/>
                    </a:ext>
                  </a:extLst>
                </a:gridCol>
                <a:gridCol w="1480714">
                  <a:extLst>
                    <a:ext uri="{9D8B030D-6E8A-4147-A177-3AD203B41FA5}">
                      <a16:colId xmlns:a16="http://schemas.microsoft.com/office/drawing/2014/main" val="402766596"/>
                    </a:ext>
                  </a:extLst>
                </a:gridCol>
                <a:gridCol w="1262130">
                  <a:extLst>
                    <a:ext uri="{9D8B030D-6E8A-4147-A177-3AD203B41FA5}">
                      <a16:colId xmlns:a16="http://schemas.microsoft.com/office/drawing/2014/main" val="3880020057"/>
                    </a:ext>
                  </a:extLst>
                </a:gridCol>
                <a:gridCol w="1676966">
                  <a:extLst>
                    <a:ext uri="{9D8B030D-6E8A-4147-A177-3AD203B41FA5}">
                      <a16:colId xmlns:a16="http://schemas.microsoft.com/office/drawing/2014/main" val="1511300651"/>
                    </a:ext>
                  </a:extLst>
                </a:gridCol>
                <a:gridCol w="1211599">
                  <a:extLst>
                    <a:ext uri="{9D8B030D-6E8A-4147-A177-3AD203B41FA5}">
                      <a16:colId xmlns:a16="http://schemas.microsoft.com/office/drawing/2014/main" val="3490854393"/>
                    </a:ext>
                  </a:extLst>
                </a:gridCol>
                <a:gridCol w="1149315">
                  <a:extLst>
                    <a:ext uri="{9D8B030D-6E8A-4147-A177-3AD203B41FA5}">
                      <a16:colId xmlns:a16="http://schemas.microsoft.com/office/drawing/2014/main" val="2263368521"/>
                    </a:ext>
                  </a:extLst>
                </a:gridCol>
              </a:tblGrid>
              <a:tr h="861363">
                <a:tc>
                  <a:txBody>
                    <a:bodyPr/>
                    <a:lstStyle/>
                    <a:p>
                      <a:pPr marL="50800" marR="45720" algn="ctr">
                        <a:lnSpc>
                          <a:spcPct val="100000"/>
                        </a:lnSpc>
                        <a:spcBef>
                          <a:spcPts val="475"/>
                        </a:spcBef>
                        <a:spcAft>
                          <a:spcPts val="0"/>
                        </a:spcAft>
                      </a:pPr>
                      <a:endParaRPr lang="en-US" sz="1500" dirty="0">
                        <a:effectLst/>
                        <a:latin typeface="Times New Roman" panose="02020603050405020304" pitchFamily="18" charset="0"/>
                        <a:cs typeface="Times New Roman" panose="02020603050405020304" pitchFamily="18" charset="0"/>
                      </a:endParaRPr>
                    </a:p>
                    <a:p>
                      <a:pPr marL="50800" marR="45720" algn="ctr">
                        <a:lnSpc>
                          <a:spcPct val="100000"/>
                        </a:lnSpc>
                        <a:spcBef>
                          <a:spcPts val="475"/>
                        </a:spcBef>
                        <a:spcAft>
                          <a:spcPts val="0"/>
                        </a:spcAft>
                      </a:pPr>
                      <a:r>
                        <a:rPr lang="en-US" sz="1500" dirty="0">
                          <a:effectLst/>
                          <a:latin typeface="Times New Roman" panose="02020603050405020304" pitchFamily="18" charset="0"/>
                          <a:cs typeface="Times New Roman" panose="02020603050405020304" pitchFamily="18" charset="0"/>
                        </a:rPr>
                        <a:t>References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207010" marR="153035" indent="-48260">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207010" marR="153035" indent="-4826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Data set</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195580" indent="-98425">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195580" indent="-98425">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Pre-Processing techniques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213995" marR="154305" indent="-43180">
                        <a:lnSpc>
                          <a:spcPct val="10000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213995" marR="154305" indent="-4318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Extracted features</a:t>
                      </a:r>
                    </a:p>
                    <a:p>
                      <a:pPr marL="213995" marR="154305" indent="-43180">
                        <a:lnSpc>
                          <a:spcPct val="100000"/>
                        </a:lnSpc>
                        <a:spcBef>
                          <a:spcPts val="15"/>
                        </a:spcBef>
                        <a:spcAft>
                          <a:spcPts val="0"/>
                        </a:spcAf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rgbClr val="0070C0"/>
                    </a:solidFill>
                  </a:tcPr>
                </a:tc>
                <a:tc>
                  <a:txBody>
                    <a:bodyPr/>
                    <a:lstStyle/>
                    <a:p>
                      <a:pPr marL="140970" algn="ctr">
                        <a:spcBef>
                          <a:spcPts val="475"/>
                        </a:spcBef>
                        <a:spcAft>
                          <a:spcPts val="0"/>
                        </a:spcAft>
                      </a:pPr>
                      <a:endParaRPr lang="en-US"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40970" algn="ctr">
                        <a:spcBef>
                          <a:spcPts val="475"/>
                        </a:spcBef>
                        <a:spcAft>
                          <a:spcPts val="0"/>
                        </a:spcAft>
                      </a:pPr>
                      <a:r>
                        <a:rPr lang="en-US" sz="1500" b="1" kern="1200" dirty="0">
                          <a:solidFill>
                            <a:schemeClr val="lt1"/>
                          </a:solidFill>
                          <a:effectLst/>
                          <a:latin typeface="Times New Roman" panose="02020603050405020304" pitchFamily="18" charset="0"/>
                          <a:ea typeface="+mn-ea"/>
                          <a:cs typeface="Times New Roman" panose="02020603050405020304" pitchFamily="18" charset="0"/>
                        </a:rPr>
                        <a:t>Color Spaces</a:t>
                      </a:r>
                    </a:p>
                  </a:txBody>
                  <a:tcPr marL="0" marR="0" marT="0" marB="0">
                    <a:solidFill>
                      <a:srgbClr val="0070C0"/>
                    </a:solidFill>
                  </a:tcPr>
                </a:tc>
                <a:tc>
                  <a:txBody>
                    <a:bodyPr/>
                    <a:lstStyle/>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p>
                      <a:pPr marL="102870" indent="15240">
                        <a:lnSpc>
                          <a:spcPts val="970"/>
                        </a:lnSpc>
                        <a:spcBef>
                          <a:spcPts val="15"/>
                        </a:spcBef>
                        <a:spcAft>
                          <a:spcPts val="0"/>
                        </a:spcAft>
                      </a:pPr>
                      <a:r>
                        <a:rPr lang="en-IN" sz="1500" b="1" kern="1200" dirty="0">
                          <a:solidFill>
                            <a:schemeClr val="lt1"/>
                          </a:solidFill>
                          <a:effectLst/>
                          <a:latin typeface="Times New Roman" panose="02020603050405020304" pitchFamily="18" charset="0"/>
                          <a:ea typeface="+mn-ea"/>
                          <a:cs typeface="Times New Roman" panose="02020603050405020304" pitchFamily="18" charset="0"/>
                        </a:rPr>
                        <a:t>Training</a:t>
                      </a:r>
                    </a:p>
                  </a:txBody>
                  <a:tcPr marL="0" marR="0" marT="0" marB="0">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effectLst/>
                          <a:latin typeface="Times New Roman" panose="02020603050405020304" pitchFamily="18" charset="0"/>
                          <a:cs typeface="Times New Roman" panose="02020603050405020304" pitchFamily="18" charset="0"/>
                        </a:rPr>
                        <a:t>   Criteria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500" dirty="0"/>
                    </a:p>
                  </a:txBody>
                  <a:tcPr marL="0" marR="0" marT="0" marB="0">
                    <a:solidFill>
                      <a:srgbClr val="0070C0"/>
                    </a:solidFill>
                  </a:tcPr>
                </a:tc>
                <a:tc>
                  <a:txBody>
                    <a:bodyPr/>
                    <a:lstStyle/>
                    <a:p>
                      <a:pPr marL="102870" indent="15240">
                        <a:lnSpc>
                          <a:spcPts val="970"/>
                        </a:lnSpc>
                        <a:spcBef>
                          <a:spcPts val="15"/>
                        </a:spcBef>
                        <a:spcAft>
                          <a:spcPts val="0"/>
                        </a:spcAft>
                      </a:pPr>
                      <a:endParaRPr lang="en-US" sz="1500" dirty="0">
                        <a:effectLst/>
                        <a:latin typeface="Times New Roman" panose="02020603050405020304" pitchFamily="18" charset="0"/>
                        <a:cs typeface="Times New Roman" panose="02020603050405020304" pitchFamily="18" charset="0"/>
                      </a:endParaRPr>
                    </a:p>
                    <a:p>
                      <a:pPr marL="102870" indent="15240">
                        <a:lnSpc>
                          <a:spcPct val="100000"/>
                        </a:lnSpc>
                        <a:spcBef>
                          <a:spcPts val="15"/>
                        </a:spcBef>
                        <a:spcAft>
                          <a:spcPts val="0"/>
                        </a:spcAft>
                      </a:pPr>
                      <a:r>
                        <a:rPr lang="en-US" sz="1500" dirty="0">
                          <a:effectLst/>
                          <a:latin typeface="Times New Roman" panose="02020603050405020304" pitchFamily="18" charset="0"/>
                          <a:cs typeface="Times New Roman" panose="02020603050405020304" pitchFamily="18" charset="0"/>
                        </a:rPr>
                        <a:t>Average accuracy</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500" dirty="0"/>
                    </a:p>
                  </a:txBody>
                  <a:tcPr marL="0" marR="0" marT="0" marB="0">
                    <a:solidFill>
                      <a:srgbClr val="0070C0"/>
                    </a:solidFill>
                  </a:tcPr>
                </a:tc>
                <a:extLst>
                  <a:ext uri="{0D108BD9-81ED-4DB2-BD59-A6C34878D82A}">
                    <a16:rowId xmlns:a16="http://schemas.microsoft.com/office/drawing/2014/main" val="1256584552"/>
                  </a:ext>
                </a:extLst>
              </a:tr>
              <a:tr h="861363">
                <a:tc>
                  <a:txBody>
                    <a:bodyPr/>
                    <a:lstStyle/>
                    <a:p>
                      <a:pPr marL="50165" marR="45720" algn="ctr">
                        <a:lnSpc>
                          <a:spcPts val="940"/>
                        </a:lnSpc>
                        <a:spcAft>
                          <a:spcPts val="0"/>
                        </a:spcAft>
                      </a:pPr>
                      <a:endParaRPr lang="en-IN" sz="15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50165" marR="45720" algn="ctr">
                        <a:lnSpc>
                          <a:spcPct val="100000"/>
                        </a:lnSpc>
                        <a:spcAft>
                          <a:spcPts val="0"/>
                        </a:spcAft>
                      </a:pPr>
                      <a:r>
                        <a:rPr lang="en-IN" sz="15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Syed Ali et al., (2019)</a:t>
                      </a:r>
                    </a:p>
                  </a:txBody>
                  <a:tcPr marL="0" marR="0" marT="0" marB="0">
                    <a:solidFill>
                      <a:schemeClr val="bg2">
                        <a:lumMod val="90000"/>
                      </a:schemeClr>
                    </a:solidFill>
                  </a:tcPr>
                </a:tc>
                <a:tc>
                  <a:txBody>
                    <a:bodyPr/>
                    <a:lstStyle/>
                    <a:p>
                      <a:pPr marL="121920">
                        <a:lnSpc>
                          <a:spcPts val="940"/>
                        </a:lnSpc>
                        <a:spcAft>
                          <a:spcPts val="0"/>
                        </a:spcAft>
                      </a:pPr>
                      <a:endParaRPr lang="en-US" sz="1500" dirty="0">
                        <a:effectLst/>
                        <a:latin typeface="Times New Roman" panose="02020603050405020304" pitchFamily="18" charset="0"/>
                        <a:cs typeface="Times New Roman" panose="02020603050405020304" pitchFamily="18" charset="0"/>
                      </a:endParaRPr>
                    </a:p>
                    <a:p>
                      <a:pPr marL="121920">
                        <a:lnSpc>
                          <a:spcPct val="100000"/>
                        </a:lnSpc>
                        <a:spcAft>
                          <a:spcPts val="0"/>
                        </a:spcAft>
                      </a:pPr>
                      <a:endParaRPr lang="en-US" sz="1500" dirty="0">
                        <a:effectLst/>
                        <a:latin typeface="Times New Roman" panose="02020603050405020304" pitchFamily="18" charset="0"/>
                        <a:cs typeface="Times New Roman" panose="02020603050405020304" pitchFamily="18" charset="0"/>
                      </a:endParaRPr>
                    </a:p>
                    <a:p>
                      <a:pPr marL="121920">
                        <a:lnSpc>
                          <a:spcPct val="100000"/>
                        </a:lnSpc>
                        <a:spcAft>
                          <a:spcPts val="0"/>
                        </a:spcAft>
                      </a:pPr>
                      <a:r>
                        <a:rPr lang="en-US" sz="1500" dirty="0">
                          <a:effectLst/>
                          <a:latin typeface="Times New Roman" panose="02020603050405020304" pitchFamily="18" charset="0"/>
                          <a:cs typeface="Times New Roman" panose="02020603050405020304" pitchFamily="18" charset="0"/>
                        </a:rPr>
                        <a:t>103</a:t>
                      </a:r>
                      <a:r>
                        <a:rPr lang="en-US" sz="1500" spc="-15" dirty="0">
                          <a:effectLst/>
                          <a:latin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cs typeface="Times New Roman" panose="02020603050405020304" pitchFamily="18" charset="0"/>
                        </a:rPr>
                        <a:t>rice</a:t>
                      </a:r>
                      <a:endParaRPr lang="en-IN" sz="1500" dirty="0">
                        <a:effectLst/>
                        <a:latin typeface="Times New Roman" panose="02020603050405020304" pitchFamily="18" charset="0"/>
                        <a:cs typeface="Times New Roman" panose="02020603050405020304" pitchFamily="18" charset="0"/>
                      </a:endParaRPr>
                    </a:p>
                    <a:p>
                      <a:pPr marL="138430">
                        <a:lnSpc>
                          <a:spcPct val="100000"/>
                        </a:lnSpc>
                        <a:spcAft>
                          <a:spcPts val="0"/>
                        </a:spcAft>
                      </a:pPr>
                      <a:r>
                        <a:rPr lang="en-US" sz="1500" dirty="0">
                          <a:effectLst/>
                          <a:latin typeface="Times New Roman" panose="02020603050405020304" pitchFamily="18" charset="0"/>
                          <a:cs typeface="Times New Roman" panose="02020603050405020304" pitchFamily="18" charset="0"/>
                        </a:rPr>
                        <a:t>Grains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705" marR="48895" algn="ctr">
                        <a:spcBef>
                          <a:spcPts val="450"/>
                        </a:spcBef>
                        <a:spcAft>
                          <a:spcPts val="0"/>
                        </a:spcAft>
                      </a:pPr>
                      <a:endParaRPr lang="en-US" sz="1500" dirty="0">
                        <a:effectLst/>
                        <a:latin typeface="Times New Roman" panose="02020603050405020304" pitchFamily="18" charset="0"/>
                        <a:cs typeface="Times New Roman" panose="02020603050405020304" pitchFamily="18" charset="0"/>
                      </a:endParaRPr>
                    </a:p>
                    <a:p>
                      <a:pPr marL="52705" marR="48895" algn="ctr">
                        <a:spcBef>
                          <a:spcPts val="450"/>
                        </a:spcBef>
                        <a:spcAft>
                          <a:spcPts val="0"/>
                        </a:spcAft>
                      </a:pPr>
                      <a:r>
                        <a:rPr lang="en-US" sz="1500" dirty="0">
                          <a:effectLst/>
                          <a:latin typeface="Times New Roman" panose="02020603050405020304" pitchFamily="18" charset="0"/>
                          <a:cs typeface="Times New Roman" panose="02020603050405020304" pitchFamily="18" charset="0"/>
                        </a:rPr>
                        <a:t>Filter, dilation, </a:t>
                      </a:r>
                      <a:r>
                        <a:rPr lang="en-US" sz="1500" dirty="0" err="1">
                          <a:effectLst/>
                          <a:latin typeface="Times New Roman" panose="02020603050405020304" pitchFamily="18" charset="0"/>
                          <a:cs typeface="Times New Roman" panose="02020603050405020304" pitchFamily="18" charset="0"/>
                        </a:rPr>
                        <a:t>ersion</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070" marR="46990" algn="ctr">
                        <a:spcBef>
                          <a:spcPts val="450"/>
                        </a:spcBef>
                        <a:spcAft>
                          <a:spcPts val="0"/>
                        </a:spcAft>
                      </a:pPr>
                      <a:r>
                        <a:rPr lang="en-US" sz="1500" dirty="0">
                          <a:effectLst/>
                          <a:latin typeface="Times New Roman" panose="02020603050405020304" pitchFamily="18" charset="0"/>
                          <a:cs typeface="Times New Roman" panose="02020603050405020304" pitchFamily="18" charset="0"/>
                        </a:rPr>
                        <a:t>Length, width, area, uneven particles, grains of other colors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0490" marR="106680" algn="ctr">
                        <a:spcBef>
                          <a:spcPts val="450"/>
                        </a:spcBef>
                        <a:spcAft>
                          <a:spcPts val="0"/>
                        </a:spcAft>
                      </a:pPr>
                      <a:r>
                        <a:rPr lang="en-US" sz="1500" dirty="0">
                          <a:effectLst/>
                          <a:latin typeface="Times New Roman" panose="02020603050405020304" pitchFamily="18" charset="0"/>
                          <a:cs typeface="Times New Roman" panose="02020603050405020304" pitchFamily="18" charset="0"/>
                        </a:rPr>
                        <a:t>RGB</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a:t>
                      </a:r>
                    </a:p>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50"/>
                        </a:spcBef>
                        <a:spcAft>
                          <a:spcPts val="0"/>
                        </a:spcAft>
                      </a:pPr>
                      <a:r>
                        <a:rPr lang="en-US" sz="1500" dirty="0">
                          <a:effectLst/>
                          <a:latin typeface="Times New Roman" panose="02020603050405020304" pitchFamily="18" charset="0"/>
                          <a:cs typeface="Times New Roman" panose="02020603050405020304" pitchFamily="18" charset="0"/>
                        </a:rPr>
                        <a:t>Accuracy</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78740" marR="76200" algn="ctr">
                        <a:spcBef>
                          <a:spcPts val="45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95%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137861805"/>
                  </a:ext>
                </a:extLst>
              </a:tr>
              <a:tr h="1033670">
                <a:tc>
                  <a:txBody>
                    <a:bodyPr/>
                    <a:lstStyle/>
                    <a:p>
                      <a:pPr marL="50165" marR="45720" algn="ctr">
                        <a:lnSpc>
                          <a:spcPts val="940"/>
                        </a:lnSpc>
                        <a:spcAft>
                          <a:spcPts val="0"/>
                        </a:spcAft>
                      </a:pPr>
                      <a:endParaRPr lang="en-US" sz="1500" b="1" kern="1200" dirty="0">
                        <a:solidFill>
                          <a:schemeClr val="tx1"/>
                        </a:solidFill>
                        <a:effectLst/>
                        <a:latin typeface="Times New Roman" panose="02020603050405020304" pitchFamily="18" charset="0"/>
                        <a:cs typeface="Times New Roman" panose="02020603050405020304" pitchFamily="18" charset="0"/>
                      </a:endParaRPr>
                    </a:p>
                    <a:p>
                      <a:pPr marL="50165" marR="45720" algn="ctr">
                        <a:lnSpc>
                          <a:spcPts val="940"/>
                        </a:lnSpc>
                        <a:spcAft>
                          <a:spcPts val="0"/>
                        </a:spcAft>
                      </a:pPr>
                      <a:r>
                        <a:rPr lang="en-US" sz="1500" b="1" kern="1200" dirty="0" err="1">
                          <a:solidFill>
                            <a:schemeClr val="tx1"/>
                          </a:solidFill>
                          <a:effectLst/>
                          <a:latin typeface="Times New Roman" panose="02020603050405020304" pitchFamily="18" charset="0"/>
                          <a:cs typeface="Times New Roman" panose="02020603050405020304" pitchFamily="18" charset="0"/>
                        </a:rPr>
                        <a:t>Harpeet</a:t>
                      </a:r>
                      <a:r>
                        <a:rPr lang="en-US" sz="1500" b="1" kern="1200" dirty="0">
                          <a:solidFill>
                            <a:schemeClr val="tx1"/>
                          </a:solidFill>
                          <a:effectLst/>
                          <a:latin typeface="Times New Roman" panose="02020603050405020304" pitchFamily="18" charset="0"/>
                          <a:cs typeface="Times New Roman" panose="02020603050405020304" pitchFamily="18" charset="0"/>
                        </a:rPr>
                        <a:t> </a:t>
                      </a:r>
                      <a:r>
                        <a:rPr lang="de-DE" sz="1500" b="1" kern="1200" dirty="0">
                          <a:solidFill>
                            <a:schemeClr val="tx1"/>
                          </a:solidFill>
                          <a:effectLst/>
                          <a:latin typeface="Times New Roman" panose="02020603050405020304" pitchFamily="18" charset="0"/>
                          <a:cs typeface="Times New Roman" panose="02020603050405020304" pitchFamily="18" charset="0"/>
                        </a:rPr>
                        <a:t>et.,</a:t>
                      </a:r>
                      <a:endParaRPr lang="en-IN" sz="1500" b="1" kern="1200" dirty="0">
                        <a:solidFill>
                          <a:schemeClr val="tx1"/>
                        </a:solidFill>
                        <a:effectLst/>
                        <a:latin typeface="Times New Roman" panose="02020603050405020304" pitchFamily="18" charset="0"/>
                        <a:cs typeface="Times New Roman" panose="02020603050405020304" pitchFamily="18" charset="0"/>
                      </a:endParaRPr>
                    </a:p>
                    <a:p>
                      <a:pPr marL="50800" marR="45085" algn="ctr">
                        <a:spcBef>
                          <a:spcPts val="460"/>
                        </a:spcBef>
                        <a:spcAft>
                          <a:spcPts val="0"/>
                        </a:spcAft>
                      </a:pPr>
                      <a:r>
                        <a:rPr lang="de-DE" sz="1500" b="1" kern="1200" dirty="0">
                          <a:solidFill>
                            <a:schemeClr val="tx1"/>
                          </a:solidFill>
                          <a:effectLst/>
                          <a:latin typeface="Times New Roman" panose="02020603050405020304" pitchFamily="18" charset="0"/>
                          <a:cs typeface="Times New Roman" panose="02020603050405020304" pitchFamily="18" charset="0"/>
                        </a:rPr>
                        <a:t>al </a:t>
                      </a:r>
                      <a:r>
                        <a:rPr lang="en-US" sz="1500" b="1" kern="1200" dirty="0">
                          <a:solidFill>
                            <a:schemeClr val="tx1"/>
                          </a:solidFill>
                          <a:effectLst/>
                          <a:latin typeface="Times New Roman" panose="02020603050405020304" pitchFamily="18" charset="0"/>
                          <a:cs typeface="Times New Roman" panose="02020603050405020304" pitchFamily="18" charset="0"/>
                        </a:rPr>
                        <a:t>(2019)</a:t>
                      </a:r>
                      <a:endParaRPr lang="en-IN" sz="15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89865" marR="111125" indent="-60325">
                        <a:lnSpc>
                          <a:spcPct val="100000"/>
                        </a:lnSpc>
                        <a:spcAft>
                          <a:spcPts val="0"/>
                        </a:spcAft>
                      </a:pPr>
                      <a:r>
                        <a:rPr lang="en-US" sz="1500" dirty="0">
                          <a:effectLst/>
                          <a:latin typeface="Times New Roman" panose="02020603050405020304" pitchFamily="18" charset="0"/>
                          <a:cs typeface="Times New Roman" panose="02020603050405020304" pitchFamily="18" charset="0"/>
                        </a:rPr>
                        <a:t>Mixed rice</a:t>
                      </a:r>
                      <a:endParaRPr lang="en-IN" sz="1500" dirty="0">
                        <a:effectLst/>
                        <a:latin typeface="Times New Roman" panose="02020603050405020304" pitchFamily="18" charset="0"/>
                        <a:cs typeface="Times New Roman" panose="02020603050405020304" pitchFamily="18" charset="0"/>
                      </a:endParaRPr>
                    </a:p>
                    <a:p>
                      <a:pPr marL="96520">
                        <a:lnSpc>
                          <a:spcPct val="100000"/>
                        </a:lnSpc>
                        <a:spcAft>
                          <a:spcPts val="0"/>
                        </a:spcAft>
                      </a:pPr>
                      <a:r>
                        <a:rPr lang="en-US" sz="1500" dirty="0">
                          <a:effectLst/>
                          <a:latin typeface="Times New Roman" panose="02020603050405020304" pitchFamily="18" charset="0"/>
                          <a:cs typeface="Times New Roman" panose="02020603050405020304" pitchFamily="18" charset="0"/>
                        </a:rPr>
                        <a:t>samples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070" marR="48895" algn="ctr">
                        <a:spcBef>
                          <a:spcPts val="460"/>
                        </a:spcBef>
                        <a:spcAft>
                          <a:spcPts val="0"/>
                        </a:spcAft>
                      </a:pPr>
                      <a:endParaRPr lang="en-US" sz="1500" dirty="0">
                        <a:effectLst/>
                        <a:latin typeface="Times New Roman" panose="02020603050405020304" pitchFamily="18" charset="0"/>
                        <a:cs typeface="Times New Roman" panose="02020603050405020304" pitchFamily="18" charset="0"/>
                      </a:endParaRPr>
                    </a:p>
                    <a:p>
                      <a:pPr marL="52070" marR="48895" algn="ctr">
                        <a:spcBef>
                          <a:spcPts val="460"/>
                        </a:spcBef>
                        <a:spcAft>
                          <a:spcPts val="0"/>
                        </a:spcAft>
                      </a:pPr>
                      <a:r>
                        <a:rPr lang="en-US" sz="1500" dirty="0">
                          <a:effectLst/>
                          <a:latin typeface="Times New Roman" panose="02020603050405020304" pitchFamily="18" charset="0"/>
                          <a:cs typeface="Times New Roman" panose="02020603050405020304" pitchFamily="18" charset="0"/>
                        </a:rPr>
                        <a:t>Physical</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1760">
                        <a:lnSpc>
                          <a:spcPts val="895"/>
                        </a:lnSpc>
                        <a:spcAft>
                          <a:spcPts val="0"/>
                        </a:spcAft>
                      </a:pP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1760" marR="0" lvl="0" indent="0" algn="ctr" defTabSz="914400" rtl="0" eaLnBrk="1" fontAlgn="auto" latinLnBrk="0" hangingPunct="1">
                        <a:lnSpc>
                          <a:spcPct val="100000"/>
                        </a:lnSpc>
                        <a:spcBef>
                          <a:spcPts val="0"/>
                        </a:spcBef>
                        <a:spcAft>
                          <a:spcPts val="0"/>
                        </a:spcAft>
                        <a:buClrTx/>
                        <a:buSzTx/>
                        <a:buFontTx/>
                        <a:buNone/>
                        <a:tabLst/>
                        <a:defRPr/>
                      </a:pPr>
                      <a:r>
                        <a:rPr lang="en-US" sz="1500" kern="1200" dirty="0">
                          <a:solidFill>
                            <a:schemeClr val="dk1"/>
                          </a:solidFill>
                          <a:effectLst/>
                          <a:latin typeface="Times New Roman" panose="02020603050405020304" pitchFamily="18" charset="0"/>
                          <a:ea typeface="+mn-ea"/>
                          <a:cs typeface="Times New Roman" panose="02020603050405020304" pitchFamily="18" charset="0"/>
                        </a:rPr>
                        <a:t>Length, width, aspect ratio, chalkiness, texture</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0490" marR="106680" algn="ctr">
                        <a:spcBef>
                          <a:spcPts val="460"/>
                        </a:spcBef>
                        <a:spcAft>
                          <a:spcPts val="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19075">
                        <a:lnSpc>
                          <a:spcPts val="895"/>
                        </a:lnSpc>
                        <a:spcAft>
                          <a:spcPts val="0"/>
                        </a:spcAft>
                      </a:pPr>
                      <a:endParaRPr lang="en-US" sz="1500" dirty="0">
                        <a:effectLst/>
                        <a:latin typeface="Times New Roman" panose="02020603050405020304" pitchFamily="18" charset="0"/>
                        <a:cs typeface="Times New Roman" panose="02020603050405020304" pitchFamily="18" charset="0"/>
                      </a:endParaRPr>
                    </a:p>
                    <a:p>
                      <a:pPr marL="219075">
                        <a:lnSpc>
                          <a:spcPts val="895"/>
                        </a:lnSpc>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60"/>
                        </a:spcBef>
                        <a:spcAft>
                          <a:spcPts val="0"/>
                        </a:spcAft>
                      </a:pPr>
                      <a:r>
                        <a:rPr lang="en-US" sz="1500" dirty="0">
                          <a:effectLst/>
                          <a:latin typeface="Times New Roman" panose="02020603050405020304" pitchFamily="18" charset="0"/>
                          <a:cs typeface="Times New Roman" panose="02020603050405020304" pitchFamily="18" charset="0"/>
                        </a:rPr>
                        <a:t>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0645" marR="76200"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N/A</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4093370750"/>
                  </a:ext>
                </a:extLst>
              </a:tr>
              <a:tr h="263366">
                <a:tc>
                  <a:txBody>
                    <a:bodyPr/>
                    <a:lstStyle/>
                    <a:p>
                      <a:pPr marL="50800" marR="45085" algn="ctr">
                        <a:lnSpc>
                          <a:spcPct val="100000"/>
                        </a:lnSpc>
                        <a:spcBef>
                          <a:spcPts val="460"/>
                        </a:spcBef>
                        <a:spcAft>
                          <a:spcPts val="0"/>
                        </a:spcAft>
                      </a:pPr>
                      <a:r>
                        <a:rPr lang="en-US" sz="1500" b="1" kern="1200" dirty="0" err="1">
                          <a:solidFill>
                            <a:schemeClr val="tx1"/>
                          </a:solidFill>
                          <a:effectLst/>
                          <a:latin typeface="Times New Roman" panose="02020603050405020304" pitchFamily="18" charset="0"/>
                          <a:cs typeface="Times New Roman" panose="02020603050405020304" pitchFamily="18" charset="0"/>
                        </a:rPr>
                        <a:t>Parveen</a:t>
                      </a:r>
                      <a:r>
                        <a:rPr lang="en-US" sz="1500" b="1" kern="1200" dirty="0">
                          <a:solidFill>
                            <a:schemeClr val="tx1"/>
                          </a:solidFill>
                          <a:effectLst/>
                          <a:latin typeface="Times New Roman" panose="02020603050405020304" pitchFamily="18" charset="0"/>
                          <a:cs typeface="Times New Roman" panose="02020603050405020304" pitchFamily="18" charset="0"/>
                        </a:rPr>
                        <a:t>, et al.,</a:t>
                      </a:r>
                      <a:endParaRPr lang="en-IN" sz="1500" b="1" kern="1200" dirty="0">
                        <a:solidFill>
                          <a:schemeClr val="tx1"/>
                        </a:solidFill>
                        <a:effectLst/>
                        <a:latin typeface="Times New Roman" panose="02020603050405020304" pitchFamily="18" charset="0"/>
                        <a:cs typeface="Times New Roman" panose="02020603050405020304" pitchFamily="18" charset="0"/>
                      </a:endParaRPr>
                    </a:p>
                    <a:p>
                      <a:pPr marL="50800" marR="45085" algn="ctr">
                        <a:lnSpc>
                          <a:spcPct val="100000"/>
                        </a:lnSpc>
                        <a:spcAft>
                          <a:spcPts val="0"/>
                        </a:spcAft>
                      </a:pPr>
                      <a:r>
                        <a:rPr lang="en-US" sz="1500" b="1" kern="1200" dirty="0">
                          <a:solidFill>
                            <a:schemeClr val="tx1"/>
                          </a:solidFill>
                          <a:effectLst/>
                          <a:latin typeface="Times New Roman" panose="02020603050405020304" pitchFamily="18" charset="0"/>
                          <a:cs typeface="Times New Roman" panose="02020603050405020304" pitchFamily="18" charset="0"/>
                        </a:rPr>
                        <a:t>(2017)</a:t>
                      </a:r>
                      <a:endParaRPr lang="en-IN" sz="1500" b="1" kern="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7630" indent="61595">
                        <a:spcBef>
                          <a:spcPts val="460"/>
                        </a:spcBef>
                        <a:spcAft>
                          <a:spcPts val="0"/>
                        </a:spcAft>
                      </a:pPr>
                      <a:r>
                        <a:rPr lang="en-US" sz="1500" dirty="0">
                          <a:effectLst/>
                          <a:latin typeface="Times New Roman" panose="02020603050405020304" pitchFamily="18" charset="0"/>
                          <a:cs typeface="Times New Roman" panose="02020603050405020304" pitchFamily="18" charset="0"/>
                        </a:rPr>
                        <a:t>22 rice grains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spcBef>
                          <a:spcPts val="25"/>
                        </a:spcBef>
                        <a:spcAft>
                          <a:spcPts val="0"/>
                        </a:spcAft>
                      </a:pPr>
                      <a:r>
                        <a:rPr lang="en-US" sz="1500">
                          <a:effectLst/>
                          <a:latin typeface="Times New Roman" panose="02020603050405020304" pitchFamily="18" charset="0"/>
                          <a:cs typeface="Times New Roman" panose="02020603050405020304" pitchFamily="18" charset="0"/>
                        </a:rPr>
                        <a:t> </a:t>
                      </a:r>
                      <a:endParaRPr lang="en-IN" sz="1500">
                        <a:effectLst/>
                        <a:latin typeface="Times New Roman" panose="02020603050405020304" pitchFamily="18" charset="0"/>
                        <a:cs typeface="Times New Roman" panose="02020603050405020304" pitchFamily="18" charset="0"/>
                      </a:endParaRPr>
                    </a:p>
                    <a:p>
                      <a:pPr marL="52705" marR="48895" algn="ctr">
                        <a:spcAft>
                          <a:spcPts val="0"/>
                        </a:spcAft>
                      </a:pPr>
                      <a:r>
                        <a:rPr lang="en-US" sz="1500">
                          <a:effectLst/>
                          <a:latin typeface="Times New Roman" panose="02020603050405020304" pitchFamily="18" charset="0"/>
                          <a:cs typeface="Times New Roman" panose="02020603050405020304" pitchFamily="18" charset="0"/>
                        </a:rPr>
                        <a:t>Smoothing</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50190" indent="-64770" algn="ctr">
                        <a:spcBef>
                          <a:spcPts val="460"/>
                        </a:spcBef>
                        <a:spcAft>
                          <a:spcPts val="0"/>
                        </a:spcAft>
                      </a:pPr>
                      <a:r>
                        <a:rPr lang="en-US" sz="1500" dirty="0">
                          <a:effectLst/>
                          <a:latin typeface="Times New Roman" panose="02020603050405020304" pitchFamily="18" charset="0"/>
                          <a:cs typeface="Times New Roman" panose="02020603050405020304" pitchFamily="18" charset="0"/>
                        </a:rPr>
                        <a:t>Area, Length, Width, Chalkiness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4455">
                        <a:lnSpc>
                          <a:spcPts val="890"/>
                        </a:lnSpc>
                        <a:spcAft>
                          <a:spcPts val="0"/>
                        </a:spcAft>
                      </a:pPr>
                      <a:endParaRPr lang="en-US" sz="1500" dirty="0">
                        <a:effectLst/>
                        <a:latin typeface="Times New Roman" panose="02020603050405020304" pitchFamily="18" charset="0"/>
                        <a:cs typeface="Times New Roman" panose="02020603050405020304" pitchFamily="18" charset="0"/>
                      </a:endParaRPr>
                    </a:p>
                    <a:p>
                      <a:pPr marL="84455">
                        <a:lnSpc>
                          <a:spcPts val="890"/>
                        </a:lnSpc>
                        <a:spcAft>
                          <a:spcPts val="0"/>
                        </a:spcAft>
                      </a:pPr>
                      <a:endParaRPr lang="en-US" sz="1500" dirty="0">
                        <a:effectLst/>
                        <a:latin typeface="Times New Roman" panose="02020603050405020304" pitchFamily="18" charset="0"/>
                        <a:cs typeface="Times New Roman" panose="02020603050405020304" pitchFamily="18" charset="0"/>
                      </a:endParaRPr>
                    </a:p>
                    <a:p>
                      <a:pPr marL="84455">
                        <a:lnSpc>
                          <a:spcPts val="890"/>
                        </a:lnSpc>
                        <a:spcAft>
                          <a:spcPts val="0"/>
                        </a:spcAft>
                      </a:pPr>
                      <a:r>
                        <a:rPr lang="en-US" sz="1500" dirty="0">
                          <a:effectLst/>
                          <a:latin typeface="Times New Roman" panose="02020603050405020304" pitchFamily="18" charset="0"/>
                          <a:cs typeface="Times New Roman" panose="02020603050405020304" pitchFamily="18" charset="0"/>
                        </a:rPr>
                        <a:t>RGB, HSV</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28270" indent="43180">
                        <a:spcBef>
                          <a:spcPts val="460"/>
                        </a:spcBef>
                        <a:spcAft>
                          <a:spcPts val="0"/>
                        </a:spcAft>
                      </a:pPr>
                      <a:r>
                        <a:rPr lang="en-US" sz="1500" dirty="0">
                          <a:effectLst/>
                          <a:latin typeface="Times New Roman" panose="02020603050405020304" pitchFamily="18" charset="0"/>
                          <a:cs typeface="Times New Roman" panose="02020603050405020304" pitchFamily="18" charset="0"/>
                        </a:rPr>
                        <a:t>     N/A</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45110" indent="-182245" algn="l">
                        <a:spcBef>
                          <a:spcPts val="460"/>
                        </a:spcBef>
                        <a:spcAft>
                          <a:spcPts val="0"/>
                        </a:spcAft>
                      </a:pPr>
                      <a:r>
                        <a:rPr lang="en-US" sz="1500" dirty="0">
                          <a:effectLst/>
                          <a:latin typeface="Times New Roman" panose="02020603050405020304" pitchFamily="18" charset="0"/>
                          <a:cs typeface="Times New Roman" panose="02020603050405020304" pitchFamily="18" charset="0"/>
                        </a:rPr>
                        <a:t> </a:t>
                      </a:r>
                      <a:r>
                        <a:rPr lang="en-US" sz="1500" b="0" dirty="0">
                          <a:solidFill>
                            <a:schemeClr val="tx1"/>
                          </a:solidFill>
                          <a:effectLst/>
                          <a:latin typeface="Times New Roman" panose="02020603050405020304" pitchFamily="18" charset="0"/>
                          <a:cs typeface="Times New Roman" panose="02020603050405020304" pitchFamily="18" charset="0"/>
                        </a:rPr>
                        <a:t>Recognition rate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spcBef>
                          <a:spcPts val="25"/>
                        </a:spcBef>
                        <a:spcAft>
                          <a:spcPts val="0"/>
                        </a:spcAft>
                      </a:pPr>
                      <a:r>
                        <a:rPr lang="en-US" sz="1500" dirty="0">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79375" marR="7620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N/A</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3917997097"/>
                  </a:ext>
                </a:extLst>
              </a:tr>
              <a:tr h="770391">
                <a:tc>
                  <a:txBody>
                    <a:bodyPr/>
                    <a:lstStyle/>
                    <a:p>
                      <a:pPr marL="50165" marR="45720" algn="ctr">
                        <a:lnSpc>
                          <a:spcPts val="950"/>
                        </a:lnSpc>
                        <a:spcAft>
                          <a:spcPts val="0"/>
                        </a:spcAft>
                      </a:pPr>
                      <a:endParaRPr lang="en-US" sz="1500" b="1" dirty="0">
                        <a:solidFill>
                          <a:schemeClr val="tx1"/>
                        </a:solidFill>
                        <a:effectLst/>
                        <a:latin typeface="Times New Roman" panose="02020603050405020304" pitchFamily="18" charset="0"/>
                        <a:cs typeface="Times New Roman" panose="02020603050405020304" pitchFamily="18" charset="0"/>
                      </a:endParaRPr>
                    </a:p>
                    <a:p>
                      <a:pPr marL="50800" marR="45085" algn="ctr" defTabSz="914400" rtl="0" eaLnBrk="1" latinLnBrk="0" hangingPunct="1">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Junaid</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defTabSz="914400" rtl="0" eaLnBrk="1" latinLnBrk="0" hangingPunct="1">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et al., (2018)</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49225">
                        <a:lnSpc>
                          <a:spcPts val="950"/>
                        </a:lnSpc>
                        <a:spcAft>
                          <a:spcPts val="0"/>
                        </a:spcAft>
                      </a:pPr>
                      <a:endParaRPr lang="en-US" sz="1500" dirty="0">
                        <a:effectLst/>
                        <a:latin typeface="Times New Roman" panose="02020603050405020304" pitchFamily="18" charset="0"/>
                        <a:cs typeface="Times New Roman" panose="02020603050405020304" pitchFamily="18" charset="0"/>
                      </a:endParaRPr>
                    </a:p>
                    <a:p>
                      <a:pPr marL="149225">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Varieties</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2705" marR="48895" algn="ctr">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2705" marR="4889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Filtering</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50800" marR="46990" algn="ctr">
                        <a:lnSpc>
                          <a:spcPct val="100000"/>
                        </a:lnSpc>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0800" marR="46990"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Length, width, aspect ratio</a:t>
                      </a:r>
                      <a:r>
                        <a:rPr lang="en-US" sz="1500" b="0" dirty="0">
                          <a:effectLst/>
                          <a:latin typeface="Times New Roman" panose="02020603050405020304" pitchFamily="18" charset="0"/>
                          <a:cs typeface="Times New Roman" panose="02020603050405020304" pitchFamily="18" charset="0"/>
                        </a:rPr>
                        <a:t>,</a:t>
                      </a:r>
                      <a:endParaRPr lang="en-IN" sz="1500" b="0" dirty="0">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11125" marR="106680" algn="ctr">
                        <a:lnSpc>
                          <a:spcPct val="100000"/>
                        </a:lnSpc>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11125" marR="106680" algn="ctr">
                        <a:lnSpc>
                          <a:spcPct val="100000"/>
                        </a:lnSpc>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grayscale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71450">
                        <a:lnSpc>
                          <a:spcPct val="100000"/>
                        </a:lnSpc>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71450">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feed-forward</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28270">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neural network</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119380">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119380">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Accuracy</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80645" marR="75565" algn="ctr">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80645" marR="7556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89.5%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808907153"/>
                  </a:ext>
                </a:extLst>
              </a:tr>
            </a:tbl>
          </a:graphicData>
        </a:graphic>
      </p:graphicFrame>
      <p:graphicFrame>
        <p:nvGraphicFramePr>
          <p:cNvPr id="3" name="Table 2">
            <a:extLst>
              <a:ext uri="{FF2B5EF4-FFF2-40B4-BE49-F238E27FC236}">
                <a16:creationId xmlns:a16="http://schemas.microsoft.com/office/drawing/2014/main" id="{F3562678-4198-4591-8017-50EEE650494A}"/>
              </a:ext>
            </a:extLst>
          </p:cNvPr>
          <p:cNvGraphicFramePr>
            <a:graphicFrameLocks noGrp="1"/>
          </p:cNvGraphicFramePr>
          <p:nvPr/>
        </p:nvGraphicFramePr>
        <p:xfrm>
          <a:off x="506898" y="4313691"/>
          <a:ext cx="11178203" cy="914400"/>
        </p:xfrm>
        <a:graphic>
          <a:graphicData uri="http://schemas.openxmlformats.org/drawingml/2006/table">
            <a:tbl>
              <a:tblPr firstRow="1" firstCol="1" lastRow="1" lastCol="1" bandRow="1" bandCol="1">
                <a:tableStyleId>{5C22544A-7EE6-4342-B048-85BDC9FD1C3A}</a:tableStyleId>
              </a:tblPr>
              <a:tblGrid>
                <a:gridCol w="1759228">
                  <a:extLst>
                    <a:ext uri="{9D8B030D-6E8A-4147-A177-3AD203B41FA5}">
                      <a16:colId xmlns:a16="http://schemas.microsoft.com/office/drawing/2014/main" val="2351932701"/>
                    </a:ext>
                  </a:extLst>
                </a:gridCol>
                <a:gridCol w="1002419">
                  <a:extLst>
                    <a:ext uri="{9D8B030D-6E8A-4147-A177-3AD203B41FA5}">
                      <a16:colId xmlns:a16="http://schemas.microsoft.com/office/drawing/2014/main" val="672909452"/>
                    </a:ext>
                  </a:extLst>
                </a:gridCol>
                <a:gridCol w="1635834">
                  <a:extLst>
                    <a:ext uri="{9D8B030D-6E8A-4147-A177-3AD203B41FA5}">
                      <a16:colId xmlns:a16="http://schemas.microsoft.com/office/drawing/2014/main" val="664091946"/>
                    </a:ext>
                  </a:extLst>
                </a:gridCol>
                <a:gridCol w="1480712">
                  <a:extLst>
                    <a:ext uri="{9D8B030D-6E8A-4147-A177-3AD203B41FA5}">
                      <a16:colId xmlns:a16="http://schemas.microsoft.com/office/drawing/2014/main" val="1048289350"/>
                    </a:ext>
                  </a:extLst>
                </a:gridCol>
                <a:gridCol w="1262131">
                  <a:extLst>
                    <a:ext uri="{9D8B030D-6E8A-4147-A177-3AD203B41FA5}">
                      <a16:colId xmlns:a16="http://schemas.microsoft.com/office/drawing/2014/main" val="1627982342"/>
                    </a:ext>
                  </a:extLst>
                </a:gridCol>
                <a:gridCol w="1676966">
                  <a:extLst>
                    <a:ext uri="{9D8B030D-6E8A-4147-A177-3AD203B41FA5}">
                      <a16:colId xmlns:a16="http://schemas.microsoft.com/office/drawing/2014/main" val="4248308479"/>
                    </a:ext>
                  </a:extLst>
                </a:gridCol>
                <a:gridCol w="1211598">
                  <a:extLst>
                    <a:ext uri="{9D8B030D-6E8A-4147-A177-3AD203B41FA5}">
                      <a16:colId xmlns:a16="http://schemas.microsoft.com/office/drawing/2014/main" val="3732479983"/>
                    </a:ext>
                  </a:extLst>
                </a:gridCol>
                <a:gridCol w="1149315">
                  <a:extLst>
                    <a:ext uri="{9D8B030D-6E8A-4147-A177-3AD203B41FA5}">
                      <a16:colId xmlns:a16="http://schemas.microsoft.com/office/drawing/2014/main" val="697652398"/>
                    </a:ext>
                  </a:extLst>
                </a:gridCol>
              </a:tblGrid>
              <a:tr h="660509">
                <a:tc>
                  <a:txBody>
                    <a:bodyPr/>
                    <a:lstStyle/>
                    <a:p>
                      <a:pPr marL="50165" marR="45720" algn="ctr">
                        <a:lnSpc>
                          <a:spcPts val="975"/>
                        </a:lnSpc>
                        <a:spcBef>
                          <a:spcPts val="460"/>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marL="50165" marR="45720" algn="ctr">
                        <a:lnSpc>
                          <a:spcPct val="100000"/>
                        </a:lnSpc>
                        <a:spcBef>
                          <a:spcPts val="460"/>
                        </a:spcBef>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Deepika 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720" algn="ctr">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(2017)</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189865" marR="111125" indent="-60325"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Mixed</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89865" marR="111125" indent="-60325"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Wheat</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96520" algn="ctr">
                        <a:lnSpc>
                          <a:spcPct val="100000"/>
                        </a:lnSpc>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Samples</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52705" marR="48895"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Filtering, Noise Removal</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28600" indent="-143510"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Area, Major and Minor Axis Length, Perimeter</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110490" marR="10668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grayscale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endParaRPr lang="en-US" sz="1500" b="0" dirty="0">
                        <a:solidFill>
                          <a:schemeClr val="tx1"/>
                        </a:solidFill>
                        <a:effectLst/>
                        <a:latin typeface="Times New Roman" panose="02020603050405020304" pitchFamily="18" charset="0"/>
                        <a:cs typeface="Times New Roman" panose="02020603050405020304" pitchFamily="18" charset="0"/>
                      </a:endParaRPr>
                    </a:p>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Nil</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marL="245110" indent="-182245" algn="ctr">
                        <a:spcBef>
                          <a:spcPts val="460"/>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Recognition rate</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tc>
                  <a:txBody>
                    <a:bodyPr/>
                    <a:lstStyle/>
                    <a:p>
                      <a:pPr algn="ctr">
                        <a:spcBef>
                          <a:spcPts val="25"/>
                        </a:spcBef>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 </a:t>
                      </a:r>
                      <a:endParaRPr lang="en-IN" sz="1500" b="0" dirty="0">
                        <a:solidFill>
                          <a:schemeClr val="tx1"/>
                        </a:solidFill>
                        <a:effectLst/>
                        <a:latin typeface="Times New Roman" panose="02020603050405020304" pitchFamily="18" charset="0"/>
                        <a:cs typeface="Times New Roman" panose="02020603050405020304" pitchFamily="18" charset="0"/>
                      </a:endParaRPr>
                    </a:p>
                    <a:p>
                      <a:pPr marL="79375" marR="76200" algn="ctr">
                        <a:spcAft>
                          <a:spcPts val="0"/>
                        </a:spcAft>
                      </a:pPr>
                      <a:r>
                        <a:rPr lang="en-US" sz="1500" b="0" dirty="0">
                          <a:solidFill>
                            <a:schemeClr val="tx1"/>
                          </a:solidFill>
                          <a:effectLst/>
                          <a:latin typeface="Times New Roman" panose="02020603050405020304" pitchFamily="18" charset="0"/>
                          <a:cs typeface="Times New Roman" panose="02020603050405020304" pitchFamily="18" charset="0"/>
                        </a:rPr>
                        <a:t>75%</a:t>
                      </a:r>
                      <a:endParaRPr lang="en-IN" sz="15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1472764655"/>
                  </a:ext>
                </a:extLst>
              </a:tr>
            </a:tbl>
          </a:graphicData>
        </a:graphic>
      </p:graphicFrame>
      <p:graphicFrame>
        <p:nvGraphicFramePr>
          <p:cNvPr id="5" name="Table 4">
            <a:extLst>
              <a:ext uri="{FF2B5EF4-FFF2-40B4-BE49-F238E27FC236}">
                <a16:creationId xmlns:a16="http://schemas.microsoft.com/office/drawing/2014/main" id="{6956CA7D-D19B-401D-A768-82F58E4C1E26}"/>
              </a:ext>
            </a:extLst>
          </p:cNvPr>
          <p:cNvGraphicFramePr>
            <a:graphicFrameLocks noGrp="1"/>
          </p:cNvGraphicFramePr>
          <p:nvPr/>
        </p:nvGraphicFramePr>
        <p:xfrm>
          <a:off x="506897" y="5224670"/>
          <a:ext cx="11178202" cy="685800"/>
        </p:xfrm>
        <a:graphic>
          <a:graphicData uri="http://schemas.openxmlformats.org/drawingml/2006/table">
            <a:tbl>
              <a:tblPr firstRow="1" firstCol="1" lastRow="1" lastCol="1" bandRow="1" bandCol="1">
                <a:tableStyleId>{5C22544A-7EE6-4342-B048-85BDC9FD1C3A}</a:tableStyleId>
              </a:tblPr>
              <a:tblGrid>
                <a:gridCol w="1759227">
                  <a:extLst>
                    <a:ext uri="{9D8B030D-6E8A-4147-A177-3AD203B41FA5}">
                      <a16:colId xmlns:a16="http://schemas.microsoft.com/office/drawing/2014/main" val="881969985"/>
                    </a:ext>
                  </a:extLst>
                </a:gridCol>
                <a:gridCol w="1002419">
                  <a:extLst>
                    <a:ext uri="{9D8B030D-6E8A-4147-A177-3AD203B41FA5}">
                      <a16:colId xmlns:a16="http://schemas.microsoft.com/office/drawing/2014/main" val="475877680"/>
                    </a:ext>
                  </a:extLst>
                </a:gridCol>
                <a:gridCol w="1635835">
                  <a:extLst>
                    <a:ext uri="{9D8B030D-6E8A-4147-A177-3AD203B41FA5}">
                      <a16:colId xmlns:a16="http://schemas.microsoft.com/office/drawing/2014/main" val="2864156771"/>
                    </a:ext>
                  </a:extLst>
                </a:gridCol>
                <a:gridCol w="1480712">
                  <a:extLst>
                    <a:ext uri="{9D8B030D-6E8A-4147-A177-3AD203B41FA5}">
                      <a16:colId xmlns:a16="http://schemas.microsoft.com/office/drawing/2014/main" val="3307936632"/>
                    </a:ext>
                  </a:extLst>
                </a:gridCol>
                <a:gridCol w="1262132">
                  <a:extLst>
                    <a:ext uri="{9D8B030D-6E8A-4147-A177-3AD203B41FA5}">
                      <a16:colId xmlns:a16="http://schemas.microsoft.com/office/drawing/2014/main" val="1161061196"/>
                    </a:ext>
                  </a:extLst>
                </a:gridCol>
                <a:gridCol w="1676964">
                  <a:extLst>
                    <a:ext uri="{9D8B030D-6E8A-4147-A177-3AD203B41FA5}">
                      <a16:colId xmlns:a16="http://schemas.microsoft.com/office/drawing/2014/main" val="3072551219"/>
                    </a:ext>
                  </a:extLst>
                </a:gridCol>
                <a:gridCol w="1211598">
                  <a:extLst>
                    <a:ext uri="{9D8B030D-6E8A-4147-A177-3AD203B41FA5}">
                      <a16:colId xmlns:a16="http://schemas.microsoft.com/office/drawing/2014/main" val="267784184"/>
                    </a:ext>
                  </a:extLst>
                </a:gridCol>
                <a:gridCol w="1149315">
                  <a:extLst>
                    <a:ext uri="{9D8B030D-6E8A-4147-A177-3AD203B41FA5}">
                      <a16:colId xmlns:a16="http://schemas.microsoft.com/office/drawing/2014/main" val="878515614"/>
                    </a:ext>
                  </a:extLst>
                </a:gridCol>
              </a:tblGrid>
              <a:tr h="685800">
                <a:tc>
                  <a:txBody>
                    <a:bodyPr/>
                    <a:lstStyle/>
                    <a:p>
                      <a:pPr marL="50800" marR="45085" algn="ctr">
                        <a:lnSpc>
                          <a:spcPct val="100000"/>
                        </a:lnSpc>
                        <a:spcBef>
                          <a:spcPts val="465"/>
                        </a:spcBef>
                        <a:spcAft>
                          <a:spcPts val="0"/>
                        </a:spcAft>
                      </a:pPr>
                      <a:r>
                        <a:rPr lang="en-US" sz="1500" b="1" kern="1200" dirty="0" err="1">
                          <a:solidFill>
                            <a:schemeClr val="tx1"/>
                          </a:solidFill>
                          <a:effectLst/>
                          <a:latin typeface="Times New Roman" panose="02020603050405020304" pitchFamily="18" charset="0"/>
                          <a:ea typeface="+mn-ea"/>
                          <a:cs typeface="Times New Roman" panose="02020603050405020304" pitchFamily="18" charset="0"/>
                        </a:rPr>
                        <a:t>Sahane</a:t>
                      </a:r>
                      <a:r>
                        <a:rPr lang="en-US" sz="1500" b="1"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a:lnSpc>
                          <a:spcPct val="100000"/>
                        </a:lnSpc>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(2016)</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87630" indent="61595">
                        <a:spcBef>
                          <a:spcPts val="465"/>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281940" indent="-161925" algn="ctr">
                        <a:spcBef>
                          <a:spcPts val="465"/>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lgn="ctr">
                        <a:spcAft>
                          <a:spcPts val="0"/>
                        </a:spcAft>
                      </a:pPr>
                      <a:r>
                        <a:rPr lang="en-IN" sz="1500" b="0" kern="1200" dirty="0">
                          <a:solidFill>
                            <a:schemeClr val="tx1"/>
                          </a:solidFill>
                          <a:effectLst/>
                          <a:latin typeface="Times New Roman" panose="02020603050405020304" pitchFamily="18" charset="0"/>
                          <a:ea typeface="+mn-ea"/>
                          <a:cs typeface="Times New Roman" panose="02020603050405020304" pitchFamily="18" charset="0"/>
                        </a:rPr>
                        <a:t>Area, length, perimeter</a:t>
                      </a: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218440" indent="-29845">
                        <a:spcBef>
                          <a:spcPts val="465"/>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500" b="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500" b="0" kern="1200" dirty="0">
                          <a:solidFill>
                            <a:schemeClr val="tx1"/>
                          </a:solidFill>
                          <a:effectLst/>
                          <a:latin typeface="Times New Roman" panose="02020603050405020304" pitchFamily="18" charset="0"/>
                          <a:ea typeface="+mn-ea"/>
                          <a:cs typeface="Times New Roman" panose="02020603050405020304" pitchFamily="18" charset="0"/>
                        </a:rPr>
                        <a:t>N/A</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442874098"/>
                  </a:ext>
                </a:extLst>
              </a:tr>
            </a:tbl>
          </a:graphicData>
        </a:graphic>
      </p:graphicFrame>
      <p:graphicFrame>
        <p:nvGraphicFramePr>
          <p:cNvPr id="6" name="Table 5">
            <a:extLst>
              <a:ext uri="{FF2B5EF4-FFF2-40B4-BE49-F238E27FC236}">
                <a16:creationId xmlns:a16="http://schemas.microsoft.com/office/drawing/2014/main" id="{0861004D-29CF-4483-A6A3-68FB3062BEC7}"/>
              </a:ext>
            </a:extLst>
          </p:cNvPr>
          <p:cNvGraphicFramePr>
            <a:graphicFrameLocks noGrp="1"/>
          </p:cNvGraphicFramePr>
          <p:nvPr/>
        </p:nvGraphicFramePr>
        <p:xfrm>
          <a:off x="506897" y="5910469"/>
          <a:ext cx="11178202" cy="910979"/>
        </p:xfrm>
        <a:graphic>
          <a:graphicData uri="http://schemas.openxmlformats.org/drawingml/2006/table">
            <a:tbl>
              <a:tblPr firstRow="1" firstCol="1" lastRow="1" lastCol="1" bandRow="1" bandCol="1">
                <a:tableStyleId>{5C22544A-7EE6-4342-B048-85BDC9FD1C3A}</a:tableStyleId>
              </a:tblPr>
              <a:tblGrid>
                <a:gridCol w="1759227">
                  <a:extLst>
                    <a:ext uri="{9D8B030D-6E8A-4147-A177-3AD203B41FA5}">
                      <a16:colId xmlns:a16="http://schemas.microsoft.com/office/drawing/2014/main" val="1133994561"/>
                    </a:ext>
                  </a:extLst>
                </a:gridCol>
                <a:gridCol w="1002419">
                  <a:extLst>
                    <a:ext uri="{9D8B030D-6E8A-4147-A177-3AD203B41FA5}">
                      <a16:colId xmlns:a16="http://schemas.microsoft.com/office/drawing/2014/main" val="4147273475"/>
                    </a:ext>
                  </a:extLst>
                </a:gridCol>
                <a:gridCol w="1635835">
                  <a:extLst>
                    <a:ext uri="{9D8B030D-6E8A-4147-A177-3AD203B41FA5}">
                      <a16:colId xmlns:a16="http://schemas.microsoft.com/office/drawing/2014/main" val="4184881514"/>
                    </a:ext>
                  </a:extLst>
                </a:gridCol>
                <a:gridCol w="1480712">
                  <a:extLst>
                    <a:ext uri="{9D8B030D-6E8A-4147-A177-3AD203B41FA5}">
                      <a16:colId xmlns:a16="http://schemas.microsoft.com/office/drawing/2014/main" val="1833841035"/>
                    </a:ext>
                  </a:extLst>
                </a:gridCol>
                <a:gridCol w="1262132">
                  <a:extLst>
                    <a:ext uri="{9D8B030D-6E8A-4147-A177-3AD203B41FA5}">
                      <a16:colId xmlns:a16="http://schemas.microsoft.com/office/drawing/2014/main" val="1600615162"/>
                    </a:ext>
                  </a:extLst>
                </a:gridCol>
                <a:gridCol w="1676964">
                  <a:extLst>
                    <a:ext uri="{9D8B030D-6E8A-4147-A177-3AD203B41FA5}">
                      <a16:colId xmlns:a16="http://schemas.microsoft.com/office/drawing/2014/main" val="3423219343"/>
                    </a:ext>
                  </a:extLst>
                </a:gridCol>
                <a:gridCol w="1211598">
                  <a:extLst>
                    <a:ext uri="{9D8B030D-6E8A-4147-A177-3AD203B41FA5}">
                      <a16:colId xmlns:a16="http://schemas.microsoft.com/office/drawing/2014/main" val="3489168065"/>
                    </a:ext>
                  </a:extLst>
                </a:gridCol>
                <a:gridCol w="1149315">
                  <a:extLst>
                    <a:ext uri="{9D8B030D-6E8A-4147-A177-3AD203B41FA5}">
                      <a16:colId xmlns:a16="http://schemas.microsoft.com/office/drawing/2014/main" val="3656223013"/>
                    </a:ext>
                  </a:extLst>
                </a:gridCol>
              </a:tblGrid>
              <a:tr h="910979">
                <a:tc>
                  <a:txBody>
                    <a:bodyPr/>
                    <a:lstStyle/>
                    <a:p>
                      <a:pPr marL="50800" marR="45085" algn="ctr">
                        <a:spcBef>
                          <a:spcPts val="460"/>
                        </a:spcBef>
                        <a:spcAft>
                          <a:spcPts val="0"/>
                        </a:spcAft>
                      </a:pPr>
                      <a:r>
                        <a:rPr lang="en-US" sz="1500" b="1" kern="1200" dirty="0" err="1">
                          <a:solidFill>
                            <a:schemeClr val="tx1"/>
                          </a:solidFill>
                          <a:effectLst/>
                          <a:latin typeface="Times New Roman" panose="02020603050405020304" pitchFamily="18" charset="0"/>
                          <a:ea typeface="+mn-ea"/>
                          <a:cs typeface="Times New Roman" panose="02020603050405020304" pitchFamily="18" charset="0"/>
                        </a:rPr>
                        <a:t>Megha</a:t>
                      </a:r>
                      <a:r>
                        <a:rPr lang="en-US" sz="1500" b="1" kern="1200" dirty="0">
                          <a:solidFill>
                            <a:schemeClr val="tx1"/>
                          </a:solidFill>
                          <a:effectLst/>
                          <a:latin typeface="Times New Roman" panose="02020603050405020304" pitchFamily="18" charset="0"/>
                          <a:ea typeface="+mn-ea"/>
                          <a:cs typeface="Times New Roman" panose="02020603050405020304" pitchFamily="18" charset="0"/>
                        </a:rPr>
                        <a:t>. et al.,</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085" algn="ctr">
                        <a:spcAft>
                          <a:spcPts val="0"/>
                        </a:spcAft>
                      </a:pPr>
                      <a:r>
                        <a:rPr lang="en-US" sz="1500" b="1" kern="1200" dirty="0">
                          <a:solidFill>
                            <a:schemeClr val="tx1"/>
                          </a:solidFill>
                          <a:effectLst/>
                          <a:latin typeface="Times New Roman" panose="02020603050405020304" pitchFamily="18" charset="0"/>
                          <a:ea typeface="+mn-ea"/>
                          <a:cs typeface="Times New Roman" panose="02020603050405020304" pitchFamily="18" charset="0"/>
                        </a:rPr>
                        <a:t>(2014)</a:t>
                      </a:r>
                      <a:endParaRPr lang="en-IN" sz="15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96520" indent="50800">
                        <a:spcBef>
                          <a:spcPts val="46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12 types of grains</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83820" indent="133350" algn="ctr">
                        <a:spcBef>
                          <a:spcPts val="46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Filter, dilation, erosion</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marL="52070" marR="46355" algn="ctr">
                        <a:lnSpc>
                          <a:spcPct val="100000"/>
                        </a:lnSpc>
                        <a:spcBef>
                          <a:spcPts val="15"/>
                        </a:spcBef>
                        <a:spcAft>
                          <a:spcPts val="0"/>
                        </a:spcAft>
                      </a:pPr>
                      <a:r>
                        <a:rPr lang="en-US" sz="1500" b="0" kern="1200" dirty="0" err="1">
                          <a:solidFill>
                            <a:schemeClr val="tx1"/>
                          </a:solidFill>
                          <a:effectLst/>
                          <a:latin typeface="Times New Roman" panose="02020603050405020304" pitchFamily="18" charset="0"/>
                          <a:ea typeface="+mn-ea"/>
                          <a:cs typeface="Times New Roman" panose="02020603050405020304" pitchFamily="18" charset="0"/>
                        </a:rPr>
                        <a:t>Colour</a:t>
                      </a: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Geometrical</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110490" marR="10668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Grayscale</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50800" marR="4572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Probabilistic Neural Networks</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p>
                      <a:pPr marL="120015">
                        <a:spcAft>
                          <a:spcPts val="0"/>
                        </a:spcAft>
                      </a:pPr>
                      <a:r>
                        <a:rPr lang="en-US" sz="1500" b="0" kern="1200">
                          <a:solidFill>
                            <a:schemeClr val="tx1"/>
                          </a:solidFill>
                          <a:effectLst/>
                          <a:latin typeface="Times New Roman" panose="02020603050405020304" pitchFamily="18" charset="0"/>
                          <a:ea typeface="+mn-ea"/>
                          <a:cs typeface="Times New Roman" panose="02020603050405020304" pitchFamily="18" charset="0"/>
                        </a:rPr>
                        <a:t>Accuracy</a:t>
                      </a:r>
                      <a:endParaRPr lang="en-IN" sz="1500" b="0" kern="120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tc>
                  <a:txBody>
                    <a:bodyPr/>
                    <a:lstStyle/>
                    <a:p>
                      <a:pPr>
                        <a:spcBef>
                          <a:spcPts val="30"/>
                        </a:spcBef>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p>
                      <a:pPr marL="78740" marR="76200" algn="ctr">
                        <a:spcAft>
                          <a:spcPts val="0"/>
                        </a:spcAft>
                      </a:pPr>
                      <a:r>
                        <a:rPr lang="en-US" sz="1500" b="0" kern="1200" dirty="0">
                          <a:solidFill>
                            <a:schemeClr val="tx1"/>
                          </a:solidFill>
                          <a:effectLst/>
                          <a:latin typeface="Times New Roman" panose="02020603050405020304" pitchFamily="18" charset="0"/>
                          <a:ea typeface="+mn-ea"/>
                          <a:cs typeface="Times New Roman" panose="02020603050405020304" pitchFamily="18" charset="0"/>
                        </a:rPr>
                        <a:t>92%</a:t>
                      </a:r>
                      <a:endParaRPr lang="en-IN" sz="1500" b="0" kern="1200" dirty="0">
                        <a:solidFill>
                          <a:schemeClr val="tx1"/>
                        </a:solidFill>
                        <a:effectLst/>
                        <a:latin typeface="Times New Roman" panose="02020603050405020304" pitchFamily="18" charset="0"/>
                        <a:ea typeface="+mn-ea"/>
                        <a:cs typeface="Times New Roman" panose="02020603050405020304" pitchFamily="18" charset="0"/>
                      </a:endParaRPr>
                    </a:p>
                  </a:txBody>
                  <a:tcPr marL="0" marR="0" marT="0" marB="0">
                    <a:solidFill>
                      <a:schemeClr val="bg2">
                        <a:lumMod val="90000"/>
                      </a:schemeClr>
                    </a:solidFill>
                  </a:tcPr>
                </a:tc>
                <a:extLst>
                  <a:ext uri="{0D108BD9-81ED-4DB2-BD59-A6C34878D82A}">
                    <a16:rowId xmlns:a16="http://schemas.microsoft.com/office/drawing/2014/main" val="2152990945"/>
                  </a:ext>
                </a:extLst>
              </a:tr>
            </a:tbl>
          </a:graphicData>
        </a:graphic>
      </p:graphicFrame>
      <p:sp>
        <p:nvSpPr>
          <p:cNvPr id="7" name="Footer Placeholder 6">
            <a:extLst>
              <a:ext uri="{FF2B5EF4-FFF2-40B4-BE49-F238E27FC236}">
                <a16:creationId xmlns:a16="http://schemas.microsoft.com/office/drawing/2014/main" id="{0A3AB9DA-9B8C-46A8-B7DA-9BFBE813E9E1}"/>
              </a:ext>
            </a:extLst>
          </p:cNvPr>
          <p:cNvSpPr>
            <a:spLocks noGrp="1"/>
          </p:cNvSpPr>
          <p:nvPr>
            <p:ph type="ftr" sz="quarter" idx="11"/>
          </p:nvPr>
        </p:nvSpPr>
        <p:spPr/>
        <p:txBody>
          <a:bodyPr/>
          <a:lstStyle/>
          <a:p>
            <a:r>
              <a:rPr lang="en-IN"/>
              <a:t>Dept. of CSE, BNMIT</a:t>
            </a:r>
          </a:p>
        </p:txBody>
      </p:sp>
      <p:sp>
        <p:nvSpPr>
          <p:cNvPr id="8" name="Slide Number Placeholder 7">
            <a:extLst>
              <a:ext uri="{FF2B5EF4-FFF2-40B4-BE49-F238E27FC236}">
                <a16:creationId xmlns:a16="http://schemas.microsoft.com/office/drawing/2014/main" id="{AD776E16-10A9-4FBD-AF45-49AC9C1655BA}"/>
              </a:ext>
            </a:extLst>
          </p:cNvPr>
          <p:cNvSpPr>
            <a:spLocks noGrp="1"/>
          </p:cNvSpPr>
          <p:nvPr>
            <p:ph type="sldNum" sz="quarter" idx="12"/>
          </p:nvPr>
        </p:nvSpPr>
        <p:spPr/>
        <p:txBody>
          <a:bodyPr/>
          <a:lstStyle/>
          <a:p>
            <a:fld id="{71DFE952-C415-4CB0-8D45-D08432ED1EAF}" type="slidenum">
              <a:rPr lang="en-IN" smtClean="0"/>
              <a:t>12</a:t>
            </a:fld>
            <a:endParaRPr lang="en-IN"/>
          </a:p>
        </p:txBody>
      </p:sp>
    </p:spTree>
    <p:extLst>
      <p:ext uri="{BB962C8B-B14F-4D97-AF65-F5344CB8AC3E}">
        <p14:creationId xmlns:p14="http://schemas.microsoft.com/office/powerpoint/2010/main" val="12501812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67DF0-B7B7-4E28-A3EF-206C273BA011}"/>
              </a:ext>
            </a:extLst>
          </p:cNvPr>
          <p:cNvSpPr>
            <a:spLocks noGrp="1"/>
          </p:cNvSpPr>
          <p:nvPr>
            <p:ph type="title"/>
          </p:nvPr>
        </p:nvSpPr>
        <p:spPr>
          <a:xfrm>
            <a:off x="536275" y="373752"/>
            <a:ext cx="10515600" cy="1325563"/>
          </a:xfrm>
        </p:spPr>
        <p:txBody>
          <a:bodyPr/>
          <a:lstStyle/>
          <a:p>
            <a:pPr algn="ctr"/>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4ADE886-15ED-44AD-9DFC-D68ABA623039}"/>
              </a:ext>
            </a:extLst>
          </p:cNvPr>
          <p:cNvSpPr>
            <a:spLocks noGrp="1"/>
          </p:cNvSpPr>
          <p:nvPr>
            <p:ph idx="1"/>
          </p:nvPr>
        </p:nvSpPr>
        <p:spPr>
          <a:xfrm>
            <a:off x="536275" y="1406017"/>
            <a:ext cx="10446588" cy="4304670"/>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lgn="just">
              <a:lnSpc>
                <a:spcPct val="100000"/>
              </a:lnSpc>
              <a:spcAft>
                <a:spcPts val="600"/>
              </a:spcAft>
              <a:buNone/>
            </a:pPr>
            <a:r>
              <a:rPr lang="en-US" sz="3200" dirty="0">
                <a:latin typeface="Times New Roman" panose="02020603050405020304" pitchFamily="18" charset="0"/>
                <a:cs typeface="Times New Roman" panose="02020603050405020304" pitchFamily="18" charset="0"/>
              </a:rPr>
              <a:t>The existing system proves the inability of the bureaucratic setup which has failed to deliver good quality grains to the needy. The aim of this project is to overcome the failures of the present system and to design an automated grain recognition which performs quality analysis of rice grains using its features, which classifies the type of grain and its quality and grade.</a:t>
            </a:r>
            <a:endParaRPr lang="en-IN" sz="3200" dirty="0">
              <a:latin typeface="Times New Roman" panose="02020603050405020304" pitchFamily="18" charset="0"/>
              <a:cs typeface="Times New Roman" panose="02020603050405020304" pitchFamily="18" charset="0"/>
            </a:endParaRPr>
          </a:p>
          <a:p>
            <a:pPr marL="0" indent="0" algn="just">
              <a:lnSpc>
                <a:spcPct val="100000"/>
              </a:lnSpc>
              <a:spcAft>
                <a:spcPts val="600"/>
              </a:spcAft>
              <a:buNone/>
            </a:pPr>
            <a:endParaRPr lang="en-US" dirty="0">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000F282A-33C3-405F-B4D2-8698C01F4B55}"/>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7A234A75-0028-48C1-BFFF-97CB2CB5465A}"/>
              </a:ext>
            </a:extLst>
          </p:cNvPr>
          <p:cNvSpPr>
            <a:spLocks noGrp="1"/>
          </p:cNvSpPr>
          <p:nvPr>
            <p:ph type="sldNum" sz="quarter" idx="12"/>
          </p:nvPr>
        </p:nvSpPr>
        <p:spPr/>
        <p:txBody>
          <a:bodyPr/>
          <a:lstStyle/>
          <a:p>
            <a:fld id="{71DFE952-C415-4CB0-8D45-D08432ED1EAF}" type="slidenum">
              <a:rPr lang="en-IN" smtClean="0"/>
              <a:t>13</a:t>
            </a:fld>
            <a:endParaRPr lang="en-IN"/>
          </a:p>
        </p:txBody>
      </p:sp>
    </p:spTree>
    <p:extLst>
      <p:ext uri="{BB962C8B-B14F-4D97-AF65-F5344CB8AC3E}">
        <p14:creationId xmlns:p14="http://schemas.microsoft.com/office/powerpoint/2010/main" val="7256058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5" y="0"/>
            <a:ext cx="10515600" cy="1325563"/>
          </a:xfrm>
        </p:spPr>
        <p:txBody>
          <a:bodyPr/>
          <a:lstStyle/>
          <a:p>
            <a:pPr algn="ctr"/>
            <a:r>
              <a:rPr lang="en-IN" dirty="0">
                <a:latin typeface="Times New Roman" panose="02020603050405020304" pitchFamily="18" charset="0"/>
                <a:cs typeface="Times New Roman" panose="02020603050405020304" pitchFamily="18" charset="0"/>
              </a:rPr>
              <a:t>Description of Dataset</a:t>
            </a: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The dataset is partly obtained from GitHub repository taken by a well-known open source contributor and partly acquired by us.</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All the grain images stored in a database in a .jpeg file extension. The images are already labelled as good, average and bad quality grains.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training data is comprised of 1,500 images, which are augmented before training.</a:t>
            </a:r>
          </a:p>
          <a:p>
            <a:pPr lvl="0"/>
            <a:endParaRPr lang="en-IN" dirty="0">
              <a:latin typeface="Times New Roman" panose="02020603050405020304" pitchFamily="18"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0151AD8C-5370-49A0-ADA2-5EFB40C5AE44}"/>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31D82663-A32E-492B-BB0D-3FC2B9D25F55}"/>
              </a:ext>
            </a:extLst>
          </p:cNvPr>
          <p:cNvSpPr>
            <a:spLocks noGrp="1"/>
          </p:cNvSpPr>
          <p:nvPr>
            <p:ph type="sldNum" sz="quarter" idx="12"/>
          </p:nvPr>
        </p:nvSpPr>
        <p:spPr/>
        <p:txBody>
          <a:bodyPr/>
          <a:lstStyle/>
          <a:p>
            <a:fld id="{71DFE952-C415-4CB0-8D45-D08432ED1EAF}" type="slidenum">
              <a:rPr lang="en-IN" smtClean="0"/>
              <a:t>14</a:t>
            </a:fld>
            <a:endParaRPr lang="en-IN"/>
          </a:p>
        </p:txBody>
      </p:sp>
    </p:spTree>
    <p:extLst>
      <p:ext uri="{BB962C8B-B14F-4D97-AF65-F5344CB8AC3E}">
        <p14:creationId xmlns:p14="http://schemas.microsoft.com/office/powerpoint/2010/main" val="2382161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0"/>
            <a:ext cx="10515600" cy="1325563"/>
          </a:xfrm>
        </p:spPr>
        <p:txBody>
          <a:bodyPr>
            <a:normAutofit/>
          </a:bodyPr>
          <a:lstStyle/>
          <a:p>
            <a:pPr algn="ctr"/>
            <a:r>
              <a:rPr lang="en-IN" dirty="0">
                <a:latin typeface="Times New Roman" panose="02020603050405020304" pitchFamily="18" charset="0"/>
                <a:cs typeface="Times New Roman" panose="02020603050405020304" pitchFamily="18" charset="0"/>
              </a:rPr>
              <a:t>Existing System</a:t>
            </a:r>
          </a:p>
        </p:txBody>
      </p:sp>
      <p:sp>
        <p:nvSpPr>
          <p:cNvPr id="3" name="Subtitle 2"/>
          <p:cNvSpPr>
            <a:spLocks noGrp="1"/>
          </p:cNvSpPr>
          <p:nvPr>
            <p:ph idx="1"/>
          </p:nvPr>
        </p:nvSpPr>
        <p:spPr>
          <a:xfrm>
            <a:off x="898585" y="1312311"/>
            <a:ext cx="10515600" cy="5395912"/>
          </a:xfrm>
        </p:spPr>
        <p:txBody>
          <a:bodyPr>
            <a:normAutofit lnSpcReduction="10000"/>
          </a:bodyPr>
          <a:lstStyle/>
          <a:p>
            <a:pPr marL="342900" indent="-3429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The existing systems suggest that the manual classification and segregation can be done using the processes of sieving, cleaning, milling among the others.</a:t>
            </a:r>
          </a:p>
          <a:p>
            <a:pPr marL="342900" indent="-3429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On the other hand, automated process using advanced techniques are done using algorithms like K-Means clustering algorithm,  K-Nearest neighbor algorithm, morphological feature extraction and Detection.</a:t>
            </a:r>
          </a:p>
          <a:p>
            <a:pPr marL="342900" indent="-3429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Not highly secure and hence leads to inconsistency and tampering of food grains for illicit purposes.</a:t>
            </a:r>
          </a:p>
          <a:p>
            <a:pPr marL="342900" indent="-342900" algn="just">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Immediate disbursal of the food grains does not take place which results in rotting of food grains due to inexplicable weather conditions.</a:t>
            </a:r>
            <a:endParaRPr lang="en-IN" sz="3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dirty="0"/>
          </a:p>
        </p:txBody>
      </p:sp>
      <p:sp>
        <p:nvSpPr>
          <p:cNvPr id="5" name="Footer Placeholder 4">
            <a:extLst>
              <a:ext uri="{FF2B5EF4-FFF2-40B4-BE49-F238E27FC236}">
                <a16:creationId xmlns:a16="http://schemas.microsoft.com/office/drawing/2014/main" id="{AAF55420-321A-4E6F-AAE8-5225887F192F}"/>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A07DDD72-1D2F-4F63-A64B-DFE95134E8CF}"/>
              </a:ext>
            </a:extLst>
          </p:cNvPr>
          <p:cNvSpPr>
            <a:spLocks noGrp="1"/>
          </p:cNvSpPr>
          <p:nvPr>
            <p:ph type="sldNum" sz="quarter" idx="12"/>
          </p:nvPr>
        </p:nvSpPr>
        <p:spPr/>
        <p:txBody>
          <a:bodyPr/>
          <a:lstStyle/>
          <a:p>
            <a:fld id="{71DFE952-C415-4CB0-8D45-D08432ED1EAF}" type="slidenum">
              <a:rPr lang="en-IN" smtClean="0"/>
              <a:t>15</a:t>
            </a:fld>
            <a:endParaRPr lang="en-IN"/>
          </a:p>
        </p:txBody>
      </p:sp>
    </p:spTree>
    <p:extLst>
      <p:ext uri="{BB962C8B-B14F-4D97-AF65-F5344CB8AC3E}">
        <p14:creationId xmlns:p14="http://schemas.microsoft.com/office/powerpoint/2010/main" val="414436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4400" dirty="0">
                <a:latin typeface="Times New Roman" panose="02020603050405020304" pitchFamily="18" charset="0"/>
                <a:cs typeface="Times New Roman" panose="02020603050405020304" pitchFamily="18" charset="0"/>
              </a:rPr>
              <a:t>Proposed System</a:t>
            </a:r>
          </a:p>
        </p:txBody>
      </p:sp>
      <p:sp>
        <p:nvSpPr>
          <p:cNvPr id="3" name="Subtitle 2"/>
          <p:cNvSpPr>
            <a:spLocks noGrp="1"/>
          </p:cNvSpPr>
          <p:nvPr>
            <p:ph idx="1"/>
          </p:nvPr>
        </p:nvSpPr>
        <p:spPr>
          <a:xfrm>
            <a:off x="838200" y="1325563"/>
            <a:ext cx="10515600" cy="5322497"/>
          </a:xfrm>
        </p:spPr>
        <p:txBody>
          <a:bodyPr>
            <a:noAutofit/>
          </a:bodyPr>
          <a:lstStyle/>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Prima facie, capture the image of the grain using a digital camera</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Store them in the database file, read that database file and then pre-process the image</a:t>
            </a:r>
            <a:endParaRPr lang="en-IN" dirty="0">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 the features from each image, store the extracted features in feature vector for training</a:t>
            </a:r>
          </a:p>
          <a:p>
            <a:pPr marL="342900" indent="-342900" algn="just"/>
            <a:r>
              <a:rPr lang="en-IN" dirty="0">
                <a:latin typeface="Times New Roman" panose="02020603050405020304" pitchFamily="18" charset="0"/>
                <a:cs typeface="Times New Roman" panose="02020603050405020304" pitchFamily="18" charset="0"/>
              </a:rPr>
              <a:t>The features of the HOG, GLCM, Chalkiness of the rice grains are considered in order to grade them for quality</a:t>
            </a: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Build the Probabilistic Neural Network (PNN) for training and recognizing the grain type and its quality</a:t>
            </a:r>
          </a:p>
          <a:p>
            <a:pPr marL="342900" lvl="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test the system by giving different images as input</a:t>
            </a:r>
          </a:p>
        </p:txBody>
      </p:sp>
      <p:sp>
        <p:nvSpPr>
          <p:cNvPr id="5" name="Footer Placeholder 4">
            <a:extLst>
              <a:ext uri="{FF2B5EF4-FFF2-40B4-BE49-F238E27FC236}">
                <a16:creationId xmlns:a16="http://schemas.microsoft.com/office/drawing/2014/main" id="{038A5847-C96F-4B18-8A8A-3CAD8BB61D06}"/>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FDE1ABAB-63A6-43BA-B275-836089A4DF65}"/>
              </a:ext>
            </a:extLst>
          </p:cNvPr>
          <p:cNvSpPr>
            <a:spLocks noGrp="1"/>
          </p:cNvSpPr>
          <p:nvPr>
            <p:ph type="sldNum" sz="quarter" idx="12"/>
          </p:nvPr>
        </p:nvSpPr>
        <p:spPr/>
        <p:txBody>
          <a:bodyPr/>
          <a:lstStyle/>
          <a:p>
            <a:fld id="{71DFE952-C415-4CB0-8D45-D08432ED1EAF}" type="slidenum">
              <a:rPr lang="en-IN" smtClean="0"/>
              <a:t>16</a:t>
            </a:fld>
            <a:endParaRPr lang="en-IN"/>
          </a:p>
        </p:txBody>
      </p:sp>
    </p:spTree>
    <p:extLst>
      <p:ext uri="{BB962C8B-B14F-4D97-AF65-F5344CB8AC3E}">
        <p14:creationId xmlns:p14="http://schemas.microsoft.com/office/powerpoint/2010/main" val="269350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17</a:t>
            </a:fld>
            <a:endParaRPr lang="en-IN"/>
          </a:p>
        </p:txBody>
      </p:sp>
      <p:sp>
        <p:nvSpPr>
          <p:cNvPr id="7" name="Content Placeholder 6">
            <a:extLst>
              <a:ext uri="{FF2B5EF4-FFF2-40B4-BE49-F238E27FC236}">
                <a16:creationId xmlns:a16="http://schemas.microsoft.com/office/drawing/2014/main" id="{C928CAF5-B0E4-421B-B513-11236CF36497}"/>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 probabilistic neural network (PNN) is a feedforward neural network, which is widely used in classification and pattern recognition problems.</a:t>
            </a:r>
          </a:p>
          <a:p>
            <a:pPr algn="just"/>
            <a:r>
              <a:rPr lang="en-IN" dirty="0">
                <a:latin typeface="Times New Roman" panose="02020603050405020304" pitchFamily="18" charset="0"/>
                <a:cs typeface="Times New Roman" panose="02020603050405020304" pitchFamily="18" charset="0"/>
              </a:rPr>
              <a:t> In the PNN algorithm, the parent probability distribution function (PDF) of each class is approximated by a </a:t>
            </a:r>
            <a:r>
              <a:rPr lang="en-IN" dirty="0" err="1">
                <a:latin typeface="Times New Roman" panose="02020603050405020304" pitchFamily="18" charset="0"/>
                <a:cs typeface="Times New Roman" panose="02020603050405020304" pitchFamily="18" charset="0"/>
              </a:rPr>
              <a:t>Parzen</a:t>
            </a:r>
            <a:r>
              <a:rPr lang="en-IN" dirty="0">
                <a:latin typeface="Times New Roman" panose="02020603050405020304" pitchFamily="18" charset="0"/>
                <a:cs typeface="Times New Roman" panose="02020603050405020304" pitchFamily="18" charset="0"/>
              </a:rPr>
              <a:t> window and a non-parametric function.</a:t>
            </a:r>
          </a:p>
          <a:p>
            <a:pPr algn="just"/>
            <a:r>
              <a:rPr lang="en-IN" dirty="0">
                <a:latin typeface="Times New Roman" panose="02020603050405020304" pitchFamily="18" charset="0"/>
                <a:cs typeface="Times New Roman" panose="02020603050405020304" pitchFamily="18" charset="0"/>
              </a:rPr>
              <a:t> Then, using PDF of each class, the class probability of a new input data is estimated and Bayes’ rule is then employed to allocate the class with highest posterior probability to new input data. </a:t>
            </a:r>
          </a:p>
          <a:p>
            <a:pPr algn="just"/>
            <a:r>
              <a:rPr lang="en-IN" dirty="0">
                <a:latin typeface="Times New Roman" panose="02020603050405020304" pitchFamily="18" charset="0"/>
                <a:cs typeface="Times New Roman" panose="02020603050405020304" pitchFamily="18" charset="0"/>
              </a:rPr>
              <a:t>By this method, the probability of mis-classification is minimized</a:t>
            </a:r>
          </a:p>
        </p:txBody>
      </p:sp>
    </p:spTree>
    <p:extLst>
      <p:ext uri="{BB962C8B-B14F-4D97-AF65-F5344CB8AC3E}">
        <p14:creationId xmlns:p14="http://schemas.microsoft.com/office/powerpoint/2010/main" val="1845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18</a:t>
            </a:fld>
            <a:endParaRPr lang="en-IN"/>
          </a:p>
        </p:txBody>
      </p:sp>
      <p:sp>
        <p:nvSpPr>
          <p:cNvPr id="7" name="Content Placeholder 6">
            <a:extLst>
              <a:ext uri="{FF2B5EF4-FFF2-40B4-BE49-F238E27FC236}">
                <a16:creationId xmlns:a16="http://schemas.microsoft.com/office/drawing/2014/main" id="{C928CAF5-B0E4-421B-B513-11236CF36497}"/>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 When an input is presented, the first layer computes distances from the input vector to the training input vectors and produces a vector whose elements indicate how close the input is to a training input.</a:t>
            </a:r>
          </a:p>
          <a:p>
            <a:pPr algn="just"/>
            <a:r>
              <a:rPr lang="en-IN" dirty="0">
                <a:latin typeface="Times New Roman" panose="02020603050405020304" pitchFamily="18" charset="0"/>
                <a:cs typeface="Times New Roman" panose="02020603050405020304" pitchFamily="18" charset="0"/>
              </a:rPr>
              <a:t> The second layer sums these contributions for each class of inputs to produce as its net output a vector of probabilities.</a:t>
            </a:r>
          </a:p>
          <a:p>
            <a:pPr algn="just"/>
            <a:r>
              <a:rPr lang="en-IN" dirty="0">
                <a:latin typeface="Times New Roman" panose="02020603050405020304" pitchFamily="18" charset="0"/>
                <a:cs typeface="Times New Roman" panose="02020603050405020304" pitchFamily="18" charset="0"/>
              </a:rPr>
              <a:t> Finally, a </a:t>
            </a:r>
            <a:r>
              <a:rPr lang="en-IN" i="1" dirty="0">
                <a:latin typeface="Times New Roman" panose="02020603050405020304" pitchFamily="18" charset="0"/>
                <a:cs typeface="Times New Roman" panose="02020603050405020304" pitchFamily="18" charset="0"/>
              </a:rPr>
              <a:t>compete</a:t>
            </a:r>
            <a:r>
              <a:rPr lang="en-IN" dirty="0">
                <a:latin typeface="Times New Roman" panose="02020603050405020304" pitchFamily="18" charset="0"/>
                <a:cs typeface="Times New Roman" panose="02020603050405020304" pitchFamily="18" charset="0"/>
              </a:rPr>
              <a:t> transfer function on the output of the second layer picks the maximum of these probabilities, and produces a 1 for that class and a 0 for the other classes. </a:t>
            </a:r>
          </a:p>
        </p:txBody>
      </p:sp>
    </p:spTree>
    <p:extLst>
      <p:ext uri="{BB962C8B-B14F-4D97-AF65-F5344CB8AC3E}">
        <p14:creationId xmlns:p14="http://schemas.microsoft.com/office/powerpoint/2010/main" val="354643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F2D7-8439-440B-8A6E-4E5D418F4E5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Elementary concepts – </a:t>
            </a:r>
            <a:r>
              <a:rPr lang="en-IN" dirty="0" err="1">
                <a:latin typeface="Times New Roman" panose="02020603050405020304" pitchFamily="18" charset="0"/>
                <a:cs typeface="Times New Roman" panose="02020603050405020304" pitchFamily="18" charset="0"/>
              </a:rPr>
              <a:t>Parzen</a:t>
            </a:r>
            <a:r>
              <a:rPr lang="en-IN" dirty="0">
                <a:latin typeface="Times New Roman" panose="02020603050405020304" pitchFamily="18" charset="0"/>
                <a:cs typeface="Times New Roman" panose="02020603050405020304" pitchFamily="18" charset="0"/>
              </a:rPr>
              <a:t> Windows</a:t>
            </a:r>
          </a:p>
        </p:txBody>
      </p:sp>
      <p:pic>
        <p:nvPicPr>
          <p:cNvPr id="6" name="Content Placeholder 5">
            <a:extLst>
              <a:ext uri="{FF2B5EF4-FFF2-40B4-BE49-F238E27FC236}">
                <a16:creationId xmlns:a16="http://schemas.microsoft.com/office/drawing/2014/main" id="{BE653DD9-C2C9-4039-BE1D-3CFCDA3FF527}"/>
              </a:ext>
            </a:extLst>
          </p:cNvPr>
          <p:cNvPicPr>
            <a:picLocks noGrp="1" noChangeAspect="1"/>
          </p:cNvPicPr>
          <p:nvPr>
            <p:ph idx="1"/>
          </p:nvPr>
        </p:nvPicPr>
        <p:blipFill>
          <a:blip r:embed="rId2"/>
          <a:stretch>
            <a:fillRect/>
          </a:stretch>
        </p:blipFill>
        <p:spPr>
          <a:xfrm>
            <a:off x="1428750" y="2072481"/>
            <a:ext cx="9334500" cy="3857625"/>
          </a:xfrm>
          <a:prstGeom prst="rect">
            <a:avLst/>
          </a:prstGeom>
        </p:spPr>
      </p:pic>
      <p:sp>
        <p:nvSpPr>
          <p:cNvPr id="4" name="Footer Placeholder 3">
            <a:extLst>
              <a:ext uri="{FF2B5EF4-FFF2-40B4-BE49-F238E27FC236}">
                <a16:creationId xmlns:a16="http://schemas.microsoft.com/office/drawing/2014/main" id="{84AADB0D-8261-4AC3-BA3A-2A5085E3BA9E}"/>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151FF823-B78D-4B63-A68B-8E701AA7B3C7}"/>
              </a:ext>
            </a:extLst>
          </p:cNvPr>
          <p:cNvSpPr>
            <a:spLocks noGrp="1"/>
          </p:cNvSpPr>
          <p:nvPr>
            <p:ph type="sldNum" sz="quarter" idx="12"/>
          </p:nvPr>
        </p:nvSpPr>
        <p:spPr/>
        <p:txBody>
          <a:bodyPr/>
          <a:lstStyle/>
          <a:p>
            <a:fld id="{71DFE952-C415-4CB0-8D45-D08432ED1EAF}" type="slidenum">
              <a:rPr lang="en-IN" smtClean="0"/>
              <a:t>19</a:t>
            </a:fld>
            <a:endParaRPr lang="en-IN"/>
          </a:p>
        </p:txBody>
      </p:sp>
    </p:spTree>
    <p:extLst>
      <p:ext uri="{BB962C8B-B14F-4D97-AF65-F5344CB8AC3E}">
        <p14:creationId xmlns:p14="http://schemas.microsoft.com/office/powerpoint/2010/main" val="284696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C7BF-3962-4F56-BCBD-0D8E04026930}"/>
              </a:ext>
            </a:extLst>
          </p:cNvPr>
          <p:cNvSpPr>
            <a:spLocks noGrp="1"/>
          </p:cNvSpPr>
          <p:nvPr>
            <p:ph type="title"/>
          </p:nvPr>
        </p:nvSpPr>
        <p:spPr>
          <a:xfrm>
            <a:off x="700177" y="0"/>
            <a:ext cx="10515600" cy="1325563"/>
          </a:xfrm>
        </p:spPr>
        <p:txBody>
          <a:bodyPr/>
          <a:lstStyle/>
          <a:p>
            <a:pPr algn="ctr"/>
            <a:r>
              <a:rPr lang="en-IN"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FB10E172-E829-4A0F-8FF9-1C56181E033F}"/>
              </a:ext>
            </a:extLst>
          </p:cNvPr>
          <p:cNvSpPr>
            <a:spLocks noGrp="1"/>
          </p:cNvSpPr>
          <p:nvPr>
            <p:ph idx="1"/>
          </p:nvPr>
        </p:nvSpPr>
        <p:spPr>
          <a:xfrm>
            <a:off x="838200" y="1014218"/>
            <a:ext cx="10515600" cy="5653478"/>
          </a:xfrm>
        </p:spPr>
        <p:txBody>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Description of Dataset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System Design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Block Diagram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Data Flow Diagram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Sequence Diagram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Test Cases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Performance Evaluation</a:t>
            </a:r>
          </a:p>
        </p:txBody>
      </p:sp>
      <p:sp>
        <p:nvSpPr>
          <p:cNvPr id="5" name="Footer Placeholder 4">
            <a:extLst>
              <a:ext uri="{FF2B5EF4-FFF2-40B4-BE49-F238E27FC236}">
                <a16:creationId xmlns:a16="http://schemas.microsoft.com/office/drawing/2014/main" id="{C3B9AF75-69F3-436A-990C-2FBBF642664C}"/>
              </a:ext>
            </a:extLst>
          </p:cNvPr>
          <p:cNvSpPr>
            <a:spLocks noGrp="1"/>
          </p:cNvSpPr>
          <p:nvPr>
            <p:ph type="ftr" sz="quarter" idx="11"/>
          </p:nvPr>
        </p:nvSpPr>
        <p:spPr>
          <a:xfrm>
            <a:off x="4038600" y="6485133"/>
            <a:ext cx="4114800" cy="365125"/>
          </a:xfrm>
        </p:spPr>
        <p:txBody>
          <a:bodyPr/>
          <a:lstStyle/>
          <a:p>
            <a:r>
              <a:rPr lang="en-IN" dirty="0"/>
              <a:t>Dept. of CSE, BNMIT</a:t>
            </a:r>
          </a:p>
        </p:txBody>
      </p:sp>
      <p:sp>
        <p:nvSpPr>
          <p:cNvPr id="6" name="Slide Number Placeholder 5">
            <a:extLst>
              <a:ext uri="{FF2B5EF4-FFF2-40B4-BE49-F238E27FC236}">
                <a16:creationId xmlns:a16="http://schemas.microsoft.com/office/drawing/2014/main" id="{5EAEAF7E-A3CD-4FBC-A773-1AD5D4DD0FD3}"/>
              </a:ext>
            </a:extLst>
          </p:cNvPr>
          <p:cNvSpPr>
            <a:spLocks noGrp="1"/>
          </p:cNvSpPr>
          <p:nvPr>
            <p:ph type="sldNum" sz="quarter" idx="12"/>
          </p:nvPr>
        </p:nvSpPr>
        <p:spPr/>
        <p:txBody>
          <a:bodyPr/>
          <a:lstStyle/>
          <a:p>
            <a:fld id="{71DFE952-C415-4CB0-8D45-D08432ED1EAF}" type="slidenum">
              <a:rPr lang="en-IN" smtClean="0"/>
              <a:t>2</a:t>
            </a:fld>
            <a:endParaRPr lang="en-IN"/>
          </a:p>
        </p:txBody>
      </p:sp>
    </p:spTree>
    <p:extLst>
      <p:ext uri="{BB962C8B-B14F-4D97-AF65-F5344CB8AC3E}">
        <p14:creationId xmlns:p14="http://schemas.microsoft.com/office/powerpoint/2010/main" val="9500349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FABF-081D-4D38-B71D-851A12547984}"/>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Elementary Concepts – Radial Basis Functions</a:t>
            </a:r>
          </a:p>
        </p:txBody>
      </p:sp>
      <p:sp>
        <p:nvSpPr>
          <p:cNvPr id="3" name="Content Placeholder 2">
            <a:extLst>
              <a:ext uri="{FF2B5EF4-FFF2-40B4-BE49-F238E27FC236}">
                <a16:creationId xmlns:a16="http://schemas.microsoft.com/office/drawing/2014/main" id="{CDD132B2-4ECB-4BD0-9FA2-1250D70ED5BA}"/>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 radial basis function (RBF) is a function that assigns a real value to each input from its domain (it is a real-value function), and the value produced by the RBF is always an absolute value</a:t>
            </a:r>
          </a:p>
          <a:p>
            <a:pPr algn="just"/>
            <a:r>
              <a:rPr lang="en-IN" dirty="0">
                <a:latin typeface="Times New Roman" panose="02020603050405020304" pitchFamily="18" charset="0"/>
                <a:cs typeface="Times New Roman" panose="02020603050405020304" pitchFamily="18" charset="0"/>
              </a:rPr>
              <a:t>PNNs use Radial Basis Functions (RBFs)  as activation function in the second layer to make a local decision function centred on a sample input space</a:t>
            </a:r>
          </a:p>
          <a:p>
            <a:pPr algn="just"/>
            <a:r>
              <a:rPr lang="en-IN" dirty="0">
                <a:latin typeface="Times New Roman" panose="02020603050405020304" pitchFamily="18" charset="0"/>
                <a:cs typeface="Times New Roman" panose="02020603050405020304" pitchFamily="18" charset="0"/>
              </a:rPr>
              <a:t>PNN, in theory is a special form of RBF network used for classification. </a:t>
            </a:r>
          </a:p>
        </p:txBody>
      </p:sp>
      <p:sp>
        <p:nvSpPr>
          <p:cNvPr id="4" name="Footer Placeholder 3">
            <a:extLst>
              <a:ext uri="{FF2B5EF4-FFF2-40B4-BE49-F238E27FC236}">
                <a16:creationId xmlns:a16="http://schemas.microsoft.com/office/drawing/2014/main" id="{7A3079B9-7D6E-4445-B7C0-F526298E4D86}"/>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E22483B5-BD98-48DF-9A55-BD8497355B0A}"/>
              </a:ext>
            </a:extLst>
          </p:cNvPr>
          <p:cNvSpPr>
            <a:spLocks noGrp="1"/>
          </p:cNvSpPr>
          <p:nvPr>
            <p:ph type="sldNum" sz="quarter" idx="12"/>
          </p:nvPr>
        </p:nvSpPr>
        <p:spPr/>
        <p:txBody>
          <a:bodyPr/>
          <a:lstStyle/>
          <a:p>
            <a:fld id="{71DFE952-C415-4CB0-8D45-D08432ED1EAF}" type="slidenum">
              <a:rPr lang="en-IN" smtClean="0"/>
              <a:t>20</a:t>
            </a:fld>
            <a:endParaRPr lang="en-IN"/>
          </a:p>
        </p:txBody>
      </p:sp>
    </p:spTree>
    <p:extLst>
      <p:ext uri="{BB962C8B-B14F-4D97-AF65-F5344CB8AC3E}">
        <p14:creationId xmlns:p14="http://schemas.microsoft.com/office/powerpoint/2010/main" val="1321854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21</a:t>
            </a:fld>
            <a:endParaRPr lang="en-IN"/>
          </a:p>
        </p:txBody>
      </p:sp>
      <p:pic>
        <p:nvPicPr>
          <p:cNvPr id="3" name="Content Placeholder 2">
            <a:extLst>
              <a:ext uri="{FF2B5EF4-FFF2-40B4-BE49-F238E27FC236}">
                <a16:creationId xmlns:a16="http://schemas.microsoft.com/office/drawing/2014/main" id="{F4E9CA7F-898F-415A-91CF-78915EEA8CBD}"/>
              </a:ext>
            </a:extLst>
          </p:cNvPr>
          <p:cNvPicPr>
            <a:picLocks noGrp="1" noChangeAspect="1"/>
          </p:cNvPicPr>
          <p:nvPr>
            <p:ph idx="1"/>
          </p:nvPr>
        </p:nvPicPr>
        <p:blipFill>
          <a:blip r:embed="rId2"/>
          <a:stretch>
            <a:fillRect/>
          </a:stretch>
        </p:blipFill>
        <p:spPr>
          <a:xfrm>
            <a:off x="2027582" y="2318958"/>
            <a:ext cx="8136835" cy="3409121"/>
          </a:xfrm>
          <a:prstGeom prst="rect">
            <a:avLst/>
          </a:prstGeom>
        </p:spPr>
      </p:pic>
    </p:spTree>
    <p:extLst>
      <p:ext uri="{BB962C8B-B14F-4D97-AF65-F5344CB8AC3E}">
        <p14:creationId xmlns:p14="http://schemas.microsoft.com/office/powerpoint/2010/main" val="180739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dirty="0"/>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22</a:t>
            </a:fld>
            <a:endParaRPr lang="en-IN"/>
          </a:p>
        </p:txBody>
      </p:sp>
      <p:sp>
        <p:nvSpPr>
          <p:cNvPr id="10" name="Rectangle 3">
            <a:extLst>
              <a:ext uri="{FF2B5EF4-FFF2-40B4-BE49-F238E27FC236}">
                <a16:creationId xmlns:a16="http://schemas.microsoft.com/office/drawing/2014/main" id="{CF9B2EB9-E660-42E8-99BD-F2EF06DAE941}"/>
              </a:ext>
            </a:extLst>
          </p:cNvPr>
          <p:cNvSpPr>
            <a:spLocks noGrp="1" noChangeArrowheads="1"/>
          </p:cNvSpPr>
          <p:nvPr>
            <p:ph idx="1"/>
          </p:nvPr>
        </p:nvSpPr>
        <p:spPr bwMode="auto">
          <a:xfrm>
            <a:off x="838200" y="1532593"/>
            <a:ext cx="10515600"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The first-layer input weights, IW</a:t>
            </a:r>
            <a:r>
              <a:rPr lang="en-US" altLang="en-US" sz="2600" baseline="30000" dirty="0">
                <a:latin typeface="Times New Roman" panose="02020603050405020304" pitchFamily="18" charset="0"/>
                <a:cs typeface="Times New Roman" panose="02020603050405020304" pitchFamily="18" charset="0"/>
              </a:rPr>
              <a:t> </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are set to the transpose of the matrix formed from the </a:t>
            </a:r>
            <a:r>
              <a:rPr kumimoji="0" lang="en-US" altLang="en-US" sz="2600" b="0" i="1" u="none" strike="noStrike" cap="none" normalizeH="0" baseline="0" dirty="0">
                <a:ln>
                  <a:noFill/>
                </a:ln>
                <a:effectLst/>
                <a:latin typeface="Times New Roman" panose="02020603050405020304" pitchFamily="18" charset="0"/>
                <a:cs typeface="Times New Roman" panose="02020603050405020304" pitchFamily="18" charset="0"/>
              </a:rPr>
              <a:t>Q</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training pairs, </a:t>
            </a:r>
            <a:r>
              <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rPr>
              <a:t>P</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a:t>
            </a:r>
          </a:p>
          <a:p>
            <a:pPr algn="just">
              <a:lnSpc>
                <a:spcPct val="100000"/>
              </a:lnSpc>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When an input is presented, the || </a:t>
            </a:r>
            <a:r>
              <a:rPr kumimoji="0" lang="en-US" altLang="en-US" sz="2600" b="0" i="0" u="none" strike="noStrike" cap="none" normalizeH="0" baseline="0" dirty="0" err="1">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dist</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 box produces a vector whose elements indicate how close the input is to the vectors of the training set.</a:t>
            </a:r>
          </a:p>
          <a:p>
            <a:pPr algn="just">
              <a:lnSpc>
                <a:spcPct val="100000"/>
              </a:lnSpc>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These elements are multiplied, element by element, by the bias and sent to the </a:t>
            </a:r>
            <a:r>
              <a:rPr kumimoji="0" lang="en-US" altLang="en-US" sz="2600" b="0" i="0" strike="noStrike" cap="none" normalizeH="0" baseline="0" dirty="0">
                <a:ln>
                  <a:noFill/>
                </a:ln>
                <a:effectLst/>
                <a:latin typeface="Times New Roman" panose="02020603050405020304" pitchFamily="18" charset="0"/>
                <a:cs typeface="Times New Roman" panose="02020603050405020304" pitchFamily="18" charset="0"/>
              </a:rPr>
              <a:t>radbas</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transfer function.</a:t>
            </a:r>
          </a:p>
          <a:p>
            <a:pPr algn="just">
              <a:lnSpc>
                <a:spcPct val="100000"/>
              </a:lnSpc>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An input vector close to a training vector is represented by a number close to 1 in the output vector </a:t>
            </a:r>
            <a:r>
              <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rPr>
              <a:t>a</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a:t>
            </a:r>
          </a:p>
          <a:p>
            <a:pPr algn="just">
              <a:lnSpc>
                <a:spcPct val="100000"/>
              </a:lnSpc>
            </a:pP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If an input is close to several training vectors of a single class, it is represented by several elements of </a:t>
            </a:r>
            <a:r>
              <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rPr>
              <a:t>a</a:t>
            </a:r>
            <a:r>
              <a:rPr kumimoji="0" lang="en-US" altLang="en-US" sz="2600" b="0" i="0" u="none" strike="noStrike" cap="none" normalizeH="0" baseline="0" dirty="0">
                <a:ln>
                  <a:noFill/>
                </a:ln>
                <a:effectLst/>
                <a:latin typeface="Times New Roman" panose="02020603050405020304" pitchFamily="18" charset="0"/>
                <a:cs typeface="Times New Roman" panose="02020603050405020304" pitchFamily="18" charset="0"/>
              </a:rPr>
              <a:t> that are close to 1. </a:t>
            </a:r>
          </a:p>
        </p:txBody>
      </p:sp>
    </p:spTree>
    <p:extLst>
      <p:ext uri="{BB962C8B-B14F-4D97-AF65-F5344CB8AC3E}">
        <p14:creationId xmlns:p14="http://schemas.microsoft.com/office/powerpoint/2010/main" val="2282810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dirty="0"/>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23</a:t>
            </a:fld>
            <a:endParaRPr lang="en-IN"/>
          </a:p>
        </p:txBody>
      </p:sp>
      <p:sp>
        <p:nvSpPr>
          <p:cNvPr id="5" name="Rectangle 1">
            <a:extLst>
              <a:ext uri="{FF2B5EF4-FFF2-40B4-BE49-F238E27FC236}">
                <a16:creationId xmlns:a16="http://schemas.microsoft.com/office/drawing/2014/main" id="{D1D159FE-316F-41D9-85AD-504D9E763688}"/>
              </a:ext>
            </a:extLst>
          </p:cNvPr>
          <p:cNvSpPr>
            <a:spLocks noGrp="1" noChangeArrowheads="1"/>
          </p:cNvSpPr>
          <p:nvPr>
            <p:ph idx="1"/>
          </p:nvPr>
        </p:nvSpPr>
        <p:spPr bwMode="auto">
          <a:xfrm>
            <a:off x="838200" y="1690688"/>
            <a:ext cx="1066686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second-layer weights, LW</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1,2</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are set to the matrix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of target vectors. </a:t>
            </a:r>
          </a:p>
          <a:p>
            <a:pPr algn="just">
              <a:lnSpc>
                <a:spcPct val="10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Each vector has a 1 only in the row associated with that particular class of input, and 0s elsewhere. </a:t>
            </a:r>
          </a:p>
          <a:p>
            <a:pPr algn="just">
              <a:lnSpc>
                <a:spcPct val="10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multiplication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Ta</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sums the elements of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due to each of the K input classes. </a:t>
            </a:r>
          </a:p>
          <a:p>
            <a:pPr algn="just">
              <a:lnSpc>
                <a:spcPct val="10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Finally, the second-layer transfer function,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compet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produces a 1 corresponding to the largest element of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and 0s elsewhere. </a:t>
            </a:r>
          </a:p>
          <a:p>
            <a:pPr algn="just">
              <a:lnSpc>
                <a:spcPct val="100000"/>
              </a:lnSpc>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Thus, the network classifies the input vector into a specific K class because that class has the maximum probability of being correct. </a:t>
            </a:r>
          </a:p>
        </p:txBody>
      </p:sp>
    </p:spTree>
    <p:extLst>
      <p:ext uri="{BB962C8B-B14F-4D97-AF65-F5344CB8AC3E}">
        <p14:creationId xmlns:p14="http://schemas.microsoft.com/office/powerpoint/2010/main" val="1694601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pic>
        <p:nvPicPr>
          <p:cNvPr id="5" name="Content Placeholder 4">
            <a:extLst>
              <a:ext uri="{FF2B5EF4-FFF2-40B4-BE49-F238E27FC236}">
                <a16:creationId xmlns:a16="http://schemas.microsoft.com/office/drawing/2014/main" id="{E7920846-0052-4A4D-B720-790E654A1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24</a:t>
            </a:fld>
            <a:endParaRPr lang="en-IN"/>
          </a:p>
        </p:txBody>
      </p:sp>
    </p:spTree>
    <p:extLst>
      <p:ext uri="{BB962C8B-B14F-4D97-AF65-F5344CB8AC3E}">
        <p14:creationId xmlns:p14="http://schemas.microsoft.com/office/powerpoint/2010/main" val="279301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C392-D086-4CED-AD32-D5B40D945BF2}"/>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Introduction to Probabilistic Neural Networks</a:t>
            </a:r>
          </a:p>
        </p:txBody>
      </p:sp>
      <p:sp>
        <p:nvSpPr>
          <p:cNvPr id="8" name="Content Placeholder 7">
            <a:extLst>
              <a:ext uri="{FF2B5EF4-FFF2-40B4-BE49-F238E27FC236}">
                <a16:creationId xmlns:a16="http://schemas.microsoft.com/office/drawing/2014/main" id="{027C6A05-EACC-4DE5-9EC4-74B6F62F9BB9}"/>
              </a:ext>
            </a:extLst>
          </p:cNvPr>
          <p:cNvSpPr>
            <a:spLocks noGrp="1"/>
          </p:cNvSpPr>
          <p:nvPr>
            <p:ph sz="half" idx="1"/>
          </p:nvPr>
        </p:nvSpPr>
        <p:spPr>
          <a:xfrm>
            <a:off x="838200" y="1825625"/>
            <a:ext cx="5181600" cy="4895850"/>
          </a:xfrm>
        </p:spPr>
        <p:txBody>
          <a:bodyPr>
            <a:normAutofit fontScale="92500" lnSpcReduction="20000"/>
          </a:bodyPr>
          <a:lstStyle/>
          <a:p>
            <a:pPr marL="0" indent="0" algn="ctr">
              <a:buNone/>
            </a:pPr>
            <a:r>
              <a:rPr lang="en-IN" dirty="0">
                <a:latin typeface="Times New Roman" panose="02020603050405020304" pitchFamily="18" charset="0"/>
                <a:cs typeface="Times New Roman" panose="02020603050405020304" pitchFamily="18" charset="0"/>
              </a:rPr>
              <a:t>Advantages</a:t>
            </a:r>
          </a:p>
          <a:p>
            <a:pPr algn="just"/>
            <a:r>
              <a:rPr lang="en-IN" dirty="0">
                <a:latin typeface="Times New Roman" panose="02020603050405020304" pitchFamily="18" charset="0"/>
                <a:cs typeface="Times New Roman" panose="02020603050405020304" pitchFamily="18" charset="0"/>
              </a:rPr>
              <a:t>Training speed is many time faster than a BPNN.</a:t>
            </a:r>
          </a:p>
          <a:p>
            <a:pPr algn="just"/>
            <a:r>
              <a:rPr lang="en-IN" dirty="0">
                <a:latin typeface="Times New Roman" panose="02020603050405020304" pitchFamily="18" charset="0"/>
                <a:cs typeface="Times New Roman" panose="02020603050405020304" pitchFamily="18" charset="0"/>
              </a:rPr>
              <a:t>Training is easy and instantaneous. Weights are not trained but assigned. </a:t>
            </a:r>
          </a:p>
          <a:p>
            <a:pPr algn="just"/>
            <a:r>
              <a:rPr lang="en-IN" dirty="0">
                <a:latin typeface="Times New Roman" panose="02020603050405020304" pitchFamily="18" charset="0"/>
                <a:cs typeface="Times New Roman" panose="02020603050405020304" pitchFamily="18" charset="0"/>
              </a:rPr>
              <a:t>PNN networks generate accurate predicted target probability scores</a:t>
            </a:r>
          </a:p>
          <a:p>
            <a:pPr algn="just"/>
            <a:r>
              <a:rPr lang="en-IN" dirty="0">
                <a:latin typeface="Times New Roman" panose="02020603050405020304" pitchFamily="18" charset="0"/>
                <a:cs typeface="Times New Roman" panose="02020603050405020304" pitchFamily="18" charset="0"/>
              </a:rPr>
              <a:t>Training samples can be added or removed without extensive retraining</a:t>
            </a:r>
          </a:p>
          <a:p>
            <a:pPr algn="just"/>
            <a:r>
              <a:rPr lang="en-IN" dirty="0">
                <a:latin typeface="Times New Roman" panose="02020603050405020304" pitchFamily="18" charset="0"/>
                <a:cs typeface="Times New Roman" panose="02020603050405020304" pitchFamily="18" charset="0"/>
              </a:rPr>
              <a:t>Guaranteed to converge to an optimal classifier as it approaches Bayes optimal result under easily met conditions.</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0DFA2EE7-823A-4031-BF68-CE7D94AAC2CA}"/>
              </a:ext>
            </a:extLst>
          </p:cNvPr>
          <p:cNvSpPr>
            <a:spLocks noGrp="1"/>
          </p:cNvSpPr>
          <p:nvPr>
            <p:ph sz="half" idx="2"/>
          </p:nvPr>
        </p:nvSpPr>
        <p:spPr>
          <a:xfrm>
            <a:off x="6172200" y="1825625"/>
            <a:ext cx="5181600" cy="4895850"/>
          </a:xfrm>
        </p:spPr>
        <p:txBody>
          <a:bodyPr>
            <a:normAutofit fontScale="92500" lnSpcReduction="20000"/>
          </a:bodyPr>
          <a:lstStyle/>
          <a:p>
            <a:pPr marL="0" indent="0" algn="ctr">
              <a:buNone/>
            </a:pPr>
            <a:r>
              <a:rPr lang="en-IN" dirty="0">
                <a:latin typeface="Times New Roman" panose="02020603050405020304" pitchFamily="18" charset="0"/>
                <a:cs typeface="Times New Roman" panose="02020603050405020304" pitchFamily="18" charset="0"/>
              </a:rPr>
              <a:t>Disadvantages</a:t>
            </a:r>
          </a:p>
          <a:p>
            <a:pPr algn="just"/>
            <a:r>
              <a:rPr lang="en-IN" dirty="0">
                <a:latin typeface="Times New Roman" panose="02020603050405020304" pitchFamily="18" charset="0"/>
                <a:cs typeface="Times New Roman" panose="02020603050405020304" pitchFamily="18" charset="0"/>
              </a:rPr>
              <a:t>The size of the network tends to be equal to the size of the training dataset which makes it almost impractical for use with large scale databases.</a:t>
            </a:r>
          </a:p>
          <a:p>
            <a:pPr algn="just"/>
            <a:r>
              <a:rPr lang="en-IN" dirty="0">
                <a:latin typeface="Times New Roman" panose="02020603050405020304" pitchFamily="18" charset="0"/>
                <a:cs typeface="Times New Roman" panose="02020603050405020304" pitchFamily="18" charset="0"/>
              </a:rPr>
              <a:t>Performance decreases in terms of accuracy and speed with a large dataset</a:t>
            </a:r>
          </a:p>
          <a:p>
            <a:pPr algn="just"/>
            <a:r>
              <a:rPr lang="en-IN" dirty="0">
                <a:latin typeface="Times New Roman" panose="02020603050405020304" pitchFamily="18" charset="0"/>
                <a:cs typeface="Times New Roman" panose="02020603050405020304" pitchFamily="18" charset="0"/>
              </a:rPr>
              <a:t>Classification of new cases can is tedious in terms of speed and accuracy</a:t>
            </a:r>
          </a:p>
          <a:p>
            <a:pPr algn="just"/>
            <a:r>
              <a:rPr lang="en-IN" dirty="0">
                <a:latin typeface="Times New Roman" panose="02020603050405020304" pitchFamily="18" charset="0"/>
                <a:cs typeface="Times New Roman" panose="02020603050405020304" pitchFamily="18" charset="0"/>
              </a:rPr>
              <a:t>Large memory and time requirements for execution</a:t>
            </a:r>
          </a:p>
        </p:txBody>
      </p:sp>
      <p:sp>
        <p:nvSpPr>
          <p:cNvPr id="4" name="Footer Placeholder 3">
            <a:extLst>
              <a:ext uri="{FF2B5EF4-FFF2-40B4-BE49-F238E27FC236}">
                <a16:creationId xmlns:a16="http://schemas.microsoft.com/office/drawing/2014/main" id="{199F8BFA-9279-481F-A0D5-CE465B635B3D}"/>
              </a:ext>
            </a:extLst>
          </p:cNvPr>
          <p:cNvSpPr>
            <a:spLocks noGrp="1"/>
          </p:cNvSpPr>
          <p:nvPr>
            <p:ph type="ftr" sz="quarter" idx="11"/>
          </p:nvPr>
        </p:nvSpPr>
        <p:spPr>
          <a:xfrm>
            <a:off x="4038600" y="6526350"/>
            <a:ext cx="4114800" cy="365125"/>
          </a:xfrm>
        </p:spPr>
        <p:txBody>
          <a:bodyPr/>
          <a:lstStyle/>
          <a:p>
            <a:r>
              <a:rPr lang="en-IN" dirty="0"/>
              <a:t>Dept. of CSE, BNMIT</a:t>
            </a:r>
          </a:p>
        </p:txBody>
      </p:sp>
      <p:sp>
        <p:nvSpPr>
          <p:cNvPr id="6" name="Slide Number Placeholder 5">
            <a:extLst>
              <a:ext uri="{FF2B5EF4-FFF2-40B4-BE49-F238E27FC236}">
                <a16:creationId xmlns:a16="http://schemas.microsoft.com/office/drawing/2014/main" id="{6F51EA20-E94A-4D7E-8DDD-DF180BBAB559}"/>
              </a:ext>
            </a:extLst>
          </p:cNvPr>
          <p:cNvSpPr>
            <a:spLocks noGrp="1"/>
          </p:cNvSpPr>
          <p:nvPr>
            <p:ph type="sldNum" sz="quarter" idx="12"/>
          </p:nvPr>
        </p:nvSpPr>
        <p:spPr/>
        <p:txBody>
          <a:bodyPr/>
          <a:lstStyle/>
          <a:p>
            <a:fld id="{71DFE952-C415-4CB0-8D45-D08432ED1EAF}" type="slidenum">
              <a:rPr lang="en-IN" smtClean="0"/>
              <a:t>25</a:t>
            </a:fld>
            <a:endParaRPr lang="en-IN"/>
          </a:p>
        </p:txBody>
      </p:sp>
    </p:spTree>
    <p:extLst>
      <p:ext uri="{BB962C8B-B14F-4D97-AF65-F5344CB8AC3E}">
        <p14:creationId xmlns:p14="http://schemas.microsoft.com/office/powerpoint/2010/main" val="2219114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D27CA-95D1-47B8-8CF0-B2CD6F5D01AB}"/>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HOG Feature</a:t>
            </a:r>
          </a:p>
        </p:txBody>
      </p:sp>
      <p:sp>
        <p:nvSpPr>
          <p:cNvPr id="3" name="Content Placeholder 2">
            <a:extLst>
              <a:ext uri="{FF2B5EF4-FFF2-40B4-BE49-F238E27FC236}">
                <a16:creationId xmlns:a16="http://schemas.microsoft.com/office/drawing/2014/main" id="{5616B148-5F56-4A86-8671-09B2B83AB54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HOG is a feature descriptor used to detect objects in computer vision and image processing</a:t>
            </a:r>
          </a:p>
          <a:p>
            <a:r>
              <a:rPr lang="en-IN" dirty="0">
                <a:latin typeface="Times New Roman" panose="02020603050405020304" pitchFamily="18" charset="0"/>
                <a:cs typeface="Times New Roman" panose="02020603050405020304" pitchFamily="18" charset="0"/>
              </a:rPr>
              <a:t>The technique counts occurrences of gradient orientations in localized portion of the image</a:t>
            </a:r>
          </a:p>
          <a:p>
            <a:r>
              <a:rPr lang="en-IN" dirty="0">
                <a:latin typeface="Times New Roman" panose="02020603050405020304" pitchFamily="18" charset="0"/>
                <a:cs typeface="Times New Roman" panose="02020603050405020304" pitchFamily="18" charset="0"/>
              </a:rPr>
              <a:t>It is computed on a dense grid of uniformly spaced cells</a:t>
            </a:r>
          </a:p>
          <a:p>
            <a:r>
              <a:rPr lang="en-IN" dirty="0">
                <a:latin typeface="Times New Roman" panose="02020603050405020304" pitchFamily="18" charset="0"/>
                <a:cs typeface="Times New Roman" panose="02020603050405020304" pitchFamily="18" charset="0"/>
              </a:rPr>
              <a:t>It uses overlapping local contrast normalization for improved accuracy</a:t>
            </a:r>
          </a:p>
          <a:p>
            <a:r>
              <a:rPr lang="en-IN" dirty="0">
                <a:latin typeface="Times New Roman" panose="02020603050405020304" pitchFamily="18" charset="0"/>
                <a:cs typeface="Times New Roman" panose="02020603050405020304" pitchFamily="18" charset="0"/>
              </a:rPr>
              <a:t>It focuses on structure and shape of the object.</a:t>
            </a:r>
          </a:p>
          <a:p>
            <a:r>
              <a:rPr lang="en-IN" dirty="0">
                <a:latin typeface="Times New Roman" panose="02020603050405020304" pitchFamily="18" charset="0"/>
                <a:cs typeface="Times New Roman" panose="02020603050405020304" pitchFamily="18" charset="0"/>
              </a:rPr>
              <a:t>Histograms are created using gradients and orientation of the pixel value. Hence the name Histogram of Oriented Gradients</a:t>
            </a:r>
          </a:p>
        </p:txBody>
      </p:sp>
      <p:sp>
        <p:nvSpPr>
          <p:cNvPr id="4" name="Footer Placeholder 3">
            <a:extLst>
              <a:ext uri="{FF2B5EF4-FFF2-40B4-BE49-F238E27FC236}">
                <a16:creationId xmlns:a16="http://schemas.microsoft.com/office/drawing/2014/main" id="{8EE15713-5544-4291-AAD9-09BA797B8BE1}"/>
              </a:ext>
            </a:extLst>
          </p:cNvPr>
          <p:cNvSpPr>
            <a:spLocks noGrp="1"/>
          </p:cNvSpPr>
          <p:nvPr>
            <p:ph type="ftr" sz="quarter" idx="11"/>
          </p:nvPr>
        </p:nvSpPr>
        <p:spPr/>
        <p:txBody>
          <a:bodyPr/>
          <a:lstStyle/>
          <a:p>
            <a:r>
              <a:rPr lang="en-IN" dirty="0"/>
              <a:t>Dept. of CSE, BNMIT</a:t>
            </a:r>
          </a:p>
        </p:txBody>
      </p:sp>
      <p:sp>
        <p:nvSpPr>
          <p:cNvPr id="5" name="Slide Number Placeholder 4">
            <a:extLst>
              <a:ext uri="{FF2B5EF4-FFF2-40B4-BE49-F238E27FC236}">
                <a16:creationId xmlns:a16="http://schemas.microsoft.com/office/drawing/2014/main" id="{320D5BD7-8E86-4F8D-9BF5-0F04C862B0C2}"/>
              </a:ext>
            </a:extLst>
          </p:cNvPr>
          <p:cNvSpPr>
            <a:spLocks noGrp="1"/>
          </p:cNvSpPr>
          <p:nvPr>
            <p:ph type="sldNum" sz="quarter" idx="12"/>
          </p:nvPr>
        </p:nvSpPr>
        <p:spPr/>
        <p:txBody>
          <a:bodyPr/>
          <a:lstStyle/>
          <a:p>
            <a:fld id="{71DFE952-C415-4CB0-8D45-D08432ED1EAF}" type="slidenum">
              <a:rPr lang="en-IN" smtClean="0"/>
              <a:t>26</a:t>
            </a:fld>
            <a:endParaRPr lang="en-IN"/>
          </a:p>
        </p:txBody>
      </p:sp>
    </p:spTree>
    <p:extLst>
      <p:ext uri="{BB962C8B-B14F-4D97-AF65-F5344CB8AC3E}">
        <p14:creationId xmlns:p14="http://schemas.microsoft.com/office/powerpoint/2010/main" val="2887578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3BCE-8946-44F7-922C-0F00F6FC051D}"/>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Chalkiness Feature</a:t>
            </a:r>
          </a:p>
        </p:txBody>
      </p:sp>
      <p:sp>
        <p:nvSpPr>
          <p:cNvPr id="3" name="Content Placeholder 2">
            <a:extLst>
              <a:ext uri="{FF2B5EF4-FFF2-40B4-BE49-F238E27FC236}">
                <a16:creationId xmlns:a16="http://schemas.microsoft.com/office/drawing/2014/main" id="{2E04A771-5FF7-485F-97DB-3AF79C3ABC5C}"/>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Chalkiness is the opaque area in the rice grain. Chalky areas are formed due to malformed starch granules with air space between them.</a:t>
            </a:r>
          </a:p>
          <a:p>
            <a:pPr algn="just"/>
            <a:r>
              <a:rPr lang="en-IN" dirty="0">
                <a:latin typeface="Times New Roman" panose="02020603050405020304" pitchFamily="18" charset="0"/>
                <a:cs typeface="Times New Roman" panose="02020603050405020304" pitchFamily="18" charset="0"/>
              </a:rPr>
              <a:t>Chalkiness disappears upon cooking and has no effect on taste or aroma, however it downgrades milled rice</a:t>
            </a:r>
          </a:p>
          <a:p>
            <a:pPr algn="just"/>
            <a:r>
              <a:rPr lang="en-IN" dirty="0">
                <a:latin typeface="Times New Roman" panose="02020603050405020304" pitchFamily="18" charset="0"/>
                <a:cs typeface="Times New Roman" panose="02020603050405020304" pitchFamily="18" charset="0"/>
              </a:rPr>
              <a:t>Chalkiness is caused by interruption during the final stages of grain filling</a:t>
            </a:r>
          </a:p>
          <a:p>
            <a:pPr algn="just"/>
            <a:r>
              <a:rPr lang="en-IN" dirty="0">
                <a:latin typeface="Times New Roman" panose="02020603050405020304" pitchFamily="18" charset="0"/>
                <a:cs typeface="Times New Roman" panose="02020603050405020304" pitchFamily="18" charset="0"/>
              </a:rPr>
              <a:t>It is required to find the milky colour percentage in the grain. Based on the percentage value, grain can be classified as a chalky grain or a normal grain.</a:t>
            </a:r>
          </a:p>
        </p:txBody>
      </p:sp>
      <p:sp>
        <p:nvSpPr>
          <p:cNvPr id="4" name="Footer Placeholder 3">
            <a:extLst>
              <a:ext uri="{FF2B5EF4-FFF2-40B4-BE49-F238E27FC236}">
                <a16:creationId xmlns:a16="http://schemas.microsoft.com/office/drawing/2014/main" id="{02DE00B7-0800-48AE-92AC-4B47EA829DFE}"/>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27563B70-F595-4BB0-A5B1-7BF140DD576B}"/>
              </a:ext>
            </a:extLst>
          </p:cNvPr>
          <p:cNvSpPr>
            <a:spLocks noGrp="1"/>
          </p:cNvSpPr>
          <p:nvPr>
            <p:ph type="sldNum" sz="quarter" idx="12"/>
          </p:nvPr>
        </p:nvSpPr>
        <p:spPr/>
        <p:txBody>
          <a:bodyPr/>
          <a:lstStyle/>
          <a:p>
            <a:fld id="{71DFE952-C415-4CB0-8D45-D08432ED1EAF}" type="slidenum">
              <a:rPr lang="en-IN" smtClean="0"/>
              <a:t>27</a:t>
            </a:fld>
            <a:endParaRPr lang="en-IN"/>
          </a:p>
        </p:txBody>
      </p:sp>
    </p:spTree>
    <p:extLst>
      <p:ext uri="{BB962C8B-B14F-4D97-AF65-F5344CB8AC3E}">
        <p14:creationId xmlns:p14="http://schemas.microsoft.com/office/powerpoint/2010/main" val="462005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8A33-E6D1-41E7-A749-4E7B20FB0A41}"/>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Calculation of Chalkiness</a:t>
            </a:r>
          </a:p>
        </p:txBody>
      </p:sp>
      <p:sp>
        <p:nvSpPr>
          <p:cNvPr id="3" name="Content Placeholder 2">
            <a:extLst>
              <a:ext uri="{FF2B5EF4-FFF2-40B4-BE49-F238E27FC236}">
                <a16:creationId xmlns:a16="http://schemas.microsoft.com/office/drawing/2014/main" id="{B75142C6-1229-4FCE-BC04-849B2D544C27}"/>
              </a:ext>
            </a:extLst>
          </p:cNvPr>
          <p:cNvSpPr>
            <a:spLocks noGrp="1"/>
          </p:cNvSpPr>
          <p:nvPr>
            <p:ph idx="1"/>
          </p:nvPr>
        </p:nvSpPr>
        <p:spPr/>
        <p:txBody>
          <a:bodyPr>
            <a:normAutofit lnSpcReduction="10000"/>
          </a:bodyPr>
          <a:lstStyle/>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Establish a threshold value.</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Consider the binary image of the given input and fill all holes</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Blob identification and measurement</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Create another threshold value</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Take masked binary image and fill all holes</a:t>
            </a:r>
          </a:p>
          <a:p>
            <a:pPr marL="514350" indent="-514350" algn="just">
              <a:buFont typeface="+mj-lt"/>
              <a:buAutoNum type="arabicPeriod"/>
            </a:pPr>
            <a:r>
              <a:rPr lang="en-IN" dirty="0" err="1">
                <a:latin typeface="Times New Roman" panose="02020603050405020304" pitchFamily="18" charset="0"/>
                <a:cs typeface="Times New Roman" panose="02020603050405020304" pitchFamily="18" charset="0"/>
              </a:rPr>
              <a:t>Subblob</a:t>
            </a:r>
            <a:r>
              <a:rPr lang="en-IN" dirty="0">
                <a:latin typeface="Times New Roman" panose="02020603050405020304" pitchFamily="18" charset="0"/>
                <a:cs typeface="Times New Roman" panose="02020603050405020304" pitchFamily="18" charset="0"/>
              </a:rPr>
              <a:t> identification like step 3</a:t>
            </a: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Take perimeter of blob and </a:t>
            </a:r>
            <a:r>
              <a:rPr lang="en-IN" dirty="0" err="1">
                <a:latin typeface="Times New Roman" panose="02020603050405020304" pitchFamily="18" charset="0"/>
                <a:cs typeface="Times New Roman" panose="02020603050405020304" pitchFamily="18" charset="0"/>
              </a:rPr>
              <a:t>subblob</a:t>
            </a:r>
            <a:endParaRPr lang="en-IN"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dirty="0">
                <a:latin typeface="Times New Roman" panose="02020603050405020304" pitchFamily="18" charset="0"/>
                <a:cs typeface="Times New Roman" panose="02020603050405020304" pitchFamily="18" charset="0"/>
              </a:rPr>
              <a:t>Determine percentage of chalkiness using the formula</a:t>
            </a:r>
          </a:p>
          <a:p>
            <a:pPr marL="0" indent="0" algn="just">
              <a:buNone/>
            </a:pPr>
            <a:r>
              <a:rPr lang="en-IN" dirty="0">
                <a:latin typeface="Times New Roman" panose="02020603050405020304" pitchFamily="18" charset="0"/>
                <a:cs typeface="Times New Roman" panose="02020603050405020304" pitchFamily="18" charset="0"/>
              </a:rPr>
              <a:t>	%of chalkiness=</a:t>
            </a:r>
            <a:r>
              <a:rPr lang="en-IN" dirty="0" err="1">
                <a:latin typeface="Times New Roman" panose="02020603050405020304" pitchFamily="18" charset="0"/>
                <a:cs typeface="Times New Roman" panose="02020603050405020304" pitchFamily="18" charset="0"/>
              </a:rPr>
              <a:t>subblob</a:t>
            </a:r>
            <a:r>
              <a:rPr lang="en-IN" dirty="0">
                <a:latin typeface="Times New Roman" panose="02020603050405020304" pitchFamily="18" charset="0"/>
                <a:cs typeface="Times New Roman" panose="02020603050405020304" pitchFamily="18" charset="0"/>
              </a:rPr>
              <a:t> perimeter/blob perimeter *100</a:t>
            </a:r>
          </a:p>
        </p:txBody>
      </p:sp>
      <p:sp>
        <p:nvSpPr>
          <p:cNvPr id="4" name="Footer Placeholder 3">
            <a:extLst>
              <a:ext uri="{FF2B5EF4-FFF2-40B4-BE49-F238E27FC236}">
                <a16:creationId xmlns:a16="http://schemas.microsoft.com/office/drawing/2014/main" id="{8A6881F6-3F0D-4AF7-B377-4B54C9316164}"/>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5080945F-2235-4B13-B89B-18C109936634}"/>
              </a:ext>
            </a:extLst>
          </p:cNvPr>
          <p:cNvSpPr>
            <a:spLocks noGrp="1"/>
          </p:cNvSpPr>
          <p:nvPr>
            <p:ph type="sldNum" sz="quarter" idx="12"/>
          </p:nvPr>
        </p:nvSpPr>
        <p:spPr/>
        <p:txBody>
          <a:bodyPr/>
          <a:lstStyle/>
          <a:p>
            <a:fld id="{71DFE952-C415-4CB0-8D45-D08432ED1EAF}" type="slidenum">
              <a:rPr lang="en-IN" smtClean="0"/>
              <a:t>28</a:t>
            </a:fld>
            <a:endParaRPr lang="en-IN"/>
          </a:p>
        </p:txBody>
      </p:sp>
    </p:spTree>
    <p:extLst>
      <p:ext uri="{BB962C8B-B14F-4D97-AF65-F5344CB8AC3E}">
        <p14:creationId xmlns:p14="http://schemas.microsoft.com/office/powerpoint/2010/main" val="70903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948" y="224287"/>
            <a:ext cx="9144000" cy="896159"/>
          </a:xfrm>
        </p:spPr>
        <p:txBody>
          <a:bodyPr>
            <a:noAutofit/>
          </a:bodyPr>
          <a:lstStyle/>
          <a:p>
            <a:r>
              <a:rPr lang="en-IN" sz="4600" dirty="0">
                <a:latin typeface="Times New Roman" panose="02020603050405020304" pitchFamily="18" charset="0"/>
                <a:cs typeface="Times New Roman" panose="02020603050405020304" pitchFamily="18" charset="0"/>
              </a:rPr>
              <a:t>GLCM Feature </a:t>
            </a:r>
          </a:p>
        </p:txBody>
      </p:sp>
      <p:sp>
        <p:nvSpPr>
          <p:cNvPr id="3" name="Subtitle 2"/>
          <p:cNvSpPr>
            <a:spLocks noGrp="1"/>
          </p:cNvSpPr>
          <p:nvPr>
            <p:ph type="subTitle" idx="1"/>
          </p:nvPr>
        </p:nvSpPr>
        <p:spPr>
          <a:xfrm>
            <a:off x="1101305" y="1276709"/>
            <a:ext cx="9749287" cy="5230108"/>
          </a:xfrm>
        </p:spPr>
        <p:txBody>
          <a:bodyPr>
            <a:normAutofit/>
          </a:bodyPr>
          <a:lstStyle/>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The Gray Level Co-occurrence Matrix (GLCM) method is a way of extracting second order statistical texture features</a:t>
            </a:r>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 statistical texture analysis, texture features are computed from the statistical distribution of observed combinations of intensities at specified positions relative to each other in the image</a:t>
            </a:r>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According to the number of intensity points (pixels) in each combination, statistics are classified into first-order, second-order and higher-order statistics</a:t>
            </a:r>
          </a:p>
          <a:p>
            <a:pPr marL="342900" indent="-3429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 GLCM is a matrix where the number of rows and columns is equal to the number of </a:t>
            </a:r>
            <a:r>
              <a:rPr lang="en-IN" sz="2800" dirty="0" err="1">
                <a:latin typeface="Times New Roman" panose="02020603050405020304" pitchFamily="18" charset="0"/>
                <a:cs typeface="Times New Roman" panose="02020603050405020304" pitchFamily="18" charset="0"/>
              </a:rPr>
              <a:t>gray</a:t>
            </a:r>
            <a:r>
              <a:rPr lang="en-IN" sz="2800" dirty="0">
                <a:latin typeface="Times New Roman" panose="02020603050405020304" pitchFamily="18" charset="0"/>
                <a:cs typeface="Times New Roman" panose="02020603050405020304" pitchFamily="18" charset="0"/>
              </a:rPr>
              <a:t> levels, G, in the image</a:t>
            </a:r>
          </a:p>
        </p:txBody>
      </p:sp>
      <p:sp>
        <p:nvSpPr>
          <p:cNvPr id="4" name="Footer Placeholder 3">
            <a:extLst>
              <a:ext uri="{FF2B5EF4-FFF2-40B4-BE49-F238E27FC236}">
                <a16:creationId xmlns:a16="http://schemas.microsoft.com/office/drawing/2014/main" id="{15116103-3D32-494F-AC48-6F36E8F63064}"/>
              </a:ext>
            </a:extLst>
          </p:cNvPr>
          <p:cNvSpPr>
            <a:spLocks noGrp="1"/>
          </p:cNvSpPr>
          <p:nvPr>
            <p:ph type="ftr" sz="quarter" idx="11"/>
          </p:nvPr>
        </p:nvSpPr>
        <p:spPr>
          <a:xfrm>
            <a:off x="4038600" y="6506817"/>
            <a:ext cx="4114800" cy="365125"/>
          </a:xfrm>
        </p:spPr>
        <p:txBody>
          <a:bodyPr/>
          <a:lstStyle/>
          <a:p>
            <a:r>
              <a:rPr lang="en-IN" dirty="0"/>
              <a:t>Dept. of CSE, BNMIT</a:t>
            </a:r>
          </a:p>
        </p:txBody>
      </p:sp>
    </p:spTree>
    <p:extLst>
      <p:ext uri="{BB962C8B-B14F-4D97-AF65-F5344CB8AC3E}">
        <p14:creationId xmlns:p14="http://schemas.microsoft.com/office/powerpoint/2010/main" val="212675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917F-78E8-47E3-A436-5C62FB2549D1}"/>
              </a:ext>
            </a:extLst>
          </p:cNvPr>
          <p:cNvSpPr>
            <a:spLocks noGrp="1"/>
          </p:cNvSpPr>
          <p:nvPr>
            <p:ph type="title"/>
          </p:nvPr>
        </p:nvSpPr>
        <p:spPr>
          <a:xfrm>
            <a:off x="622539" y="114960"/>
            <a:ext cx="10515600" cy="1153124"/>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4E6051F-8ED6-4570-9CD6-0A316E689AD0}"/>
              </a:ext>
            </a:extLst>
          </p:cNvPr>
          <p:cNvSpPr>
            <a:spLocks noGrp="1"/>
          </p:cNvSpPr>
          <p:nvPr>
            <p:ph idx="1"/>
          </p:nvPr>
        </p:nvSpPr>
        <p:spPr>
          <a:xfrm>
            <a:off x="622539" y="1463313"/>
            <a:ext cx="10515600" cy="503237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India is an agriculture-based country which contributes around 17% of the GDP</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Characteristically, there is a large amount of food grains produced by India which is stored by the Food Corporation of India(FCI)</a:t>
            </a:r>
          </a:p>
          <a:p>
            <a:pPr algn="just"/>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 part of this vast amount of grains are reserved to be distributed to the poor and the needy by the Government through various schemes</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There are a lot of loopholes which hamper the existing system which is highly influenced by the bureaucracy</a:t>
            </a:r>
          </a:p>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F672C1C-CBFE-4611-BC37-9A44D802A4E8}"/>
              </a:ext>
            </a:extLst>
          </p:cNvPr>
          <p:cNvSpPr>
            <a:spLocks noGrp="1"/>
          </p:cNvSpPr>
          <p:nvPr>
            <p:ph type="ftr" sz="quarter" idx="11"/>
          </p:nvPr>
        </p:nvSpPr>
        <p:spPr/>
        <p:txBody>
          <a:bodyPr/>
          <a:lstStyle/>
          <a:p>
            <a:r>
              <a:rPr lang="en-IN" dirty="0">
                <a:latin typeface="Times New Roman" panose="02020603050405020304" pitchFamily="18" charset="0"/>
                <a:cs typeface="Times New Roman" panose="02020603050405020304" pitchFamily="18" charset="0"/>
              </a:rPr>
              <a:t>Dept. of CSE, BNMIT</a:t>
            </a:r>
          </a:p>
        </p:txBody>
      </p:sp>
      <p:sp>
        <p:nvSpPr>
          <p:cNvPr id="6" name="Slide Number Placeholder 5">
            <a:extLst>
              <a:ext uri="{FF2B5EF4-FFF2-40B4-BE49-F238E27FC236}">
                <a16:creationId xmlns:a16="http://schemas.microsoft.com/office/drawing/2014/main" id="{30C0D435-D592-40B7-BA52-BC9A1B677C6A}"/>
              </a:ext>
            </a:extLst>
          </p:cNvPr>
          <p:cNvSpPr>
            <a:spLocks noGrp="1"/>
          </p:cNvSpPr>
          <p:nvPr>
            <p:ph type="sldNum" sz="quarter" idx="12"/>
          </p:nvPr>
        </p:nvSpPr>
        <p:spPr/>
        <p:txBody>
          <a:bodyPr/>
          <a:lstStyle/>
          <a:p>
            <a:fld id="{71DFE952-C415-4CB0-8D45-D08432ED1EAF}" type="slidenum">
              <a:rPr lang="en-IN" smtClean="0">
                <a:latin typeface="Times New Roman" panose="02020603050405020304" pitchFamily="18" charset="0"/>
                <a:cs typeface="Times New Roman" panose="02020603050405020304" pitchFamily="18" charset="0"/>
              </a:rPr>
              <a:t>3</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75456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091"/>
            <a:ext cx="10515600" cy="790815"/>
          </a:xfrm>
        </p:spPr>
        <p:txBody>
          <a:bodyPr>
            <a:normAutofit/>
          </a:bodyPr>
          <a:lstStyle/>
          <a:p>
            <a:pPr algn="ctr"/>
            <a:r>
              <a:rPr lang="en-IN" sz="4600" dirty="0">
                <a:latin typeface="Times New Roman" panose="02020603050405020304" pitchFamily="18" charset="0"/>
                <a:cs typeface="Times New Roman" panose="02020603050405020304" pitchFamily="18" charset="0"/>
              </a:rPr>
              <a:t>GLCM Feature </a:t>
            </a:r>
            <a:endParaRPr lang="en-IN" sz="4600" dirty="0"/>
          </a:p>
        </p:txBody>
      </p:sp>
      <p:sp>
        <p:nvSpPr>
          <p:cNvPr id="3" name="Content Placeholder 2"/>
          <p:cNvSpPr>
            <a:spLocks noGrp="1"/>
          </p:cNvSpPr>
          <p:nvPr>
            <p:ph idx="1"/>
          </p:nvPr>
        </p:nvSpPr>
        <p:spPr>
          <a:xfrm>
            <a:off x="838200" y="1250830"/>
            <a:ext cx="10515600" cy="5339751"/>
          </a:xfrm>
        </p:spPr>
        <p:txBody>
          <a:bodyPr>
            <a:normAutofit/>
          </a:bodyPr>
          <a:lstStyle/>
          <a:p>
            <a:pPr algn="just"/>
            <a:r>
              <a:rPr lang="en-IN" sz="2600" dirty="0">
                <a:latin typeface="Times New Roman" panose="02020603050405020304" pitchFamily="18" charset="0"/>
                <a:cs typeface="Times New Roman" panose="02020603050405020304" pitchFamily="18" charset="0"/>
              </a:rPr>
              <a:t>The matrix element P (</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 j | </a:t>
            </a:r>
            <a:r>
              <a:rPr lang="en-IN" sz="2600" dirty="0" err="1">
                <a:latin typeface="Times New Roman" panose="02020603050405020304" pitchFamily="18" charset="0"/>
                <a:cs typeface="Times New Roman" panose="02020603050405020304" pitchFamily="18" charset="0"/>
              </a:rPr>
              <a:t>Δx</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Δy</a:t>
            </a:r>
            <a:r>
              <a:rPr lang="en-IN" sz="2600" dirty="0">
                <a:latin typeface="Times New Roman" panose="02020603050405020304" pitchFamily="18" charset="0"/>
                <a:cs typeface="Times New Roman" panose="02020603050405020304" pitchFamily="18" charset="0"/>
              </a:rPr>
              <a:t>) is the relative frequency with which two pixels, separated by a pixel distance (</a:t>
            </a:r>
            <a:r>
              <a:rPr lang="en-IN" sz="2600" dirty="0" err="1">
                <a:latin typeface="Times New Roman" panose="02020603050405020304" pitchFamily="18" charset="0"/>
                <a:cs typeface="Times New Roman" panose="02020603050405020304" pitchFamily="18" charset="0"/>
              </a:rPr>
              <a:t>Δx</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Δy</a:t>
            </a:r>
            <a:r>
              <a:rPr lang="en-IN" sz="2600" dirty="0">
                <a:latin typeface="Times New Roman" panose="02020603050405020304" pitchFamily="18" charset="0"/>
                <a:cs typeface="Times New Roman" panose="02020603050405020304" pitchFamily="18" charset="0"/>
              </a:rPr>
              <a:t>), occur within a given neighbourhood</a:t>
            </a:r>
          </a:p>
          <a:p>
            <a:pPr algn="just"/>
            <a:r>
              <a:rPr lang="en-IN" sz="2600" dirty="0">
                <a:latin typeface="Times New Roman" panose="02020603050405020304" pitchFamily="18" charset="0"/>
                <a:cs typeface="Times New Roman" panose="02020603050405020304" pitchFamily="18" charset="0"/>
              </a:rPr>
              <a:t>One with intensity ‘</a:t>
            </a:r>
            <a:r>
              <a:rPr lang="en-IN" sz="2600" dirty="0" err="1">
                <a:latin typeface="Times New Roman" panose="02020603050405020304" pitchFamily="18" charset="0"/>
                <a:cs typeface="Times New Roman" panose="02020603050405020304" pitchFamily="18" charset="0"/>
              </a:rPr>
              <a:t>i</a:t>
            </a:r>
            <a:r>
              <a:rPr lang="en-IN" sz="2600" dirty="0">
                <a:latin typeface="Times New Roman" panose="02020603050405020304" pitchFamily="18" charset="0"/>
                <a:cs typeface="Times New Roman" panose="02020603050405020304" pitchFamily="18" charset="0"/>
              </a:rPr>
              <a:t>’ and the other with intensity ‘j’</a:t>
            </a:r>
          </a:p>
          <a:p>
            <a:pPr algn="just"/>
            <a:r>
              <a:rPr lang="en-IN" sz="2600" dirty="0">
                <a:latin typeface="Times New Roman" panose="02020603050405020304" pitchFamily="18" charset="0"/>
                <a:cs typeface="Times New Roman" panose="02020603050405020304" pitchFamily="18" charset="0"/>
              </a:rPr>
              <a:t>Using a large number of intensity levels G implies storing a lot of  temporary data a G × G matrix for each combination of (</a:t>
            </a:r>
            <a:r>
              <a:rPr lang="en-IN" sz="2600" dirty="0" err="1">
                <a:latin typeface="Times New Roman" panose="02020603050405020304" pitchFamily="18" charset="0"/>
                <a:cs typeface="Times New Roman" panose="02020603050405020304" pitchFamily="18" charset="0"/>
              </a:rPr>
              <a:t>Δx</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Δy</a:t>
            </a:r>
            <a:r>
              <a:rPr lang="en-IN" sz="2600" dirty="0">
                <a:latin typeface="Times New Roman" panose="02020603050405020304" pitchFamily="18" charset="0"/>
                <a:cs typeface="Times New Roman" panose="02020603050405020304" pitchFamily="18" charset="0"/>
              </a:rPr>
              <a:t>)</a:t>
            </a:r>
          </a:p>
          <a:p>
            <a:pPr algn="just"/>
            <a:r>
              <a:rPr lang="en-IN" sz="2600" dirty="0">
                <a:latin typeface="Times New Roman" panose="02020603050405020304" pitchFamily="18" charset="0"/>
                <a:cs typeface="Times New Roman" panose="02020603050405020304" pitchFamily="18" charset="0"/>
              </a:rPr>
              <a:t>Due to their large dimensionality, the GLCM’s are very sensitive to the size of the texture samples on which they are estimated</a:t>
            </a:r>
          </a:p>
          <a:p>
            <a:pPr algn="just"/>
            <a:r>
              <a:rPr lang="en-IN" sz="2600" dirty="0">
                <a:latin typeface="Times New Roman" panose="02020603050405020304" pitchFamily="18" charset="0"/>
                <a:cs typeface="Times New Roman" panose="02020603050405020304" pitchFamily="18" charset="0"/>
              </a:rPr>
              <a:t>Thus, the number of grey levels is often reduced </a:t>
            </a:r>
          </a:p>
        </p:txBody>
      </p:sp>
      <p:sp>
        <p:nvSpPr>
          <p:cNvPr id="5" name="Footer Placeholder 4">
            <a:extLst>
              <a:ext uri="{FF2B5EF4-FFF2-40B4-BE49-F238E27FC236}">
                <a16:creationId xmlns:a16="http://schemas.microsoft.com/office/drawing/2014/main" id="{CA2953E7-7FB5-4987-A2F3-2E3C3C969795}"/>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318AA578-28E2-42AC-B967-247A0706D566}"/>
              </a:ext>
            </a:extLst>
          </p:cNvPr>
          <p:cNvSpPr>
            <a:spLocks noGrp="1"/>
          </p:cNvSpPr>
          <p:nvPr>
            <p:ph type="sldNum" sz="quarter" idx="12"/>
          </p:nvPr>
        </p:nvSpPr>
        <p:spPr/>
        <p:txBody>
          <a:bodyPr/>
          <a:lstStyle/>
          <a:p>
            <a:fld id="{71DFE952-C415-4CB0-8D45-D08432ED1EAF}" type="slidenum">
              <a:rPr lang="en-IN" smtClean="0"/>
              <a:t>30</a:t>
            </a:fld>
            <a:endParaRPr lang="en-IN"/>
          </a:p>
        </p:txBody>
      </p:sp>
    </p:spTree>
    <p:extLst>
      <p:ext uri="{BB962C8B-B14F-4D97-AF65-F5344CB8AC3E}">
        <p14:creationId xmlns:p14="http://schemas.microsoft.com/office/powerpoint/2010/main" val="1632033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562" y="1"/>
            <a:ext cx="10515600" cy="1086678"/>
          </a:xfrm>
        </p:spPr>
        <p:txBody>
          <a:bodyPr/>
          <a:lstStyle/>
          <a:p>
            <a:pPr algn="ctr"/>
            <a:r>
              <a:rPr lang="en-IN" dirty="0">
                <a:latin typeface="Times New Roman" panose="02020603050405020304" pitchFamily="18" charset="0"/>
                <a:cs typeface="Times New Roman" panose="02020603050405020304" pitchFamily="18" charset="0"/>
              </a:rPr>
              <a:t>Block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0431" y="848139"/>
            <a:ext cx="8295861" cy="5625823"/>
          </a:xfrm>
        </p:spPr>
      </p:pic>
      <p:sp>
        <p:nvSpPr>
          <p:cNvPr id="5" name="TextBox 4"/>
          <p:cNvSpPr txBox="1"/>
          <p:nvPr/>
        </p:nvSpPr>
        <p:spPr>
          <a:xfrm>
            <a:off x="7916020" y="5905221"/>
            <a:ext cx="1202573" cy="461665"/>
          </a:xfrm>
          <a:prstGeom prst="rect">
            <a:avLst/>
          </a:prstGeom>
          <a:noFill/>
        </p:spPr>
        <p:txBody>
          <a:bodyPr wrap="none" rtlCol="0">
            <a:spAutoFit/>
          </a:bodyPr>
          <a:lstStyle/>
          <a:p>
            <a:pPr algn="ctr"/>
            <a:r>
              <a:rPr lang="en-IN" sz="1200" dirty="0">
                <a:latin typeface="Arial" panose="020B0604020202020204" pitchFamily="34" charset="0"/>
                <a:cs typeface="Arial" panose="020B0604020202020204" pitchFamily="34" charset="0"/>
              </a:rPr>
              <a:t>BAD QUALITY</a:t>
            </a:r>
          </a:p>
          <a:p>
            <a:pPr algn="ctr"/>
            <a:r>
              <a:rPr lang="en-IN" sz="1200" dirty="0">
                <a:latin typeface="Arial" panose="020B0604020202020204" pitchFamily="34" charset="0"/>
                <a:cs typeface="Arial" panose="020B0604020202020204" pitchFamily="34" charset="0"/>
              </a:rPr>
              <a:t>RICE GRAIN</a:t>
            </a:r>
          </a:p>
        </p:txBody>
      </p:sp>
      <p:sp>
        <p:nvSpPr>
          <p:cNvPr id="6" name="Footer Placeholder 5">
            <a:extLst>
              <a:ext uri="{FF2B5EF4-FFF2-40B4-BE49-F238E27FC236}">
                <a16:creationId xmlns:a16="http://schemas.microsoft.com/office/drawing/2014/main" id="{63D20B09-1659-4BEC-9569-2D414C0EF4E1}"/>
              </a:ext>
            </a:extLst>
          </p:cNvPr>
          <p:cNvSpPr>
            <a:spLocks noGrp="1"/>
          </p:cNvSpPr>
          <p:nvPr>
            <p:ph type="ftr" sz="quarter" idx="11"/>
          </p:nvPr>
        </p:nvSpPr>
        <p:spPr/>
        <p:txBody>
          <a:bodyPr/>
          <a:lstStyle/>
          <a:p>
            <a:r>
              <a:rPr lang="en-IN"/>
              <a:t>Dept. of CSE, BNMIT</a:t>
            </a:r>
          </a:p>
        </p:txBody>
      </p:sp>
      <p:sp>
        <p:nvSpPr>
          <p:cNvPr id="7" name="Slide Number Placeholder 6">
            <a:extLst>
              <a:ext uri="{FF2B5EF4-FFF2-40B4-BE49-F238E27FC236}">
                <a16:creationId xmlns:a16="http://schemas.microsoft.com/office/drawing/2014/main" id="{68922A53-08D5-454F-B0CA-05C4DF9A3567}"/>
              </a:ext>
            </a:extLst>
          </p:cNvPr>
          <p:cNvSpPr>
            <a:spLocks noGrp="1"/>
          </p:cNvSpPr>
          <p:nvPr>
            <p:ph type="sldNum" sz="quarter" idx="12"/>
          </p:nvPr>
        </p:nvSpPr>
        <p:spPr/>
        <p:txBody>
          <a:bodyPr/>
          <a:lstStyle/>
          <a:p>
            <a:fld id="{71DFE952-C415-4CB0-8D45-D08432ED1EAF}" type="slidenum">
              <a:rPr lang="en-IN" smtClean="0"/>
              <a:t>31</a:t>
            </a:fld>
            <a:endParaRPr lang="en-IN"/>
          </a:p>
        </p:txBody>
      </p:sp>
    </p:spTree>
    <p:extLst>
      <p:ext uri="{BB962C8B-B14F-4D97-AF65-F5344CB8AC3E}">
        <p14:creationId xmlns:p14="http://schemas.microsoft.com/office/powerpoint/2010/main" val="929157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3975-4914-4DB1-B4F0-E9E87D7AD51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Data Flow Diagram Level 0 and Level 1</a:t>
            </a:r>
          </a:p>
        </p:txBody>
      </p:sp>
      <p:pic>
        <p:nvPicPr>
          <p:cNvPr id="4" name="Content Placeholder 3">
            <a:extLst>
              <a:ext uri="{FF2B5EF4-FFF2-40B4-BE49-F238E27FC236}">
                <a16:creationId xmlns:a16="http://schemas.microsoft.com/office/drawing/2014/main" id="{FC66E1F5-B867-44DC-8236-27D6B767B31A}"/>
              </a:ext>
            </a:extLst>
          </p:cNvPr>
          <p:cNvPicPr>
            <a:picLocks noGrp="1" noChangeAspect="1"/>
          </p:cNvPicPr>
          <p:nvPr>
            <p:ph idx="1"/>
          </p:nvPr>
        </p:nvPicPr>
        <p:blipFill>
          <a:blip r:embed="rId2"/>
          <a:stretch>
            <a:fillRect/>
          </a:stretch>
        </p:blipFill>
        <p:spPr>
          <a:xfrm>
            <a:off x="2747756" y="2209800"/>
            <a:ext cx="6457950" cy="1219200"/>
          </a:xfrm>
          <a:prstGeom prst="rect">
            <a:avLst/>
          </a:prstGeom>
        </p:spPr>
      </p:pic>
      <p:pic>
        <p:nvPicPr>
          <p:cNvPr id="5" name="Picture 4">
            <a:extLst>
              <a:ext uri="{FF2B5EF4-FFF2-40B4-BE49-F238E27FC236}">
                <a16:creationId xmlns:a16="http://schemas.microsoft.com/office/drawing/2014/main" id="{9606D382-1960-43E0-9870-B6E7F0DDC01C}"/>
              </a:ext>
            </a:extLst>
          </p:cNvPr>
          <p:cNvPicPr>
            <a:picLocks noChangeAspect="1"/>
          </p:cNvPicPr>
          <p:nvPr/>
        </p:nvPicPr>
        <p:blipFill>
          <a:blip r:embed="rId3"/>
          <a:stretch>
            <a:fillRect/>
          </a:stretch>
        </p:blipFill>
        <p:spPr>
          <a:xfrm>
            <a:off x="2057400" y="4942025"/>
            <a:ext cx="8077200" cy="1066800"/>
          </a:xfrm>
          <a:prstGeom prst="rect">
            <a:avLst/>
          </a:prstGeom>
        </p:spPr>
      </p:pic>
      <p:sp>
        <p:nvSpPr>
          <p:cNvPr id="3" name="TextBox 2">
            <a:extLst>
              <a:ext uri="{FF2B5EF4-FFF2-40B4-BE49-F238E27FC236}">
                <a16:creationId xmlns:a16="http://schemas.microsoft.com/office/drawing/2014/main" id="{DBFDBFD0-1894-4C09-9903-F9AC22A28FF3}"/>
              </a:ext>
            </a:extLst>
          </p:cNvPr>
          <p:cNvSpPr txBox="1"/>
          <p:nvPr/>
        </p:nvSpPr>
        <p:spPr>
          <a:xfrm>
            <a:off x="5455536" y="3631514"/>
            <a:ext cx="140294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DFD Level 0</a:t>
            </a:r>
          </a:p>
        </p:txBody>
      </p:sp>
      <p:sp>
        <p:nvSpPr>
          <p:cNvPr id="6" name="TextBox 5">
            <a:extLst>
              <a:ext uri="{FF2B5EF4-FFF2-40B4-BE49-F238E27FC236}">
                <a16:creationId xmlns:a16="http://schemas.microsoft.com/office/drawing/2014/main" id="{E4E9EDA8-B6D2-487A-8B3F-6AA3F8854E1A}"/>
              </a:ext>
            </a:extLst>
          </p:cNvPr>
          <p:cNvSpPr txBox="1"/>
          <p:nvPr/>
        </p:nvSpPr>
        <p:spPr>
          <a:xfrm>
            <a:off x="5516546" y="6123543"/>
            <a:ext cx="140294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DFD Level 1</a:t>
            </a:r>
          </a:p>
        </p:txBody>
      </p:sp>
      <p:sp>
        <p:nvSpPr>
          <p:cNvPr id="8" name="Footer Placeholder 7">
            <a:extLst>
              <a:ext uri="{FF2B5EF4-FFF2-40B4-BE49-F238E27FC236}">
                <a16:creationId xmlns:a16="http://schemas.microsoft.com/office/drawing/2014/main" id="{42EB13B4-9A00-4278-9243-1D3100ED353C}"/>
              </a:ext>
            </a:extLst>
          </p:cNvPr>
          <p:cNvSpPr>
            <a:spLocks noGrp="1"/>
          </p:cNvSpPr>
          <p:nvPr>
            <p:ph type="ftr" sz="quarter" idx="11"/>
          </p:nvPr>
        </p:nvSpPr>
        <p:spPr/>
        <p:txBody>
          <a:bodyPr/>
          <a:lstStyle/>
          <a:p>
            <a:r>
              <a:rPr lang="en-IN"/>
              <a:t>Dept. of CSE, BNMIT</a:t>
            </a:r>
          </a:p>
        </p:txBody>
      </p:sp>
      <p:sp>
        <p:nvSpPr>
          <p:cNvPr id="9" name="Slide Number Placeholder 8">
            <a:extLst>
              <a:ext uri="{FF2B5EF4-FFF2-40B4-BE49-F238E27FC236}">
                <a16:creationId xmlns:a16="http://schemas.microsoft.com/office/drawing/2014/main" id="{9153609B-0466-43F7-AFB6-E465BEC94123}"/>
              </a:ext>
            </a:extLst>
          </p:cNvPr>
          <p:cNvSpPr>
            <a:spLocks noGrp="1"/>
          </p:cNvSpPr>
          <p:nvPr>
            <p:ph type="sldNum" sz="quarter" idx="12"/>
          </p:nvPr>
        </p:nvSpPr>
        <p:spPr/>
        <p:txBody>
          <a:bodyPr/>
          <a:lstStyle/>
          <a:p>
            <a:fld id="{71DFE952-C415-4CB0-8D45-D08432ED1EAF}" type="slidenum">
              <a:rPr lang="en-IN" smtClean="0"/>
              <a:t>32</a:t>
            </a:fld>
            <a:endParaRPr lang="en-IN"/>
          </a:p>
        </p:txBody>
      </p:sp>
    </p:spTree>
    <p:extLst>
      <p:ext uri="{BB962C8B-B14F-4D97-AF65-F5344CB8AC3E}">
        <p14:creationId xmlns:p14="http://schemas.microsoft.com/office/powerpoint/2010/main" val="3533178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815" y="89080"/>
            <a:ext cx="10515600" cy="1325563"/>
          </a:xfrm>
        </p:spPr>
        <p:txBody>
          <a:bodyPr/>
          <a:lstStyle/>
          <a:p>
            <a:pPr algn="ctr"/>
            <a:r>
              <a:rPr lang="en-IN" dirty="0">
                <a:latin typeface="Times New Roman" panose="02020603050405020304" pitchFamily="18" charset="0"/>
                <a:cs typeface="Times New Roman" panose="02020603050405020304" pitchFamily="18" charset="0"/>
              </a:rPr>
              <a:t>Data Flow Diagram Level 2</a:t>
            </a:r>
            <a:endParaRPr lang="en-IN" dirty="0"/>
          </a:p>
        </p:txBody>
      </p:sp>
      <p:pic>
        <p:nvPicPr>
          <p:cNvPr id="6" name="Content Placeholder 5"/>
          <p:cNvPicPr>
            <a:picLocks noGrp="1" noChangeAspect="1"/>
          </p:cNvPicPr>
          <p:nvPr>
            <p:ph idx="1"/>
          </p:nvPr>
        </p:nvPicPr>
        <p:blipFill>
          <a:blip r:embed="rId2"/>
          <a:stretch>
            <a:fillRect/>
          </a:stretch>
        </p:blipFill>
        <p:spPr>
          <a:xfrm>
            <a:off x="1657710" y="1725782"/>
            <a:ext cx="8876580" cy="3406435"/>
          </a:xfrm>
          <a:prstGeom prst="rect">
            <a:avLst/>
          </a:prstGeom>
        </p:spPr>
      </p:pic>
      <p:sp>
        <p:nvSpPr>
          <p:cNvPr id="4" name="Footer Placeholder 3">
            <a:extLst>
              <a:ext uri="{FF2B5EF4-FFF2-40B4-BE49-F238E27FC236}">
                <a16:creationId xmlns:a16="http://schemas.microsoft.com/office/drawing/2014/main" id="{9BB6183D-2785-4E72-A514-22F796BC3ED2}"/>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4D0EE176-F1B5-4B30-BB25-04F502875514}"/>
              </a:ext>
            </a:extLst>
          </p:cNvPr>
          <p:cNvSpPr>
            <a:spLocks noGrp="1"/>
          </p:cNvSpPr>
          <p:nvPr>
            <p:ph type="sldNum" sz="quarter" idx="12"/>
          </p:nvPr>
        </p:nvSpPr>
        <p:spPr/>
        <p:txBody>
          <a:bodyPr/>
          <a:lstStyle/>
          <a:p>
            <a:fld id="{71DFE952-C415-4CB0-8D45-D08432ED1EAF}" type="slidenum">
              <a:rPr lang="en-IN" smtClean="0"/>
              <a:t>33</a:t>
            </a:fld>
            <a:endParaRPr lang="en-IN"/>
          </a:p>
        </p:txBody>
      </p:sp>
    </p:spTree>
    <p:extLst>
      <p:ext uri="{BB962C8B-B14F-4D97-AF65-F5344CB8AC3E}">
        <p14:creationId xmlns:p14="http://schemas.microsoft.com/office/powerpoint/2010/main" val="12083343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580" y="97706"/>
            <a:ext cx="10515600" cy="1325563"/>
          </a:xfrm>
        </p:spPr>
        <p:txBody>
          <a:bodyPr/>
          <a:lstStyle/>
          <a:p>
            <a:pPr algn="ctr"/>
            <a:r>
              <a:rPr lang="en-IN" dirty="0">
                <a:latin typeface="Times New Roman" panose="02020603050405020304" pitchFamily="18" charset="0"/>
                <a:cs typeface="Times New Roman" panose="02020603050405020304" pitchFamily="18" charset="0"/>
              </a:rPr>
              <a:t>Sequence Diagram</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9907" y="1690688"/>
            <a:ext cx="9202946" cy="4658354"/>
          </a:xfrm>
        </p:spPr>
      </p:pic>
      <p:sp>
        <p:nvSpPr>
          <p:cNvPr id="5" name="Footer Placeholder 4">
            <a:extLst>
              <a:ext uri="{FF2B5EF4-FFF2-40B4-BE49-F238E27FC236}">
                <a16:creationId xmlns:a16="http://schemas.microsoft.com/office/drawing/2014/main" id="{D18035D5-B58F-4675-AACB-CA4A57D64A6D}"/>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E87CAE77-AA47-49B6-90C5-681DCD6DB6AA}"/>
              </a:ext>
            </a:extLst>
          </p:cNvPr>
          <p:cNvSpPr>
            <a:spLocks noGrp="1"/>
          </p:cNvSpPr>
          <p:nvPr>
            <p:ph type="sldNum" sz="quarter" idx="12"/>
          </p:nvPr>
        </p:nvSpPr>
        <p:spPr/>
        <p:txBody>
          <a:bodyPr/>
          <a:lstStyle/>
          <a:p>
            <a:fld id="{71DFE952-C415-4CB0-8D45-D08432ED1EAF}" type="slidenum">
              <a:rPr lang="en-IN" smtClean="0"/>
              <a:t>34</a:t>
            </a:fld>
            <a:endParaRPr lang="en-IN"/>
          </a:p>
        </p:txBody>
      </p:sp>
    </p:spTree>
    <p:extLst>
      <p:ext uri="{BB962C8B-B14F-4D97-AF65-F5344CB8AC3E}">
        <p14:creationId xmlns:p14="http://schemas.microsoft.com/office/powerpoint/2010/main" val="3523890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3310" y="0"/>
            <a:ext cx="10515600" cy="1325563"/>
          </a:xfrm>
        </p:spPr>
        <p:txBody>
          <a:bodyPr/>
          <a:lstStyle/>
          <a:p>
            <a:pPr algn="ctr"/>
            <a:r>
              <a:rPr lang="en-IN" dirty="0">
                <a:latin typeface="Times New Roman" panose="02020603050405020304" pitchFamily="18" charset="0"/>
                <a:cs typeface="Times New Roman" panose="02020603050405020304" pitchFamily="18" charset="0"/>
              </a:rPr>
              <a:t>Test Cases</a:t>
            </a:r>
            <a:endParaRPr lang="en-IN" dirty="0"/>
          </a:p>
        </p:txBody>
      </p:sp>
      <p:pic>
        <p:nvPicPr>
          <p:cNvPr id="8" name="Picture 7">
            <a:extLst>
              <a:ext uri="{FF2B5EF4-FFF2-40B4-BE49-F238E27FC236}">
                <a16:creationId xmlns:a16="http://schemas.microsoft.com/office/drawing/2014/main" id="{FB012AE8-2939-4411-AA1E-9FE6CC3876FB}"/>
              </a:ext>
            </a:extLst>
          </p:cNvPr>
          <p:cNvPicPr>
            <a:picLocks noChangeAspect="1"/>
          </p:cNvPicPr>
          <p:nvPr/>
        </p:nvPicPr>
        <p:blipFill>
          <a:blip r:embed="rId2"/>
          <a:stretch>
            <a:fillRect/>
          </a:stretch>
        </p:blipFill>
        <p:spPr>
          <a:xfrm>
            <a:off x="112644" y="1825624"/>
            <a:ext cx="3925956" cy="4351338"/>
          </a:xfrm>
          <a:prstGeom prst="rect">
            <a:avLst/>
          </a:prstGeom>
        </p:spPr>
      </p:pic>
      <p:pic>
        <p:nvPicPr>
          <p:cNvPr id="9" name="Picture 8">
            <a:extLst>
              <a:ext uri="{FF2B5EF4-FFF2-40B4-BE49-F238E27FC236}">
                <a16:creationId xmlns:a16="http://schemas.microsoft.com/office/drawing/2014/main" id="{193AD7C2-F2E4-41CE-8917-A3DB6B271B7D}"/>
              </a:ext>
            </a:extLst>
          </p:cNvPr>
          <p:cNvPicPr>
            <a:picLocks noChangeAspect="1"/>
          </p:cNvPicPr>
          <p:nvPr/>
        </p:nvPicPr>
        <p:blipFill>
          <a:blip r:embed="rId3"/>
          <a:stretch>
            <a:fillRect/>
          </a:stretch>
        </p:blipFill>
        <p:spPr>
          <a:xfrm>
            <a:off x="4133022" y="1825624"/>
            <a:ext cx="3925956" cy="4351338"/>
          </a:xfrm>
          <a:prstGeom prst="rect">
            <a:avLst/>
          </a:prstGeom>
        </p:spPr>
      </p:pic>
      <p:pic>
        <p:nvPicPr>
          <p:cNvPr id="10" name="Content Placeholder 3">
            <a:extLst>
              <a:ext uri="{FF2B5EF4-FFF2-40B4-BE49-F238E27FC236}">
                <a16:creationId xmlns:a16="http://schemas.microsoft.com/office/drawing/2014/main" id="{1C0B9B66-870B-4215-BA5D-9AF2F487B940}"/>
              </a:ext>
            </a:extLst>
          </p:cNvPr>
          <p:cNvPicPr>
            <a:picLocks noGrp="1" noChangeAspect="1"/>
          </p:cNvPicPr>
          <p:nvPr>
            <p:ph idx="1"/>
          </p:nvPr>
        </p:nvPicPr>
        <p:blipFill>
          <a:blip r:embed="rId4"/>
          <a:stretch>
            <a:fillRect/>
          </a:stretch>
        </p:blipFill>
        <p:spPr>
          <a:xfrm>
            <a:off x="8153400" y="1825624"/>
            <a:ext cx="3925957" cy="4351337"/>
          </a:xfrm>
          <a:prstGeom prst="rect">
            <a:avLst/>
          </a:prstGeom>
        </p:spPr>
      </p:pic>
      <p:sp>
        <p:nvSpPr>
          <p:cNvPr id="12" name="Footer Placeholder 11">
            <a:extLst>
              <a:ext uri="{FF2B5EF4-FFF2-40B4-BE49-F238E27FC236}">
                <a16:creationId xmlns:a16="http://schemas.microsoft.com/office/drawing/2014/main" id="{66D8BACB-6E1B-46A2-BE27-1F95D7926679}"/>
              </a:ext>
            </a:extLst>
          </p:cNvPr>
          <p:cNvSpPr>
            <a:spLocks noGrp="1"/>
          </p:cNvSpPr>
          <p:nvPr>
            <p:ph type="ftr" sz="quarter" idx="11"/>
          </p:nvPr>
        </p:nvSpPr>
        <p:spPr/>
        <p:txBody>
          <a:bodyPr/>
          <a:lstStyle/>
          <a:p>
            <a:r>
              <a:rPr lang="en-IN"/>
              <a:t>Dept. of CSE, BNMIT</a:t>
            </a:r>
          </a:p>
        </p:txBody>
      </p:sp>
      <p:sp>
        <p:nvSpPr>
          <p:cNvPr id="13" name="Slide Number Placeholder 12">
            <a:extLst>
              <a:ext uri="{FF2B5EF4-FFF2-40B4-BE49-F238E27FC236}">
                <a16:creationId xmlns:a16="http://schemas.microsoft.com/office/drawing/2014/main" id="{07D771E7-90A3-47C4-8CE2-4EFB5C53FAC0}"/>
              </a:ext>
            </a:extLst>
          </p:cNvPr>
          <p:cNvSpPr>
            <a:spLocks noGrp="1"/>
          </p:cNvSpPr>
          <p:nvPr>
            <p:ph type="sldNum" sz="quarter" idx="12"/>
          </p:nvPr>
        </p:nvSpPr>
        <p:spPr/>
        <p:txBody>
          <a:bodyPr/>
          <a:lstStyle/>
          <a:p>
            <a:fld id="{71DFE952-C415-4CB0-8D45-D08432ED1EAF}" type="slidenum">
              <a:rPr lang="en-IN" smtClean="0"/>
              <a:t>35</a:t>
            </a:fld>
            <a:endParaRPr lang="en-IN"/>
          </a:p>
        </p:txBody>
      </p:sp>
    </p:spTree>
    <p:extLst>
      <p:ext uri="{BB962C8B-B14F-4D97-AF65-F5344CB8AC3E}">
        <p14:creationId xmlns:p14="http://schemas.microsoft.com/office/powerpoint/2010/main" val="2867037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Results and Performance Evaluation</a:t>
            </a:r>
            <a:endParaRPr lang="en-IN" dirty="0"/>
          </a:p>
        </p:txBody>
      </p:sp>
      <p:sp>
        <p:nvSpPr>
          <p:cNvPr id="14" name="Text Placeholder 13">
            <a:extLst>
              <a:ext uri="{FF2B5EF4-FFF2-40B4-BE49-F238E27FC236}">
                <a16:creationId xmlns:a16="http://schemas.microsoft.com/office/drawing/2014/main" id="{9806D01F-EB14-428D-A658-8AFCFA196982}"/>
              </a:ext>
            </a:extLst>
          </p:cNvPr>
          <p:cNvSpPr>
            <a:spLocks noGrp="1"/>
          </p:cNvSpPr>
          <p:nvPr>
            <p:ph type="body" idx="1"/>
          </p:nvPr>
        </p:nvSpPr>
        <p:spPr/>
        <p:txBody>
          <a:bodyPr/>
          <a:lstStyle/>
          <a:p>
            <a:pPr algn="ctr"/>
            <a:r>
              <a:rPr lang="en-IN" dirty="0">
                <a:latin typeface="Times New Roman" panose="02020603050405020304" pitchFamily="18" charset="0"/>
                <a:cs typeface="Times New Roman" panose="02020603050405020304" pitchFamily="18" charset="0"/>
              </a:rPr>
              <a:t>Recognition Rates</a:t>
            </a:r>
          </a:p>
        </p:txBody>
      </p:sp>
      <p:sp>
        <p:nvSpPr>
          <p:cNvPr id="8" name="Content Placeholder 7">
            <a:extLst>
              <a:ext uri="{FF2B5EF4-FFF2-40B4-BE49-F238E27FC236}">
                <a16:creationId xmlns:a16="http://schemas.microsoft.com/office/drawing/2014/main" id="{193D3ED0-1F02-48D0-8A44-A39D6F97081A}"/>
              </a:ext>
            </a:extLst>
          </p:cNvPr>
          <p:cNvSpPr>
            <a:spLocks noGrp="1"/>
          </p:cNvSpPr>
          <p:nvPr>
            <p:ph sz="half" idx="2"/>
          </p:nvPr>
        </p:nvSpPr>
        <p:spPr/>
        <p:txBody>
          <a:bodyPr/>
          <a:lstStyle/>
          <a:p>
            <a:endParaRPr lang="en-IN" dirty="0"/>
          </a:p>
          <a:p>
            <a:endParaRPr lang="en-IN" dirty="0"/>
          </a:p>
        </p:txBody>
      </p:sp>
      <p:sp>
        <p:nvSpPr>
          <p:cNvPr id="15" name="Text Placeholder 14">
            <a:extLst>
              <a:ext uri="{FF2B5EF4-FFF2-40B4-BE49-F238E27FC236}">
                <a16:creationId xmlns:a16="http://schemas.microsoft.com/office/drawing/2014/main" id="{3D07AE19-F462-4669-9428-C2DD1B3A13DD}"/>
              </a:ext>
            </a:extLst>
          </p:cNvPr>
          <p:cNvSpPr>
            <a:spLocks noGrp="1"/>
          </p:cNvSpPr>
          <p:nvPr>
            <p:ph type="body" sz="quarter" idx="3"/>
          </p:nvPr>
        </p:nvSpPr>
        <p:spPr/>
        <p:txBody>
          <a:bodyPr/>
          <a:lstStyle/>
          <a:p>
            <a:pPr algn="ctr"/>
            <a:r>
              <a:rPr lang="en-IN" dirty="0">
                <a:latin typeface="Times New Roman" panose="02020603050405020304" pitchFamily="18" charset="0"/>
                <a:cs typeface="Times New Roman" panose="02020603050405020304" pitchFamily="18" charset="0"/>
              </a:rPr>
              <a:t>Results based on various Parameters</a:t>
            </a:r>
          </a:p>
        </p:txBody>
      </p:sp>
      <p:graphicFrame>
        <p:nvGraphicFramePr>
          <p:cNvPr id="17" name="Content Placeholder 16">
            <a:extLst>
              <a:ext uri="{FF2B5EF4-FFF2-40B4-BE49-F238E27FC236}">
                <a16:creationId xmlns:a16="http://schemas.microsoft.com/office/drawing/2014/main" id="{28C0F901-D446-411A-9508-F55FACD3FFC8}"/>
              </a:ext>
            </a:extLst>
          </p:cNvPr>
          <p:cNvGraphicFramePr>
            <a:graphicFrameLocks noGrp="1"/>
          </p:cNvGraphicFramePr>
          <p:nvPr>
            <p:ph sz="quarter" idx="4"/>
            <p:extLst>
              <p:ext uri="{D42A27DB-BD31-4B8C-83A1-F6EECF244321}">
                <p14:modId xmlns:p14="http://schemas.microsoft.com/office/powerpoint/2010/main" val="3880431714"/>
              </p:ext>
            </p:extLst>
          </p:nvPr>
        </p:nvGraphicFramePr>
        <p:xfrm>
          <a:off x="820948" y="2899222"/>
          <a:ext cx="5176628" cy="2096848"/>
        </p:xfrm>
        <a:graphic>
          <a:graphicData uri="http://schemas.openxmlformats.org/drawingml/2006/table">
            <a:tbl>
              <a:tblPr firstRow="1" firstCol="1" bandRow="1">
                <a:tableStyleId>{5C22544A-7EE6-4342-B048-85BDC9FD1C3A}</a:tableStyleId>
              </a:tblPr>
              <a:tblGrid>
                <a:gridCol w="2588314">
                  <a:extLst>
                    <a:ext uri="{9D8B030D-6E8A-4147-A177-3AD203B41FA5}">
                      <a16:colId xmlns:a16="http://schemas.microsoft.com/office/drawing/2014/main" val="1142972452"/>
                    </a:ext>
                  </a:extLst>
                </a:gridCol>
                <a:gridCol w="2588314">
                  <a:extLst>
                    <a:ext uri="{9D8B030D-6E8A-4147-A177-3AD203B41FA5}">
                      <a16:colId xmlns:a16="http://schemas.microsoft.com/office/drawing/2014/main" val="1092400819"/>
                    </a:ext>
                  </a:extLst>
                </a:gridCol>
              </a:tblGrid>
              <a:tr h="524212">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Type of rice grain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Recognition Rate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8017735"/>
                  </a:ext>
                </a:extLst>
              </a:tr>
              <a:tr h="524212">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Good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100%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07698623"/>
                  </a:ext>
                </a:extLst>
              </a:tr>
              <a:tr h="524212">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Average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100%</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4247012"/>
                  </a:ext>
                </a:extLst>
              </a:tr>
              <a:tr h="524212">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Bad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100%</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64344799"/>
                  </a:ext>
                </a:extLst>
              </a:tr>
            </a:tbl>
          </a:graphicData>
        </a:graphic>
      </p:graphicFrame>
      <p:sp>
        <p:nvSpPr>
          <p:cNvPr id="5" name="TextBox 4">
            <a:extLst>
              <a:ext uri="{FF2B5EF4-FFF2-40B4-BE49-F238E27FC236}">
                <a16:creationId xmlns:a16="http://schemas.microsoft.com/office/drawing/2014/main" id="{5B42EA1E-E0B2-4381-AF42-4F5F8937DBA0}"/>
              </a:ext>
            </a:extLst>
          </p:cNvPr>
          <p:cNvSpPr txBox="1"/>
          <p:nvPr/>
        </p:nvSpPr>
        <p:spPr>
          <a:xfrm>
            <a:off x="820948" y="4069320"/>
            <a:ext cx="10515600" cy="369332"/>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graphicFrame>
        <p:nvGraphicFramePr>
          <p:cNvPr id="18" name="Table 17">
            <a:extLst>
              <a:ext uri="{FF2B5EF4-FFF2-40B4-BE49-F238E27FC236}">
                <a16:creationId xmlns:a16="http://schemas.microsoft.com/office/drawing/2014/main" id="{311FBB5A-07B9-492E-851B-64663294AA1E}"/>
              </a:ext>
            </a:extLst>
          </p:cNvPr>
          <p:cNvGraphicFramePr>
            <a:graphicFrameLocks noGrp="1"/>
          </p:cNvGraphicFramePr>
          <p:nvPr>
            <p:extLst>
              <p:ext uri="{D42A27DB-BD31-4B8C-83A1-F6EECF244321}">
                <p14:modId xmlns:p14="http://schemas.microsoft.com/office/powerpoint/2010/main" val="3278968285"/>
              </p:ext>
            </p:extLst>
          </p:nvPr>
        </p:nvGraphicFramePr>
        <p:xfrm>
          <a:off x="6096000" y="2899222"/>
          <a:ext cx="5183188" cy="2128583"/>
        </p:xfrm>
        <a:graphic>
          <a:graphicData uri="http://schemas.openxmlformats.org/drawingml/2006/table">
            <a:tbl>
              <a:tblPr firstRow="1" firstCol="1" bandRow="1">
                <a:tableStyleId>{5C22544A-7EE6-4342-B048-85BDC9FD1C3A}</a:tableStyleId>
              </a:tblPr>
              <a:tblGrid>
                <a:gridCol w="2591594">
                  <a:extLst>
                    <a:ext uri="{9D8B030D-6E8A-4147-A177-3AD203B41FA5}">
                      <a16:colId xmlns:a16="http://schemas.microsoft.com/office/drawing/2014/main" val="2787031569"/>
                    </a:ext>
                  </a:extLst>
                </a:gridCol>
                <a:gridCol w="2591594">
                  <a:extLst>
                    <a:ext uri="{9D8B030D-6E8A-4147-A177-3AD203B41FA5}">
                      <a16:colId xmlns:a16="http://schemas.microsoft.com/office/drawing/2014/main" val="2388751111"/>
                    </a:ext>
                  </a:extLst>
                </a:gridCol>
              </a:tblGrid>
              <a:tr h="407407">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Metric</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Value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46479949"/>
                  </a:ext>
                </a:extLst>
              </a:tr>
              <a:tr h="407407">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Accuracy (Train)</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100%</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9053529"/>
                  </a:ext>
                </a:extLst>
              </a:tr>
              <a:tr h="407407">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Accuracy (Test)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97.89%</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4560866"/>
                  </a:ext>
                </a:extLst>
              </a:tr>
              <a:tr h="541364">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Precision</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96.83%</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0475679"/>
                  </a:ext>
                </a:extLst>
              </a:tr>
              <a:tr h="333259">
                <a:tc>
                  <a:txBody>
                    <a:bodyPr/>
                    <a:lstStyle/>
                    <a:p>
                      <a:pPr algn="ctr">
                        <a:lnSpc>
                          <a:spcPct val="107000"/>
                        </a:lnSpc>
                        <a:spcAft>
                          <a:spcPts val="0"/>
                        </a:spcAft>
                      </a:pPr>
                      <a:r>
                        <a:rPr lang="en-IN" sz="2400">
                          <a:effectLst/>
                          <a:latin typeface="Times New Roman" panose="02020603050405020304" pitchFamily="18" charset="0"/>
                          <a:cs typeface="Times New Roman" panose="02020603050405020304" pitchFamily="18" charset="0"/>
                        </a:rPr>
                        <a:t>Recall</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IN" sz="2400" dirty="0">
                          <a:effectLst/>
                          <a:latin typeface="Times New Roman" panose="02020603050405020304" pitchFamily="18" charset="0"/>
                          <a:cs typeface="Times New Roman" panose="02020603050405020304" pitchFamily="18" charset="0"/>
                        </a:rPr>
                        <a:t>97.33%</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081674"/>
                  </a:ext>
                </a:extLst>
              </a:tr>
            </a:tbl>
          </a:graphicData>
        </a:graphic>
      </p:graphicFrame>
      <p:sp>
        <p:nvSpPr>
          <p:cNvPr id="4" name="Footer Placeholder 3">
            <a:extLst>
              <a:ext uri="{FF2B5EF4-FFF2-40B4-BE49-F238E27FC236}">
                <a16:creationId xmlns:a16="http://schemas.microsoft.com/office/drawing/2014/main" id="{204CCAC0-9B51-41AF-8077-47730A407127}"/>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75F83205-9F5F-4865-A185-A513D2B07755}"/>
              </a:ext>
            </a:extLst>
          </p:cNvPr>
          <p:cNvSpPr>
            <a:spLocks noGrp="1"/>
          </p:cNvSpPr>
          <p:nvPr>
            <p:ph type="sldNum" sz="quarter" idx="12"/>
          </p:nvPr>
        </p:nvSpPr>
        <p:spPr/>
        <p:txBody>
          <a:bodyPr/>
          <a:lstStyle/>
          <a:p>
            <a:fld id="{71DFE952-C415-4CB0-8D45-D08432ED1EAF}" type="slidenum">
              <a:rPr lang="en-IN" smtClean="0"/>
              <a:t>36</a:t>
            </a:fld>
            <a:endParaRPr lang="en-IN"/>
          </a:p>
        </p:txBody>
      </p:sp>
    </p:spTree>
    <p:extLst>
      <p:ext uri="{BB962C8B-B14F-4D97-AF65-F5344CB8AC3E}">
        <p14:creationId xmlns:p14="http://schemas.microsoft.com/office/powerpoint/2010/main" val="3055016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E55265-8610-4485-89DE-CB46D8B8DCA0}"/>
              </a:ext>
            </a:extLst>
          </p:cNvPr>
          <p:cNvSpPr>
            <a:spLocks noGrp="1"/>
          </p:cNvSpPr>
          <p:nvPr>
            <p:ph type="title"/>
          </p:nvPr>
        </p:nvSpPr>
        <p:spPr/>
        <p:txBody>
          <a:bodyPr/>
          <a:lstStyle/>
          <a:p>
            <a:pPr algn="ctr"/>
            <a:r>
              <a:rPr lang="en-IN" dirty="0">
                <a:latin typeface="Times New Roman" panose="02020603050405020304" pitchFamily="18" charset="0"/>
                <a:ea typeface="Tahoma" panose="020B0604030504040204" pitchFamily="34" charset="0"/>
                <a:cs typeface="Times New Roman" panose="02020603050405020304" pitchFamily="18" charset="0"/>
              </a:rPr>
              <a:t>Issues</a:t>
            </a:r>
          </a:p>
        </p:txBody>
      </p:sp>
      <p:sp>
        <p:nvSpPr>
          <p:cNvPr id="8" name="Content Placeholder 7">
            <a:extLst>
              <a:ext uri="{FF2B5EF4-FFF2-40B4-BE49-F238E27FC236}">
                <a16:creationId xmlns:a16="http://schemas.microsoft.com/office/drawing/2014/main" id="{AB21EBAD-CA9F-46B4-A3F7-5FA484811F6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One of the primary issues with the proposed system is the absence of online rice grain image processing.</a:t>
            </a:r>
          </a:p>
          <a:p>
            <a:r>
              <a:rPr lang="en-IN" dirty="0">
                <a:latin typeface="Times New Roman" panose="02020603050405020304" pitchFamily="18" charset="0"/>
                <a:cs typeface="Times New Roman" panose="02020603050405020304" pitchFamily="18" charset="0"/>
              </a:rPr>
              <a:t>Also, one of the pressing issues is, the availability of vast varieties of rice grains, which makes it difficult to label specific grains according to their quality</a:t>
            </a:r>
          </a:p>
          <a:p>
            <a:r>
              <a:rPr lang="en-IN" dirty="0">
                <a:latin typeface="Times New Roman" panose="02020603050405020304" pitchFamily="18" charset="0"/>
                <a:cs typeface="Times New Roman" panose="02020603050405020304" pitchFamily="18" charset="0"/>
              </a:rPr>
              <a:t>Notwithstanding, the major issue concerning our is that due to overlap of rice grain images many morphological features cannot be considered, which leads to higher degreed of accuracy</a:t>
            </a:r>
          </a:p>
          <a:p>
            <a:endParaRPr lang="en-IN"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F36B7DF-2E71-4320-84D0-57D3B46D95AE}"/>
              </a:ext>
            </a:extLst>
          </p:cNvPr>
          <p:cNvSpPr>
            <a:spLocks noGrp="1"/>
          </p:cNvSpPr>
          <p:nvPr>
            <p:ph type="ftr" sz="quarter" idx="11"/>
          </p:nvPr>
        </p:nvSpPr>
        <p:spPr/>
        <p:txBody>
          <a:bodyPr/>
          <a:lstStyle/>
          <a:p>
            <a:r>
              <a:rPr lang="en-IN"/>
              <a:t>Dept. of CSE, BNMIT</a:t>
            </a:r>
          </a:p>
        </p:txBody>
      </p:sp>
      <p:sp>
        <p:nvSpPr>
          <p:cNvPr id="4" name="Slide Number Placeholder 3">
            <a:extLst>
              <a:ext uri="{FF2B5EF4-FFF2-40B4-BE49-F238E27FC236}">
                <a16:creationId xmlns:a16="http://schemas.microsoft.com/office/drawing/2014/main" id="{EFB1BCE3-B176-47A1-995B-37D9071F1724}"/>
              </a:ext>
            </a:extLst>
          </p:cNvPr>
          <p:cNvSpPr>
            <a:spLocks noGrp="1"/>
          </p:cNvSpPr>
          <p:nvPr>
            <p:ph type="sldNum" sz="quarter" idx="12"/>
          </p:nvPr>
        </p:nvSpPr>
        <p:spPr/>
        <p:txBody>
          <a:bodyPr/>
          <a:lstStyle/>
          <a:p>
            <a:fld id="{71DFE952-C415-4CB0-8D45-D08432ED1EAF}" type="slidenum">
              <a:rPr lang="en-IN" smtClean="0"/>
              <a:t>37</a:t>
            </a:fld>
            <a:endParaRPr lang="en-IN"/>
          </a:p>
        </p:txBody>
      </p:sp>
    </p:spTree>
    <p:extLst>
      <p:ext uri="{BB962C8B-B14F-4D97-AF65-F5344CB8AC3E}">
        <p14:creationId xmlns:p14="http://schemas.microsoft.com/office/powerpoint/2010/main" val="1481879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45B0A-C040-4262-BC6B-CFEF382663F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BD92929E-0C43-45EC-AB91-8272B9785B54}"/>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We have acquired images without any advanced technology enabled camera in research conditions. Acquiring of images could have been done under different lighting conditions.</a:t>
            </a:r>
          </a:p>
          <a:p>
            <a:pPr algn="just"/>
            <a:r>
              <a:rPr lang="en-IN" dirty="0">
                <a:latin typeface="Times New Roman" panose="02020603050405020304" pitchFamily="18" charset="0"/>
                <a:cs typeface="Times New Roman" panose="02020603050405020304" pitchFamily="18" charset="0"/>
              </a:rPr>
              <a:t> The proposed method could be extended to a wide variety of other species of rice grains.</a:t>
            </a:r>
          </a:p>
          <a:p>
            <a:pPr algn="just"/>
            <a:r>
              <a:rPr lang="en-IN" dirty="0">
                <a:latin typeface="Times New Roman" panose="02020603050405020304" pitchFamily="18" charset="0"/>
                <a:cs typeface="Times New Roman" panose="02020603050405020304" pitchFamily="18" charset="0"/>
              </a:rPr>
              <a:t> Further, our method can be extended to other food grains. The major research extension would be to optimize the neural network to increase the rate of accuracy. </a:t>
            </a:r>
          </a:p>
          <a:p>
            <a:pPr algn="just"/>
            <a:r>
              <a:rPr lang="en-IN" dirty="0">
                <a:latin typeface="Times New Roman" panose="02020603050405020304" pitchFamily="18" charset="0"/>
                <a:cs typeface="Times New Roman" panose="02020603050405020304" pitchFamily="18" charset="0"/>
              </a:rPr>
              <a:t>Online rice grain image analysers is another major improvisation which could be done in the future.</a:t>
            </a:r>
          </a:p>
        </p:txBody>
      </p:sp>
      <p:sp>
        <p:nvSpPr>
          <p:cNvPr id="5" name="Footer Placeholder 4">
            <a:extLst>
              <a:ext uri="{FF2B5EF4-FFF2-40B4-BE49-F238E27FC236}">
                <a16:creationId xmlns:a16="http://schemas.microsoft.com/office/drawing/2014/main" id="{155A3210-111D-41AA-9B26-20A581A68B6B}"/>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D94F9A26-0C62-4970-B791-2F2DAF4BA632}"/>
              </a:ext>
            </a:extLst>
          </p:cNvPr>
          <p:cNvSpPr>
            <a:spLocks noGrp="1"/>
          </p:cNvSpPr>
          <p:nvPr>
            <p:ph type="sldNum" sz="quarter" idx="12"/>
          </p:nvPr>
        </p:nvSpPr>
        <p:spPr/>
        <p:txBody>
          <a:bodyPr/>
          <a:lstStyle/>
          <a:p>
            <a:fld id="{71DFE952-C415-4CB0-8D45-D08432ED1EAF}" type="slidenum">
              <a:rPr lang="en-IN" smtClean="0"/>
              <a:t>38</a:t>
            </a:fld>
            <a:endParaRPr lang="en-IN"/>
          </a:p>
        </p:txBody>
      </p:sp>
    </p:spTree>
    <p:extLst>
      <p:ext uri="{BB962C8B-B14F-4D97-AF65-F5344CB8AC3E}">
        <p14:creationId xmlns:p14="http://schemas.microsoft.com/office/powerpoint/2010/main" val="30700654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C8D0-942A-4A40-9B6C-AA762FF68FC7}"/>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FFC24B4-F7BF-48E0-A99B-D84A5D8E92FA}"/>
              </a:ext>
            </a:extLst>
          </p:cNvPr>
          <p:cNvSpPr>
            <a:spLocks noGrp="1"/>
          </p:cNvSpPr>
          <p:nvPr>
            <p:ph idx="1"/>
          </p:nvPr>
        </p:nvSpPr>
        <p:spPr>
          <a:xfrm>
            <a:off x="554966" y="1690688"/>
            <a:ext cx="10798834" cy="4833968"/>
          </a:xfrm>
        </p:spPr>
        <p:txBody>
          <a:bodyPr>
            <a:normAutofit/>
          </a:bodyPr>
          <a:lstStyle/>
          <a:p>
            <a:pPr marL="0" indent="0" algn="just">
              <a:buNone/>
            </a:pPr>
            <a:r>
              <a:rPr lang="en-IN" sz="2600" dirty="0">
                <a:latin typeface="Times New Roman" panose="02020603050405020304" pitchFamily="18" charset="0"/>
                <a:cs typeface="Times New Roman" panose="02020603050405020304" pitchFamily="18" charset="0"/>
              </a:rPr>
              <a:t>[1]	 Qing Yao, Jianhua Chen, </a:t>
            </a:r>
            <a:r>
              <a:rPr lang="en-IN" sz="2600" dirty="0" err="1">
                <a:latin typeface="Times New Roman" panose="02020603050405020304" pitchFamily="18" charset="0"/>
                <a:cs typeface="Times New Roman" panose="02020603050405020304" pitchFamily="18" charset="0"/>
              </a:rPr>
              <a:t>Zexin</a:t>
            </a:r>
            <a:r>
              <a:rPr lang="en-IN" sz="2600" dirty="0">
                <a:latin typeface="Times New Roman" panose="02020603050405020304" pitchFamily="18" charset="0"/>
                <a:cs typeface="Times New Roman" panose="02020603050405020304" pitchFamily="18" charset="0"/>
              </a:rPr>
              <a:t> Guan, </a:t>
            </a:r>
            <a:r>
              <a:rPr lang="en-IN" sz="2600" dirty="0" err="1">
                <a:latin typeface="Times New Roman" panose="02020603050405020304" pitchFamily="18" charset="0"/>
                <a:cs typeface="Times New Roman" panose="02020603050405020304" pitchFamily="18" charset="0"/>
              </a:rPr>
              <a:t>Chengxiao</a:t>
            </a:r>
            <a:r>
              <a:rPr lang="en-IN" sz="2600" dirty="0">
                <a:latin typeface="Times New Roman" panose="02020603050405020304" pitchFamily="18" charset="0"/>
                <a:cs typeface="Times New Roman" panose="02020603050405020304" pitchFamily="18" charset="0"/>
              </a:rPr>
              <a:t> Sun, </a:t>
            </a:r>
            <a:r>
              <a:rPr lang="en-IN" sz="2600" dirty="0" err="1">
                <a:latin typeface="Times New Roman" panose="02020603050405020304" pitchFamily="18" charset="0"/>
                <a:cs typeface="Times New Roman" panose="02020603050405020304" pitchFamily="18" charset="0"/>
              </a:rPr>
              <a:t>Zhiwei</a:t>
            </a:r>
            <a:r>
              <a:rPr lang="en-IN" sz="2600" dirty="0">
                <a:latin typeface="Times New Roman" panose="02020603050405020304" pitchFamily="18" charset="0"/>
                <a:cs typeface="Times New Roman" panose="02020603050405020304" pitchFamily="18" charset="0"/>
              </a:rPr>
              <a:t> Zhu “Inspection of rice appearance quality using machine vision”, Global Congress on Intelligent Systems, 978-0-7695-3571-5/09, IEEE 2014.</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[2] 	Yong Wu and Yi Pan “Cereal Grain Size measurement based on Image Processing Technology”, International Conference on Intelligent Control and Information Processing, August 13-15, 2015 - Dalian, China.</a:t>
            </a:r>
          </a:p>
          <a:p>
            <a:pPr marL="0" indent="0" algn="just">
              <a:buNone/>
            </a:pPr>
            <a:endParaRPr lang="en-IN" sz="2600" dirty="0">
              <a:latin typeface="Times New Roman" panose="02020603050405020304" pitchFamily="18" charset="0"/>
              <a:cs typeface="Times New Roman" panose="02020603050405020304" pitchFamily="18" charset="0"/>
            </a:endParaRPr>
          </a:p>
          <a:p>
            <a:pPr marL="0" indent="0" algn="just">
              <a:buNone/>
            </a:pPr>
            <a:r>
              <a:rPr lang="en-IN" sz="2600" dirty="0">
                <a:latin typeface="Times New Roman" panose="02020603050405020304" pitchFamily="18" charset="0"/>
                <a:cs typeface="Times New Roman" panose="02020603050405020304" pitchFamily="18" charset="0"/>
              </a:rPr>
              <a:t>[3] 	</a:t>
            </a:r>
            <a:r>
              <a:rPr lang="en-IN" sz="2600" dirty="0" err="1">
                <a:latin typeface="Times New Roman" panose="02020603050405020304" pitchFamily="18" charset="0"/>
                <a:cs typeface="Times New Roman" panose="02020603050405020304" pitchFamily="18" charset="0"/>
              </a:rPr>
              <a:t>Megha</a:t>
            </a:r>
            <a:r>
              <a:rPr lang="en-IN" sz="2600" dirty="0">
                <a:latin typeface="Times New Roman" panose="02020603050405020304" pitchFamily="18" charset="0"/>
                <a:cs typeface="Times New Roman" panose="02020603050405020304" pitchFamily="18" charset="0"/>
              </a:rPr>
              <a:t> R. </a:t>
            </a:r>
            <a:r>
              <a:rPr lang="en-IN" sz="2600" dirty="0" err="1">
                <a:latin typeface="Times New Roman" panose="02020603050405020304" pitchFamily="18" charset="0"/>
                <a:cs typeface="Times New Roman" panose="02020603050405020304" pitchFamily="18" charset="0"/>
              </a:rPr>
              <a:t>Siddagangappa</a:t>
            </a:r>
            <a:r>
              <a:rPr lang="en-IN" sz="2600" dirty="0">
                <a:latin typeface="Times New Roman" panose="02020603050405020304" pitchFamily="18" charset="0"/>
                <a:cs typeface="Times New Roman" panose="02020603050405020304" pitchFamily="18" charset="0"/>
              </a:rPr>
              <a:t>, A. H. Kulkarni “Classification and Quality Analysis of Food Grains,” IOSR Journal of Computer Engineering (IOSR-JCE), Aug. 2014.</a:t>
            </a:r>
          </a:p>
        </p:txBody>
      </p:sp>
      <p:sp>
        <p:nvSpPr>
          <p:cNvPr id="5" name="Footer Placeholder 4">
            <a:extLst>
              <a:ext uri="{FF2B5EF4-FFF2-40B4-BE49-F238E27FC236}">
                <a16:creationId xmlns:a16="http://schemas.microsoft.com/office/drawing/2014/main" id="{CE625A13-8787-4AFD-BD9A-3EBD94B7FA2C}"/>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FDC21FB7-1E07-48EF-8A3F-68723A19FDA7}"/>
              </a:ext>
            </a:extLst>
          </p:cNvPr>
          <p:cNvSpPr>
            <a:spLocks noGrp="1"/>
          </p:cNvSpPr>
          <p:nvPr>
            <p:ph type="sldNum" sz="quarter" idx="12"/>
          </p:nvPr>
        </p:nvSpPr>
        <p:spPr/>
        <p:txBody>
          <a:bodyPr/>
          <a:lstStyle/>
          <a:p>
            <a:fld id="{71DFE952-C415-4CB0-8D45-D08432ED1EAF}" type="slidenum">
              <a:rPr lang="en-IN" smtClean="0"/>
              <a:t>39</a:t>
            </a:fld>
            <a:endParaRPr lang="en-IN"/>
          </a:p>
        </p:txBody>
      </p:sp>
    </p:spTree>
    <p:extLst>
      <p:ext uri="{BB962C8B-B14F-4D97-AF65-F5344CB8AC3E}">
        <p14:creationId xmlns:p14="http://schemas.microsoft.com/office/powerpoint/2010/main" val="2779053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7706-1B8B-480A-B796-831BF99FCB69}"/>
              </a:ext>
            </a:extLst>
          </p:cNvPr>
          <p:cNvSpPr>
            <a:spLocks noGrp="1"/>
          </p:cNvSpPr>
          <p:nvPr>
            <p:ph type="title"/>
          </p:nvPr>
        </p:nvSpPr>
        <p:spPr>
          <a:xfrm>
            <a:off x="622540" y="0"/>
            <a:ext cx="10515600" cy="1302589"/>
          </a:xfrm>
        </p:spPr>
        <p:txBody>
          <a:bodyP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6AFEACE-A497-4D3D-81FE-B8391AB26815}"/>
              </a:ext>
            </a:extLst>
          </p:cNvPr>
          <p:cNvSpPr>
            <a:spLocks noGrp="1"/>
          </p:cNvSpPr>
          <p:nvPr>
            <p:ph idx="1"/>
          </p:nvPr>
        </p:nvSpPr>
        <p:spPr>
          <a:xfrm>
            <a:off x="838200" y="1449238"/>
            <a:ext cx="10515600" cy="5141343"/>
          </a:xfrm>
        </p:spPr>
        <p:txBody>
          <a:bodyPr>
            <a:normAutofit/>
          </a:bodyPr>
          <a:lstStyle/>
          <a:p>
            <a:pPr algn="just"/>
            <a:r>
              <a:rPr lang="en-US" dirty="0">
                <a:latin typeface="Times New Roman" panose="02020603050405020304" pitchFamily="18" charset="0"/>
                <a:cs typeface="Times New Roman" panose="02020603050405020304" pitchFamily="18" charset="0"/>
              </a:rPr>
              <a:t>The food distribution system of the present day is bound to have various problems which are initiated at Fair Price Shops (FPS)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includes malpractices by FPS dealers such as diverting the food allocated for BPL (Below Poverty Line)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Also there is no convenient method to identify these inferior quality grains which is used by the Government</a:t>
            </a:r>
          </a:p>
          <a:p>
            <a:pPr marL="0" indent="0" algn="just">
              <a:buNone/>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Human perception has long been recognized as a guide  to quality assessment but the results are not accurate and is unreliable.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6991B91-1E40-4606-A74C-AD6049DE45F7}"/>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CCF198B9-D682-46B4-BBAD-4D4723589D30}"/>
              </a:ext>
            </a:extLst>
          </p:cNvPr>
          <p:cNvSpPr>
            <a:spLocks noGrp="1"/>
          </p:cNvSpPr>
          <p:nvPr>
            <p:ph type="sldNum" sz="quarter" idx="12"/>
          </p:nvPr>
        </p:nvSpPr>
        <p:spPr/>
        <p:txBody>
          <a:bodyPr/>
          <a:lstStyle/>
          <a:p>
            <a:fld id="{71DFE952-C415-4CB0-8D45-D08432ED1EAF}" type="slidenum">
              <a:rPr lang="en-IN" smtClean="0"/>
              <a:t>4</a:t>
            </a:fld>
            <a:endParaRPr lang="en-IN"/>
          </a:p>
        </p:txBody>
      </p:sp>
    </p:spTree>
    <p:extLst>
      <p:ext uri="{BB962C8B-B14F-4D97-AF65-F5344CB8AC3E}">
        <p14:creationId xmlns:p14="http://schemas.microsoft.com/office/powerpoint/2010/main" val="53411189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89564-D0F7-4F94-A6F2-D96D68912FAB}"/>
              </a:ext>
            </a:extLst>
          </p:cNvPr>
          <p:cNvSpPr>
            <a:spLocks noGrp="1"/>
          </p:cNvSpPr>
          <p:nvPr>
            <p:ph type="title"/>
          </p:nvPr>
        </p:nvSpPr>
        <p:spPr>
          <a:xfrm>
            <a:off x="838200" y="0"/>
            <a:ext cx="10515600" cy="155275"/>
          </a:xfrm>
        </p:spPr>
        <p:txBody>
          <a:bodyPr>
            <a:normAutofit/>
          </a:bodyPr>
          <a:lstStyle/>
          <a:p>
            <a:pPr algn="ctr"/>
            <a:endParaRPr lang="en-IN" sz="1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B1CC68-57FB-4541-A25A-0092709AD2BE}"/>
              </a:ext>
            </a:extLst>
          </p:cNvPr>
          <p:cNvSpPr>
            <a:spLocks noGrp="1"/>
          </p:cNvSpPr>
          <p:nvPr>
            <p:ph idx="1"/>
          </p:nvPr>
        </p:nvSpPr>
        <p:spPr>
          <a:xfrm>
            <a:off x="379562" y="310550"/>
            <a:ext cx="11404121" cy="6547450"/>
          </a:xfrm>
        </p:spPr>
        <p:txBody>
          <a:bodyPr>
            <a:normAutofit fontScale="62500" lnSpcReduction="20000"/>
          </a:bodyPr>
          <a:lstStyle/>
          <a:p>
            <a:pPr marL="0" indent="0" algn="just">
              <a:lnSpc>
                <a:spcPct val="120000"/>
              </a:lnSpc>
              <a:buNone/>
            </a:pPr>
            <a:r>
              <a:rPr lang="en-IN" sz="4000" dirty="0">
                <a:latin typeface="Times New Roman" panose="02020603050405020304" pitchFamily="18" charset="0"/>
                <a:cs typeface="Times New Roman" panose="02020603050405020304" pitchFamily="18" charset="0"/>
              </a:rPr>
              <a:t>[4] 	Deepika Sharma et al “Grain Quality Detection by using Image  	Processing for public distribution”, International Conference on 	Intelligent Computing and Control Systems 978-1-5386-2745-7/17/ 2017</a:t>
            </a:r>
          </a:p>
          <a:p>
            <a:pPr marL="0" indent="0" algn="just">
              <a:buNone/>
            </a:pPr>
            <a:endParaRPr lang="en-IN" sz="4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[5] 	Shraddha N. </a:t>
            </a:r>
            <a:r>
              <a:rPr lang="en-IN" sz="4000" dirty="0" err="1">
                <a:latin typeface="Times New Roman" panose="02020603050405020304" pitchFamily="18" charset="0"/>
                <a:cs typeface="Times New Roman" panose="02020603050405020304" pitchFamily="18" charset="0"/>
              </a:rPr>
              <a:t>Shahane</a:t>
            </a:r>
            <a:r>
              <a:rPr lang="en-IN" sz="4000" dirty="0">
                <a:latin typeface="Times New Roman" panose="02020603050405020304" pitchFamily="18" charset="0"/>
                <a:cs typeface="Times New Roman" panose="02020603050405020304" pitchFamily="18" charset="0"/>
              </a:rPr>
              <a:t> et al, “Grain Quality Assessment for Rationing 	System”,   Online International Conference on Green Engineering and 	Technologies 	978-1-5090-4556 ©2016 	IEEE</a:t>
            </a:r>
          </a:p>
          <a:p>
            <a:pPr marL="0" indent="0" algn="just">
              <a:buNone/>
            </a:pPr>
            <a:endParaRPr lang="en-IN" sz="4000" dirty="0">
              <a:latin typeface="Times New Roman" panose="02020603050405020304" pitchFamily="18"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[6] 	Harpreet Singh et al, “ Image  Processing  Techniques  for  Analysing 	Food Grains”, </a:t>
            </a:r>
            <a:r>
              <a:rPr lang="en-US" sz="40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978-1-4244-7164-5 </a:t>
            </a:r>
            <a:r>
              <a:rPr lang="en-IN" sz="4000" dirty="0">
                <a:latin typeface="Times New Roman" panose="02020603050405020304" pitchFamily="18" charset="0"/>
                <a:ea typeface="Tahoma" panose="020B0604030504040204" pitchFamily="34" charset="0"/>
                <a:cs typeface="Times New Roman" panose="02020603050405020304" pitchFamily="18" charset="0"/>
              </a:rPr>
              <a:t>©2019 IEEE</a:t>
            </a:r>
          </a:p>
          <a:p>
            <a:pPr marL="0" indent="0" algn="just">
              <a:buNone/>
            </a:pPr>
            <a:endParaRPr lang="en-IN" sz="4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20000"/>
              </a:lnSpc>
              <a:buNone/>
            </a:pPr>
            <a:r>
              <a:rPr lang="en-IN" sz="4000" dirty="0">
                <a:latin typeface="Times New Roman" panose="02020603050405020304" pitchFamily="18" charset="0"/>
                <a:cs typeface="Times New Roman" panose="02020603050405020304" pitchFamily="18" charset="0"/>
              </a:rPr>
              <a:t>[7] 	</a:t>
            </a:r>
            <a:r>
              <a:rPr lang="en-IN" sz="4000" dirty="0" err="1">
                <a:latin typeface="Times New Roman" panose="02020603050405020304" pitchFamily="18" charset="0"/>
                <a:cs typeface="Times New Roman" panose="02020603050405020304" pitchFamily="18" charset="0"/>
              </a:rPr>
              <a:t>Zahida</a:t>
            </a:r>
            <a:r>
              <a:rPr lang="en-IN" sz="4000" dirty="0">
                <a:latin typeface="Times New Roman" panose="02020603050405020304" pitchFamily="18" charset="0"/>
                <a:cs typeface="Times New Roman" panose="02020603050405020304" pitchFamily="18" charset="0"/>
              </a:rPr>
              <a:t>  Praveen et al,  “ Assessment of   Quality of Rice  Grain  using  	Optical and Image Processing Technique”, </a:t>
            </a:r>
            <a:r>
              <a:rPr lang="en-US" sz="40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	7164-5 </a:t>
            </a:r>
            <a:r>
              <a:rPr lang="en-IN" sz="4000" dirty="0">
                <a:latin typeface="Times New Roman" panose="02020603050405020304" pitchFamily="18" charset="0"/>
                <a:ea typeface="Tahoma" panose="020B0604030504040204" pitchFamily="34" charset="0"/>
                <a:cs typeface="Times New Roman" panose="02020603050405020304" pitchFamily="18" charset="0"/>
              </a:rPr>
              <a:t>©2019 IEEE</a:t>
            </a:r>
            <a:endParaRPr lang="en-IN" sz="4000"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2235A2C5-A2D1-459D-AB4B-CB4DB25ED0EE}"/>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018302A9-ACE1-45D8-8E8A-431AEE70EAF7}"/>
              </a:ext>
            </a:extLst>
          </p:cNvPr>
          <p:cNvSpPr>
            <a:spLocks noGrp="1"/>
          </p:cNvSpPr>
          <p:nvPr>
            <p:ph type="sldNum" sz="quarter" idx="12"/>
          </p:nvPr>
        </p:nvSpPr>
        <p:spPr/>
        <p:txBody>
          <a:bodyPr/>
          <a:lstStyle/>
          <a:p>
            <a:fld id="{71DFE952-C415-4CB0-8D45-D08432ED1EAF}" type="slidenum">
              <a:rPr lang="en-IN" smtClean="0"/>
              <a:t>40</a:t>
            </a:fld>
            <a:endParaRPr lang="en-IN"/>
          </a:p>
        </p:txBody>
      </p:sp>
    </p:spTree>
    <p:extLst>
      <p:ext uri="{BB962C8B-B14F-4D97-AF65-F5344CB8AC3E}">
        <p14:creationId xmlns:p14="http://schemas.microsoft.com/office/powerpoint/2010/main" val="147582364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57D81E-8056-4F58-8FA9-DDD333805120}"/>
              </a:ext>
            </a:extLst>
          </p:cNvPr>
          <p:cNvSpPr txBox="1"/>
          <p:nvPr/>
        </p:nvSpPr>
        <p:spPr>
          <a:xfrm>
            <a:off x="3881779" y="2492405"/>
            <a:ext cx="4238661" cy="1200329"/>
          </a:xfrm>
          <a:prstGeom prst="rect">
            <a:avLst/>
          </a:prstGeom>
          <a:noFill/>
        </p:spPr>
        <p:txBody>
          <a:bodyPr wrap="none" rtlCol="0">
            <a:spAutoFit/>
          </a:bodyPr>
          <a:lstStyle/>
          <a:p>
            <a:r>
              <a:rPr lang="en-IN" sz="7200" dirty="0">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6096C9B8-E7AF-4C09-9BC3-EA7993F7A381}"/>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784C40D0-52DF-4518-A129-B770BF599E2B}"/>
              </a:ext>
            </a:extLst>
          </p:cNvPr>
          <p:cNvSpPr>
            <a:spLocks noGrp="1"/>
          </p:cNvSpPr>
          <p:nvPr>
            <p:ph type="sldNum" sz="quarter" idx="12"/>
          </p:nvPr>
        </p:nvSpPr>
        <p:spPr/>
        <p:txBody>
          <a:bodyPr/>
          <a:lstStyle/>
          <a:p>
            <a:fld id="{71DFE952-C415-4CB0-8D45-D08432ED1EAF}" type="slidenum">
              <a:rPr lang="en-IN" smtClean="0"/>
              <a:t>41</a:t>
            </a:fld>
            <a:endParaRPr lang="en-IN"/>
          </a:p>
        </p:txBody>
      </p:sp>
    </p:spTree>
    <p:extLst>
      <p:ext uri="{BB962C8B-B14F-4D97-AF65-F5344CB8AC3E}">
        <p14:creationId xmlns:p14="http://schemas.microsoft.com/office/powerpoint/2010/main" val="412265019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BCEAD-BA06-4641-ADFD-F483736EA724}"/>
              </a:ext>
            </a:extLst>
          </p:cNvPr>
          <p:cNvSpPr>
            <a:spLocks noGrp="1"/>
          </p:cNvSpPr>
          <p:nvPr>
            <p:ph type="title"/>
          </p:nvPr>
        </p:nvSpPr>
        <p:spPr>
          <a:xfrm>
            <a:off x="613913" y="-72695"/>
            <a:ext cx="10515600" cy="894331"/>
          </a:xfrm>
        </p:spPr>
        <p:txBody>
          <a:bodyPr/>
          <a:lstStyle/>
          <a:p>
            <a:pPr algn="ctr"/>
            <a:r>
              <a:rPr lang="en-IN"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5B48B2E8-33FF-4800-9AED-04035F8CC421}"/>
              </a:ext>
            </a:extLst>
          </p:cNvPr>
          <p:cNvSpPr>
            <a:spLocks noGrp="1"/>
          </p:cNvSpPr>
          <p:nvPr>
            <p:ph idx="1"/>
          </p:nvPr>
        </p:nvSpPr>
        <p:spPr>
          <a:xfrm>
            <a:off x="838200" y="821636"/>
            <a:ext cx="10515600" cy="586696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[1] 	</a:t>
            </a:r>
            <a:r>
              <a:rPr lang="en-IN" sz="2600" dirty="0">
                <a:latin typeface="Times New Roman" panose="02020603050405020304" pitchFamily="18" charset="0"/>
                <a:cs typeface="Times New Roman" panose="02020603050405020304" pitchFamily="18" charset="0"/>
              </a:rPr>
              <a:t>Syed Ali et al, “Low Cost Solution for Rice  Quality  Analysis 	using	Morphological Parameters and its Comparison with Standard	Measurements” 20th International </a:t>
            </a:r>
            <a:r>
              <a:rPr lang="en-IN" sz="2600" dirty="0" err="1">
                <a:latin typeface="Times New Roman" panose="02020603050405020304" pitchFamily="18" charset="0"/>
                <a:cs typeface="Times New Roman" panose="02020603050405020304" pitchFamily="18" charset="0"/>
              </a:rPr>
              <a:t>Multitopic</a:t>
            </a:r>
            <a:r>
              <a:rPr lang="en-IN" sz="2600" dirty="0">
                <a:latin typeface="Times New Roman" panose="02020603050405020304" pitchFamily="18" charset="0"/>
                <a:cs typeface="Times New Roman" panose="02020603050405020304" pitchFamily="18" charset="0"/>
              </a:rPr>
              <a:t> Conference 	(INMIC’1) 978-1-5386-2303-9/17 ©2019 IEEE</a:t>
            </a:r>
          </a:p>
          <a:p>
            <a:pPr algn="just"/>
            <a:r>
              <a:rPr lang="en-IN" sz="2400" dirty="0">
                <a:latin typeface="Times New Roman" panose="02020603050405020304" pitchFamily="18" charset="0"/>
                <a:cs typeface="Times New Roman" panose="02020603050405020304" pitchFamily="18" charset="0"/>
              </a:rPr>
              <a:t>         The main aim of this research is to provide a low cost software product 	that mimics all the features and characteristics of this software</a:t>
            </a:r>
          </a:p>
          <a:p>
            <a:pPr algn="just"/>
            <a:r>
              <a:rPr lang="en-IN" sz="2400" dirty="0">
                <a:latin typeface="Times New Roman" panose="02020603050405020304" pitchFamily="18" charset="0"/>
                <a:cs typeface="Times New Roman" panose="02020603050405020304" pitchFamily="18" charset="0"/>
              </a:rPr>
              <a:t>        103 rice grains were taken for the classification of rice grains. Features 	which include length, width, area, uneven particles, grains of other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are taken into consideration for classification</a:t>
            </a:r>
          </a:p>
          <a:p>
            <a:pPr algn="just"/>
            <a:r>
              <a:rPr lang="en-IN" sz="2400" dirty="0">
                <a:latin typeface="Times New Roman" panose="02020603050405020304" pitchFamily="18" charset="0"/>
                <a:cs typeface="Times New Roman" panose="02020603050405020304" pitchFamily="18" charset="0"/>
              </a:rPr>
              <a:t>        The results obtained in terms of percentage accuracy of average length 	and average width of rice grains are 95.04 and 95.45 respectively</a:t>
            </a:r>
          </a:p>
          <a:p>
            <a:pPr marL="0" indent="0" algn="just">
              <a:buNone/>
            </a:pPr>
            <a:r>
              <a:rPr lang="en-IN" sz="2400" dirty="0">
                <a:latin typeface="Times New Roman" panose="02020603050405020304" pitchFamily="18" charset="0"/>
                <a:cs typeface="Times New Roman" panose="02020603050405020304" pitchFamily="18" charset="0"/>
              </a:rPr>
              <a:t>Advantage: Provides a low cost solution for classification using advanced techniques </a:t>
            </a:r>
          </a:p>
          <a:p>
            <a:pPr marL="0" indent="0" algn="just">
              <a:buNone/>
            </a:pPr>
            <a:r>
              <a:rPr lang="en-IN" sz="2400" dirty="0">
                <a:latin typeface="Times New Roman" panose="02020603050405020304" pitchFamily="18" charset="0"/>
                <a:cs typeface="Times New Roman" panose="02020603050405020304" pitchFamily="18" charset="0"/>
              </a:rPr>
              <a:t>Disadvantage: Not reliable and not universally applicable. </a:t>
            </a:r>
          </a:p>
        </p:txBody>
      </p:sp>
      <p:sp>
        <p:nvSpPr>
          <p:cNvPr id="5" name="Footer Placeholder 4">
            <a:extLst>
              <a:ext uri="{FF2B5EF4-FFF2-40B4-BE49-F238E27FC236}">
                <a16:creationId xmlns:a16="http://schemas.microsoft.com/office/drawing/2014/main" id="{AE84B104-0CC3-4CF7-ABF2-66746BC78CF2}"/>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B9CFA14E-B135-4CC2-B08A-EDF9E2A2709A}"/>
              </a:ext>
            </a:extLst>
          </p:cNvPr>
          <p:cNvSpPr>
            <a:spLocks noGrp="1"/>
          </p:cNvSpPr>
          <p:nvPr>
            <p:ph type="sldNum" sz="quarter" idx="12"/>
          </p:nvPr>
        </p:nvSpPr>
        <p:spPr/>
        <p:txBody>
          <a:bodyPr/>
          <a:lstStyle/>
          <a:p>
            <a:fld id="{71DFE952-C415-4CB0-8D45-D08432ED1EAF}" type="slidenum">
              <a:rPr lang="en-IN" smtClean="0"/>
              <a:t>5</a:t>
            </a:fld>
            <a:endParaRPr lang="en-IN"/>
          </a:p>
        </p:txBody>
      </p:sp>
    </p:spTree>
    <p:extLst>
      <p:ext uri="{BB962C8B-B14F-4D97-AF65-F5344CB8AC3E}">
        <p14:creationId xmlns:p14="http://schemas.microsoft.com/office/powerpoint/2010/main" val="303998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750" y="500062"/>
            <a:ext cx="11424250" cy="1325563"/>
          </a:xfrm>
        </p:spPr>
        <p:txBody>
          <a:bodyPr>
            <a:normAutofit fontScale="90000"/>
          </a:bodyPr>
          <a:lstStyle/>
          <a:p>
            <a:r>
              <a:rPr lang="en-IN" sz="3100" dirty="0">
                <a:latin typeface="Times New Roman" panose="02020603050405020304" pitchFamily="18" charset="0"/>
                <a:cs typeface="Times New Roman" panose="02020603050405020304" pitchFamily="18" charset="0"/>
              </a:rPr>
              <a:t>[2] 	Harpreet Singh et al, “ Image  Processing  Techniques  for   Analysing 	Food Grains”, </a:t>
            </a:r>
            <a:r>
              <a:rPr lang="en-US" sz="31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978-1-4244-7164-5 </a:t>
            </a:r>
            <a:r>
              <a:rPr lang="en-IN" sz="3100" dirty="0">
                <a:latin typeface="Times New Roman" panose="02020603050405020304" pitchFamily="18" charset="0"/>
                <a:ea typeface="Tahoma" panose="020B0604030504040204" pitchFamily="34" charset="0"/>
                <a:cs typeface="Times New Roman" panose="02020603050405020304" pitchFamily="18" charset="0"/>
              </a:rPr>
              <a:t>©2019 IEEE</a:t>
            </a:r>
            <a:br>
              <a:rPr lang="en-IN" sz="2000" dirty="0">
                <a:latin typeface="Times New Roman" panose="02020603050405020304" pitchFamily="18" charset="0"/>
                <a:cs typeface="Times New Roman" panose="02020603050405020304" pitchFamily="18" charset="0"/>
              </a:rPr>
            </a:br>
            <a:endParaRPr lang="en-IN" sz="2000" dirty="0"/>
          </a:p>
        </p:txBody>
      </p:sp>
      <p:sp>
        <p:nvSpPr>
          <p:cNvPr id="3" name="Content Placeholder 2"/>
          <p:cNvSpPr>
            <a:spLocks noGrp="1"/>
          </p:cNvSpPr>
          <p:nvPr>
            <p:ph idx="1"/>
          </p:nvPr>
        </p:nvSpPr>
        <p:spPr>
          <a:xfrm>
            <a:off x="854015" y="1603513"/>
            <a:ext cx="11337985" cy="5254487"/>
          </a:xfrm>
        </p:spPr>
        <p:txBody>
          <a:bodyPr>
            <a:normAutofit/>
          </a:bodyPr>
          <a:lstStyle/>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system the grain Parameters for grading are Aspect Ratio, 	weight(to obtain 	density and size of the grains), Texture, Chalkiness, Whiteness, Length and Width</a:t>
            </a:r>
          </a:p>
          <a:p>
            <a:pPr algn="just"/>
            <a:r>
              <a:rPr lang="en-IN" sz="2400" dirty="0">
                <a:latin typeface="Times New Roman" panose="02020603050405020304" pitchFamily="18" charset="0"/>
                <a:cs typeface="Times New Roman" panose="02020603050405020304" pitchFamily="18" charset="0"/>
              </a:rPr>
              <a:t>	The techniques which is used to extract these features, Kernels 	separation by 	Sieving method, Grain analysis by Digital Image 	Analysis seed count, Rice 	grain analysis by Image acquisition, Kernel 	quality analysis by Automatic grain 	quality inspection</a:t>
            </a:r>
          </a:p>
          <a:p>
            <a:pPr algn="just"/>
            <a:r>
              <a:rPr lang="en-IN" sz="2400" dirty="0">
                <a:latin typeface="Times New Roman" panose="02020603050405020304" pitchFamily="18" charset="0"/>
                <a:cs typeface="Times New Roman" panose="02020603050405020304" pitchFamily="18" charset="0"/>
              </a:rPr>
              <a:t>	The four techniques which are involved in quality analysis gives a precise reading 	on the quality of the rice grains</a:t>
            </a:r>
          </a:p>
          <a:p>
            <a:pPr algn="just"/>
            <a:r>
              <a:rPr lang="en-IN" sz="2400" dirty="0">
                <a:latin typeface="Times New Roman" panose="02020603050405020304" pitchFamily="18" charset="0"/>
                <a:cs typeface="Times New Roman" panose="02020603050405020304" pitchFamily="18" charset="0"/>
              </a:rPr>
              <a:t> 	This technique is useful for analysing huge quantity of grains and requires less 	intervention of an operator</a:t>
            </a:r>
          </a:p>
          <a:p>
            <a:pPr marL="0" indent="0">
              <a:buNone/>
            </a:pPr>
            <a:r>
              <a:rPr lang="en-IN" sz="2400" dirty="0">
                <a:latin typeface="Times New Roman" panose="02020603050405020304" pitchFamily="18" charset="0"/>
                <a:cs typeface="Times New Roman" panose="02020603050405020304" pitchFamily="18" charset="0"/>
              </a:rPr>
              <a:t>Advantage: Provides wide ranging techniques for analysing food grains.</a:t>
            </a:r>
          </a:p>
          <a:p>
            <a:pPr marL="0" indent="0">
              <a:buNone/>
            </a:pPr>
            <a:r>
              <a:rPr lang="en-IN" sz="2400" dirty="0">
                <a:latin typeface="Times New Roman" panose="02020603050405020304" pitchFamily="18" charset="0"/>
                <a:cs typeface="Times New Roman" panose="02020603050405020304" pitchFamily="18" charset="0"/>
              </a:rPr>
              <a:t>Disadvantage: Does not concentrate on the implementation of the elaborated techniques</a:t>
            </a:r>
          </a:p>
          <a:p>
            <a:pPr marL="0" indent="0">
              <a:buNone/>
            </a:pPr>
            <a:r>
              <a:rPr lang="en-IN" dirty="0">
                <a:latin typeface="Times New Roman" panose="02020603050405020304" pitchFamily="18" charset="0"/>
                <a:cs typeface="Times New Roman" panose="02020603050405020304" pitchFamily="18" charset="0"/>
              </a:rPr>
              <a:t> </a:t>
            </a:r>
          </a:p>
        </p:txBody>
      </p:sp>
      <p:sp>
        <p:nvSpPr>
          <p:cNvPr id="5" name="Footer Placeholder 4">
            <a:extLst>
              <a:ext uri="{FF2B5EF4-FFF2-40B4-BE49-F238E27FC236}">
                <a16:creationId xmlns:a16="http://schemas.microsoft.com/office/drawing/2014/main" id="{56E6D8DB-5B7C-46C4-B203-39D3AB7C7B6F}"/>
              </a:ext>
            </a:extLst>
          </p:cNvPr>
          <p:cNvSpPr>
            <a:spLocks noGrp="1"/>
          </p:cNvSpPr>
          <p:nvPr>
            <p:ph type="ftr" sz="quarter" idx="11"/>
          </p:nvPr>
        </p:nvSpPr>
        <p:spPr/>
        <p:txBody>
          <a:bodyPr/>
          <a:lstStyle/>
          <a:p>
            <a:r>
              <a:rPr lang="en-IN"/>
              <a:t>Dept. of CSE, BNMIT</a:t>
            </a:r>
          </a:p>
        </p:txBody>
      </p:sp>
      <p:sp>
        <p:nvSpPr>
          <p:cNvPr id="6" name="Slide Number Placeholder 5">
            <a:extLst>
              <a:ext uri="{FF2B5EF4-FFF2-40B4-BE49-F238E27FC236}">
                <a16:creationId xmlns:a16="http://schemas.microsoft.com/office/drawing/2014/main" id="{650262B6-D7E3-4EE5-826E-3C2BD91016E6}"/>
              </a:ext>
            </a:extLst>
          </p:cNvPr>
          <p:cNvSpPr>
            <a:spLocks noGrp="1"/>
          </p:cNvSpPr>
          <p:nvPr>
            <p:ph type="sldNum" sz="quarter" idx="12"/>
          </p:nvPr>
        </p:nvSpPr>
        <p:spPr/>
        <p:txBody>
          <a:bodyPr/>
          <a:lstStyle/>
          <a:p>
            <a:fld id="{71DFE952-C415-4CB0-8D45-D08432ED1EAF}" type="slidenum">
              <a:rPr lang="en-IN" smtClean="0"/>
              <a:t>6</a:t>
            </a:fld>
            <a:endParaRPr lang="en-IN"/>
          </a:p>
        </p:txBody>
      </p:sp>
    </p:spTree>
    <p:extLst>
      <p:ext uri="{BB962C8B-B14F-4D97-AF65-F5344CB8AC3E}">
        <p14:creationId xmlns:p14="http://schemas.microsoft.com/office/powerpoint/2010/main" val="10478072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596" y="316002"/>
            <a:ext cx="11605404" cy="1509623"/>
          </a:xfrm>
        </p:spPr>
        <p:txBody>
          <a:bodyPr>
            <a:noAutofit/>
          </a:bodyPr>
          <a:lstStyle/>
          <a:p>
            <a:r>
              <a:rPr lang="en-IN" sz="2800" dirty="0">
                <a:latin typeface="Times New Roman" panose="02020603050405020304" pitchFamily="18" charset="0"/>
                <a:cs typeface="Times New Roman" panose="02020603050405020304" pitchFamily="18" charset="0"/>
              </a:rPr>
              <a:t>[3] 	</a:t>
            </a:r>
            <a:r>
              <a:rPr lang="en-IN" sz="2800" dirty="0" err="1">
                <a:latin typeface="Times New Roman" panose="02020603050405020304" pitchFamily="18" charset="0"/>
                <a:cs typeface="Times New Roman" panose="02020603050405020304" pitchFamily="18" charset="0"/>
              </a:rPr>
              <a:t>Zahida</a:t>
            </a:r>
            <a:r>
              <a:rPr lang="en-IN" sz="2800" dirty="0">
                <a:latin typeface="Times New Roman" panose="02020603050405020304" pitchFamily="18" charset="0"/>
                <a:cs typeface="Times New Roman" panose="02020603050405020304" pitchFamily="18" charset="0"/>
              </a:rPr>
              <a:t>  Praveen et al,  “ Assessment of   Quality of Rice  Grain  using  	Optical and Image Processing Technique”, </a:t>
            </a:r>
            <a:r>
              <a:rPr lang="en-US" sz="2800" dirty="0">
                <a:latin typeface="Times New Roman" panose="02020603050405020304" pitchFamily="18" charset="0"/>
                <a:ea typeface="Tahoma" panose="020B0604030504040204" pitchFamily="34" charset="0"/>
                <a:cs typeface="Times New Roman" panose="02020603050405020304" pitchFamily="18" charset="0"/>
              </a:rPr>
              <a:t>International Conference on 	Computing Methodologies 	Communication (ICCMC) 978-1-4244-	7164-5 </a:t>
            </a:r>
            <a:r>
              <a:rPr lang="en-IN" sz="2800" dirty="0">
                <a:latin typeface="Times New Roman" panose="02020603050405020304" pitchFamily="18" charset="0"/>
                <a:ea typeface="Tahoma" panose="020B0604030504040204" pitchFamily="34" charset="0"/>
                <a:cs typeface="Times New Roman" panose="02020603050405020304" pitchFamily="18" charset="0"/>
              </a:rPr>
              <a:t>©2017 IEEE</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9309" y="1825625"/>
            <a:ext cx="2280690" cy="4739077"/>
          </a:xfrm>
        </p:spPr>
      </p:pic>
      <p:sp>
        <p:nvSpPr>
          <p:cNvPr id="5" name="TextBox 4"/>
          <p:cNvSpPr txBox="1"/>
          <p:nvPr/>
        </p:nvSpPr>
        <p:spPr>
          <a:xfrm>
            <a:off x="762001" y="1902227"/>
            <a:ext cx="8157272" cy="4585871"/>
          </a:xfrm>
          <a:prstGeom prst="rect">
            <a:avLst/>
          </a:prstGeom>
          <a:noFill/>
        </p:spPr>
        <p:txBody>
          <a:bodyPr wrap="square" rtlCol="0">
            <a:spAutoFit/>
          </a:bodyPr>
          <a:lstStyle/>
          <a:p>
            <a:pPr marL="457200" indent="-45720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 this Algorithm they have calculated the chalkiness 	and used  various   color models such as RGB and 	HSV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models</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These features  are   analysed  on  the histogram to 	determine the quality of the rice grains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The results  of  the   histogram  is  measured 	and listed in 	a table. </a:t>
            </a:r>
          </a:p>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      Results are based on area, length, width and chalkiness. </a:t>
            </a:r>
          </a:p>
          <a:p>
            <a:pPr algn="just"/>
            <a:r>
              <a:rPr lang="en-IN" sz="2400" dirty="0">
                <a:latin typeface="Times New Roman" panose="02020603050405020304" pitchFamily="18" charset="0"/>
                <a:cs typeface="Times New Roman" panose="02020603050405020304" pitchFamily="18" charset="0"/>
              </a:rPr>
              <a:t>Advantage: Almost accurately calculates the percentage of chalky area of the rice grain </a:t>
            </a:r>
          </a:p>
          <a:p>
            <a:pPr algn="just"/>
            <a:r>
              <a:rPr lang="en-IN" sz="2400" dirty="0">
                <a:latin typeface="Times New Roman" panose="02020603050405020304" pitchFamily="18" charset="0"/>
                <a:cs typeface="Times New Roman" panose="02020603050405020304" pitchFamily="18" charset="0"/>
              </a:rPr>
              <a:t>Disadvantage: Validation of the research relies on visual inspection</a:t>
            </a:r>
          </a:p>
        </p:txBody>
      </p:sp>
      <p:sp>
        <p:nvSpPr>
          <p:cNvPr id="6" name="Footer Placeholder 5">
            <a:extLst>
              <a:ext uri="{FF2B5EF4-FFF2-40B4-BE49-F238E27FC236}">
                <a16:creationId xmlns:a16="http://schemas.microsoft.com/office/drawing/2014/main" id="{7C0C2457-0797-47C5-9D1E-B303579A3A10}"/>
              </a:ext>
            </a:extLst>
          </p:cNvPr>
          <p:cNvSpPr>
            <a:spLocks noGrp="1"/>
          </p:cNvSpPr>
          <p:nvPr>
            <p:ph type="ftr" sz="quarter" idx="11"/>
          </p:nvPr>
        </p:nvSpPr>
        <p:spPr/>
        <p:txBody>
          <a:bodyPr/>
          <a:lstStyle/>
          <a:p>
            <a:r>
              <a:rPr lang="en-IN"/>
              <a:t>Dept. of CSE, BNMIT</a:t>
            </a:r>
          </a:p>
        </p:txBody>
      </p:sp>
      <p:sp>
        <p:nvSpPr>
          <p:cNvPr id="7" name="Slide Number Placeholder 6">
            <a:extLst>
              <a:ext uri="{FF2B5EF4-FFF2-40B4-BE49-F238E27FC236}">
                <a16:creationId xmlns:a16="http://schemas.microsoft.com/office/drawing/2014/main" id="{CA9AA821-547C-449A-9845-453158F769BB}"/>
              </a:ext>
            </a:extLst>
          </p:cNvPr>
          <p:cNvSpPr>
            <a:spLocks noGrp="1"/>
          </p:cNvSpPr>
          <p:nvPr>
            <p:ph type="sldNum" sz="quarter" idx="12"/>
          </p:nvPr>
        </p:nvSpPr>
        <p:spPr/>
        <p:txBody>
          <a:bodyPr/>
          <a:lstStyle/>
          <a:p>
            <a:fld id="{71DFE952-C415-4CB0-8D45-D08432ED1EAF}" type="slidenum">
              <a:rPr lang="en-IN" smtClean="0"/>
              <a:t>7</a:t>
            </a:fld>
            <a:endParaRPr lang="en-IN"/>
          </a:p>
        </p:txBody>
      </p:sp>
    </p:spTree>
    <p:extLst>
      <p:ext uri="{BB962C8B-B14F-4D97-AF65-F5344CB8AC3E}">
        <p14:creationId xmlns:p14="http://schemas.microsoft.com/office/powerpoint/2010/main" val="37915110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4A4CC0-1644-4B8D-8C70-7F23151055E6}"/>
              </a:ext>
            </a:extLst>
          </p:cNvPr>
          <p:cNvSpPr>
            <a:spLocks noGrp="1"/>
          </p:cNvSpPr>
          <p:nvPr>
            <p:ph idx="1"/>
          </p:nvPr>
        </p:nvSpPr>
        <p:spPr>
          <a:xfrm>
            <a:off x="501770" y="677861"/>
            <a:ext cx="11135264" cy="5843710"/>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[4]  Muhammad Junaid Asif et al., “Rice Grain Identification and             	Quality Analysis using Image Processing based on Principal 	Component  Analysis” 978-1-5386-8204-3/18 ©2018 IEEE</a:t>
            </a:r>
          </a:p>
          <a:p>
            <a:pPr marL="0" indent="0" algn="just">
              <a:buNone/>
            </a:pPr>
            <a:endParaRPr lang="en-IN" sz="10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Research on this paper shows an image processing-based solution to classify the 	different varieties of rice and its quality analysis 	using an approach based on 	the combination of principal component analysis and canny edge detection</a:t>
            </a:r>
          </a:p>
          <a:p>
            <a:pPr algn="just"/>
            <a:r>
              <a:rPr lang="en-IN" sz="2400" dirty="0">
                <a:latin typeface="Times New Roman" panose="02020603050405020304" pitchFamily="18" charset="0"/>
                <a:cs typeface="Times New Roman" panose="02020603050405020304" pitchFamily="18" charset="0"/>
              </a:rPr>
              <a:t> 	The morphological features used for classification are 	eccentricity, major 	axis length, minor axis length, perimeter, area 	and size of the grains</a:t>
            </a:r>
          </a:p>
          <a:p>
            <a:pPr algn="just"/>
            <a:r>
              <a:rPr lang="en-IN" sz="2400" dirty="0">
                <a:latin typeface="Times New Roman" panose="02020603050405020304" pitchFamily="18" charset="0"/>
                <a:cs typeface="Times New Roman" panose="02020603050405020304" pitchFamily="18" charset="0"/>
              </a:rPr>
              <a:t> 	Results obtained in terms of classification and quality analysis are 	92.3% and 	89.5% respectively</a:t>
            </a:r>
          </a:p>
          <a:p>
            <a:pPr marL="0" indent="0" algn="just">
              <a:buNone/>
            </a:pPr>
            <a:r>
              <a:rPr lang="en-IN" sz="2400" dirty="0">
                <a:latin typeface="Times New Roman" panose="02020603050405020304" pitchFamily="18" charset="0"/>
                <a:cs typeface="Times New Roman" panose="02020603050405020304" pitchFamily="18" charset="0"/>
              </a:rPr>
              <a:t>Advantage: Uses algorithms like Principal Component Analysis which makes the research robust</a:t>
            </a:r>
          </a:p>
          <a:p>
            <a:pPr marL="0" indent="0" algn="just">
              <a:buNone/>
            </a:pPr>
            <a:r>
              <a:rPr lang="en-IN" sz="2400" dirty="0">
                <a:latin typeface="Times New Roman" panose="02020603050405020304" pitchFamily="18" charset="0"/>
                <a:cs typeface="Times New Roman" panose="02020603050405020304" pitchFamily="18" charset="0"/>
              </a:rPr>
              <a:t>Disadvantage: The accuracy of the proposed system is very less</a:t>
            </a:r>
          </a:p>
        </p:txBody>
      </p:sp>
      <p:sp>
        <p:nvSpPr>
          <p:cNvPr id="4" name="Footer Placeholder 3">
            <a:extLst>
              <a:ext uri="{FF2B5EF4-FFF2-40B4-BE49-F238E27FC236}">
                <a16:creationId xmlns:a16="http://schemas.microsoft.com/office/drawing/2014/main" id="{78F324A5-BCA3-4B54-A07E-AFC1E0AFF7D2}"/>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1103674E-B0BD-451E-AAF1-91C67EAE4BC2}"/>
              </a:ext>
            </a:extLst>
          </p:cNvPr>
          <p:cNvSpPr>
            <a:spLocks noGrp="1"/>
          </p:cNvSpPr>
          <p:nvPr>
            <p:ph type="sldNum" sz="quarter" idx="12"/>
          </p:nvPr>
        </p:nvSpPr>
        <p:spPr/>
        <p:txBody>
          <a:bodyPr/>
          <a:lstStyle/>
          <a:p>
            <a:fld id="{71DFE952-C415-4CB0-8D45-D08432ED1EAF}" type="slidenum">
              <a:rPr lang="en-IN" smtClean="0"/>
              <a:t>8</a:t>
            </a:fld>
            <a:endParaRPr lang="en-IN"/>
          </a:p>
        </p:txBody>
      </p:sp>
    </p:spTree>
    <p:extLst>
      <p:ext uri="{BB962C8B-B14F-4D97-AF65-F5344CB8AC3E}">
        <p14:creationId xmlns:p14="http://schemas.microsoft.com/office/powerpoint/2010/main" val="2209444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117C0-F08D-4D8D-9AB6-D91C02F6ACE5}"/>
              </a:ext>
            </a:extLst>
          </p:cNvPr>
          <p:cNvSpPr>
            <a:spLocks noGrp="1"/>
          </p:cNvSpPr>
          <p:nvPr>
            <p:ph idx="1"/>
          </p:nvPr>
        </p:nvSpPr>
        <p:spPr>
          <a:xfrm>
            <a:off x="638354" y="500333"/>
            <a:ext cx="11553646" cy="635766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[5] 	Deepika Sharma et al, “Grain Quality Detection by using Image 	Processing for public distribution”, International Conference on 	Intelligent Computing and Control Systems   978-1-5386-2745 	©2017 	IEEE</a:t>
            </a:r>
          </a:p>
          <a:p>
            <a:pPr algn="just"/>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The work in this Research states that the processing of  grains can also be 	done 	using Neural Network classifier</a:t>
            </a:r>
          </a:p>
          <a:p>
            <a:pPr algn="just"/>
            <a:r>
              <a:rPr lang="en-IN" sz="2400" dirty="0">
                <a:latin typeface="Times New Roman" panose="02020603050405020304" pitchFamily="18" charset="0"/>
                <a:cs typeface="Times New Roman" panose="02020603050405020304" pitchFamily="18" charset="0"/>
              </a:rPr>
              <a:t>	The work proposes classification through feature extraction keeping the features as 	Area, Major axis length, Minor axis 	length, 	Perimeter</a:t>
            </a:r>
          </a:p>
          <a:p>
            <a:pPr algn="just"/>
            <a:r>
              <a:rPr lang="en-IN" sz="2400" dirty="0">
                <a:latin typeface="Times New Roman" panose="02020603050405020304" pitchFamily="18" charset="0"/>
                <a:cs typeface="Times New Roman" panose="02020603050405020304" pitchFamily="18" charset="0"/>
              </a:rPr>
              <a:t>	The testing process involves Image Pre-Processing, Segmentation Image 	Binarization, NN Classifier</a:t>
            </a:r>
          </a:p>
          <a:p>
            <a:pPr algn="just"/>
            <a:r>
              <a:rPr lang="en-IN" sz="2400" dirty="0">
                <a:latin typeface="Times New Roman" panose="02020603050405020304" pitchFamily="18" charset="0"/>
                <a:cs typeface="Times New Roman" panose="02020603050405020304" pitchFamily="18" charset="0"/>
              </a:rPr>
              <a:t>	The grains are classified into ‘Good’, ‘Average’, and ‘Bad’ with  an accuracy of 82%</a:t>
            </a:r>
          </a:p>
          <a:p>
            <a:pPr marL="0" indent="0" algn="just">
              <a:buNone/>
            </a:pPr>
            <a:r>
              <a:rPr lang="en-IN" sz="2400" dirty="0">
                <a:latin typeface="Times New Roman" panose="02020603050405020304" pitchFamily="18" charset="0"/>
                <a:cs typeface="Times New Roman" panose="02020603050405020304" pitchFamily="18" charset="0"/>
              </a:rPr>
              <a:t>Advantage: Most sturdy system which implements IoT and Image Processing which is useful for the society. </a:t>
            </a:r>
          </a:p>
          <a:p>
            <a:pPr marL="0" indent="0" algn="just">
              <a:buNone/>
            </a:pPr>
            <a:r>
              <a:rPr lang="en-IN" sz="2400" dirty="0">
                <a:latin typeface="Times New Roman" panose="02020603050405020304" pitchFamily="18" charset="0"/>
                <a:cs typeface="Times New Roman" panose="02020603050405020304" pitchFamily="18" charset="0"/>
              </a:rPr>
              <a:t>Disadvantage: No research done on the accuracy of the grain classification</a:t>
            </a:r>
            <a:r>
              <a:rPr lang="en-IN"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2B0EA6A0-4969-42FC-A73B-0797F6C1567A}"/>
              </a:ext>
            </a:extLst>
          </p:cNvPr>
          <p:cNvSpPr>
            <a:spLocks noGrp="1"/>
          </p:cNvSpPr>
          <p:nvPr>
            <p:ph type="ftr" sz="quarter" idx="11"/>
          </p:nvPr>
        </p:nvSpPr>
        <p:spPr/>
        <p:txBody>
          <a:bodyPr/>
          <a:lstStyle/>
          <a:p>
            <a:r>
              <a:rPr lang="en-IN"/>
              <a:t>Dept. of CSE, BNMIT</a:t>
            </a:r>
          </a:p>
        </p:txBody>
      </p:sp>
      <p:sp>
        <p:nvSpPr>
          <p:cNvPr id="5" name="Slide Number Placeholder 4">
            <a:extLst>
              <a:ext uri="{FF2B5EF4-FFF2-40B4-BE49-F238E27FC236}">
                <a16:creationId xmlns:a16="http://schemas.microsoft.com/office/drawing/2014/main" id="{D80DC015-DA81-49E2-AF3F-D7FDDEC4243D}"/>
              </a:ext>
            </a:extLst>
          </p:cNvPr>
          <p:cNvSpPr>
            <a:spLocks noGrp="1"/>
          </p:cNvSpPr>
          <p:nvPr>
            <p:ph type="sldNum" sz="quarter" idx="12"/>
          </p:nvPr>
        </p:nvSpPr>
        <p:spPr/>
        <p:txBody>
          <a:bodyPr/>
          <a:lstStyle/>
          <a:p>
            <a:fld id="{71DFE952-C415-4CB0-8D45-D08432ED1EAF}" type="slidenum">
              <a:rPr lang="en-IN" smtClean="0"/>
              <a:t>9</a:t>
            </a:fld>
            <a:endParaRPr lang="en-IN"/>
          </a:p>
        </p:txBody>
      </p:sp>
    </p:spTree>
    <p:extLst>
      <p:ext uri="{BB962C8B-B14F-4D97-AF65-F5344CB8AC3E}">
        <p14:creationId xmlns:p14="http://schemas.microsoft.com/office/powerpoint/2010/main" val="14225349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2111676</TotalTime>
  <Words>3817</Words>
  <Application>Microsoft Office PowerPoint</Application>
  <PresentationFormat>Widescreen</PresentationFormat>
  <Paragraphs>422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                                         Controlling Adulteration in Public Food Grain Distribution  </vt:lpstr>
      <vt:lpstr>Outline</vt:lpstr>
      <vt:lpstr>Introduction</vt:lpstr>
      <vt:lpstr>Introduction</vt:lpstr>
      <vt:lpstr>Literature Survey</vt:lpstr>
      <vt:lpstr>[2]  Harpreet Singh et al, “ Image  Processing  Techniques  for   Analysing  Food Grains”, International Conference on Computing Methodologies  Communication (ICCMC) 978-1-4244-7164-5 ©2019 IEEE </vt:lpstr>
      <vt:lpstr>[3]  Zahida  Praveen et al,  “ Assessment of   Quality of Rice  Grain  using   Optical and Image Processing Technique”, International Conference on  Computing Methodologies  Communication (ICCMC) 978-1-4244- 7164-5 ©2017 IEEE</vt:lpstr>
      <vt:lpstr>PowerPoint Presentation</vt:lpstr>
      <vt:lpstr>PowerPoint Presentation</vt:lpstr>
      <vt:lpstr>[6]  Shraddha N. Shahane et al, “Grain Quality Assessment for  Rationing  System”,   Online International Conference on Green  Engineering and Technologies 978-1-5090-4556 ©2016 IEEE </vt:lpstr>
      <vt:lpstr>PowerPoint Presentation</vt:lpstr>
      <vt:lpstr>PowerPoint Presentation</vt:lpstr>
      <vt:lpstr>Problem Statement</vt:lpstr>
      <vt:lpstr>Description of Dataset</vt:lpstr>
      <vt:lpstr>Existing System</vt:lpstr>
      <vt:lpstr>Proposed System</vt:lpstr>
      <vt:lpstr>Introduction to Probabilistic Neural Networks</vt:lpstr>
      <vt:lpstr>Introduction to Probabilistic Neural Networks</vt:lpstr>
      <vt:lpstr>Elementary concepts – Parzen Windows</vt:lpstr>
      <vt:lpstr>Elementary Concepts – Radial Basis Functions</vt:lpstr>
      <vt:lpstr>Introduction to Probabilistic Neural Networks</vt:lpstr>
      <vt:lpstr>Introduction to Probabilistic Neural Networks</vt:lpstr>
      <vt:lpstr>Introduction to Probabilistic Neural Networks</vt:lpstr>
      <vt:lpstr>Introduction to Probabilistic Neural Networks</vt:lpstr>
      <vt:lpstr>Introduction to Probabilistic Neural Networks</vt:lpstr>
      <vt:lpstr>HOG Feature</vt:lpstr>
      <vt:lpstr>Chalkiness Feature</vt:lpstr>
      <vt:lpstr>Calculation of Chalkiness</vt:lpstr>
      <vt:lpstr>GLCM Feature </vt:lpstr>
      <vt:lpstr>GLCM Feature </vt:lpstr>
      <vt:lpstr>Block Diagram</vt:lpstr>
      <vt:lpstr>Data Flow Diagram Level 0 and Level 1</vt:lpstr>
      <vt:lpstr>Data Flow Diagram Level 2</vt:lpstr>
      <vt:lpstr>Sequence Diagram</vt:lpstr>
      <vt:lpstr>Test Cases</vt:lpstr>
      <vt:lpstr>Results and Performance Evaluation</vt:lpstr>
      <vt:lpstr>Issues</vt:lpstr>
      <vt:lpstr>Future Enhancements</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Harshith RM</dc:creator>
  <cp:lastModifiedBy>Kshithij Kikkeri</cp:lastModifiedBy>
  <cp:revision>78</cp:revision>
  <dcterms:created xsi:type="dcterms:W3CDTF">2020-05-15T06:10:52Z</dcterms:created>
  <dcterms:modified xsi:type="dcterms:W3CDTF">2020-07-03T06:23:05Z</dcterms:modified>
</cp:coreProperties>
</file>