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Spectral"/>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pectral-bold.fntdata"/><Relationship Id="rId30" Type="http://schemas.openxmlformats.org/officeDocument/2006/relationships/font" Target="fonts/Spectral-regular.fntdata"/><Relationship Id="rId11" Type="http://schemas.openxmlformats.org/officeDocument/2006/relationships/slide" Target="slides/slide5.xml"/><Relationship Id="rId33" Type="http://schemas.openxmlformats.org/officeDocument/2006/relationships/font" Target="fonts/Spectral-boldItalic.fntdata"/><Relationship Id="rId10" Type="http://schemas.openxmlformats.org/officeDocument/2006/relationships/slide" Target="slides/slide4.xml"/><Relationship Id="rId32" Type="http://schemas.openxmlformats.org/officeDocument/2006/relationships/font" Target="fonts/Spectral-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b0af4550c_2_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b0af4550c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7b0af4550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b0af4550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7b0af4550c_6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b0af4550c_6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d9956aa397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d9956aa397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b0af4550c_6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b0af4550c_6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9956aa397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9956aa397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9956aa397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9956aa397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9956aa397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d9956aa397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9956aa397_3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9956aa397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d9dba323b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d9dba323b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d9956aa397_3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d9956aa397_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9956aa397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9956aa397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b0af455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b0af455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b0af4550c_6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b0af4550c_6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7b0af4550c_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b0af4550c_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b0af4550c_6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b0af4550c_6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b0af4550c_6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b0af4550c_6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9956aa397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9956aa397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7b0af4550c_6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b0af4550c_6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7.gif"/><Relationship Id="rId4" Type="http://schemas.openxmlformats.org/officeDocument/2006/relationships/image" Target="../media/image8.gif"/><Relationship Id="rId5" Type="http://schemas.openxmlformats.org/officeDocument/2006/relationships/image" Target="../media/image1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6.gif"/><Relationship Id="rId4" Type="http://schemas.openxmlformats.org/officeDocument/2006/relationships/image" Target="../media/image5.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7.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3.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4113475" y="406300"/>
            <a:ext cx="4284900" cy="255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800"/>
              <a:t>CS 419 Project</a:t>
            </a:r>
            <a:endParaRPr b="1" sz="3800"/>
          </a:p>
          <a:p>
            <a:pPr indent="0" lvl="0" marL="0" rtl="0" algn="ctr">
              <a:spcBef>
                <a:spcPts val="0"/>
              </a:spcBef>
              <a:spcAft>
                <a:spcPts val="0"/>
              </a:spcAft>
              <a:buNone/>
            </a:pPr>
            <a:r>
              <a:t/>
            </a:r>
            <a:endParaRPr b="1" i="1" sz="1050"/>
          </a:p>
          <a:p>
            <a:pPr indent="0" lvl="0" marL="0" rtl="0" algn="ctr">
              <a:spcBef>
                <a:spcPts val="0"/>
              </a:spcBef>
              <a:spcAft>
                <a:spcPts val="0"/>
              </a:spcAft>
              <a:buNone/>
            </a:pPr>
            <a:r>
              <a:rPr i="1" lang="en" sz="2400"/>
              <a:t>Mastering Atari Pong using </a:t>
            </a:r>
            <a:endParaRPr i="1" sz="2400"/>
          </a:p>
          <a:p>
            <a:pPr indent="0" lvl="0" marL="0" rtl="0" algn="ctr">
              <a:spcBef>
                <a:spcPts val="0"/>
              </a:spcBef>
              <a:spcAft>
                <a:spcPts val="0"/>
              </a:spcAft>
              <a:buNone/>
            </a:pPr>
            <a:r>
              <a:rPr i="1" lang="en" sz="2400"/>
              <a:t>Deep Reinforcement Learning</a:t>
            </a:r>
            <a:endParaRPr i="1" sz="2400"/>
          </a:p>
          <a:p>
            <a:pPr indent="0" lvl="0" marL="0" rtl="0" algn="ctr">
              <a:spcBef>
                <a:spcPts val="0"/>
              </a:spcBef>
              <a:spcAft>
                <a:spcPts val="0"/>
              </a:spcAft>
              <a:buNone/>
            </a:pPr>
            <a:r>
              <a:rPr lang="en" sz="2000"/>
              <a:t>~ </a:t>
            </a:r>
            <a:r>
              <a:rPr b="1" lang="en" sz="2000">
                <a:latin typeface="Spectral"/>
                <a:ea typeface="Spectral"/>
                <a:cs typeface="Spectral"/>
                <a:sym typeface="Spectral"/>
              </a:rPr>
              <a:t>Team Brogrammers</a:t>
            </a:r>
            <a:endParaRPr b="1" sz="2600">
              <a:latin typeface="Spectral"/>
              <a:ea typeface="Spectral"/>
              <a:cs typeface="Spectral"/>
              <a:sym typeface="Spectral"/>
            </a:endParaRPr>
          </a:p>
        </p:txBody>
      </p:sp>
      <p:sp>
        <p:nvSpPr>
          <p:cNvPr id="100" name="Google Shape;100;p25"/>
          <p:cNvSpPr txBox="1"/>
          <p:nvPr>
            <p:ph idx="1" type="subTitle"/>
          </p:nvPr>
        </p:nvSpPr>
        <p:spPr>
          <a:xfrm>
            <a:off x="4497900" y="3081238"/>
            <a:ext cx="4136100" cy="139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t>Arpit Saxena (180040019)</a:t>
            </a:r>
            <a:endParaRPr sz="2000"/>
          </a:p>
          <a:p>
            <a:pPr indent="0" lvl="0" marL="0" rtl="0" algn="l">
              <a:spcBef>
                <a:spcPts val="0"/>
              </a:spcBef>
              <a:spcAft>
                <a:spcPts val="0"/>
              </a:spcAft>
              <a:buNone/>
            </a:pPr>
            <a:r>
              <a:rPr lang="en" sz="2000"/>
              <a:t>Kritti Sharma (180100060)</a:t>
            </a:r>
            <a:endParaRPr sz="2000"/>
          </a:p>
          <a:p>
            <a:pPr indent="0" lvl="0" marL="0" rtl="0" algn="l">
              <a:spcBef>
                <a:spcPts val="0"/>
              </a:spcBef>
              <a:spcAft>
                <a:spcPts val="0"/>
              </a:spcAft>
              <a:buNone/>
            </a:pPr>
            <a:r>
              <a:rPr lang="en" sz="2000"/>
              <a:t>Shreyas Chandgothia (180260037)</a:t>
            </a:r>
            <a:endParaRPr sz="2000"/>
          </a:p>
          <a:p>
            <a:pPr indent="0" lvl="0" marL="0" rtl="0" algn="l">
              <a:spcBef>
                <a:spcPts val="0"/>
              </a:spcBef>
              <a:spcAft>
                <a:spcPts val="0"/>
              </a:spcAft>
              <a:buNone/>
            </a:pPr>
            <a:r>
              <a:rPr lang="en" sz="2000"/>
              <a:t>Shubham Lohiya (18D100020)</a:t>
            </a:r>
            <a:endParaRPr sz="2000"/>
          </a:p>
        </p:txBody>
      </p:sp>
      <p:sp>
        <p:nvSpPr>
          <p:cNvPr id="101" name="Google Shape;10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2" name="Google Shape;102;p25"/>
          <p:cNvPicPr preferRelativeResize="0"/>
          <p:nvPr/>
        </p:nvPicPr>
        <p:blipFill>
          <a:blip r:embed="rId3">
            <a:alphaModFix/>
          </a:blip>
          <a:stretch>
            <a:fillRect/>
          </a:stretch>
        </p:blipFill>
        <p:spPr>
          <a:xfrm>
            <a:off x="1101050" y="1188700"/>
            <a:ext cx="2249300" cy="2952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6576" y="54864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220">
                <a:solidFill>
                  <a:srgbClr val="666666"/>
                </a:solidFill>
                <a:latin typeface="Spectral"/>
                <a:ea typeface="Spectral"/>
                <a:cs typeface="Spectral"/>
                <a:sym typeface="Spectral"/>
              </a:rPr>
              <a:t>TRAINING SPECIFICATIONS AND HYPERPARAMETERS</a:t>
            </a:r>
            <a:endParaRPr b="1" sz="2220">
              <a:solidFill>
                <a:srgbClr val="666666"/>
              </a:solidFill>
              <a:latin typeface="Spectral"/>
              <a:ea typeface="Spectral"/>
              <a:cs typeface="Spectral"/>
              <a:sym typeface="Spectral"/>
            </a:endParaRPr>
          </a:p>
          <a:p>
            <a:pPr indent="0" lvl="0" marL="0" rtl="0" algn="ctr">
              <a:spcBef>
                <a:spcPts val="0"/>
              </a:spcBef>
              <a:spcAft>
                <a:spcPts val="0"/>
              </a:spcAft>
              <a:buSzPts val="990"/>
              <a:buNone/>
            </a:pPr>
            <a:r>
              <a:t/>
            </a:r>
            <a:endParaRPr b="1" sz="2220">
              <a:solidFill>
                <a:srgbClr val="666666"/>
              </a:solidFill>
              <a:latin typeface="Spectral"/>
              <a:ea typeface="Spectral"/>
              <a:cs typeface="Spectral"/>
              <a:sym typeface="Spectral"/>
            </a:endParaRPr>
          </a:p>
        </p:txBody>
      </p:sp>
      <p:sp>
        <p:nvSpPr>
          <p:cNvPr id="205" name="Google Shape;20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EPISODES = 800, ADAM OPTIMIZER, INITIAL LR = 0.00001 </a:t>
            </a:r>
            <a:endParaRPr/>
          </a:p>
          <a:p>
            <a:pPr indent="0" lvl="0" marL="0" rtl="0" algn="l">
              <a:spcBef>
                <a:spcPts val="1200"/>
              </a:spcBef>
              <a:spcAft>
                <a:spcPts val="0"/>
              </a:spcAft>
              <a:buNone/>
            </a:pPr>
            <a:r>
              <a:rPr lang="en"/>
              <a:t>BATCH_SIZE = 32</a:t>
            </a:r>
            <a:endParaRPr/>
          </a:p>
          <a:p>
            <a:pPr indent="0" lvl="0" marL="0" rtl="0" algn="l">
              <a:spcBef>
                <a:spcPts val="1200"/>
              </a:spcBef>
              <a:spcAft>
                <a:spcPts val="0"/>
              </a:spcAft>
              <a:buNone/>
            </a:pPr>
            <a:r>
              <a:rPr lang="en"/>
              <a:t>GAMMA = 0.99 (discount factor)</a:t>
            </a:r>
            <a:endParaRPr/>
          </a:p>
          <a:p>
            <a:pPr indent="0" lvl="0" marL="0" rtl="0" algn="l">
              <a:spcBef>
                <a:spcPts val="1200"/>
              </a:spcBef>
              <a:spcAft>
                <a:spcPts val="0"/>
              </a:spcAft>
              <a:buNone/>
            </a:pPr>
            <a:r>
              <a:rPr lang="en"/>
              <a:t>EPS_START = 1, EPS_END = 0.01,</a:t>
            </a:r>
            <a:endParaRPr/>
          </a:p>
          <a:p>
            <a:pPr indent="0" lvl="0" marL="0" rtl="0" algn="l">
              <a:spcBef>
                <a:spcPts val="1200"/>
              </a:spcBef>
              <a:spcAft>
                <a:spcPts val="0"/>
              </a:spcAft>
              <a:buNone/>
            </a:pPr>
            <a:r>
              <a:rPr lang="en"/>
              <a:t>EPS_DECAY = 30000 (epsilon greedy strategy)</a:t>
            </a:r>
            <a:endParaRPr/>
          </a:p>
          <a:p>
            <a:pPr indent="0" lvl="0" marL="0" rtl="0" algn="l">
              <a:spcBef>
                <a:spcPts val="1200"/>
              </a:spcBef>
              <a:spcAft>
                <a:spcPts val="0"/>
              </a:spcAft>
              <a:buNone/>
            </a:pPr>
            <a:r>
              <a:rPr lang="en"/>
              <a:t>(plot of epsilon vs no_of_steps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INITIAL_MEMORY = 10000, MEMORY_SIZE = 10 * INITIAL_MEMORY (replay memory)</a:t>
            </a:r>
            <a:endParaRPr/>
          </a:p>
        </p:txBody>
      </p:sp>
      <p:sp>
        <p:nvSpPr>
          <p:cNvPr id="206" name="Google Shape;20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7" name="Google Shape;207;p34"/>
          <p:cNvPicPr preferRelativeResize="0"/>
          <p:nvPr/>
        </p:nvPicPr>
        <p:blipFill>
          <a:blip r:embed="rId3">
            <a:alphaModFix/>
          </a:blip>
          <a:stretch>
            <a:fillRect/>
          </a:stretch>
        </p:blipFill>
        <p:spPr>
          <a:xfrm>
            <a:off x="5118850" y="1812996"/>
            <a:ext cx="3171024" cy="2095350"/>
          </a:xfrm>
          <a:prstGeom prst="rect">
            <a:avLst/>
          </a:prstGeom>
          <a:noFill/>
          <a:ln>
            <a:noFill/>
          </a:ln>
        </p:spPr>
      </p:pic>
      <p:sp>
        <p:nvSpPr>
          <p:cNvPr id="208" name="Google Shape;208;p34"/>
          <p:cNvSpPr/>
          <p:nvPr/>
        </p:nvSpPr>
        <p:spPr>
          <a:xfrm>
            <a:off x="3341775" y="3367300"/>
            <a:ext cx="438000" cy="209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54864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20">
                <a:solidFill>
                  <a:srgbClr val="666666"/>
                </a:solidFill>
                <a:latin typeface="Spectral"/>
                <a:ea typeface="Spectral"/>
                <a:cs typeface="Spectral"/>
                <a:sym typeface="Spectral"/>
              </a:rPr>
              <a:t>RESULTS (DQN)</a:t>
            </a:r>
            <a:endParaRPr b="1" sz="2420">
              <a:solidFill>
                <a:srgbClr val="666666"/>
              </a:solidFill>
              <a:latin typeface="Spectral"/>
              <a:ea typeface="Spectral"/>
              <a:cs typeface="Spectral"/>
              <a:sym typeface="Spectral"/>
            </a:endParaRPr>
          </a:p>
        </p:txBody>
      </p:sp>
      <p:sp>
        <p:nvSpPr>
          <p:cNvPr id="214" name="Google Shape;21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215" name="Google Shape;21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6" name="Google Shape;216;p35"/>
          <p:cNvPicPr preferRelativeResize="0"/>
          <p:nvPr/>
        </p:nvPicPr>
        <p:blipFill>
          <a:blip r:embed="rId3">
            <a:alphaModFix/>
          </a:blip>
          <a:stretch>
            <a:fillRect/>
          </a:stretch>
        </p:blipFill>
        <p:spPr>
          <a:xfrm>
            <a:off x="1216838" y="1415374"/>
            <a:ext cx="6710324" cy="2890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11700" y="54864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20">
                <a:solidFill>
                  <a:srgbClr val="666666"/>
                </a:solidFill>
                <a:latin typeface="Spectral"/>
                <a:ea typeface="Spectral"/>
                <a:cs typeface="Spectral"/>
                <a:sym typeface="Spectral"/>
              </a:rPr>
              <a:t>RESULTS (DQN)</a:t>
            </a:r>
            <a:endParaRPr b="1" sz="2420">
              <a:solidFill>
                <a:srgbClr val="666666"/>
              </a:solidFill>
              <a:latin typeface="Spectral"/>
              <a:ea typeface="Spectral"/>
              <a:cs typeface="Spectral"/>
              <a:sym typeface="Spectral"/>
            </a:endParaRPr>
          </a:p>
        </p:txBody>
      </p:sp>
      <p:sp>
        <p:nvSpPr>
          <p:cNvPr id="222" name="Google Shape;222;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3" name="Google Shape;223;p36"/>
          <p:cNvPicPr preferRelativeResize="0"/>
          <p:nvPr/>
        </p:nvPicPr>
        <p:blipFill>
          <a:blip r:embed="rId3">
            <a:alphaModFix/>
          </a:blip>
          <a:stretch>
            <a:fillRect/>
          </a:stretch>
        </p:blipFill>
        <p:spPr>
          <a:xfrm>
            <a:off x="661275" y="1199600"/>
            <a:ext cx="2090900" cy="2744300"/>
          </a:xfrm>
          <a:prstGeom prst="rect">
            <a:avLst/>
          </a:prstGeom>
          <a:noFill/>
          <a:ln>
            <a:noFill/>
          </a:ln>
        </p:spPr>
      </p:pic>
      <p:pic>
        <p:nvPicPr>
          <p:cNvPr id="224" name="Google Shape;224;p36"/>
          <p:cNvPicPr preferRelativeResize="0"/>
          <p:nvPr/>
        </p:nvPicPr>
        <p:blipFill>
          <a:blip r:embed="rId4">
            <a:alphaModFix/>
          </a:blip>
          <a:stretch>
            <a:fillRect/>
          </a:stretch>
        </p:blipFill>
        <p:spPr>
          <a:xfrm>
            <a:off x="3526550" y="1199588"/>
            <a:ext cx="2090900" cy="2744325"/>
          </a:xfrm>
          <a:prstGeom prst="rect">
            <a:avLst/>
          </a:prstGeom>
          <a:noFill/>
          <a:ln>
            <a:noFill/>
          </a:ln>
        </p:spPr>
      </p:pic>
      <p:pic>
        <p:nvPicPr>
          <p:cNvPr id="225" name="Google Shape;225;p36"/>
          <p:cNvPicPr preferRelativeResize="0"/>
          <p:nvPr/>
        </p:nvPicPr>
        <p:blipFill>
          <a:blip r:embed="rId5">
            <a:alphaModFix/>
          </a:blip>
          <a:stretch>
            <a:fillRect/>
          </a:stretch>
        </p:blipFill>
        <p:spPr>
          <a:xfrm>
            <a:off x="6391825" y="1199591"/>
            <a:ext cx="2090900" cy="2744306"/>
          </a:xfrm>
          <a:prstGeom prst="rect">
            <a:avLst/>
          </a:prstGeom>
          <a:noFill/>
          <a:ln>
            <a:noFill/>
          </a:ln>
        </p:spPr>
      </p:pic>
      <p:sp>
        <p:nvSpPr>
          <p:cNvPr id="226" name="Google Shape;226;p36"/>
          <p:cNvSpPr txBox="1"/>
          <p:nvPr/>
        </p:nvSpPr>
        <p:spPr>
          <a:xfrm>
            <a:off x="813800" y="3943925"/>
            <a:ext cx="72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400 episodes                                     600 episodes                                    800 episodes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54864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20">
                <a:solidFill>
                  <a:srgbClr val="666666"/>
                </a:solidFill>
                <a:latin typeface="Spectral"/>
                <a:ea typeface="Spectral"/>
                <a:cs typeface="Spectral"/>
                <a:sym typeface="Spectral"/>
              </a:rPr>
              <a:t>MODIFICATIONS PROPOSED</a:t>
            </a:r>
            <a:endParaRPr b="1" sz="2420">
              <a:solidFill>
                <a:srgbClr val="666666"/>
              </a:solidFill>
              <a:latin typeface="Spectral"/>
              <a:ea typeface="Spectral"/>
              <a:cs typeface="Spectral"/>
              <a:sym typeface="Spectral"/>
            </a:endParaRPr>
          </a:p>
        </p:txBody>
      </p:sp>
      <p:sp>
        <p:nvSpPr>
          <p:cNvPr id="232" name="Google Shape;232;p37"/>
          <p:cNvSpPr txBox="1"/>
          <p:nvPr>
            <p:ph idx="1" type="body"/>
          </p:nvPr>
        </p:nvSpPr>
        <p:spPr>
          <a:xfrm>
            <a:off x="311700" y="1243584"/>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Q-Learning algorithms suffer from </a:t>
            </a:r>
            <a:r>
              <a:rPr lang="en" sz="1500"/>
              <a:t>substantial overestimations of Q-values because they include a maximization step over estimated Q-values. The </a:t>
            </a:r>
            <a:r>
              <a:rPr b="1" lang="en" sz="1500"/>
              <a:t>Double Deep Q-Learning Algorithm</a:t>
            </a:r>
            <a:r>
              <a:rPr lang="en" sz="1500"/>
              <a:t> (DDQN) attempts to solve this problem</a:t>
            </a:r>
            <a:endParaRPr sz="1500"/>
          </a:p>
          <a:p>
            <a:pPr indent="-323850" lvl="0" marL="457200" rtl="0" algn="l">
              <a:spcBef>
                <a:spcPts val="1000"/>
              </a:spcBef>
              <a:spcAft>
                <a:spcPts val="0"/>
              </a:spcAft>
              <a:buSzPts val="1500"/>
              <a:buChar char="●"/>
            </a:pPr>
            <a:r>
              <a:rPr lang="en" sz="1500"/>
              <a:t>DDQN uses two separate Q-value estimators (2 neural networks), one for action selection (Q`) and the other for action evaluation (Q). Using these independent estimators, we can avoid the maximization bias by disentangling our updates from biased estimates</a:t>
            </a:r>
            <a:endParaRPr sz="1500"/>
          </a:p>
          <a:p>
            <a:pPr indent="-323850" lvl="0" marL="457200" rtl="0" algn="l">
              <a:spcBef>
                <a:spcPts val="1000"/>
              </a:spcBef>
              <a:spcAft>
                <a:spcPts val="0"/>
              </a:spcAft>
              <a:buSzPts val="1500"/>
              <a:buChar char="●"/>
            </a:pPr>
            <a:r>
              <a:rPr lang="en" sz="1500"/>
              <a:t>In order to update Q, we estimate the Q-value of the next state using Q’. </a:t>
            </a:r>
            <a:endParaRPr sz="1500"/>
          </a:p>
          <a:p>
            <a:pPr indent="0" lvl="0" marL="457200" rtl="0" algn="l">
              <a:spcBef>
                <a:spcPts val="1000"/>
              </a:spcBef>
              <a:spcAft>
                <a:spcPts val="0"/>
              </a:spcAft>
              <a:buNone/>
            </a:pPr>
            <a:r>
              <a:rPr lang="en" sz="1500"/>
              <a:t>                              </a:t>
            </a:r>
            <a:endParaRPr sz="1500"/>
          </a:p>
          <a:p>
            <a:pPr indent="-323850" lvl="0" marL="457200" rtl="0" algn="l">
              <a:spcBef>
                <a:spcPts val="1000"/>
              </a:spcBef>
              <a:spcAft>
                <a:spcPts val="1000"/>
              </a:spcAft>
              <a:buSzPts val="1500"/>
              <a:buChar char="●"/>
            </a:pPr>
            <a:r>
              <a:rPr lang="en" sz="1500"/>
              <a:t>Q’ is updated by periodically hard-copying the parameters of Q’ with that of Q </a:t>
            </a:r>
            <a:endParaRPr sz="1500"/>
          </a:p>
        </p:txBody>
      </p:sp>
      <p:pic>
        <p:nvPicPr>
          <p:cNvPr descr="{&quot;font&quot;:{&quot;size&quot;:16,&quot;color&quot;:&quot;#595959&quot;,&quot;family&quot;:&quot;Arial&quot;},&quot;backgroundColorModified&quot;:false,&quot;aid&quot;:null,&quot;backgroundColor&quot;:&quot;#ffffff&quot;,&quot;id&quot;:&quot;4&quot;,&quot;type&quot;:&quot;$&quot;,&quot;code&quot;:&quot;$Q^{*}\\left(s_{t},a_{t}\\right)\\approx r_{t}+\\gamma Q\\left(s_{t+1},argmax_{a^{\\prime}}\\left\\{Q^{\\prime}\\left(s_{t},a_{t}\\right)\\right\\}\\right)$&quot;,&quot;ts&quot;:1620773769385,&quot;cs&quot;:&quot;Y7b8LpMaMUXaHIhSItZqOw==&quot;,&quot;size&quot;:{&quot;width&quot;:499,&quot;height&quot;:25}}" id="233" name="Google Shape;233;p37"/>
          <p:cNvPicPr preferRelativeResize="0"/>
          <p:nvPr/>
        </p:nvPicPr>
        <p:blipFill>
          <a:blip r:embed="rId3">
            <a:alphaModFix/>
          </a:blip>
          <a:stretch>
            <a:fillRect/>
          </a:stretch>
        </p:blipFill>
        <p:spPr>
          <a:xfrm>
            <a:off x="2195513" y="3461150"/>
            <a:ext cx="4752975" cy="238125"/>
          </a:xfrm>
          <a:prstGeom prst="rect">
            <a:avLst/>
          </a:prstGeom>
          <a:noFill/>
          <a:ln>
            <a:noFill/>
          </a:ln>
        </p:spPr>
      </p:pic>
      <p:sp>
        <p:nvSpPr>
          <p:cNvPr id="234" name="Google Shape;234;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54864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20">
                <a:solidFill>
                  <a:srgbClr val="666666"/>
                </a:solidFill>
                <a:latin typeface="Spectral"/>
                <a:ea typeface="Spectral"/>
                <a:cs typeface="Spectral"/>
                <a:sym typeface="Spectral"/>
              </a:rPr>
              <a:t>RESULTS (DDQN)</a:t>
            </a:r>
            <a:endParaRPr b="1" sz="2420">
              <a:solidFill>
                <a:srgbClr val="666666"/>
              </a:solidFill>
              <a:latin typeface="Spectral"/>
              <a:ea typeface="Spectral"/>
              <a:cs typeface="Spectral"/>
              <a:sym typeface="Spectral"/>
            </a:endParaRPr>
          </a:p>
        </p:txBody>
      </p:sp>
      <p:sp>
        <p:nvSpPr>
          <p:cNvPr id="240" name="Google Shape;24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241" name="Google Shape;241;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42" name="Google Shape;242;p38"/>
          <p:cNvPicPr preferRelativeResize="0"/>
          <p:nvPr/>
        </p:nvPicPr>
        <p:blipFill>
          <a:blip r:embed="rId3">
            <a:alphaModFix/>
          </a:blip>
          <a:stretch>
            <a:fillRect/>
          </a:stretch>
        </p:blipFill>
        <p:spPr>
          <a:xfrm>
            <a:off x="1317163" y="1244650"/>
            <a:ext cx="6509675" cy="2817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11700" y="54864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20">
                <a:solidFill>
                  <a:srgbClr val="666666"/>
                </a:solidFill>
                <a:latin typeface="Spectral"/>
                <a:ea typeface="Spectral"/>
                <a:cs typeface="Spectral"/>
                <a:sym typeface="Spectral"/>
              </a:rPr>
              <a:t>RESULTS (DDQN)</a:t>
            </a:r>
            <a:endParaRPr b="1" sz="2420">
              <a:solidFill>
                <a:srgbClr val="666666"/>
              </a:solidFill>
              <a:latin typeface="Spectral"/>
              <a:ea typeface="Spectral"/>
              <a:cs typeface="Spectral"/>
              <a:sym typeface="Spectral"/>
            </a:endParaRPr>
          </a:p>
        </p:txBody>
      </p:sp>
      <p:sp>
        <p:nvSpPr>
          <p:cNvPr id="248" name="Google Shape;248;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9" name="Google Shape;249;p39"/>
          <p:cNvSpPr txBox="1"/>
          <p:nvPr/>
        </p:nvSpPr>
        <p:spPr>
          <a:xfrm>
            <a:off x="813800" y="4022150"/>
            <a:ext cx="72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100 episodes                                                  300 episodes</a:t>
            </a:r>
            <a:endParaRPr/>
          </a:p>
        </p:txBody>
      </p:sp>
      <p:pic>
        <p:nvPicPr>
          <p:cNvPr id="250" name="Google Shape;250;p39"/>
          <p:cNvPicPr preferRelativeResize="0"/>
          <p:nvPr/>
        </p:nvPicPr>
        <p:blipFill>
          <a:blip r:embed="rId3">
            <a:alphaModFix/>
          </a:blip>
          <a:stretch>
            <a:fillRect/>
          </a:stretch>
        </p:blipFill>
        <p:spPr>
          <a:xfrm>
            <a:off x="1686300" y="1146700"/>
            <a:ext cx="2171496" cy="2850091"/>
          </a:xfrm>
          <a:prstGeom prst="rect">
            <a:avLst/>
          </a:prstGeom>
          <a:noFill/>
          <a:ln>
            <a:noFill/>
          </a:ln>
        </p:spPr>
      </p:pic>
      <p:pic>
        <p:nvPicPr>
          <p:cNvPr id="251" name="Google Shape;251;p39"/>
          <p:cNvPicPr preferRelativeResize="0"/>
          <p:nvPr/>
        </p:nvPicPr>
        <p:blipFill>
          <a:blip r:embed="rId4">
            <a:alphaModFix/>
          </a:blip>
          <a:stretch>
            <a:fillRect/>
          </a:stretch>
        </p:blipFill>
        <p:spPr>
          <a:xfrm>
            <a:off x="5286198" y="1146700"/>
            <a:ext cx="2171502" cy="285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311700" y="54864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20">
                <a:solidFill>
                  <a:srgbClr val="666666"/>
                </a:solidFill>
                <a:latin typeface="Spectral"/>
                <a:ea typeface="Spectral"/>
                <a:cs typeface="Spectral"/>
                <a:sym typeface="Spectral"/>
              </a:rPr>
              <a:t>DISCUSSION AND FUTURE WORK</a:t>
            </a:r>
            <a:endParaRPr b="1" sz="2420">
              <a:solidFill>
                <a:srgbClr val="666666"/>
              </a:solidFill>
              <a:latin typeface="Spectral"/>
              <a:ea typeface="Spectral"/>
              <a:cs typeface="Spectral"/>
              <a:sym typeface="Spectral"/>
            </a:endParaRPr>
          </a:p>
        </p:txBody>
      </p:sp>
      <p:sp>
        <p:nvSpPr>
          <p:cNvPr id="257" name="Google Shape;257;p40"/>
          <p:cNvSpPr txBox="1"/>
          <p:nvPr>
            <p:ph idx="1" type="body"/>
          </p:nvPr>
        </p:nvSpPr>
        <p:spPr>
          <a:xfrm>
            <a:off x="311700" y="1243584"/>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DQN and DDQN deep RL </a:t>
            </a:r>
            <a:r>
              <a:rPr lang="en"/>
              <a:t>models</a:t>
            </a:r>
            <a:r>
              <a:rPr lang="en"/>
              <a:t> are able to learn to master the Atari Pong game with SOTA results and </a:t>
            </a:r>
            <a:r>
              <a:rPr lang="en"/>
              <a:t>better</a:t>
            </a:r>
            <a:r>
              <a:rPr lang="en"/>
              <a:t> than human performance</a:t>
            </a:r>
            <a:endParaRPr/>
          </a:p>
          <a:p>
            <a:pPr indent="-342900" lvl="0" marL="457200" rtl="0" algn="l">
              <a:spcBef>
                <a:spcPts val="1000"/>
              </a:spcBef>
              <a:spcAft>
                <a:spcPts val="0"/>
              </a:spcAft>
              <a:buSzPts val="1800"/>
              <a:buChar char="●"/>
            </a:pPr>
            <a:r>
              <a:rPr lang="en"/>
              <a:t>Pong was chosen due to our limited time and computational resources. We are currently testing this model’s performance without changes on other Atari games like Boxing and Breakout </a:t>
            </a:r>
            <a:endParaRPr/>
          </a:p>
          <a:p>
            <a:pPr indent="-342900" lvl="0" marL="457200" rtl="0" algn="l">
              <a:spcBef>
                <a:spcPts val="1000"/>
              </a:spcBef>
              <a:spcAft>
                <a:spcPts val="1000"/>
              </a:spcAft>
              <a:buSzPts val="1800"/>
              <a:buChar char="●"/>
            </a:pPr>
            <a:r>
              <a:rPr lang="en"/>
              <a:t>Going forward, Prioritized Experience Replay can be implemented to reduce noisy training and achieve faster learning</a:t>
            </a:r>
            <a:endParaRPr/>
          </a:p>
        </p:txBody>
      </p:sp>
      <p:sp>
        <p:nvSpPr>
          <p:cNvPr id="258" name="Google Shape;258;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311700" y="54864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20">
                <a:solidFill>
                  <a:srgbClr val="666666"/>
                </a:solidFill>
                <a:latin typeface="Spectral"/>
                <a:ea typeface="Spectral"/>
                <a:cs typeface="Spectral"/>
                <a:sym typeface="Spectral"/>
              </a:rPr>
              <a:t>PRELIMINARY </a:t>
            </a:r>
            <a:r>
              <a:rPr b="1" lang="en" sz="2420">
                <a:solidFill>
                  <a:srgbClr val="666666"/>
                </a:solidFill>
                <a:latin typeface="Spectral"/>
                <a:ea typeface="Spectral"/>
                <a:cs typeface="Spectral"/>
                <a:sym typeface="Spectral"/>
              </a:rPr>
              <a:t>RESULTS - BOXING (DQN)</a:t>
            </a:r>
            <a:endParaRPr b="1" sz="2420">
              <a:solidFill>
                <a:srgbClr val="666666"/>
              </a:solidFill>
              <a:latin typeface="Spectral"/>
              <a:ea typeface="Spectral"/>
              <a:cs typeface="Spectral"/>
              <a:sym typeface="Spectral"/>
            </a:endParaRPr>
          </a:p>
        </p:txBody>
      </p:sp>
      <p:sp>
        <p:nvSpPr>
          <p:cNvPr id="264" name="Google Shape;264;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65" name="Google Shape;265;p41"/>
          <p:cNvPicPr preferRelativeResize="0"/>
          <p:nvPr/>
        </p:nvPicPr>
        <p:blipFill>
          <a:blip r:embed="rId3">
            <a:alphaModFix/>
          </a:blip>
          <a:stretch>
            <a:fillRect/>
          </a:stretch>
        </p:blipFill>
        <p:spPr>
          <a:xfrm>
            <a:off x="3259588" y="1121350"/>
            <a:ext cx="2624825" cy="3445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311700" y="54864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20">
                <a:solidFill>
                  <a:srgbClr val="666666"/>
                </a:solidFill>
                <a:latin typeface="Spectral"/>
                <a:ea typeface="Spectral"/>
                <a:cs typeface="Spectral"/>
                <a:sym typeface="Spectral"/>
              </a:rPr>
              <a:t>PRELIMINARY RESULTS - BREAKOUT (DQN)</a:t>
            </a:r>
            <a:endParaRPr b="1" sz="2420">
              <a:solidFill>
                <a:srgbClr val="666666"/>
              </a:solidFill>
              <a:latin typeface="Spectral"/>
              <a:ea typeface="Spectral"/>
              <a:cs typeface="Spectral"/>
              <a:sym typeface="Spectral"/>
            </a:endParaRPr>
          </a:p>
        </p:txBody>
      </p:sp>
      <p:sp>
        <p:nvSpPr>
          <p:cNvPr id="271" name="Google Shape;271;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72" name="Google Shape;272;p42"/>
          <p:cNvPicPr preferRelativeResize="0"/>
          <p:nvPr/>
        </p:nvPicPr>
        <p:blipFill>
          <a:blip r:embed="rId3">
            <a:alphaModFix/>
          </a:blip>
          <a:stretch>
            <a:fillRect/>
          </a:stretch>
        </p:blipFill>
        <p:spPr>
          <a:xfrm>
            <a:off x="3313075" y="1121357"/>
            <a:ext cx="2517850" cy="3304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3084600" y="2122350"/>
            <a:ext cx="297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020">
                <a:solidFill>
                  <a:schemeClr val="dk2"/>
                </a:solidFill>
                <a:latin typeface="Spectral"/>
                <a:ea typeface="Spectral"/>
                <a:cs typeface="Spectral"/>
                <a:sym typeface="Spectral"/>
              </a:rPr>
              <a:t>Thank You!</a:t>
            </a:r>
            <a:endParaRPr b="1" sz="4020">
              <a:solidFill>
                <a:schemeClr val="dk2"/>
              </a:solidFill>
              <a:latin typeface="Spectral"/>
              <a:ea typeface="Spectral"/>
              <a:cs typeface="Spectral"/>
              <a:sym typeface="Spectral"/>
            </a:endParaRPr>
          </a:p>
        </p:txBody>
      </p:sp>
      <p:sp>
        <p:nvSpPr>
          <p:cNvPr id="278" name="Google Shape;278;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8" name="Google Shape;108;p26"/>
          <p:cNvSpPr txBox="1"/>
          <p:nvPr>
            <p:ph idx="4294967295" type="title"/>
          </p:nvPr>
        </p:nvSpPr>
        <p:spPr>
          <a:xfrm>
            <a:off x="311700" y="54864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20">
                <a:solidFill>
                  <a:srgbClr val="666666"/>
                </a:solidFill>
                <a:latin typeface="Spectral"/>
                <a:ea typeface="Spectral"/>
                <a:cs typeface="Spectral"/>
                <a:sym typeface="Spectral"/>
              </a:rPr>
              <a:t>OUTLINE</a:t>
            </a:r>
            <a:endParaRPr b="1" sz="2420">
              <a:solidFill>
                <a:srgbClr val="666666"/>
              </a:solidFill>
              <a:latin typeface="Spectral"/>
              <a:ea typeface="Spectral"/>
              <a:cs typeface="Spectral"/>
              <a:sym typeface="Spectral"/>
            </a:endParaRPr>
          </a:p>
        </p:txBody>
      </p:sp>
      <p:grpSp>
        <p:nvGrpSpPr>
          <p:cNvPr id="109" name="Google Shape;109;p26"/>
          <p:cNvGrpSpPr/>
          <p:nvPr/>
        </p:nvGrpSpPr>
        <p:grpSpPr>
          <a:xfrm>
            <a:off x="990350" y="1351275"/>
            <a:ext cx="2455800" cy="1488075"/>
            <a:chOff x="2335238" y="1724900"/>
            <a:chExt cx="2455800" cy="1488075"/>
          </a:xfrm>
        </p:grpSpPr>
        <p:sp>
          <p:nvSpPr>
            <p:cNvPr id="110" name="Google Shape;110;p26"/>
            <p:cNvSpPr/>
            <p:nvPr/>
          </p:nvSpPr>
          <p:spPr>
            <a:xfrm>
              <a:off x="3485717" y="3079475"/>
              <a:ext cx="1280100" cy="133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6"/>
            <p:cNvSpPr txBox="1"/>
            <p:nvPr/>
          </p:nvSpPr>
          <p:spPr>
            <a:xfrm>
              <a:off x="2335238" y="1724900"/>
              <a:ext cx="2455800" cy="1050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dk1"/>
                  </a:solidFill>
                  <a:latin typeface="Spectral"/>
                  <a:ea typeface="Spectral"/>
                  <a:cs typeface="Spectral"/>
                  <a:sym typeface="Spectral"/>
                </a:rPr>
                <a:t>INTRODUCTION</a:t>
              </a:r>
              <a:endParaRPr b="1">
                <a:solidFill>
                  <a:schemeClr val="dk1"/>
                </a:solidFill>
                <a:latin typeface="Spectral"/>
                <a:ea typeface="Spectral"/>
                <a:cs typeface="Spectral"/>
                <a:sym typeface="Spectral"/>
              </a:endParaRPr>
            </a:p>
            <a:p>
              <a:pPr indent="0" lvl="0" marL="0" rtl="0" algn="l">
                <a:lnSpc>
                  <a:spcPct val="100000"/>
                </a:lnSpc>
                <a:spcBef>
                  <a:spcPts val="0"/>
                </a:spcBef>
                <a:spcAft>
                  <a:spcPts val="0"/>
                </a:spcAft>
                <a:buNone/>
              </a:pPr>
              <a:r>
                <a:t/>
              </a:r>
              <a:endParaRPr b="1" sz="800">
                <a:solidFill>
                  <a:schemeClr val="dk1"/>
                </a:solidFill>
                <a:latin typeface="Spectral"/>
                <a:ea typeface="Spectral"/>
                <a:cs typeface="Spectral"/>
                <a:sym typeface="Spectral"/>
              </a:endParaRPr>
            </a:p>
            <a:p>
              <a:pPr indent="-184150" lvl="0" marL="114300" rtl="0" algn="l">
                <a:lnSpc>
                  <a:spcPct val="100000"/>
                </a:lnSpc>
                <a:spcBef>
                  <a:spcPts val="0"/>
                </a:spcBef>
                <a:spcAft>
                  <a:spcPts val="0"/>
                </a:spcAft>
                <a:buClr>
                  <a:schemeClr val="dk1"/>
                </a:buClr>
                <a:buSzPts val="1100"/>
                <a:buChar char="❖"/>
              </a:pPr>
              <a:r>
                <a:rPr b="1" lang="en" sz="1100">
                  <a:solidFill>
                    <a:schemeClr val="dk1"/>
                  </a:solidFill>
                </a:rPr>
                <a:t>Reinforcement Learning</a:t>
              </a:r>
              <a:endParaRPr b="1" sz="1100">
                <a:solidFill>
                  <a:schemeClr val="dk1"/>
                </a:solidFill>
              </a:endParaRPr>
            </a:p>
            <a:p>
              <a:pPr indent="-184150" lvl="0" marL="114300" rtl="0" algn="l">
                <a:lnSpc>
                  <a:spcPct val="100000"/>
                </a:lnSpc>
                <a:spcBef>
                  <a:spcPts val="0"/>
                </a:spcBef>
                <a:spcAft>
                  <a:spcPts val="0"/>
                </a:spcAft>
                <a:buClr>
                  <a:schemeClr val="dk1"/>
                </a:buClr>
                <a:buSzPts val="1100"/>
                <a:buChar char="❖"/>
              </a:pPr>
              <a:r>
                <a:rPr b="1" lang="en" sz="1100">
                  <a:solidFill>
                    <a:schemeClr val="dk1"/>
                  </a:solidFill>
                </a:rPr>
                <a:t>Problem Statement</a:t>
              </a:r>
              <a:endParaRPr b="1" sz="1100">
                <a:solidFill>
                  <a:schemeClr val="dk1"/>
                </a:solidFill>
              </a:endParaRPr>
            </a:p>
            <a:p>
              <a:pPr indent="0" lvl="0" marL="457200" rtl="0" algn="l">
                <a:lnSpc>
                  <a:spcPct val="100000"/>
                </a:lnSpc>
                <a:spcBef>
                  <a:spcPts val="0"/>
                </a:spcBef>
                <a:spcAft>
                  <a:spcPts val="0"/>
                </a:spcAft>
                <a:buNone/>
              </a:pPr>
              <a:r>
                <a:t/>
              </a:r>
              <a:endParaRPr b="1" sz="1100">
                <a:solidFill>
                  <a:schemeClr val="dk1"/>
                </a:solidFill>
              </a:endParaRPr>
            </a:p>
          </p:txBody>
        </p:sp>
        <p:grpSp>
          <p:nvGrpSpPr>
            <p:cNvPr id="112" name="Google Shape;112;p26"/>
            <p:cNvGrpSpPr/>
            <p:nvPr/>
          </p:nvGrpSpPr>
          <p:grpSpPr>
            <a:xfrm>
              <a:off x="3435870" y="2800065"/>
              <a:ext cx="92400" cy="411900"/>
              <a:chOff x="845575" y="2563700"/>
              <a:chExt cx="92400" cy="411900"/>
            </a:xfrm>
          </p:grpSpPr>
          <p:sp>
            <p:nvSpPr>
              <p:cNvPr id="113" name="Google Shape;113;p26"/>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 name="Google Shape;114;p26"/>
              <p:cNvCxnSpPr>
                <a:stCxn id="113" idx="0"/>
              </p:cNvCxnSpPr>
              <p:nvPr/>
            </p:nvCxnSpPr>
            <p:spPr>
              <a:xfrm>
                <a:off x="891775" y="2563700"/>
                <a:ext cx="0" cy="411900"/>
              </a:xfrm>
              <a:prstGeom prst="straightConnector1">
                <a:avLst/>
              </a:prstGeom>
              <a:noFill/>
              <a:ln cap="flat" cmpd="sng" w="9525">
                <a:solidFill>
                  <a:srgbClr val="FFFFFF"/>
                </a:solidFill>
                <a:prstDash val="solid"/>
                <a:round/>
                <a:headEnd len="sm" w="sm" type="none"/>
                <a:tailEnd len="sm" w="sm" type="none"/>
              </a:ln>
            </p:spPr>
          </p:cxnSp>
        </p:grpSp>
      </p:grpSp>
      <p:grpSp>
        <p:nvGrpSpPr>
          <p:cNvPr id="115" name="Google Shape;115;p26"/>
          <p:cNvGrpSpPr/>
          <p:nvPr/>
        </p:nvGrpSpPr>
        <p:grpSpPr>
          <a:xfrm>
            <a:off x="3042759" y="2328971"/>
            <a:ext cx="1642914" cy="510379"/>
            <a:chOff x="1828196" y="2702596"/>
            <a:chExt cx="1642914" cy="510379"/>
          </a:xfrm>
        </p:grpSpPr>
        <p:sp>
          <p:nvSpPr>
            <p:cNvPr id="116" name="Google Shape;116;p26"/>
            <p:cNvSpPr/>
            <p:nvPr/>
          </p:nvSpPr>
          <p:spPr>
            <a:xfrm>
              <a:off x="2191011" y="3079475"/>
              <a:ext cx="1280100" cy="1335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6"/>
            <p:cNvSpPr txBox="1"/>
            <p:nvPr/>
          </p:nvSpPr>
          <p:spPr>
            <a:xfrm>
              <a:off x="1828196"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200">
                <a:latin typeface="Roboto"/>
                <a:ea typeface="Roboto"/>
                <a:cs typeface="Roboto"/>
                <a:sym typeface="Roboto"/>
              </a:endParaRPr>
            </a:p>
          </p:txBody>
        </p:sp>
      </p:grpSp>
      <p:grpSp>
        <p:nvGrpSpPr>
          <p:cNvPr id="118" name="Google Shape;118;p26"/>
          <p:cNvGrpSpPr/>
          <p:nvPr/>
        </p:nvGrpSpPr>
        <p:grpSpPr>
          <a:xfrm>
            <a:off x="4345246" y="2426440"/>
            <a:ext cx="1611583" cy="787935"/>
            <a:chOff x="3154233" y="2800065"/>
            <a:chExt cx="1611583" cy="787935"/>
          </a:xfrm>
        </p:grpSpPr>
        <p:sp>
          <p:nvSpPr>
            <p:cNvPr id="119" name="Google Shape;119;p26"/>
            <p:cNvSpPr/>
            <p:nvPr/>
          </p:nvSpPr>
          <p:spPr>
            <a:xfrm>
              <a:off x="3485717" y="3079475"/>
              <a:ext cx="1280100" cy="1335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6"/>
            <p:cNvSpPr txBox="1"/>
            <p:nvPr/>
          </p:nvSpPr>
          <p:spPr>
            <a:xfrm>
              <a:off x="3154233" y="3216600"/>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200">
                <a:latin typeface="Roboto"/>
                <a:ea typeface="Roboto"/>
                <a:cs typeface="Roboto"/>
                <a:sym typeface="Roboto"/>
              </a:endParaRPr>
            </a:p>
          </p:txBody>
        </p:sp>
        <p:grpSp>
          <p:nvGrpSpPr>
            <p:cNvPr id="121" name="Google Shape;121;p26"/>
            <p:cNvGrpSpPr/>
            <p:nvPr/>
          </p:nvGrpSpPr>
          <p:grpSpPr>
            <a:xfrm>
              <a:off x="3435870" y="2800065"/>
              <a:ext cx="92400" cy="411825"/>
              <a:chOff x="845575" y="2563700"/>
              <a:chExt cx="92400" cy="411825"/>
            </a:xfrm>
          </p:grpSpPr>
          <p:sp>
            <p:nvSpPr>
              <p:cNvPr id="122" name="Google Shape;122;p26"/>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 name="Google Shape;123;p26"/>
              <p:cNvCxnSpPr/>
              <p:nvPr/>
            </p:nvCxnSpPr>
            <p:spPr>
              <a:xfrm>
                <a:off x="891775" y="2616125"/>
                <a:ext cx="0" cy="359400"/>
              </a:xfrm>
              <a:prstGeom prst="straightConnector1">
                <a:avLst/>
              </a:prstGeom>
              <a:noFill/>
              <a:ln cap="flat" cmpd="sng" w="9525">
                <a:solidFill>
                  <a:srgbClr val="FFFFFF"/>
                </a:solidFill>
                <a:prstDash val="solid"/>
                <a:round/>
                <a:headEnd len="sm" w="sm" type="none"/>
                <a:tailEnd len="sm" w="sm" type="none"/>
              </a:ln>
            </p:spPr>
          </p:cxnSp>
        </p:grpSp>
      </p:grpSp>
      <p:grpSp>
        <p:nvGrpSpPr>
          <p:cNvPr id="124" name="Google Shape;124;p26"/>
          <p:cNvGrpSpPr/>
          <p:nvPr/>
        </p:nvGrpSpPr>
        <p:grpSpPr>
          <a:xfrm>
            <a:off x="5585199" y="2328971"/>
            <a:ext cx="1647334" cy="788696"/>
            <a:chOff x="4413187" y="2702596"/>
            <a:chExt cx="1647334" cy="788696"/>
          </a:xfrm>
        </p:grpSpPr>
        <p:sp>
          <p:nvSpPr>
            <p:cNvPr id="125" name="Google Shape;125;p26"/>
            <p:cNvSpPr/>
            <p:nvPr/>
          </p:nvSpPr>
          <p:spPr>
            <a:xfrm>
              <a:off x="4780421" y="3079475"/>
              <a:ext cx="1280100" cy="1335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26"/>
            <p:cNvGrpSpPr/>
            <p:nvPr/>
          </p:nvGrpSpPr>
          <p:grpSpPr>
            <a:xfrm rot="10800000">
              <a:off x="4737413" y="3079467"/>
              <a:ext cx="92400" cy="411825"/>
              <a:chOff x="2070100" y="2563700"/>
              <a:chExt cx="92400" cy="411825"/>
            </a:xfrm>
          </p:grpSpPr>
          <p:cxnSp>
            <p:nvCxnSpPr>
              <p:cNvPr id="127" name="Google Shape;127;p26"/>
              <p:cNvCxnSpPr/>
              <p:nvPr/>
            </p:nvCxnSpPr>
            <p:spPr>
              <a:xfrm>
                <a:off x="2116300" y="2616125"/>
                <a:ext cx="0" cy="359400"/>
              </a:xfrm>
              <a:prstGeom prst="straightConnector1">
                <a:avLst/>
              </a:prstGeom>
              <a:noFill/>
              <a:ln cap="flat" cmpd="sng" w="9525">
                <a:solidFill>
                  <a:srgbClr val="FFFFFF"/>
                </a:solidFill>
                <a:prstDash val="solid"/>
                <a:round/>
                <a:headEnd len="sm" w="sm" type="none"/>
                <a:tailEnd len="sm" w="sm" type="none"/>
              </a:ln>
            </p:spPr>
          </p:cxnSp>
          <p:sp>
            <p:nvSpPr>
              <p:cNvPr id="128" name="Google Shape;128;p26"/>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26"/>
            <p:cNvSpPr txBox="1"/>
            <p:nvPr/>
          </p:nvSpPr>
          <p:spPr>
            <a:xfrm>
              <a:off x="4413187" y="2702596"/>
              <a:ext cx="745800" cy="37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b="1" sz="1200">
                <a:latin typeface="Roboto"/>
                <a:ea typeface="Roboto"/>
                <a:cs typeface="Roboto"/>
                <a:sym typeface="Roboto"/>
              </a:endParaRPr>
            </a:p>
          </p:txBody>
        </p:sp>
      </p:grpSp>
      <p:sp>
        <p:nvSpPr>
          <p:cNvPr id="130" name="Google Shape;130;p26"/>
          <p:cNvSpPr txBox="1"/>
          <p:nvPr/>
        </p:nvSpPr>
        <p:spPr>
          <a:xfrm>
            <a:off x="2669226" y="3088725"/>
            <a:ext cx="1675800" cy="1050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dk1"/>
                </a:solidFill>
                <a:latin typeface="Spectral"/>
                <a:ea typeface="Spectral"/>
                <a:cs typeface="Spectral"/>
                <a:sym typeface="Spectral"/>
              </a:rPr>
              <a:t>PAST WORKS</a:t>
            </a:r>
            <a:endParaRPr b="1">
              <a:solidFill>
                <a:schemeClr val="dk1"/>
              </a:solidFill>
              <a:latin typeface="Spectral"/>
              <a:ea typeface="Spectral"/>
              <a:cs typeface="Spectral"/>
              <a:sym typeface="Spectral"/>
            </a:endParaRPr>
          </a:p>
          <a:p>
            <a:pPr indent="0" lvl="0" marL="0" rtl="0" algn="l">
              <a:lnSpc>
                <a:spcPct val="100000"/>
              </a:lnSpc>
              <a:spcBef>
                <a:spcPts val="0"/>
              </a:spcBef>
              <a:spcAft>
                <a:spcPts val="0"/>
              </a:spcAft>
              <a:buNone/>
            </a:pPr>
            <a:r>
              <a:t/>
            </a:r>
            <a:endParaRPr b="1" sz="800">
              <a:solidFill>
                <a:schemeClr val="dk1"/>
              </a:solidFill>
              <a:latin typeface="Spectral"/>
              <a:ea typeface="Spectral"/>
              <a:cs typeface="Spectral"/>
              <a:sym typeface="Spectral"/>
            </a:endParaRPr>
          </a:p>
          <a:p>
            <a:pPr indent="-184150" lvl="0" marL="114300" rtl="0" algn="l">
              <a:lnSpc>
                <a:spcPct val="100000"/>
              </a:lnSpc>
              <a:spcBef>
                <a:spcPts val="0"/>
              </a:spcBef>
              <a:spcAft>
                <a:spcPts val="0"/>
              </a:spcAft>
              <a:buClr>
                <a:schemeClr val="dk1"/>
              </a:buClr>
              <a:buSzPts val="1100"/>
              <a:buChar char="❖"/>
            </a:pPr>
            <a:r>
              <a:rPr b="1" lang="en" sz="1100">
                <a:solidFill>
                  <a:schemeClr val="dk1"/>
                </a:solidFill>
              </a:rPr>
              <a:t>Background</a:t>
            </a:r>
            <a:endParaRPr b="1" sz="1100">
              <a:solidFill>
                <a:schemeClr val="dk1"/>
              </a:solidFill>
            </a:endParaRPr>
          </a:p>
          <a:p>
            <a:pPr indent="-184150" lvl="0" marL="114300" rtl="0" algn="l">
              <a:lnSpc>
                <a:spcPct val="100000"/>
              </a:lnSpc>
              <a:spcBef>
                <a:spcPts val="0"/>
              </a:spcBef>
              <a:spcAft>
                <a:spcPts val="0"/>
              </a:spcAft>
              <a:buClr>
                <a:schemeClr val="dk1"/>
              </a:buClr>
              <a:buSzPts val="1100"/>
              <a:buChar char="❖"/>
            </a:pPr>
            <a:r>
              <a:rPr b="1" lang="en" sz="1100">
                <a:solidFill>
                  <a:schemeClr val="dk1"/>
                </a:solidFill>
              </a:rPr>
              <a:t>Related Work</a:t>
            </a:r>
            <a:endParaRPr b="1" sz="1100">
              <a:solidFill>
                <a:schemeClr val="dk1"/>
              </a:solidFill>
            </a:endParaRPr>
          </a:p>
          <a:p>
            <a:pPr indent="0" lvl="0" marL="457200" rtl="0" algn="l">
              <a:lnSpc>
                <a:spcPct val="100000"/>
              </a:lnSpc>
              <a:spcBef>
                <a:spcPts val="0"/>
              </a:spcBef>
              <a:spcAft>
                <a:spcPts val="0"/>
              </a:spcAft>
              <a:buNone/>
            </a:pPr>
            <a:r>
              <a:t/>
            </a:r>
            <a:endParaRPr b="1" sz="1100">
              <a:solidFill>
                <a:schemeClr val="dk1"/>
              </a:solidFill>
            </a:endParaRPr>
          </a:p>
        </p:txBody>
      </p:sp>
      <p:sp>
        <p:nvSpPr>
          <p:cNvPr id="131" name="Google Shape;131;p26"/>
          <p:cNvSpPr txBox="1"/>
          <p:nvPr/>
        </p:nvSpPr>
        <p:spPr>
          <a:xfrm>
            <a:off x="3501025" y="1351275"/>
            <a:ext cx="2455800" cy="1050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dk1"/>
                </a:solidFill>
                <a:latin typeface="Spectral"/>
                <a:ea typeface="Spectral"/>
                <a:cs typeface="Spectral"/>
                <a:sym typeface="Spectral"/>
              </a:rPr>
              <a:t>DEEP Q-NETWORK</a:t>
            </a:r>
            <a:endParaRPr b="1">
              <a:solidFill>
                <a:schemeClr val="dk1"/>
              </a:solidFill>
              <a:latin typeface="Spectral"/>
              <a:ea typeface="Spectral"/>
              <a:cs typeface="Spectral"/>
              <a:sym typeface="Spectral"/>
            </a:endParaRPr>
          </a:p>
          <a:p>
            <a:pPr indent="0" lvl="0" marL="0" rtl="0" algn="l">
              <a:lnSpc>
                <a:spcPct val="100000"/>
              </a:lnSpc>
              <a:spcBef>
                <a:spcPts val="0"/>
              </a:spcBef>
              <a:spcAft>
                <a:spcPts val="0"/>
              </a:spcAft>
              <a:buNone/>
            </a:pPr>
            <a:r>
              <a:t/>
            </a:r>
            <a:endParaRPr b="1" sz="800">
              <a:solidFill>
                <a:schemeClr val="dk1"/>
              </a:solidFill>
              <a:latin typeface="Spectral"/>
              <a:ea typeface="Spectral"/>
              <a:cs typeface="Spectral"/>
              <a:sym typeface="Spectral"/>
            </a:endParaRPr>
          </a:p>
          <a:p>
            <a:pPr indent="-184150" lvl="0" marL="457200" rtl="0" algn="l">
              <a:lnSpc>
                <a:spcPct val="100000"/>
              </a:lnSpc>
              <a:spcBef>
                <a:spcPts val="0"/>
              </a:spcBef>
              <a:spcAft>
                <a:spcPts val="0"/>
              </a:spcAft>
              <a:buClr>
                <a:schemeClr val="dk1"/>
              </a:buClr>
              <a:buSzPts val="1100"/>
              <a:buChar char="❖"/>
            </a:pPr>
            <a:r>
              <a:rPr b="1" lang="en" sz="1100">
                <a:solidFill>
                  <a:schemeClr val="dk1"/>
                </a:solidFill>
              </a:rPr>
              <a:t>Q-Learning Algorithm</a:t>
            </a:r>
            <a:endParaRPr b="1" sz="1100">
              <a:solidFill>
                <a:schemeClr val="dk1"/>
              </a:solidFill>
            </a:endParaRPr>
          </a:p>
          <a:p>
            <a:pPr indent="-184150" lvl="0" marL="457200" rtl="0" algn="l">
              <a:lnSpc>
                <a:spcPct val="100000"/>
              </a:lnSpc>
              <a:spcBef>
                <a:spcPts val="0"/>
              </a:spcBef>
              <a:spcAft>
                <a:spcPts val="0"/>
              </a:spcAft>
              <a:buClr>
                <a:schemeClr val="dk1"/>
              </a:buClr>
              <a:buSzPts val="1100"/>
              <a:buChar char="❖"/>
            </a:pPr>
            <a:r>
              <a:rPr b="1" lang="en" sz="1100">
                <a:solidFill>
                  <a:schemeClr val="dk1"/>
                </a:solidFill>
              </a:rPr>
              <a:t>Pong Emulator</a:t>
            </a:r>
            <a:endParaRPr b="1" sz="1100">
              <a:solidFill>
                <a:schemeClr val="dk1"/>
              </a:solidFill>
            </a:endParaRPr>
          </a:p>
          <a:p>
            <a:pPr indent="-184150" lvl="0" marL="457200" rtl="0" algn="l">
              <a:lnSpc>
                <a:spcPct val="100000"/>
              </a:lnSpc>
              <a:spcBef>
                <a:spcPts val="0"/>
              </a:spcBef>
              <a:spcAft>
                <a:spcPts val="0"/>
              </a:spcAft>
              <a:buClr>
                <a:schemeClr val="dk1"/>
              </a:buClr>
              <a:buSzPts val="1100"/>
              <a:buChar char="❖"/>
            </a:pPr>
            <a:r>
              <a:rPr b="1" lang="en" sz="1100">
                <a:solidFill>
                  <a:schemeClr val="dk1"/>
                </a:solidFill>
              </a:rPr>
              <a:t>Network Architecture</a:t>
            </a:r>
            <a:endParaRPr b="1" sz="1100">
              <a:solidFill>
                <a:schemeClr val="dk1"/>
              </a:solidFill>
            </a:endParaRPr>
          </a:p>
          <a:p>
            <a:pPr indent="-184150" lvl="0" marL="457200" rtl="0" algn="l">
              <a:lnSpc>
                <a:spcPct val="100000"/>
              </a:lnSpc>
              <a:spcBef>
                <a:spcPts val="0"/>
              </a:spcBef>
              <a:spcAft>
                <a:spcPts val="0"/>
              </a:spcAft>
              <a:buClr>
                <a:schemeClr val="dk1"/>
              </a:buClr>
              <a:buSzPts val="1100"/>
              <a:buChar char="❖"/>
            </a:pPr>
            <a:r>
              <a:rPr b="1" lang="en" sz="1100">
                <a:solidFill>
                  <a:schemeClr val="dk1"/>
                </a:solidFill>
              </a:rPr>
              <a:t>Results</a:t>
            </a:r>
            <a:endParaRPr b="1" sz="1100">
              <a:solidFill>
                <a:schemeClr val="dk1"/>
              </a:solidFill>
            </a:endParaRPr>
          </a:p>
          <a:p>
            <a:pPr indent="0" lvl="0" marL="457200" rtl="0" algn="l">
              <a:lnSpc>
                <a:spcPct val="100000"/>
              </a:lnSpc>
              <a:spcBef>
                <a:spcPts val="0"/>
              </a:spcBef>
              <a:spcAft>
                <a:spcPts val="0"/>
              </a:spcAft>
              <a:buNone/>
            </a:pPr>
            <a:r>
              <a:t/>
            </a:r>
            <a:endParaRPr b="1" sz="1100">
              <a:solidFill>
                <a:schemeClr val="dk1"/>
              </a:solidFill>
            </a:endParaRPr>
          </a:p>
        </p:txBody>
      </p:sp>
      <p:sp>
        <p:nvSpPr>
          <p:cNvPr id="132" name="Google Shape;132;p26"/>
          <p:cNvSpPr txBox="1"/>
          <p:nvPr/>
        </p:nvSpPr>
        <p:spPr>
          <a:xfrm>
            <a:off x="5080500" y="3088725"/>
            <a:ext cx="1933500" cy="1050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dk1"/>
                </a:solidFill>
                <a:latin typeface="Spectral"/>
                <a:ea typeface="Spectral"/>
                <a:cs typeface="Spectral"/>
                <a:sym typeface="Spectral"/>
              </a:rPr>
              <a:t>MODIFICATIONS</a:t>
            </a:r>
            <a:endParaRPr b="1">
              <a:solidFill>
                <a:schemeClr val="dk1"/>
              </a:solidFill>
              <a:latin typeface="Spectral"/>
              <a:ea typeface="Spectral"/>
              <a:cs typeface="Spectral"/>
              <a:sym typeface="Spectral"/>
            </a:endParaRPr>
          </a:p>
          <a:p>
            <a:pPr indent="0" lvl="0" marL="0" rtl="0" algn="l">
              <a:lnSpc>
                <a:spcPct val="100000"/>
              </a:lnSpc>
              <a:spcBef>
                <a:spcPts val="0"/>
              </a:spcBef>
              <a:spcAft>
                <a:spcPts val="0"/>
              </a:spcAft>
              <a:buNone/>
            </a:pPr>
            <a:r>
              <a:t/>
            </a:r>
            <a:endParaRPr b="1" sz="800">
              <a:solidFill>
                <a:schemeClr val="dk1"/>
              </a:solidFill>
              <a:latin typeface="Spectral"/>
              <a:ea typeface="Spectral"/>
              <a:cs typeface="Spectral"/>
              <a:sym typeface="Spectral"/>
            </a:endParaRPr>
          </a:p>
          <a:p>
            <a:pPr indent="-184150" lvl="0" marL="114300" rtl="0" algn="l">
              <a:lnSpc>
                <a:spcPct val="100000"/>
              </a:lnSpc>
              <a:spcBef>
                <a:spcPts val="0"/>
              </a:spcBef>
              <a:spcAft>
                <a:spcPts val="0"/>
              </a:spcAft>
              <a:buClr>
                <a:schemeClr val="dk1"/>
              </a:buClr>
              <a:buSzPts val="1100"/>
              <a:buChar char="❖"/>
            </a:pPr>
            <a:r>
              <a:rPr b="1" lang="en" sz="1100">
                <a:solidFill>
                  <a:schemeClr val="dk1"/>
                </a:solidFill>
              </a:rPr>
              <a:t>Double Deep Q-learning Algorithm</a:t>
            </a:r>
            <a:endParaRPr b="1" sz="1100">
              <a:solidFill>
                <a:schemeClr val="dk1"/>
              </a:solidFill>
            </a:endParaRPr>
          </a:p>
          <a:p>
            <a:pPr indent="-184150" lvl="0" marL="114300" rtl="0" algn="l">
              <a:lnSpc>
                <a:spcPct val="100000"/>
              </a:lnSpc>
              <a:spcBef>
                <a:spcPts val="0"/>
              </a:spcBef>
              <a:spcAft>
                <a:spcPts val="0"/>
              </a:spcAft>
              <a:buClr>
                <a:schemeClr val="dk1"/>
              </a:buClr>
              <a:buSzPts val="1100"/>
              <a:buChar char="❖"/>
            </a:pPr>
            <a:r>
              <a:rPr b="1" lang="en" sz="1100">
                <a:solidFill>
                  <a:schemeClr val="dk1"/>
                </a:solidFill>
              </a:rPr>
              <a:t>Results</a:t>
            </a:r>
            <a:endParaRPr b="1" sz="1100">
              <a:solidFill>
                <a:schemeClr val="dk1"/>
              </a:solidFill>
            </a:endParaRPr>
          </a:p>
          <a:p>
            <a:pPr indent="0" lvl="0" marL="457200" rtl="0" algn="l">
              <a:lnSpc>
                <a:spcPct val="100000"/>
              </a:lnSpc>
              <a:spcBef>
                <a:spcPts val="0"/>
              </a:spcBef>
              <a:spcAft>
                <a:spcPts val="0"/>
              </a:spcAft>
              <a:buNone/>
            </a:pPr>
            <a:r>
              <a:t/>
            </a:r>
            <a:endParaRPr b="1" sz="1100">
              <a:solidFill>
                <a:schemeClr val="dk1"/>
              </a:solidFill>
            </a:endParaRPr>
          </a:p>
          <a:p>
            <a:pPr indent="0" lvl="0" marL="0" rtl="0" algn="l">
              <a:lnSpc>
                <a:spcPct val="100000"/>
              </a:lnSpc>
              <a:spcBef>
                <a:spcPts val="0"/>
              </a:spcBef>
              <a:spcAft>
                <a:spcPts val="0"/>
              </a:spcAft>
              <a:buNone/>
            </a:pPr>
            <a:r>
              <a:t/>
            </a:r>
            <a:endParaRPr b="1" sz="1100">
              <a:solidFill>
                <a:schemeClr val="dk1"/>
              </a:solidFill>
            </a:endParaRPr>
          </a:p>
          <a:p>
            <a:pPr indent="0" lvl="0" marL="457200" rtl="0" algn="l">
              <a:lnSpc>
                <a:spcPct val="100000"/>
              </a:lnSpc>
              <a:spcBef>
                <a:spcPts val="0"/>
              </a:spcBef>
              <a:spcAft>
                <a:spcPts val="0"/>
              </a:spcAft>
              <a:buNone/>
            </a:pPr>
            <a:r>
              <a:t/>
            </a:r>
            <a:endParaRPr b="1" sz="1100">
              <a:solidFill>
                <a:schemeClr val="dk1"/>
              </a:solidFill>
            </a:endParaRPr>
          </a:p>
        </p:txBody>
      </p:sp>
      <p:sp>
        <p:nvSpPr>
          <p:cNvPr id="133" name="Google Shape;133;p26"/>
          <p:cNvSpPr txBox="1"/>
          <p:nvPr/>
        </p:nvSpPr>
        <p:spPr>
          <a:xfrm>
            <a:off x="6181500" y="1351275"/>
            <a:ext cx="2164200" cy="1050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dk1"/>
                </a:solidFill>
                <a:latin typeface="Spectral"/>
                <a:ea typeface="Spectral"/>
                <a:cs typeface="Spectral"/>
                <a:sym typeface="Spectral"/>
              </a:rPr>
              <a:t>CONCLUSION</a:t>
            </a:r>
            <a:endParaRPr b="1">
              <a:solidFill>
                <a:schemeClr val="dk1"/>
              </a:solidFill>
              <a:latin typeface="Spectral"/>
              <a:ea typeface="Spectral"/>
              <a:cs typeface="Spectral"/>
              <a:sym typeface="Spectral"/>
            </a:endParaRPr>
          </a:p>
          <a:p>
            <a:pPr indent="0" lvl="0" marL="0" rtl="0" algn="l">
              <a:lnSpc>
                <a:spcPct val="100000"/>
              </a:lnSpc>
              <a:spcBef>
                <a:spcPts val="0"/>
              </a:spcBef>
              <a:spcAft>
                <a:spcPts val="0"/>
              </a:spcAft>
              <a:buNone/>
            </a:pPr>
            <a:r>
              <a:t/>
            </a:r>
            <a:endParaRPr b="1" sz="1100">
              <a:solidFill>
                <a:schemeClr val="dk1"/>
              </a:solidFill>
            </a:endParaRPr>
          </a:p>
          <a:p>
            <a:pPr indent="-184150" lvl="0" marL="228600" rtl="0" algn="l">
              <a:lnSpc>
                <a:spcPct val="100000"/>
              </a:lnSpc>
              <a:spcBef>
                <a:spcPts val="0"/>
              </a:spcBef>
              <a:spcAft>
                <a:spcPts val="0"/>
              </a:spcAft>
              <a:buClr>
                <a:schemeClr val="dk1"/>
              </a:buClr>
              <a:buSzPts val="1100"/>
              <a:buChar char="❖"/>
            </a:pPr>
            <a:r>
              <a:rPr b="1" lang="en" sz="1100">
                <a:solidFill>
                  <a:schemeClr val="dk1"/>
                </a:solidFill>
              </a:rPr>
              <a:t>Discussion &amp; Future Work</a:t>
            </a:r>
            <a:endParaRPr b="1" sz="1100">
              <a:solidFill>
                <a:schemeClr val="dk1"/>
              </a:solidFill>
            </a:endParaRPr>
          </a:p>
          <a:p>
            <a:pPr indent="-184150" lvl="0" marL="228600" rtl="0" algn="l">
              <a:lnSpc>
                <a:spcPct val="100000"/>
              </a:lnSpc>
              <a:spcBef>
                <a:spcPts val="0"/>
              </a:spcBef>
              <a:spcAft>
                <a:spcPts val="0"/>
              </a:spcAft>
              <a:buClr>
                <a:schemeClr val="dk1"/>
              </a:buClr>
              <a:buSzPts val="1100"/>
              <a:buChar char="❖"/>
            </a:pPr>
            <a:r>
              <a:rPr b="1" lang="en" sz="1100">
                <a:solidFill>
                  <a:schemeClr val="dk1"/>
                </a:solidFill>
              </a:rPr>
              <a:t>Summary</a:t>
            </a:r>
            <a:endParaRPr b="1" sz="1100">
              <a:solidFill>
                <a:schemeClr val="dk1"/>
              </a:solidFill>
            </a:endParaRPr>
          </a:p>
          <a:p>
            <a:pPr indent="0" lvl="0" marL="457200" rtl="0" algn="l">
              <a:lnSpc>
                <a:spcPct val="100000"/>
              </a:lnSpc>
              <a:spcBef>
                <a:spcPts val="0"/>
              </a:spcBef>
              <a:spcAft>
                <a:spcPts val="0"/>
              </a:spcAft>
              <a:buNone/>
            </a:pPr>
            <a:r>
              <a:t/>
            </a:r>
            <a:endParaRPr b="1" sz="1100">
              <a:solidFill>
                <a:schemeClr val="dk1"/>
              </a:solidFill>
            </a:endParaRPr>
          </a:p>
        </p:txBody>
      </p:sp>
      <p:cxnSp>
        <p:nvCxnSpPr>
          <p:cNvPr id="134" name="Google Shape;134;p26"/>
          <p:cNvCxnSpPr/>
          <p:nvPr/>
        </p:nvCxnSpPr>
        <p:spPr>
          <a:xfrm rot="10800000">
            <a:off x="3401975" y="2729317"/>
            <a:ext cx="0" cy="359400"/>
          </a:xfrm>
          <a:prstGeom prst="straightConnector1">
            <a:avLst/>
          </a:prstGeom>
          <a:noFill/>
          <a:ln cap="flat" cmpd="sng" w="9525">
            <a:solidFill>
              <a:srgbClr val="FFFFFF"/>
            </a:solidFill>
            <a:prstDash val="solid"/>
            <a:round/>
            <a:headEnd len="sm" w="sm" type="none"/>
            <a:tailEnd len="sm" w="sm" type="none"/>
          </a:ln>
        </p:spPr>
      </p:cxnSp>
      <p:grpSp>
        <p:nvGrpSpPr>
          <p:cNvPr id="135" name="Google Shape;135;p26"/>
          <p:cNvGrpSpPr/>
          <p:nvPr/>
        </p:nvGrpSpPr>
        <p:grpSpPr>
          <a:xfrm>
            <a:off x="6855920" y="2401577"/>
            <a:ext cx="745800" cy="787935"/>
            <a:chOff x="5707757" y="2800065"/>
            <a:chExt cx="745800" cy="787935"/>
          </a:xfrm>
        </p:grpSpPr>
        <p:grpSp>
          <p:nvGrpSpPr>
            <p:cNvPr id="136" name="Google Shape;136;p26"/>
            <p:cNvGrpSpPr/>
            <p:nvPr/>
          </p:nvGrpSpPr>
          <p:grpSpPr>
            <a:xfrm>
              <a:off x="6031394" y="2800065"/>
              <a:ext cx="92400" cy="411825"/>
              <a:chOff x="845575" y="2563700"/>
              <a:chExt cx="92400" cy="411825"/>
            </a:xfrm>
          </p:grpSpPr>
          <p:cxnSp>
            <p:nvCxnSpPr>
              <p:cNvPr id="137" name="Google Shape;137;p26"/>
              <p:cNvCxnSpPr/>
              <p:nvPr/>
            </p:nvCxnSpPr>
            <p:spPr>
              <a:xfrm>
                <a:off x="891775" y="2616125"/>
                <a:ext cx="0" cy="359400"/>
              </a:xfrm>
              <a:prstGeom prst="straightConnector1">
                <a:avLst/>
              </a:prstGeom>
              <a:noFill/>
              <a:ln cap="flat" cmpd="sng" w="9525">
                <a:solidFill>
                  <a:srgbClr val="FFFFFF"/>
                </a:solidFill>
                <a:prstDash val="solid"/>
                <a:round/>
                <a:headEnd len="sm" w="sm" type="none"/>
                <a:tailEnd len="sm" w="sm" type="none"/>
              </a:ln>
            </p:spPr>
          </p:cxnSp>
          <p:sp>
            <p:nvSpPr>
              <p:cNvPr id="138" name="Google Shape;138;p26"/>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26"/>
            <p:cNvSpPr txBox="1"/>
            <p:nvPr/>
          </p:nvSpPr>
          <p:spPr>
            <a:xfrm>
              <a:off x="5707757" y="3216600"/>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200">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54864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20">
                <a:solidFill>
                  <a:srgbClr val="666666"/>
                </a:solidFill>
                <a:latin typeface="Spectral"/>
                <a:ea typeface="Spectral"/>
                <a:cs typeface="Spectral"/>
                <a:sym typeface="Spectral"/>
              </a:rPr>
              <a:t>INTRODUCTION TO RL</a:t>
            </a:r>
            <a:endParaRPr b="1" sz="2420">
              <a:solidFill>
                <a:srgbClr val="666666"/>
              </a:solidFill>
              <a:latin typeface="Spectral"/>
              <a:ea typeface="Spectral"/>
              <a:cs typeface="Spectral"/>
              <a:sym typeface="Spectral"/>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03200" lvl="0" marL="171450" marR="0" rtl="0" algn="l">
              <a:lnSpc>
                <a:spcPct val="115000"/>
              </a:lnSpc>
              <a:spcBef>
                <a:spcPts val="0"/>
              </a:spcBef>
              <a:spcAft>
                <a:spcPts val="0"/>
              </a:spcAft>
              <a:buSzPts val="1400"/>
              <a:buChar char="●"/>
            </a:pPr>
            <a:r>
              <a:rPr b="1" lang="en" sz="1400"/>
              <a:t>Reinforcement Learning (RL)</a:t>
            </a:r>
            <a:r>
              <a:rPr lang="en" sz="1400"/>
              <a:t>: Agent interacts with the environment in a sequence of actions, observations and rewards. At each time-step, the agent chooses an action which modifies the state and assigns a reward.</a:t>
            </a:r>
            <a:endParaRPr sz="1400"/>
          </a:p>
          <a:p>
            <a:pPr indent="-203200" lvl="0" marL="171450" marR="0" rtl="0" algn="l">
              <a:lnSpc>
                <a:spcPct val="115000"/>
              </a:lnSpc>
              <a:spcBef>
                <a:spcPts val="1000"/>
              </a:spcBef>
              <a:spcAft>
                <a:spcPts val="0"/>
              </a:spcAft>
              <a:buSzPts val="1400"/>
              <a:buChar char="●"/>
            </a:pPr>
            <a:r>
              <a:rPr b="1" lang="en" sz="1400"/>
              <a:t>Deep Learning (DL)</a:t>
            </a:r>
            <a:r>
              <a:rPr lang="en" sz="1400"/>
              <a:t>: Extract high-level features from raw sensory data by utilizing a wide range of neural network architectures like convolutional neural networks, multilayer perceptrons, restricted Boltzmann machines and recurrent neural networks</a:t>
            </a:r>
            <a:endParaRPr sz="1400"/>
          </a:p>
          <a:p>
            <a:pPr indent="-203200" lvl="0" marL="171450" rtl="0" algn="l">
              <a:spcBef>
                <a:spcPts val="1000"/>
              </a:spcBef>
              <a:spcAft>
                <a:spcPts val="0"/>
              </a:spcAft>
              <a:buSzPts val="1400"/>
              <a:buChar char="●"/>
            </a:pPr>
            <a:r>
              <a:rPr lang="en" sz="1400"/>
              <a:t>Implementation of similar techniques in RL can be very challenging from a DL </a:t>
            </a:r>
            <a:r>
              <a:rPr lang="en" sz="1400"/>
              <a:t>perspective</a:t>
            </a:r>
            <a:r>
              <a:rPr lang="en" sz="1400"/>
              <a:t>:</a:t>
            </a:r>
            <a:endParaRPr sz="1400"/>
          </a:p>
          <a:p>
            <a:pPr indent="-317500" lvl="1" marL="914400" rtl="0" algn="l">
              <a:spcBef>
                <a:spcPts val="1000"/>
              </a:spcBef>
              <a:spcAft>
                <a:spcPts val="0"/>
              </a:spcAft>
              <a:buSzPts val="1400"/>
              <a:buChar char="○"/>
            </a:pPr>
            <a:r>
              <a:rPr lang="en"/>
              <a:t>DL requires large amounts of hand-labelled data whereas RL requires us to learn from a scalar reward signal which can be sparse, noisy and delayed.</a:t>
            </a:r>
            <a:endParaRPr/>
          </a:p>
          <a:p>
            <a:pPr indent="-317500" lvl="1" marL="914400" rtl="0" algn="l">
              <a:spcBef>
                <a:spcPts val="1000"/>
              </a:spcBef>
              <a:spcAft>
                <a:spcPts val="1000"/>
              </a:spcAft>
              <a:buSzPts val="1400"/>
              <a:buChar char="○"/>
            </a:pPr>
            <a:r>
              <a:rPr lang="en"/>
              <a:t>Data in DL is almost always assumed to be independent, whereas in RL, the states can be highly correlated. Moreover, this data distribution is subject to change as our RL algorithm learns, whereas DL assumes a fixed underlying data distribution.</a:t>
            </a:r>
            <a:endParaRPr/>
          </a:p>
        </p:txBody>
      </p:sp>
      <p:sp>
        <p:nvSpPr>
          <p:cNvPr id="146" name="Google Shape;14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54864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00">
                <a:solidFill>
                  <a:srgbClr val="666666"/>
                </a:solidFill>
                <a:latin typeface="Spectral"/>
                <a:ea typeface="Spectral"/>
                <a:cs typeface="Spectral"/>
                <a:sym typeface="Spectral"/>
              </a:rPr>
              <a:t>PROBLEM STATEMENT</a:t>
            </a:r>
            <a:endParaRPr b="1" sz="2400">
              <a:solidFill>
                <a:srgbClr val="666666"/>
              </a:solidFill>
              <a:latin typeface="Spectral"/>
              <a:ea typeface="Spectral"/>
              <a:cs typeface="Spectral"/>
              <a:sym typeface="Spectral"/>
            </a:endParaRPr>
          </a:p>
        </p:txBody>
      </p:sp>
      <p:sp>
        <p:nvSpPr>
          <p:cNvPr id="152" name="Google Shape;152;p28"/>
          <p:cNvSpPr txBox="1"/>
          <p:nvPr>
            <p:ph idx="1" type="body"/>
          </p:nvPr>
        </p:nvSpPr>
        <p:spPr>
          <a:xfrm>
            <a:off x="311700" y="1152475"/>
            <a:ext cx="8520600" cy="3765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We aim to develop a system that uses Deep Reinforcement Learning (Deep RL) to play the Atari game, Pong. The system is to be trained purely from the pixels of a frame from the video-game display as its input, without having to explicitly program any rules or knowledge of the game.</a:t>
            </a:r>
            <a:endParaRPr sz="1500"/>
          </a:p>
          <a:p>
            <a:pPr indent="-323850" lvl="0" marL="457200" rtl="0" algn="l">
              <a:spcBef>
                <a:spcPts val="1000"/>
              </a:spcBef>
              <a:spcAft>
                <a:spcPts val="0"/>
              </a:spcAft>
              <a:buSzPts val="1500"/>
              <a:buChar char="●"/>
            </a:pPr>
            <a:r>
              <a:rPr lang="en" sz="1500"/>
              <a:t>We also aim that the system does not learn only a pong-specific strategy, but also generalize well and beat human-level performance across multiple other games (especially Atari games).</a:t>
            </a:r>
            <a:endParaRPr sz="1500"/>
          </a:p>
          <a:p>
            <a:pPr indent="0" lvl="0" marL="0" rtl="0" algn="l">
              <a:spcBef>
                <a:spcPts val="1000"/>
              </a:spcBef>
              <a:spcAft>
                <a:spcPts val="0"/>
              </a:spcAft>
              <a:buNone/>
            </a:pPr>
            <a:r>
              <a:t/>
            </a:r>
            <a:endParaRPr sz="1500"/>
          </a:p>
          <a:p>
            <a:pPr indent="0" lvl="0" marL="0" rtl="0" algn="l">
              <a:spcBef>
                <a:spcPts val="1000"/>
              </a:spcBef>
              <a:spcAft>
                <a:spcPts val="0"/>
              </a:spcAft>
              <a:buNone/>
            </a:pPr>
            <a:r>
              <a:t/>
            </a:r>
            <a:endParaRPr sz="1500"/>
          </a:p>
          <a:p>
            <a:pPr indent="0" lvl="0" marL="0" rtl="0" algn="l">
              <a:spcBef>
                <a:spcPts val="1000"/>
              </a:spcBef>
              <a:spcAft>
                <a:spcPts val="0"/>
              </a:spcAft>
              <a:buNone/>
            </a:pPr>
            <a:r>
              <a:t/>
            </a:r>
            <a:endParaRPr sz="800"/>
          </a:p>
          <a:p>
            <a:pPr indent="0" lvl="0" marL="0" rtl="0" algn="ctr">
              <a:spcBef>
                <a:spcPts val="1000"/>
              </a:spcBef>
              <a:spcAft>
                <a:spcPts val="1000"/>
              </a:spcAft>
              <a:buNone/>
            </a:pPr>
            <a:r>
              <a:rPr lang="en" sz="1200"/>
              <a:t>Screenshots from five Atari 2600 games: (Left-to-right) Pong, Breakout, Space Invaders, Seaquest, Beam Rider</a:t>
            </a:r>
            <a:endParaRPr sz="500"/>
          </a:p>
        </p:txBody>
      </p:sp>
      <p:pic>
        <p:nvPicPr>
          <p:cNvPr id="153" name="Google Shape;153;p28"/>
          <p:cNvPicPr preferRelativeResize="0"/>
          <p:nvPr/>
        </p:nvPicPr>
        <p:blipFill>
          <a:blip r:embed="rId3">
            <a:alphaModFix/>
          </a:blip>
          <a:stretch>
            <a:fillRect/>
          </a:stretch>
        </p:blipFill>
        <p:spPr>
          <a:xfrm>
            <a:off x="933450" y="3309925"/>
            <a:ext cx="7277100" cy="1009650"/>
          </a:xfrm>
          <a:prstGeom prst="rect">
            <a:avLst/>
          </a:prstGeom>
          <a:noFill/>
          <a:ln>
            <a:noFill/>
          </a:ln>
        </p:spPr>
      </p:pic>
      <p:sp>
        <p:nvSpPr>
          <p:cNvPr id="154" name="Google Shape;154;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54864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00">
                <a:solidFill>
                  <a:srgbClr val="666666"/>
                </a:solidFill>
                <a:latin typeface="Spectral"/>
                <a:ea typeface="Spectral"/>
                <a:cs typeface="Spectral"/>
                <a:sym typeface="Spectral"/>
              </a:rPr>
              <a:t>BACKGROUND</a:t>
            </a:r>
            <a:endParaRPr b="1" sz="2400">
              <a:solidFill>
                <a:srgbClr val="666666"/>
              </a:solidFill>
              <a:latin typeface="Spectral"/>
              <a:ea typeface="Spectral"/>
              <a:cs typeface="Spectral"/>
              <a:sym typeface="Spectral"/>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consider a series of actions and rewards to learn the game strategies which are based on these observations. This formalism leads to a large Markov Decision Process (MDP) problem where the goal of the agent is to learn the actions which maximizes the future rewards. </a:t>
            </a:r>
            <a:endParaRPr sz="1400"/>
          </a:p>
          <a:p>
            <a:pPr indent="0" lvl="0" marL="0" rtl="0" algn="l">
              <a:spcBef>
                <a:spcPts val="1200"/>
              </a:spcBef>
              <a:spcAft>
                <a:spcPts val="0"/>
              </a:spcAft>
              <a:buClr>
                <a:schemeClr val="dk1"/>
              </a:buClr>
              <a:buSzPts val="1100"/>
              <a:buFont typeface="Arial"/>
              <a:buNone/>
            </a:pPr>
            <a:r>
              <a:rPr lang="en" sz="1400"/>
              <a:t>Future Discounted Return: </a:t>
            </a:r>
            <a:endParaRPr sz="1400"/>
          </a:p>
          <a:p>
            <a:pPr indent="0" lvl="0" marL="0" rtl="0" algn="l">
              <a:spcBef>
                <a:spcPts val="1200"/>
              </a:spcBef>
              <a:spcAft>
                <a:spcPts val="0"/>
              </a:spcAft>
              <a:buClr>
                <a:schemeClr val="dk1"/>
              </a:buClr>
              <a:buSzPts val="1100"/>
              <a:buFont typeface="Arial"/>
              <a:buNone/>
            </a:pPr>
            <a:r>
              <a:rPr lang="en" sz="1400"/>
              <a:t>The optimal Action Value Function: </a:t>
            </a:r>
            <a:endParaRPr sz="1400"/>
          </a:p>
          <a:p>
            <a:pPr indent="0" lvl="0" marL="0" rtl="0" algn="l">
              <a:spcBef>
                <a:spcPts val="1200"/>
              </a:spcBef>
              <a:spcAft>
                <a:spcPts val="0"/>
              </a:spcAft>
              <a:buClr>
                <a:schemeClr val="dk1"/>
              </a:buClr>
              <a:buSzPts val="1100"/>
              <a:buFont typeface="Arial"/>
              <a:buNone/>
            </a:pPr>
            <a:r>
              <a:rPr lang="en" sz="1400"/>
              <a:t>In deep RL, a linear function approximator is used to estimate this action value function and the NN function approximator is trained by minimising a sequence of loss functions:</a:t>
            </a:r>
            <a:endParaRPr sz="1400"/>
          </a:p>
          <a:p>
            <a:pPr indent="0" lvl="0" marL="0" rtl="0" algn="l">
              <a:spcBef>
                <a:spcPts val="1200"/>
              </a:spcBef>
              <a:spcAft>
                <a:spcPts val="0"/>
              </a:spcAft>
              <a:buNone/>
            </a:pPr>
            <a:r>
              <a:t/>
            </a:r>
            <a:endParaRPr sz="1400"/>
          </a:p>
          <a:p>
            <a:pPr indent="0" lvl="0" marL="0" rtl="0" algn="l">
              <a:spcBef>
                <a:spcPts val="1000"/>
              </a:spcBef>
              <a:spcAft>
                <a:spcPts val="0"/>
              </a:spcAft>
              <a:buNone/>
            </a:pPr>
            <a:r>
              <a:rPr lang="en" sz="1400"/>
              <a:t>where</a:t>
            </a:r>
            <a:r>
              <a:rPr lang="en" sz="1400"/>
              <a:t> </a:t>
            </a:r>
            <a:r>
              <a:rPr b="1" lang="en" sz="1400"/>
              <a:t>θ</a:t>
            </a:r>
            <a:r>
              <a:rPr b="1" baseline="-25000" lang="en" sz="1400"/>
              <a:t>i</a:t>
            </a:r>
            <a:r>
              <a:rPr lang="en" sz="1400"/>
              <a:t> are the weights, </a:t>
            </a:r>
            <a:r>
              <a:rPr b="1" lang="en" sz="1400"/>
              <a:t>y</a:t>
            </a:r>
            <a:r>
              <a:rPr b="1" baseline="-25000" lang="en" sz="1400"/>
              <a:t>i</a:t>
            </a:r>
            <a:r>
              <a:rPr lang="en" sz="1400"/>
              <a:t> is the target for the </a:t>
            </a:r>
            <a:r>
              <a:rPr b="1" lang="en" sz="1400"/>
              <a:t>i</a:t>
            </a:r>
            <a:r>
              <a:rPr lang="en" sz="1400"/>
              <a:t>th iteration and </a:t>
            </a:r>
            <a:r>
              <a:rPr b="1" lang="en" sz="1400"/>
              <a:t>ρ(s,a)</a:t>
            </a:r>
            <a:r>
              <a:rPr lang="en" sz="1400"/>
              <a:t> is the probability distribution over the sequences and actions. </a:t>
            </a:r>
            <a:endParaRPr sz="1400"/>
          </a:p>
          <a:p>
            <a:pPr indent="0" lvl="0" marL="0" rtl="0" algn="l">
              <a:spcBef>
                <a:spcPts val="0"/>
              </a:spcBef>
              <a:spcAft>
                <a:spcPts val="0"/>
              </a:spcAft>
              <a:buNone/>
            </a:pPr>
            <a:r>
              <a:rPr lang="en" sz="1400"/>
              <a:t>This loss function is optimised using stochastic gradient descent. </a:t>
            </a:r>
            <a:endParaRPr sz="1400"/>
          </a:p>
          <a:p>
            <a:pPr indent="0" lvl="0" marL="0" rtl="0" algn="l">
              <a:spcBef>
                <a:spcPts val="1200"/>
              </a:spcBef>
              <a:spcAft>
                <a:spcPts val="1200"/>
              </a:spcAft>
              <a:buNone/>
            </a:pPr>
            <a:r>
              <a:t/>
            </a:r>
            <a:endParaRPr sz="1400"/>
          </a:p>
        </p:txBody>
      </p:sp>
      <p:pic>
        <p:nvPicPr>
          <p:cNvPr descr="{&quot;aid&quot;:null,&quot;type&quot;:&quot;$&quot;,&quot;backgroundColorModified&quot;:false,&quot;font&quot;:{&quot;color&quot;:&quot;#595959&quot;,&quot;size&quot;:14,&quot;family&quot;:&quot;Arial&quot;},&quot;code&quot;:&quot;$R_{t}=\\sum_{t^{\\prime}=t}^{T}\\gamma^{t^{\\prime}-t}r_{t^{\\prime}}$&quot;,&quot;id&quot;:&quot;1&quot;,&quot;backgroundColor&quot;:&quot;#ffffff&quot;,&quot;ts&quot;:1620763089960,&quot;cs&quot;:&quot;WYwzYBAB8gLXfxL4av/rqw==&quot;,&quot;size&quot;:{&quot;width&quot;:163.66666666666666,&quot;height&quot;:27.5}}" id="161" name="Google Shape;161;p29"/>
          <p:cNvPicPr preferRelativeResize="0"/>
          <p:nvPr/>
        </p:nvPicPr>
        <p:blipFill>
          <a:blip r:embed="rId3">
            <a:alphaModFix/>
          </a:blip>
          <a:stretch>
            <a:fillRect/>
          </a:stretch>
        </p:blipFill>
        <p:spPr>
          <a:xfrm>
            <a:off x="2651760" y="2103120"/>
            <a:ext cx="1558925" cy="261938"/>
          </a:xfrm>
          <a:prstGeom prst="rect">
            <a:avLst/>
          </a:prstGeom>
          <a:noFill/>
          <a:ln>
            <a:noFill/>
          </a:ln>
        </p:spPr>
      </p:pic>
      <p:pic>
        <p:nvPicPr>
          <p:cNvPr descr="{&quot;id&quot;:&quot;2&quot;,&quot;code&quot;:&quot;$Q^{*}\\left(s,a\\right)=max_{\\pi}\\,\\left\\{E\\left[\\giventhat{R_{t}}{s_{t}=s,a_{t}=a,\\pi}\\right]\\right\\}$&quot;,&quot;type&quot;:&quot;$&quot;,&quot;backgroundColor&quot;:&quot;#ffffff&quot;,&quot;font&quot;:{&quot;size&quot;:14,&quot;family&quot;:&quot;Arial&quot;,&quot;color&quot;:&quot;#595959&quot;},&quot;aid&quot;:null,&quot;backgroundColorModified&quot;:false,&quot;ts&quot;:1620763534270,&quot;cs&quot;:&quot;3HvMHvcx5BpTDDwLd8tiQg==&quot;,&quot;size&quot;:{&quot;width&quot;:385,&quot;height&quot;:21.666666666666668}}" id="162" name="Google Shape;162;p29"/>
          <p:cNvPicPr preferRelativeResize="0"/>
          <p:nvPr/>
        </p:nvPicPr>
        <p:blipFill>
          <a:blip r:embed="rId4">
            <a:alphaModFix/>
          </a:blip>
          <a:stretch>
            <a:fillRect/>
          </a:stretch>
        </p:blipFill>
        <p:spPr>
          <a:xfrm>
            <a:off x="3291840" y="2532888"/>
            <a:ext cx="3667125" cy="206375"/>
          </a:xfrm>
          <a:prstGeom prst="rect">
            <a:avLst/>
          </a:prstGeom>
          <a:noFill/>
          <a:ln>
            <a:noFill/>
          </a:ln>
        </p:spPr>
      </p:pic>
      <p:pic>
        <p:nvPicPr>
          <p:cNvPr descr="{&quot;code&quot;:&quot;$L_{i}\\left(\\theta_{i}\\right)=E_{s,a\\sim\\rho\\left(.\\right)}\\left[\\left(y_{i}-Q\\left(s,a,\\theta_{i}\\right)\\right)^{2}\\right]$&quot;,&quot;id&quot;:&quot;3&quot;,&quot;font&quot;:{&quot;family&quot;:&quot;Arial&quot;,&quot;color&quot;:&quot;#595959&quot;,&quot;size&quot;:14},&quot;backgroundColor&quot;:&quot;#ffffff&quot;,&quot;aid&quot;:null,&quot;backgroundColorModified&quot;:false,&quot;type&quot;:&quot;$&quot;,&quot;ts&quot;:1620763747807,&quot;cs&quot;:&quot;GcTKpkqnNBrRvzumzTYRYQ==&quot;,&quot;size&quot;:{&quot;width&quot;:331,&quot;height&quot;:39.5}}" id="163" name="Google Shape;163;p29"/>
          <p:cNvPicPr preferRelativeResize="0"/>
          <p:nvPr/>
        </p:nvPicPr>
        <p:blipFill>
          <a:blip r:embed="rId5">
            <a:alphaModFix/>
          </a:blip>
          <a:stretch>
            <a:fillRect/>
          </a:stretch>
        </p:blipFill>
        <p:spPr>
          <a:xfrm>
            <a:off x="414325" y="3429000"/>
            <a:ext cx="3152775" cy="376238"/>
          </a:xfrm>
          <a:prstGeom prst="rect">
            <a:avLst/>
          </a:prstGeom>
          <a:noFill/>
          <a:ln>
            <a:noFill/>
          </a:ln>
        </p:spPr>
      </p:pic>
      <p:sp>
        <p:nvSpPr>
          <p:cNvPr id="164" name="Google Shape;16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54864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00">
                <a:solidFill>
                  <a:srgbClr val="666666"/>
                </a:solidFill>
                <a:latin typeface="Spectral"/>
                <a:ea typeface="Spectral"/>
                <a:cs typeface="Spectral"/>
                <a:sym typeface="Spectral"/>
              </a:rPr>
              <a:t>RELATED WORK</a:t>
            </a:r>
            <a:endParaRPr b="1" sz="2400">
              <a:solidFill>
                <a:srgbClr val="666666"/>
              </a:solidFill>
              <a:latin typeface="Spectral"/>
              <a:ea typeface="Spectral"/>
              <a:cs typeface="Spectral"/>
              <a:sym typeface="Spectral"/>
            </a:endParaRPr>
          </a:p>
        </p:txBody>
      </p:sp>
      <p:sp>
        <p:nvSpPr>
          <p:cNvPr id="170" name="Google Shape;17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03200" lvl="0" marL="171450" rtl="0" algn="l">
              <a:spcBef>
                <a:spcPts val="0"/>
              </a:spcBef>
              <a:spcAft>
                <a:spcPts val="0"/>
              </a:spcAft>
              <a:buSzPts val="1400"/>
              <a:buChar char="●"/>
            </a:pPr>
            <a:r>
              <a:rPr b="1" lang="en" sz="1400"/>
              <a:t>TD Gammon:</a:t>
            </a:r>
            <a:r>
              <a:rPr lang="en" sz="1400"/>
              <a:t> </a:t>
            </a:r>
            <a:endParaRPr sz="1400"/>
          </a:p>
          <a:p>
            <a:pPr indent="-203200" lvl="1" marL="685800" rtl="0" algn="l">
              <a:spcBef>
                <a:spcPts val="0"/>
              </a:spcBef>
              <a:spcAft>
                <a:spcPts val="0"/>
              </a:spcAft>
              <a:buSzPts val="1400"/>
              <a:buChar char="○"/>
            </a:pPr>
            <a:r>
              <a:rPr lang="en"/>
              <a:t>Backgammon playing program which learnt entirely by model-free RL algorithm and self-play</a:t>
            </a:r>
            <a:r>
              <a:rPr lang="en"/>
              <a:t>, thus achieving superhuman levels of play</a:t>
            </a:r>
            <a:endParaRPr/>
          </a:p>
          <a:p>
            <a:pPr indent="-203200" lvl="1" marL="685800" rtl="0" algn="l">
              <a:spcBef>
                <a:spcPts val="0"/>
              </a:spcBef>
              <a:spcAft>
                <a:spcPts val="0"/>
              </a:spcAft>
              <a:buSzPts val="1400"/>
              <a:buChar char="○"/>
            </a:pPr>
            <a:r>
              <a:rPr lang="en"/>
              <a:t>Approximated the value function using a multi-layer perceptron with one hidden layer</a:t>
            </a:r>
            <a:endParaRPr/>
          </a:p>
          <a:p>
            <a:pPr indent="0" lvl="0" marL="0" rtl="0" algn="l">
              <a:spcBef>
                <a:spcPts val="0"/>
              </a:spcBef>
              <a:spcAft>
                <a:spcPts val="0"/>
              </a:spcAft>
              <a:buNone/>
            </a:pPr>
            <a:r>
              <a:t/>
            </a:r>
            <a:endParaRPr sz="1400"/>
          </a:p>
          <a:p>
            <a:pPr indent="-203200" lvl="0" marL="171450" rtl="0" algn="l">
              <a:spcBef>
                <a:spcPts val="0"/>
              </a:spcBef>
              <a:spcAft>
                <a:spcPts val="0"/>
              </a:spcAft>
              <a:buSzPts val="1400"/>
              <a:buChar char="●"/>
            </a:pPr>
            <a:r>
              <a:rPr b="1" lang="en" sz="1400"/>
              <a:t>Neural Fitted Q-learning: </a:t>
            </a:r>
            <a:endParaRPr b="1" sz="1400"/>
          </a:p>
          <a:p>
            <a:pPr indent="-203200" lvl="1" marL="685800" rtl="0" algn="l">
              <a:spcBef>
                <a:spcPts val="0"/>
              </a:spcBef>
              <a:spcAft>
                <a:spcPts val="0"/>
              </a:spcAft>
              <a:buSzPts val="1400"/>
              <a:buChar char="○"/>
            </a:pPr>
            <a:r>
              <a:rPr lang="en"/>
              <a:t>Optimizes the sequence of loss functions using the RPROP </a:t>
            </a:r>
            <a:r>
              <a:rPr lang="en"/>
              <a:t>algorithm to update the parameters of the Q-Network</a:t>
            </a:r>
            <a:endParaRPr/>
          </a:p>
          <a:p>
            <a:pPr indent="-203200" lvl="1" marL="685800" rtl="0" algn="l">
              <a:spcBef>
                <a:spcPts val="0"/>
              </a:spcBef>
              <a:spcAft>
                <a:spcPts val="0"/>
              </a:spcAft>
              <a:buSzPts val="1400"/>
              <a:buChar char="○"/>
            </a:pPr>
            <a:r>
              <a:rPr lang="en"/>
              <a:t>Uses a batch update that has a computational cost per iteration that is proportional to the size of the data set</a:t>
            </a:r>
            <a:endParaRPr/>
          </a:p>
          <a:p>
            <a:pPr indent="-203200" lvl="1" marL="685800" rtl="0" algn="l">
              <a:spcBef>
                <a:spcPts val="0"/>
              </a:spcBef>
              <a:spcAft>
                <a:spcPts val="0"/>
              </a:spcAft>
              <a:buSzPts val="1400"/>
              <a:buChar char="○"/>
            </a:pPr>
            <a:r>
              <a:rPr lang="en"/>
              <a:t>Successfully applied to simple real-world control tasks using purely visual input, by first using deep autoencoders to learn a low dimensional representation of the task, and then applying NFQ to this representation </a:t>
            </a:r>
            <a:endParaRPr/>
          </a:p>
        </p:txBody>
      </p:sp>
      <p:sp>
        <p:nvSpPr>
          <p:cNvPr id="171" name="Google Shape;17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6576" y="54864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00">
                <a:solidFill>
                  <a:srgbClr val="666666"/>
                </a:solidFill>
                <a:latin typeface="Spectral"/>
                <a:ea typeface="Spectral"/>
                <a:cs typeface="Spectral"/>
                <a:sym typeface="Spectral"/>
              </a:rPr>
              <a:t>DEEP Q-LEARNING WITH EXPERIENCE REPLAY</a:t>
            </a:r>
            <a:endParaRPr b="1" sz="2400">
              <a:solidFill>
                <a:srgbClr val="666666"/>
              </a:solidFill>
              <a:latin typeface="Spectral"/>
              <a:ea typeface="Spectral"/>
              <a:cs typeface="Spectral"/>
              <a:sym typeface="Spectral"/>
            </a:endParaRPr>
          </a:p>
        </p:txBody>
      </p:sp>
      <p:sp>
        <p:nvSpPr>
          <p:cNvPr id="177" name="Google Shape;177;p31"/>
          <p:cNvSpPr txBox="1"/>
          <p:nvPr>
            <p:ph idx="1" type="body"/>
          </p:nvPr>
        </p:nvSpPr>
        <p:spPr>
          <a:xfrm>
            <a:off x="311700" y="1152475"/>
            <a:ext cx="8520600" cy="359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500"/>
              <a:t>Initialize replay memory </a:t>
            </a:r>
            <a:r>
              <a:rPr i="1" lang="en" sz="1500"/>
              <a:t>D</a:t>
            </a:r>
            <a:r>
              <a:rPr lang="en" sz="1500"/>
              <a:t> to capacity </a:t>
            </a:r>
            <a:r>
              <a:rPr i="1" lang="en" sz="1500"/>
              <a:t>N</a:t>
            </a:r>
            <a:endParaRPr i="1" sz="1500"/>
          </a:p>
          <a:p>
            <a:pPr indent="0" lvl="0" marL="0" rtl="0" algn="l">
              <a:lnSpc>
                <a:spcPct val="115000"/>
              </a:lnSpc>
              <a:spcBef>
                <a:spcPts val="0"/>
              </a:spcBef>
              <a:spcAft>
                <a:spcPts val="0"/>
              </a:spcAft>
              <a:buClr>
                <a:schemeClr val="dk1"/>
              </a:buClr>
              <a:buSzPts val="1100"/>
              <a:buFont typeface="Arial"/>
              <a:buNone/>
            </a:pPr>
            <a:r>
              <a:rPr lang="en" sz="1500"/>
              <a:t>Initialize action-value function Q with random weights</a:t>
            </a:r>
            <a:endParaRPr sz="1500"/>
          </a:p>
          <a:p>
            <a:pPr indent="0" lvl="0" marL="0" rtl="0" algn="l">
              <a:lnSpc>
                <a:spcPct val="115000"/>
              </a:lnSpc>
              <a:spcBef>
                <a:spcPts val="0"/>
              </a:spcBef>
              <a:spcAft>
                <a:spcPts val="0"/>
              </a:spcAft>
              <a:buClr>
                <a:schemeClr val="dk1"/>
              </a:buClr>
              <a:buSzPts val="1100"/>
              <a:buFont typeface="Arial"/>
              <a:buNone/>
            </a:pPr>
            <a:r>
              <a:rPr b="1" lang="en" sz="1500"/>
              <a:t>for</a:t>
            </a:r>
            <a:r>
              <a:rPr lang="en" sz="1500"/>
              <a:t> episode = 1 to M </a:t>
            </a:r>
            <a:r>
              <a:rPr b="1" lang="en" sz="1500"/>
              <a:t>do</a:t>
            </a:r>
            <a:endParaRPr b="1" sz="1500"/>
          </a:p>
          <a:p>
            <a:pPr indent="457200" lvl="0" marL="0" rtl="0" algn="l">
              <a:lnSpc>
                <a:spcPct val="115000"/>
              </a:lnSpc>
              <a:spcBef>
                <a:spcPts val="0"/>
              </a:spcBef>
              <a:spcAft>
                <a:spcPts val="0"/>
              </a:spcAft>
              <a:buClr>
                <a:schemeClr val="dk1"/>
              </a:buClr>
              <a:buSzPts val="1100"/>
              <a:buFont typeface="Arial"/>
              <a:buNone/>
            </a:pPr>
            <a:r>
              <a:rPr lang="en" sz="1500"/>
              <a:t>Initialise sequence </a:t>
            </a:r>
            <a:r>
              <a:rPr b="1" i="1" lang="en" sz="1500"/>
              <a:t>s</a:t>
            </a:r>
            <a:r>
              <a:rPr b="1" baseline="-25000" i="1" lang="en" sz="1500"/>
              <a:t>1</a:t>
            </a:r>
            <a:r>
              <a:rPr b="1" i="1" lang="en" sz="1500"/>
              <a:t> = {x</a:t>
            </a:r>
            <a:r>
              <a:rPr b="1" baseline="-25000" i="1" lang="en" sz="1500"/>
              <a:t>1</a:t>
            </a:r>
            <a:r>
              <a:rPr b="1" i="1" lang="en" sz="1500"/>
              <a:t>}</a:t>
            </a:r>
            <a:r>
              <a:rPr lang="en" sz="1500"/>
              <a:t> and preprocessed sequenced </a:t>
            </a:r>
            <a:r>
              <a:rPr b="1" i="1" lang="en" sz="1500"/>
              <a:t>Φ</a:t>
            </a:r>
            <a:r>
              <a:rPr b="1" baseline="-25000" i="1" lang="en" sz="1500"/>
              <a:t>1</a:t>
            </a:r>
            <a:r>
              <a:rPr b="1" i="1" lang="en" sz="1500"/>
              <a:t> = Φ(s</a:t>
            </a:r>
            <a:r>
              <a:rPr b="1" baseline="-25000" i="1" lang="en" sz="1500"/>
              <a:t>1</a:t>
            </a:r>
            <a:r>
              <a:rPr b="1" i="1" lang="en" sz="1500"/>
              <a:t>)</a:t>
            </a:r>
            <a:endParaRPr b="1" i="1" sz="1500"/>
          </a:p>
          <a:p>
            <a:pPr indent="457200" lvl="0" marL="0" rtl="0" algn="l">
              <a:lnSpc>
                <a:spcPct val="115000"/>
              </a:lnSpc>
              <a:spcBef>
                <a:spcPts val="0"/>
              </a:spcBef>
              <a:spcAft>
                <a:spcPts val="0"/>
              </a:spcAft>
              <a:buClr>
                <a:schemeClr val="dk1"/>
              </a:buClr>
              <a:buSzPts val="1100"/>
              <a:buFont typeface="Arial"/>
              <a:buNone/>
            </a:pPr>
            <a:r>
              <a:rPr b="1" lang="en" sz="1500"/>
              <a:t>for</a:t>
            </a:r>
            <a:r>
              <a:rPr lang="en" sz="1500"/>
              <a:t> t = 1 to T </a:t>
            </a:r>
            <a:r>
              <a:rPr b="1" lang="en" sz="1500"/>
              <a:t>do</a:t>
            </a:r>
            <a:endParaRPr b="1" sz="1500"/>
          </a:p>
          <a:p>
            <a:pPr indent="0" lvl="0" marL="914400" rtl="0" algn="l">
              <a:lnSpc>
                <a:spcPct val="115000"/>
              </a:lnSpc>
              <a:spcBef>
                <a:spcPts val="0"/>
              </a:spcBef>
              <a:spcAft>
                <a:spcPts val="0"/>
              </a:spcAft>
              <a:buClr>
                <a:schemeClr val="dk1"/>
              </a:buClr>
              <a:buSzPts val="1100"/>
              <a:buFont typeface="Arial"/>
              <a:buNone/>
            </a:pPr>
            <a:r>
              <a:rPr lang="en" sz="1500"/>
              <a:t>With probability </a:t>
            </a:r>
            <a:r>
              <a:rPr b="1" i="1" lang="en" sz="1500"/>
              <a:t>ε</a:t>
            </a:r>
            <a:r>
              <a:rPr lang="en" sz="1500"/>
              <a:t> select a random action </a:t>
            </a:r>
            <a:r>
              <a:rPr b="1" i="1" lang="en" sz="1500"/>
              <a:t>a</a:t>
            </a:r>
            <a:r>
              <a:rPr b="1" baseline="-25000" i="1" lang="en" sz="1500"/>
              <a:t>t</a:t>
            </a:r>
            <a:endParaRPr b="1" baseline="-25000" i="1" sz="1500"/>
          </a:p>
          <a:p>
            <a:pPr indent="0" lvl="0" marL="914400" rtl="0" algn="l">
              <a:lnSpc>
                <a:spcPct val="115000"/>
              </a:lnSpc>
              <a:spcBef>
                <a:spcPts val="0"/>
              </a:spcBef>
              <a:spcAft>
                <a:spcPts val="0"/>
              </a:spcAft>
              <a:buClr>
                <a:schemeClr val="dk1"/>
              </a:buClr>
              <a:buSzPts val="1100"/>
              <a:buFont typeface="Arial"/>
              <a:buNone/>
            </a:pPr>
            <a:r>
              <a:rPr lang="en" sz="1500"/>
              <a:t>otherwise select </a:t>
            </a:r>
            <a:r>
              <a:rPr b="1" i="1" lang="en" sz="1500"/>
              <a:t>a</a:t>
            </a:r>
            <a:r>
              <a:rPr b="1" baseline="-25000" i="1" lang="en" sz="1500"/>
              <a:t>t</a:t>
            </a:r>
            <a:r>
              <a:rPr b="1" i="1" lang="en" sz="1500"/>
              <a:t> = max</a:t>
            </a:r>
            <a:r>
              <a:rPr b="1" baseline="-25000" i="1" lang="en" sz="1500"/>
              <a:t>a</a:t>
            </a:r>
            <a:r>
              <a:rPr b="1" i="1" lang="en" sz="1500"/>
              <a:t> Q*(Φ(s</a:t>
            </a:r>
            <a:r>
              <a:rPr b="1" baseline="-25000" i="1" lang="en" sz="1500"/>
              <a:t>t</a:t>
            </a:r>
            <a:r>
              <a:rPr b="1" i="1" lang="en" sz="1500"/>
              <a:t>), a; θ)</a:t>
            </a:r>
            <a:endParaRPr b="1" i="1" sz="1500"/>
          </a:p>
          <a:p>
            <a:pPr indent="0" lvl="0" marL="914400" rtl="0" algn="l">
              <a:lnSpc>
                <a:spcPct val="115000"/>
              </a:lnSpc>
              <a:spcBef>
                <a:spcPts val="0"/>
              </a:spcBef>
              <a:spcAft>
                <a:spcPts val="0"/>
              </a:spcAft>
              <a:buClr>
                <a:schemeClr val="dk1"/>
              </a:buClr>
              <a:buSzPts val="1100"/>
              <a:buFont typeface="Arial"/>
              <a:buNone/>
            </a:pPr>
            <a:r>
              <a:rPr lang="en" sz="1500"/>
              <a:t>Execute action </a:t>
            </a:r>
            <a:r>
              <a:rPr b="1" i="1" lang="en" sz="1500"/>
              <a:t>a</a:t>
            </a:r>
            <a:r>
              <a:rPr b="1" baseline="-25000" i="1" lang="en" sz="1500"/>
              <a:t>t</a:t>
            </a:r>
            <a:r>
              <a:rPr lang="en" sz="1500"/>
              <a:t> in emulator and observe reward </a:t>
            </a:r>
            <a:r>
              <a:rPr b="1" i="1" lang="en" sz="1500"/>
              <a:t>r</a:t>
            </a:r>
            <a:r>
              <a:rPr b="1" baseline="-25000" i="1" lang="en" sz="1500"/>
              <a:t>t</a:t>
            </a:r>
            <a:r>
              <a:rPr lang="en" sz="1500"/>
              <a:t> and image </a:t>
            </a:r>
            <a:r>
              <a:rPr b="1" i="1" lang="en" sz="1500"/>
              <a:t>x</a:t>
            </a:r>
            <a:r>
              <a:rPr b="1" baseline="-25000" i="1" lang="en" sz="1500"/>
              <a:t>t+1</a:t>
            </a:r>
            <a:endParaRPr b="1" baseline="-25000" i="1" sz="1500"/>
          </a:p>
          <a:p>
            <a:pPr indent="0" lvl="0" marL="914400" rtl="0" algn="l">
              <a:lnSpc>
                <a:spcPct val="115000"/>
              </a:lnSpc>
              <a:spcBef>
                <a:spcPts val="0"/>
              </a:spcBef>
              <a:spcAft>
                <a:spcPts val="0"/>
              </a:spcAft>
              <a:buClr>
                <a:schemeClr val="dk1"/>
              </a:buClr>
              <a:buSzPts val="1100"/>
              <a:buFont typeface="Arial"/>
              <a:buNone/>
            </a:pPr>
            <a:r>
              <a:rPr lang="en" sz="1500"/>
              <a:t>Set </a:t>
            </a:r>
            <a:r>
              <a:rPr b="1" i="1" lang="en" sz="1500"/>
              <a:t>s</a:t>
            </a:r>
            <a:r>
              <a:rPr b="1" baseline="-25000" i="1" lang="en" sz="1500"/>
              <a:t>t+1</a:t>
            </a:r>
            <a:r>
              <a:rPr b="1" i="1" lang="en" sz="1500"/>
              <a:t> = s</a:t>
            </a:r>
            <a:r>
              <a:rPr b="1" baseline="-25000" i="1" lang="en" sz="1500"/>
              <a:t>t</a:t>
            </a:r>
            <a:r>
              <a:rPr b="1" i="1" lang="en" sz="1500"/>
              <a:t>, a</a:t>
            </a:r>
            <a:r>
              <a:rPr b="1" baseline="-25000" i="1" lang="en" sz="1500"/>
              <a:t>t</a:t>
            </a:r>
            <a:r>
              <a:rPr b="1" i="1" lang="en" sz="1500"/>
              <a:t>, x</a:t>
            </a:r>
            <a:r>
              <a:rPr b="1" baseline="-25000" i="1" lang="en" sz="1500"/>
              <a:t>t+1</a:t>
            </a:r>
            <a:r>
              <a:rPr lang="en" sz="1500"/>
              <a:t> and preprocess </a:t>
            </a:r>
            <a:r>
              <a:rPr b="1" i="1" lang="en" sz="1500"/>
              <a:t>Φ</a:t>
            </a:r>
            <a:r>
              <a:rPr b="1" baseline="-25000" i="1" lang="en" sz="1500"/>
              <a:t>t+1</a:t>
            </a:r>
            <a:r>
              <a:rPr b="1" i="1" lang="en" sz="1500"/>
              <a:t> = Φ(s</a:t>
            </a:r>
            <a:r>
              <a:rPr b="1" baseline="-25000" i="1" lang="en" sz="1500"/>
              <a:t>t+1</a:t>
            </a:r>
            <a:r>
              <a:rPr b="1" i="1" lang="en" sz="1500"/>
              <a:t>)</a:t>
            </a:r>
            <a:endParaRPr b="1" i="1" sz="1500"/>
          </a:p>
          <a:p>
            <a:pPr indent="0" lvl="0" marL="914400" rtl="0" algn="l">
              <a:lnSpc>
                <a:spcPct val="115000"/>
              </a:lnSpc>
              <a:spcBef>
                <a:spcPts val="0"/>
              </a:spcBef>
              <a:spcAft>
                <a:spcPts val="0"/>
              </a:spcAft>
              <a:buClr>
                <a:schemeClr val="dk1"/>
              </a:buClr>
              <a:buSzPts val="1100"/>
              <a:buFont typeface="Arial"/>
              <a:buNone/>
            </a:pPr>
            <a:r>
              <a:rPr lang="en" sz="1500"/>
              <a:t>Store transition </a:t>
            </a:r>
            <a:r>
              <a:rPr b="1" i="1" lang="en" sz="1500"/>
              <a:t>(Φ</a:t>
            </a:r>
            <a:r>
              <a:rPr b="1" baseline="-25000" i="1" lang="en" sz="1500"/>
              <a:t>t</a:t>
            </a:r>
            <a:r>
              <a:rPr b="1" i="1" lang="en" sz="1500"/>
              <a:t>, a</a:t>
            </a:r>
            <a:r>
              <a:rPr b="1" baseline="-25000" i="1" lang="en" sz="1500"/>
              <a:t>t</a:t>
            </a:r>
            <a:r>
              <a:rPr b="1" i="1" lang="en" sz="1500"/>
              <a:t>, r</a:t>
            </a:r>
            <a:r>
              <a:rPr b="1" baseline="-25000" i="1" lang="en" sz="1500"/>
              <a:t>t</a:t>
            </a:r>
            <a:r>
              <a:rPr b="1" i="1" lang="en" sz="1500"/>
              <a:t>, Φ</a:t>
            </a:r>
            <a:r>
              <a:rPr b="1" baseline="-25000" i="1" lang="en" sz="1500"/>
              <a:t>t+1</a:t>
            </a:r>
            <a:r>
              <a:rPr b="1" i="1" lang="en" sz="1500"/>
              <a:t>)</a:t>
            </a:r>
            <a:r>
              <a:rPr lang="en" sz="1500"/>
              <a:t> in </a:t>
            </a:r>
            <a:r>
              <a:rPr i="1" lang="en" sz="1500"/>
              <a:t>D</a:t>
            </a:r>
            <a:endParaRPr i="1" sz="1500"/>
          </a:p>
          <a:p>
            <a:pPr indent="0" lvl="0" marL="914400" rtl="0" algn="l">
              <a:lnSpc>
                <a:spcPct val="115000"/>
              </a:lnSpc>
              <a:spcBef>
                <a:spcPts val="0"/>
              </a:spcBef>
              <a:spcAft>
                <a:spcPts val="0"/>
              </a:spcAft>
              <a:buClr>
                <a:schemeClr val="dk1"/>
              </a:buClr>
              <a:buSzPts val="1100"/>
              <a:buFont typeface="Arial"/>
              <a:buNone/>
            </a:pPr>
            <a:r>
              <a:rPr lang="en" sz="1500"/>
              <a:t>Sample random minibatch of transitions </a:t>
            </a:r>
            <a:r>
              <a:rPr b="1" i="1" lang="en" sz="1500"/>
              <a:t>(Φ</a:t>
            </a:r>
            <a:r>
              <a:rPr b="1" baseline="-25000" i="1" lang="en" sz="1500"/>
              <a:t>j</a:t>
            </a:r>
            <a:r>
              <a:rPr b="1" i="1" lang="en" sz="1500"/>
              <a:t>, a</a:t>
            </a:r>
            <a:r>
              <a:rPr b="1" baseline="-25000" i="1" lang="en" sz="1500"/>
              <a:t>j</a:t>
            </a:r>
            <a:r>
              <a:rPr b="1" i="1" lang="en" sz="1500"/>
              <a:t>, r</a:t>
            </a:r>
            <a:r>
              <a:rPr b="1" baseline="-25000" i="1" lang="en" sz="1500"/>
              <a:t>j</a:t>
            </a:r>
            <a:r>
              <a:rPr b="1" i="1" lang="en" sz="1500"/>
              <a:t>, Φ</a:t>
            </a:r>
            <a:r>
              <a:rPr b="1" baseline="-25000" i="1" lang="en" sz="1500"/>
              <a:t>j+1</a:t>
            </a:r>
            <a:r>
              <a:rPr b="1" i="1" lang="en" sz="1500"/>
              <a:t>)</a:t>
            </a:r>
            <a:r>
              <a:rPr lang="en" sz="1500"/>
              <a:t> from </a:t>
            </a:r>
            <a:r>
              <a:rPr i="1" lang="en" sz="1500"/>
              <a:t>D</a:t>
            </a:r>
            <a:endParaRPr i="1" sz="1500"/>
          </a:p>
          <a:p>
            <a:pPr indent="0" lvl="0" marL="914400" rtl="0" algn="l">
              <a:lnSpc>
                <a:spcPct val="115000"/>
              </a:lnSpc>
              <a:spcBef>
                <a:spcPts val="0"/>
              </a:spcBef>
              <a:spcAft>
                <a:spcPts val="0"/>
              </a:spcAft>
              <a:buClr>
                <a:schemeClr val="dk1"/>
              </a:buClr>
              <a:buSzPts val="1100"/>
              <a:buFont typeface="Arial"/>
              <a:buNone/>
            </a:pPr>
            <a:r>
              <a:rPr lang="en" sz="1500"/>
              <a:t>Set </a:t>
            </a:r>
            <a:r>
              <a:rPr b="1" i="1" lang="en" sz="1500"/>
              <a:t>y</a:t>
            </a:r>
            <a:r>
              <a:rPr b="1" baseline="-25000" i="1" lang="en" sz="1500"/>
              <a:t>j</a:t>
            </a:r>
            <a:r>
              <a:rPr b="1" i="1" lang="en" sz="1500"/>
              <a:t> = r</a:t>
            </a:r>
            <a:r>
              <a:rPr b="1" baseline="-25000" i="1" lang="en" sz="1500"/>
              <a:t>j</a:t>
            </a:r>
            <a:r>
              <a:rPr lang="en" sz="1500"/>
              <a:t> for terminal </a:t>
            </a:r>
            <a:r>
              <a:rPr b="1" i="1" lang="en" sz="1500"/>
              <a:t>Φ</a:t>
            </a:r>
            <a:r>
              <a:rPr b="1" baseline="-25000" i="1" lang="en" sz="1500"/>
              <a:t>j+1</a:t>
            </a:r>
            <a:r>
              <a:rPr lang="en" sz="1500"/>
              <a:t>, or </a:t>
            </a:r>
            <a:r>
              <a:rPr b="1" i="1" lang="en" sz="1500"/>
              <a:t>y</a:t>
            </a:r>
            <a:r>
              <a:rPr b="1" baseline="-25000" i="1" lang="en" sz="1500"/>
              <a:t>j</a:t>
            </a:r>
            <a:r>
              <a:rPr b="1" i="1" lang="en" sz="1500"/>
              <a:t> = r</a:t>
            </a:r>
            <a:r>
              <a:rPr b="1" baseline="-25000" i="1" lang="en" sz="1500"/>
              <a:t>j</a:t>
            </a:r>
            <a:r>
              <a:rPr b="1" i="1" lang="en" sz="1500"/>
              <a:t> + max</a:t>
            </a:r>
            <a:r>
              <a:rPr b="1" baseline="-25000" i="1" lang="en" sz="1500"/>
              <a:t>a’</a:t>
            </a:r>
            <a:r>
              <a:rPr b="1" i="1" lang="en" sz="1500"/>
              <a:t> Q(Φ</a:t>
            </a:r>
            <a:r>
              <a:rPr b="1" baseline="-25000" i="1" lang="en" sz="1500"/>
              <a:t>j+1</a:t>
            </a:r>
            <a:r>
              <a:rPr b="1" i="1" lang="en" sz="1500"/>
              <a:t>, a’; θ)</a:t>
            </a:r>
            <a:r>
              <a:rPr lang="en" sz="1500"/>
              <a:t> for non-terminal </a:t>
            </a:r>
            <a:r>
              <a:rPr b="1" i="1" lang="en" sz="1500"/>
              <a:t>Φ</a:t>
            </a:r>
            <a:r>
              <a:rPr b="1" baseline="-25000" i="1" lang="en" sz="1500"/>
              <a:t>j+1</a:t>
            </a:r>
            <a:endParaRPr sz="1500"/>
          </a:p>
          <a:p>
            <a:pPr indent="0" lvl="0" marL="914400" rtl="0" algn="l">
              <a:lnSpc>
                <a:spcPct val="115000"/>
              </a:lnSpc>
              <a:spcBef>
                <a:spcPts val="0"/>
              </a:spcBef>
              <a:spcAft>
                <a:spcPts val="0"/>
              </a:spcAft>
              <a:buNone/>
            </a:pPr>
            <a:r>
              <a:rPr lang="en" sz="1500"/>
              <a:t>Perform a gradient descent step on </a:t>
            </a:r>
            <a:r>
              <a:rPr b="1" i="1" lang="en" sz="1500"/>
              <a:t>(y</a:t>
            </a:r>
            <a:r>
              <a:rPr b="1" baseline="-25000" i="1" lang="en" sz="1500"/>
              <a:t>j</a:t>
            </a:r>
            <a:r>
              <a:rPr b="1" i="1" lang="en" sz="1500"/>
              <a:t> - Q(</a:t>
            </a:r>
            <a:r>
              <a:rPr b="1" i="1" lang="en" sz="1500"/>
              <a:t>Φ</a:t>
            </a:r>
            <a:r>
              <a:rPr b="1" baseline="-25000" i="1" lang="en" sz="1500"/>
              <a:t>j</a:t>
            </a:r>
            <a:r>
              <a:rPr b="1" i="1" lang="en" sz="1500"/>
              <a:t>, a</a:t>
            </a:r>
            <a:r>
              <a:rPr b="1" baseline="-25000" i="1" lang="en" sz="1500"/>
              <a:t>j</a:t>
            </a:r>
            <a:r>
              <a:rPr b="1" i="1" lang="en" sz="1500"/>
              <a:t>; θ))</a:t>
            </a:r>
            <a:r>
              <a:rPr b="1" baseline="30000" i="1" lang="en" sz="1500"/>
              <a:t>2</a:t>
            </a:r>
            <a:endParaRPr b="1" baseline="30000" i="1" sz="1500"/>
          </a:p>
        </p:txBody>
      </p:sp>
      <p:sp>
        <p:nvSpPr>
          <p:cNvPr id="178" name="Google Shape;17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54864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00">
                <a:solidFill>
                  <a:srgbClr val="666666"/>
                </a:solidFill>
                <a:latin typeface="Spectral"/>
                <a:ea typeface="Spectral"/>
                <a:cs typeface="Spectral"/>
                <a:sym typeface="Spectral"/>
              </a:rPr>
              <a:t>PONG EMULATOR</a:t>
            </a:r>
            <a:endParaRPr b="1" sz="2400">
              <a:solidFill>
                <a:srgbClr val="666666"/>
              </a:solidFill>
              <a:latin typeface="Spectral"/>
              <a:ea typeface="Spectral"/>
              <a:cs typeface="Spectral"/>
              <a:sym typeface="Spectral"/>
            </a:endParaRPr>
          </a:p>
        </p:txBody>
      </p:sp>
      <p:sp>
        <p:nvSpPr>
          <p:cNvPr id="184" name="Google Shape;184;p32"/>
          <p:cNvSpPr txBox="1"/>
          <p:nvPr>
            <p:ph idx="1" type="body"/>
          </p:nvPr>
        </p:nvSpPr>
        <p:spPr>
          <a:xfrm>
            <a:off x="311700" y="1152475"/>
            <a:ext cx="5886900" cy="34164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SzPts val="1500"/>
              <a:buChar char="●"/>
            </a:pPr>
            <a:r>
              <a:rPr lang="en" sz="1500"/>
              <a:t>Open AI Gym Environment: </a:t>
            </a:r>
            <a:r>
              <a:rPr b="1" lang="en" sz="1500"/>
              <a:t>PongNoFrameskip-v4</a:t>
            </a:r>
            <a:endParaRPr b="1" sz="1500"/>
          </a:p>
          <a:p>
            <a:pPr indent="-323850" lvl="0" marL="457200" rtl="0" algn="l">
              <a:lnSpc>
                <a:spcPct val="100000"/>
              </a:lnSpc>
              <a:spcBef>
                <a:spcPts val="1000"/>
              </a:spcBef>
              <a:spcAft>
                <a:spcPts val="0"/>
              </a:spcAft>
              <a:buSzPts val="1500"/>
              <a:buChar char="●"/>
            </a:pPr>
            <a:r>
              <a:rPr lang="en" sz="1500" u="sng"/>
              <a:t>Observation</a:t>
            </a:r>
            <a:r>
              <a:rPr lang="en" sz="1500"/>
              <a:t> - 210 x 160 pixel images with 128 color palette</a:t>
            </a:r>
            <a:endParaRPr sz="1500"/>
          </a:p>
          <a:p>
            <a:pPr indent="-323850" lvl="0" marL="457200" rtl="0" algn="l">
              <a:lnSpc>
                <a:spcPct val="100000"/>
              </a:lnSpc>
              <a:spcBef>
                <a:spcPts val="1000"/>
              </a:spcBef>
              <a:spcAft>
                <a:spcPts val="0"/>
              </a:spcAft>
              <a:buSzPts val="1500"/>
              <a:buChar char="●"/>
            </a:pPr>
            <a:r>
              <a:rPr lang="en" sz="1500"/>
              <a:t>Images are preprocessed by grey-scaling, down-sampling, cropping into an 84 x 84 image.</a:t>
            </a:r>
            <a:endParaRPr sz="1500"/>
          </a:p>
          <a:p>
            <a:pPr indent="-323850" lvl="0" marL="457200" rtl="0" algn="l">
              <a:lnSpc>
                <a:spcPct val="100000"/>
              </a:lnSpc>
              <a:spcBef>
                <a:spcPts val="1000"/>
              </a:spcBef>
              <a:spcAft>
                <a:spcPts val="0"/>
              </a:spcAft>
              <a:buSzPts val="1500"/>
              <a:buChar char="●"/>
            </a:pPr>
            <a:r>
              <a:rPr lang="en" sz="1500"/>
              <a:t>Frames are received with a skip of 4</a:t>
            </a:r>
            <a:endParaRPr sz="1500"/>
          </a:p>
          <a:p>
            <a:pPr indent="-323850" lvl="0" marL="457200" rtl="0" algn="l">
              <a:lnSpc>
                <a:spcPct val="100000"/>
              </a:lnSpc>
              <a:spcBef>
                <a:spcPts val="1000"/>
              </a:spcBef>
              <a:spcAft>
                <a:spcPts val="0"/>
              </a:spcAft>
              <a:buSzPts val="1500"/>
              <a:buChar char="●"/>
            </a:pPr>
            <a:r>
              <a:rPr lang="en" sz="1500"/>
              <a:t>4 last frames from the history are stacked to obtain input of size 4 x 84 x 84</a:t>
            </a:r>
            <a:endParaRPr sz="1500"/>
          </a:p>
          <a:p>
            <a:pPr indent="-323850" lvl="0" marL="457200" rtl="0" algn="l">
              <a:lnSpc>
                <a:spcPct val="100000"/>
              </a:lnSpc>
              <a:spcBef>
                <a:spcPts val="1000"/>
              </a:spcBef>
              <a:spcAft>
                <a:spcPts val="0"/>
              </a:spcAft>
              <a:buSzPts val="1500"/>
              <a:buChar char="●"/>
            </a:pPr>
            <a:r>
              <a:rPr lang="en" sz="1500"/>
              <a:t>This is done so that the agent can judge velocity</a:t>
            </a:r>
            <a:endParaRPr sz="1500"/>
          </a:p>
          <a:p>
            <a:pPr indent="-323850" lvl="0" marL="457200" rtl="0" algn="l">
              <a:lnSpc>
                <a:spcPct val="100000"/>
              </a:lnSpc>
              <a:spcBef>
                <a:spcPts val="1000"/>
              </a:spcBef>
              <a:spcAft>
                <a:spcPts val="0"/>
              </a:spcAft>
              <a:buSzPts val="1500"/>
              <a:buChar char="●"/>
            </a:pPr>
            <a:r>
              <a:rPr lang="en" sz="1500" u="sng"/>
              <a:t>Action Space</a:t>
            </a:r>
            <a:r>
              <a:rPr lang="en" sz="1500"/>
              <a:t> - The agent can perform 6 actions :-</a:t>
            </a:r>
            <a:endParaRPr sz="1500"/>
          </a:p>
          <a:p>
            <a:pPr indent="0" lvl="0" marL="152400" marR="152400" rtl="0" algn="l">
              <a:lnSpc>
                <a:spcPct val="145000"/>
              </a:lnSpc>
              <a:spcBef>
                <a:spcPts val="1000"/>
              </a:spcBef>
              <a:spcAft>
                <a:spcPts val="0"/>
              </a:spcAft>
              <a:buNone/>
            </a:pPr>
            <a:r>
              <a:rPr lang="en" sz="1500">
                <a:solidFill>
                  <a:srgbClr val="24292E"/>
                </a:solidFill>
              </a:rPr>
              <a:t>['NOOP', 'FIRE', 'RIGHT', 'LEFT', 'RIGHTFIRE', 'LEFTFIRE']</a:t>
            </a:r>
            <a:endParaRPr sz="1500"/>
          </a:p>
        </p:txBody>
      </p:sp>
      <p:sp>
        <p:nvSpPr>
          <p:cNvPr id="185" name="Google Shape;18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2"/>
          <p:cNvPicPr preferRelativeResize="0"/>
          <p:nvPr/>
        </p:nvPicPr>
        <p:blipFill>
          <a:blip r:embed="rId3">
            <a:alphaModFix/>
          </a:blip>
          <a:stretch>
            <a:fillRect/>
          </a:stretch>
        </p:blipFill>
        <p:spPr>
          <a:xfrm>
            <a:off x="6136600" y="1121338"/>
            <a:ext cx="2562275" cy="33872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54864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20">
                <a:solidFill>
                  <a:srgbClr val="666666"/>
                </a:solidFill>
                <a:latin typeface="Spectral"/>
                <a:ea typeface="Spectral"/>
                <a:cs typeface="Spectral"/>
                <a:sym typeface="Spectral"/>
              </a:rPr>
              <a:t>DEEP Q-NETWORK (DQN) ARCHITECTURE</a:t>
            </a:r>
            <a:endParaRPr b="1" sz="2420">
              <a:solidFill>
                <a:srgbClr val="666666"/>
              </a:solidFill>
              <a:latin typeface="Spectral"/>
              <a:ea typeface="Spectral"/>
              <a:cs typeface="Spectral"/>
              <a:sym typeface="Spectral"/>
            </a:endParaRPr>
          </a:p>
        </p:txBody>
      </p:sp>
      <p:sp>
        <p:nvSpPr>
          <p:cNvPr id="192" name="Google Shape;19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93" name="Google Shape;193;p33"/>
          <p:cNvPicPr preferRelativeResize="0"/>
          <p:nvPr/>
        </p:nvPicPr>
        <p:blipFill rotWithShape="1">
          <a:blip r:embed="rId3">
            <a:alphaModFix/>
          </a:blip>
          <a:srcRect b="0" l="2590" r="1107" t="0"/>
          <a:stretch/>
        </p:blipFill>
        <p:spPr>
          <a:xfrm>
            <a:off x="1275150" y="1235600"/>
            <a:ext cx="6697276" cy="3250125"/>
          </a:xfrm>
          <a:prstGeom prst="rect">
            <a:avLst/>
          </a:prstGeom>
          <a:noFill/>
          <a:ln>
            <a:noFill/>
          </a:ln>
        </p:spPr>
      </p:pic>
      <p:sp>
        <p:nvSpPr>
          <p:cNvPr id="194" name="Google Shape;194;p33"/>
          <p:cNvSpPr txBox="1"/>
          <p:nvPr/>
        </p:nvSpPr>
        <p:spPr>
          <a:xfrm>
            <a:off x="1679775" y="3321850"/>
            <a:ext cx="1253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2D Convolutional</a:t>
            </a:r>
            <a:endParaRPr sz="900"/>
          </a:p>
          <a:p>
            <a:pPr indent="0" lvl="0" marL="0" rtl="0" algn="ctr">
              <a:spcBef>
                <a:spcPts val="0"/>
              </a:spcBef>
              <a:spcAft>
                <a:spcPts val="0"/>
              </a:spcAft>
              <a:buNone/>
            </a:pPr>
            <a:r>
              <a:rPr lang="en" sz="900"/>
              <a:t>Layer + ReLU</a:t>
            </a:r>
            <a:endParaRPr sz="900"/>
          </a:p>
        </p:txBody>
      </p:sp>
      <p:sp>
        <p:nvSpPr>
          <p:cNvPr id="195" name="Google Shape;195;p33"/>
          <p:cNvSpPr txBox="1"/>
          <p:nvPr/>
        </p:nvSpPr>
        <p:spPr>
          <a:xfrm>
            <a:off x="2763650" y="3246850"/>
            <a:ext cx="1401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dk1"/>
                </a:solidFill>
              </a:rPr>
              <a:t>2D Convolutional</a:t>
            </a:r>
            <a:endParaRPr sz="900">
              <a:solidFill>
                <a:schemeClr val="dk1"/>
              </a:solidFill>
            </a:endParaRPr>
          </a:p>
          <a:p>
            <a:pPr indent="0" lvl="0" marL="0" rtl="0" algn="ctr">
              <a:spcBef>
                <a:spcPts val="0"/>
              </a:spcBef>
              <a:spcAft>
                <a:spcPts val="0"/>
              </a:spcAft>
              <a:buNone/>
            </a:pPr>
            <a:r>
              <a:rPr lang="en" sz="900">
                <a:solidFill>
                  <a:schemeClr val="dk1"/>
                </a:solidFill>
              </a:rPr>
              <a:t>Layer + ReLU</a:t>
            </a:r>
            <a:endParaRPr sz="900">
              <a:solidFill>
                <a:schemeClr val="dk1"/>
              </a:solidFill>
            </a:endParaRPr>
          </a:p>
        </p:txBody>
      </p:sp>
      <p:sp>
        <p:nvSpPr>
          <p:cNvPr id="196" name="Google Shape;196;p33"/>
          <p:cNvSpPr txBox="1"/>
          <p:nvPr/>
        </p:nvSpPr>
        <p:spPr>
          <a:xfrm>
            <a:off x="3785625" y="3246850"/>
            <a:ext cx="1401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dk1"/>
                </a:solidFill>
              </a:rPr>
              <a:t>2D Convolutional</a:t>
            </a:r>
            <a:endParaRPr sz="900">
              <a:solidFill>
                <a:schemeClr val="dk1"/>
              </a:solidFill>
            </a:endParaRPr>
          </a:p>
          <a:p>
            <a:pPr indent="0" lvl="0" marL="0" rtl="0" algn="ctr">
              <a:spcBef>
                <a:spcPts val="0"/>
              </a:spcBef>
              <a:spcAft>
                <a:spcPts val="0"/>
              </a:spcAft>
              <a:buNone/>
            </a:pPr>
            <a:r>
              <a:rPr lang="en" sz="900">
                <a:solidFill>
                  <a:schemeClr val="dk1"/>
                </a:solidFill>
              </a:rPr>
              <a:t>Layer + ReLU</a:t>
            </a:r>
            <a:endParaRPr sz="900">
              <a:solidFill>
                <a:schemeClr val="dk1"/>
              </a:solidFill>
            </a:endParaRPr>
          </a:p>
        </p:txBody>
      </p:sp>
      <p:sp>
        <p:nvSpPr>
          <p:cNvPr id="197" name="Google Shape;197;p33"/>
          <p:cNvSpPr txBox="1"/>
          <p:nvPr/>
        </p:nvSpPr>
        <p:spPr>
          <a:xfrm>
            <a:off x="4813850" y="2629825"/>
            <a:ext cx="1125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Dense (FC) </a:t>
            </a:r>
            <a:endParaRPr sz="900"/>
          </a:p>
          <a:p>
            <a:pPr indent="0" lvl="0" marL="0" rtl="0" algn="ctr">
              <a:spcBef>
                <a:spcPts val="0"/>
              </a:spcBef>
              <a:spcAft>
                <a:spcPts val="0"/>
              </a:spcAft>
              <a:buNone/>
            </a:pPr>
            <a:r>
              <a:rPr lang="en" sz="900"/>
              <a:t>Layer + ReLU</a:t>
            </a:r>
            <a:endParaRPr sz="900"/>
          </a:p>
        </p:txBody>
      </p:sp>
      <p:sp>
        <p:nvSpPr>
          <p:cNvPr id="198" name="Google Shape;198;p33"/>
          <p:cNvSpPr txBox="1"/>
          <p:nvPr/>
        </p:nvSpPr>
        <p:spPr>
          <a:xfrm>
            <a:off x="6421025" y="2860150"/>
            <a:ext cx="1125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dk1"/>
                </a:solidFill>
              </a:rPr>
              <a:t>Dense (FC) </a:t>
            </a:r>
            <a:endParaRPr sz="900">
              <a:solidFill>
                <a:schemeClr val="dk1"/>
              </a:solidFill>
            </a:endParaRPr>
          </a:p>
          <a:p>
            <a:pPr indent="0" lvl="0" marL="0" rtl="0" algn="ctr">
              <a:spcBef>
                <a:spcPts val="0"/>
              </a:spcBef>
              <a:spcAft>
                <a:spcPts val="0"/>
              </a:spcAft>
              <a:buNone/>
            </a:pPr>
            <a:r>
              <a:rPr lang="en" sz="900">
                <a:solidFill>
                  <a:schemeClr val="dk1"/>
                </a:solidFill>
              </a:rPr>
              <a:t>Layer</a:t>
            </a:r>
            <a:endParaRPr sz="900">
              <a:solidFill>
                <a:schemeClr val="dk1"/>
              </a:solidFill>
            </a:endParaRPr>
          </a:p>
        </p:txBody>
      </p:sp>
      <p:sp>
        <p:nvSpPr>
          <p:cNvPr id="199" name="Google Shape;19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