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Spectra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8">
          <p15:clr>
            <a:srgbClr val="A4A3A4"/>
          </p15:clr>
        </p15:guide>
        <p15:guide id="2" pos="2880">
          <p15:clr>
            <a:srgbClr val="A4A3A4"/>
          </p15:clr>
        </p15:guide>
      </p15:sldGuideLst>
    </p:ext>
    <p:ext uri="http://customooxmlschemas.google.com/">
      <go:slidesCustomData xmlns:go="http://customooxmlschemas.google.com/" r:id="rId30" roundtripDataSignature="AMtx7miit7C/Nv/Qr+Z0bSDsqhLpq+6l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8"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regular.fntdata"/><Relationship Id="rId25" Type="http://schemas.openxmlformats.org/officeDocument/2006/relationships/font" Target="fonts/Roboto-boldItalic.fntdata"/><Relationship Id="rId28" Type="http://schemas.openxmlformats.org/officeDocument/2006/relationships/font" Target="fonts/Spectral-italic.fntdata"/><Relationship Id="rId27" Type="http://schemas.openxmlformats.org/officeDocument/2006/relationships/font" Target="fonts/Spectra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c36c66455be10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c36c66455be10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d05e7965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d05e7965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d05e7965f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d05e7965f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d05e7965f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d05e7965f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c36c66455be10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c36c66455be10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216bf69e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e216bf69e7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216bf69e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e216bf69e7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d05e7965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d05e7965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36c66455be10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36c66455be10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d05e796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d05e796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d05e796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d05e796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e216bf69e7_2_24"/>
          <p:cNvGrpSpPr/>
          <p:nvPr/>
        </p:nvGrpSpPr>
        <p:grpSpPr>
          <a:xfrm>
            <a:off x="6098378" y="5"/>
            <a:ext cx="3045625" cy="2030570"/>
            <a:chOff x="6098378" y="5"/>
            <a:chExt cx="3045625" cy="2030570"/>
          </a:xfrm>
        </p:grpSpPr>
        <p:sp>
          <p:nvSpPr>
            <p:cNvPr id="11" name="Google Shape;11;g1e216bf69e7_2_2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e216bf69e7_2_2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e216bf69e7_2_2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1e216bf69e7_2_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e216bf69e7_2_2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1e216bf69e7_2_2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g1e216bf69e7_2_2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1e216bf69e7_2_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e216bf69e7_2_84"/>
          <p:cNvGrpSpPr/>
          <p:nvPr/>
        </p:nvGrpSpPr>
        <p:grpSpPr>
          <a:xfrm>
            <a:off x="6098378" y="5"/>
            <a:ext cx="3045625" cy="2030570"/>
            <a:chOff x="6098378" y="5"/>
            <a:chExt cx="3045625" cy="2030570"/>
          </a:xfrm>
        </p:grpSpPr>
        <p:sp>
          <p:nvSpPr>
            <p:cNvPr id="71" name="Google Shape;71;g1e216bf69e7_2_8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e216bf69e7_2_8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e216bf69e7_2_8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e216bf69e7_2_8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e216bf69e7_2_8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g1e216bf69e7_2_84"/>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1e216bf69e7_2_84"/>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g1e216bf69e7_2_8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e216bf69e7_2_9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e216bf69e7_2_34"/>
          <p:cNvGrpSpPr/>
          <p:nvPr/>
        </p:nvGrpSpPr>
        <p:grpSpPr>
          <a:xfrm>
            <a:off x="6098378" y="5"/>
            <a:ext cx="3045625" cy="2030570"/>
            <a:chOff x="6098378" y="5"/>
            <a:chExt cx="3045625" cy="2030570"/>
          </a:xfrm>
        </p:grpSpPr>
        <p:sp>
          <p:nvSpPr>
            <p:cNvPr id="21" name="Google Shape;21;g1e216bf69e7_2_3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e216bf69e7_2_3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1e216bf69e7_2_3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e216bf69e7_2_3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e216bf69e7_2_3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g1e216bf69e7_2_3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g1e216bf69e7_2_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e216bf69e7_2_43"/>
          <p:cNvGrpSpPr/>
          <p:nvPr/>
        </p:nvGrpSpPr>
        <p:grpSpPr>
          <a:xfrm>
            <a:off x="0" y="3903669"/>
            <a:ext cx="9144000" cy="1239925"/>
            <a:chOff x="0" y="3903669"/>
            <a:chExt cx="9144000" cy="1239925"/>
          </a:xfrm>
        </p:grpSpPr>
        <p:sp>
          <p:nvSpPr>
            <p:cNvPr id="30" name="Google Shape;30;g1e216bf69e7_2_4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e216bf69e7_2_4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e216bf69e7_2_4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e216bf69e7_2_4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e216bf69e7_2_4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g1e216bf69e7_2_4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g1e216bf69e7_2_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g1e216bf69e7_2_4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e216bf69e7_2_5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g1e216bf69e7_2_53"/>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1e216bf69e7_2_53"/>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g1e216bf69e7_2_5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e216bf69e7_2_5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g1e216bf69e7_2_5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e216bf69e7_2_6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g1e216bf69e7_2_61"/>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g1e216bf69e7_2_6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e216bf69e7_2_65"/>
          <p:cNvGrpSpPr/>
          <p:nvPr/>
        </p:nvGrpSpPr>
        <p:grpSpPr>
          <a:xfrm>
            <a:off x="6098378" y="5"/>
            <a:ext cx="3045625" cy="2030570"/>
            <a:chOff x="6098378" y="5"/>
            <a:chExt cx="3045625" cy="2030570"/>
          </a:xfrm>
        </p:grpSpPr>
        <p:sp>
          <p:nvSpPr>
            <p:cNvPr id="52" name="Google Shape;52;g1e216bf69e7_2_6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e216bf69e7_2_6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e216bf69e7_2_6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e216bf69e7_2_6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e216bf69e7_2_6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g1e216bf69e7_2_6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g1e216bf69e7_2_6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e216bf69e7_2_7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g1e216bf69e7_2_7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e216bf69e7_2_7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g1e216bf69e7_2_7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1e216bf69e7_2_7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g1e216bf69e7_2_7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e216bf69e7_2_81"/>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g1e216bf69e7_2_8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e216bf69e7_2_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g1e216bf69e7_2_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g1e216bf69e7_2_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0" y="0"/>
            <a:ext cx="6090900" cy="255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GB" sz="3800"/>
              <a:t>CS 541 Project</a:t>
            </a:r>
            <a:endParaRPr b="1" sz="3800"/>
          </a:p>
          <a:p>
            <a:pPr indent="0" lvl="0" marL="0" rtl="0" algn="ctr">
              <a:lnSpc>
                <a:spcPct val="100000"/>
              </a:lnSpc>
              <a:spcBef>
                <a:spcPts val="0"/>
              </a:spcBef>
              <a:spcAft>
                <a:spcPts val="0"/>
              </a:spcAft>
              <a:buSzPts val="5200"/>
              <a:buNone/>
            </a:pPr>
            <a:r>
              <a:t/>
            </a:r>
            <a:endParaRPr b="1" i="1" sz="1050"/>
          </a:p>
          <a:p>
            <a:pPr indent="0" lvl="0" marL="0" rtl="0" algn="ctr">
              <a:lnSpc>
                <a:spcPct val="100000"/>
              </a:lnSpc>
              <a:spcBef>
                <a:spcPts val="0"/>
              </a:spcBef>
              <a:spcAft>
                <a:spcPts val="0"/>
              </a:spcAft>
              <a:buSzPts val="5200"/>
              <a:buNone/>
            </a:pPr>
            <a:r>
              <a:rPr i="1" lang="en-GB" sz="2400"/>
              <a:t>Training an Agent to play Atari 2600: using Deep</a:t>
            </a:r>
            <a:br>
              <a:rPr i="1" lang="en-GB" sz="2400"/>
            </a:br>
            <a:r>
              <a:rPr i="1" lang="en-GB" sz="2400"/>
              <a:t>Reinforcement Q-Learning</a:t>
            </a:r>
            <a:endParaRPr i="1" sz="2400"/>
          </a:p>
        </p:txBody>
      </p:sp>
      <p:sp>
        <p:nvSpPr>
          <p:cNvPr id="86" name="Google Shape;86;p1"/>
          <p:cNvSpPr txBox="1"/>
          <p:nvPr>
            <p:ph idx="1" type="subTitle"/>
          </p:nvPr>
        </p:nvSpPr>
        <p:spPr>
          <a:xfrm>
            <a:off x="390875" y="2918451"/>
            <a:ext cx="2962800" cy="18855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0"/>
              </a:spcBef>
              <a:spcAft>
                <a:spcPts val="0"/>
              </a:spcAft>
              <a:buSzPts val="2188"/>
              <a:buNone/>
            </a:pPr>
            <a:r>
              <a:rPr b="1" lang="en-GB" sz="1900"/>
              <a:t>Group 11</a:t>
            </a:r>
            <a:endParaRPr b="1" sz="1900"/>
          </a:p>
          <a:p>
            <a:pPr indent="0" lvl="0" marL="0" rtl="0" algn="ctr">
              <a:lnSpc>
                <a:spcPct val="140000"/>
              </a:lnSpc>
              <a:spcBef>
                <a:spcPts val="0"/>
              </a:spcBef>
              <a:spcAft>
                <a:spcPts val="0"/>
              </a:spcAft>
              <a:buSzPts val="2188"/>
              <a:buNone/>
            </a:pPr>
            <a:r>
              <a:rPr lang="en-GB" sz="1400"/>
              <a:t>Dhanvin Patel</a:t>
            </a:r>
            <a:endParaRPr sz="1400"/>
          </a:p>
          <a:p>
            <a:pPr indent="0" lvl="0" marL="0" rtl="0" algn="ctr">
              <a:lnSpc>
                <a:spcPct val="140000"/>
              </a:lnSpc>
              <a:spcBef>
                <a:spcPts val="0"/>
              </a:spcBef>
              <a:spcAft>
                <a:spcPts val="0"/>
              </a:spcAft>
              <a:buClr>
                <a:srgbClr val="000000"/>
              </a:buClr>
              <a:buSzPts val="2188"/>
              <a:buFont typeface="Arial"/>
              <a:buNone/>
            </a:pPr>
            <a:r>
              <a:rPr lang="en-GB" sz="1400"/>
              <a:t>Harshith Roopa Manjunath</a:t>
            </a:r>
            <a:endParaRPr sz="1400"/>
          </a:p>
          <a:p>
            <a:pPr indent="0" lvl="0" marL="0" rtl="0" algn="ctr">
              <a:lnSpc>
                <a:spcPct val="140000"/>
              </a:lnSpc>
              <a:spcBef>
                <a:spcPts val="0"/>
              </a:spcBef>
              <a:spcAft>
                <a:spcPts val="0"/>
              </a:spcAft>
              <a:buSzPts val="2188"/>
              <a:buNone/>
            </a:pPr>
            <a:r>
              <a:rPr lang="en-GB" sz="1400"/>
              <a:t>Min</a:t>
            </a:r>
            <a:r>
              <a:rPr lang="en-GB" sz="1400"/>
              <a:t>gze Sun</a:t>
            </a:r>
            <a:endParaRPr sz="1400"/>
          </a:p>
          <a:p>
            <a:pPr indent="0" lvl="0" marL="0" rtl="0" algn="ctr">
              <a:lnSpc>
                <a:spcPct val="140000"/>
              </a:lnSpc>
              <a:spcBef>
                <a:spcPts val="0"/>
              </a:spcBef>
              <a:spcAft>
                <a:spcPts val="0"/>
              </a:spcAft>
              <a:buSzPts val="2188"/>
              <a:buNone/>
            </a:pPr>
            <a:r>
              <a:rPr lang="en-GB" sz="1400"/>
              <a:t>Pratik Deepak Jagad</a:t>
            </a:r>
            <a:endParaRPr sz="1400"/>
          </a:p>
          <a:p>
            <a:pPr indent="0" lvl="0" marL="0" rtl="0" algn="ctr">
              <a:lnSpc>
                <a:spcPct val="140000"/>
              </a:lnSpc>
              <a:spcBef>
                <a:spcPts val="0"/>
              </a:spcBef>
              <a:spcAft>
                <a:spcPts val="0"/>
              </a:spcAft>
              <a:buSzPts val="2188"/>
              <a:buNone/>
            </a:pPr>
            <a:r>
              <a:rPr lang="en-GB" sz="1400"/>
              <a:t>Sree Sarika Manikonda</a:t>
            </a:r>
            <a:endParaRPr sz="1400"/>
          </a:p>
        </p:txBody>
      </p:sp>
      <p:sp>
        <p:nvSpPr>
          <p:cNvPr id="87" name="Google Shape;87;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88" name="Google Shape;88;p1"/>
          <p:cNvPicPr preferRelativeResize="0"/>
          <p:nvPr/>
        </p:nvPicPr>
        <p:blipFill>
          <a:blip r:embed="rId3">
            <a:alphaModFix/>
          </a:blip>
          <a:stretch>
            <a:fillRect/>
          </a:stretch>
        </p:blipFill>
        <p:spPr>
          <a:xfrm>
            <a:off x="5830950" y="2098275"/>
            <a:ext cx="2061475" cy="270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c36c66455be102_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40909"/>
              <a:buFont typeface="Arial"/>
              <a:buNone/>
            </a:pPr>
            <a:r>
              <a:rPr b="1" lang="en-GB" sz="2420">
                <a:solidFill>
                  <a:srgbClr val="666666"/>
                </a:solidFill>
                <a:latin typeface="Spectral"/>
                <a:ea typeface="Spectral"/>
                <a:cs typeface="Spectral"/>
                <a:sym typeface="Spectral"/>
              </a:rPr>
              <a:t>Q-Learning Algorithm</a:t>
            </a:r>
            <a:endParaRPr b="1" sz="2420">
              <a:solidFill>
                <a:srgbClr val="666666"/>
              </a:solidFill>
              <a:latin typeface="Spectral"/>
              <a:ea typeface="Spectral"/>
              <a:cs typeface="Spectral"/>
              <a:sym typeface="Spectral"/>
            </a:endParaRPr>
          </a:p>
          <a:p>
            <a:pPr indent="0" lvl="0" marL="0" rtl="0" algn="l">
              <a:spcBef>
                <a:spcPts val="0"/>
              </a:spcBef>
              <a:spcAft>
                <a:spcPts val="0"/>
              </a:spcAft>
              <a:buNone/>
            </a:pPr>
            <a:r>
              <a:t/>
            </a:r>
            <a:endParaRPr/>
          </a:p>
        </p:txBody>
      </p:sp>
      <p:sp>
        <p:nvSpPr>
          <p:cNvPr id="187" name="Google Shape;187;g2fc36c66455be102_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Chris Watkins in 1989 did his PhD Thesis “ Learning from Delayed Rewards” later know as Q-Learning</a:t>
            </a:r>
            <a:endParaRPr/>
          </a:p>
          <a:p>
            <a:pPr indent="-342900" lvl="0" marL="457200" rtl="0" algn="l">
              <a:spcBef>
                <a:spcPts val="0"/>
              </a:spcBef>
              <a:spcAft>
                <a:spcPts val="0"/>
              </a:spcAft>
              <a:buSzPts val="1800"/>
              <a:buChar char="●"/>
            </a:pPr>
            <a:r>
              <a:rPr lang="en-GB"/>
              <a:t>In his </a:t>
            </a:r>
            <a:r>
              <a:rPr lang="en-GB"/>
              <a:t>general</a:t>
            </a:r>
            <a:r>
              <a:rPr lang="en-GB"/>
              <a:t> findings it found to be reinforcement learning as a form of incremental dynamic programming</a:t>
            </a:r>
            <a:endParaRPr/>
          </a:p>
          <a:p>
            <a:pPr indent="-342900" lvl="0" marL="457200" rtl="0" algn="l">
              <a:spcBef>
                <a:spcPts val="0"/>
              </a:spcBef>
              <a:spcAft>
                <a:spcPts val="0"/>
              </a:spcAft>
              <a:buSzPts val="1800"/>
              <a:buChar char="●"/>
            </a:pPr>
            <a:r>
              <a:rPr lang="en-GB"/>
              <a:t>Later in 2014, DeepMind patented an application of Q-learning to Deep Reinforcement learning</a:t>
            </a:r>
            <a:endParaRPr/>
          </a:p>
          <a:p>
            <a:pPr indent="0" lvl="0" marL="457200" rtl="0" algn="l">
              <a:spcBef>
                <a:spcPts val="1200"/>
              </a:spcBef>
              <a:spcAft>
                <a:spcPts val="1200"/>
              </a:spcAft>
              <a:buNone/>
            </a:pPr>
            <a:r>
              <a:t/>
            </a:r>
            <a:endParaRPr/>
          </a:p>
        </p:txBody>
      </p:sp>
      <p:sp>
        <p:nvSpPr>
          <p:cNvPr id="188" name="Google Shape;188;g2fc36c66455be102_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9" name="Google Shape;189;g2fc36c66455be102_0"/>
          <p:cNvPicPr preferRelativeResize="0"/>
          <p:nvPr/>
        </p:nvPicPr>
        <p:blipFill>
          <a:blip r:embed="rId3">
            <a:alphaModFix/>
          </a:blip>
          <a:stretch>
            <a:fillRect/>
          </a:stretch>
        </p:blipFill>
        <p:spPr>
          <a:xfrm>
            <a:off x="1770825" y="3144875"/>
            <a:ext cx="5269124" cy="678425"/>
          </a:xfrm>
          <a:prstGeom prst="rect">
            <a:avLst/>
          </a:prstGeom>
          <a:noFill/>
          <a:ln>
            <a:noFill/>
          </a:ln>
        </p:spPr>
      </p:pic>
      <p:pic>
        <p:nvPicPr>
          <p:cNvPr id="190" name="Google Shape;190;g2fc36c66455be102_0"/>
          <p:cNvPicPr preferRelativeResize="0"/>
          <p:nvPr/>
        </p:nvPicPr>
        <p:blipFill>
          <a:blip r:embed="rId4">
            <a:alphaModFix/>
          </a:blip>
          <a:stretch>
            <a:fillRect/>
          </a:stretch>
        </p:blipFill>
        <p:spPr>
          <a:xfrm>
            <a:off x="119800" y="3823300"/>
            <a:ext cx="8889326" cy="60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ph idx="1" type="body"/>
          </p:nvPr>
        </p:nvSpPr>
        <p:spPr>
          <a:xfrm>
            <a:off x="270625" y="192125"/>
            <a:ext cx="8561700" cy="4376700"/>
          </a:xfrm>
          <a:prstGeom prst="rect">
            <a:avLst/>
          </a:prstGeom>
          <a:noFill/>
          <a:ln>
            <a:noFill/>
          </a:ln>
        </p:spPr>
        <p:txBody>
          <a:bodyPr anchorCtr="0" anchor="t" bIns="91425" lIns="91425" spcFirstLastPara="1" rIns="91425" wrap="square" tIns="91425">
            <a:noAutofit/>
          </a:bodyPr>
          <a:lstStyle/>
          <a:p>
            <a:pPr indent="-82550" lvl="0" marL="171450" marR="0" rtl="0" algn="l">
              <a:lnSpc>
                <a:spcPct val="115000"/>
              </a:lnSpc>
              <a:spcBef>
                <a:spcPts val="0"/>
              </a:spcBef>
              <a:spcAft>
                <a:spcPts val="0"/>
              </a:spcAft>
              <a:buSzPts val="1400"/>
              <a:buNone/>
            </a:pPr>
            <a:r>
              <a:t/>
            </a:r>
            <a:endParaRPr/>
          </a:p>
        </p:txBody>
      </p:sp>
      <p:sp>
        <p:nvSpPr>
          <p:cNvPr id="196" name="Google Shape;196;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97" name="Google Shape;197;p4"/>
          <p:cNvPicPr preferRelativeResize="0"/>
          <p:nvPr/>
        </p:nvPicPr>
        <p:blipFill>
          <a:blip r:embed="rId3">
            <a:alphaModFix/>
          </a:blip>
          <a:stretch>
            <a:fillRect/>
          </a:stretch>
        </p:blipFill>
        <p:spPr>
          <a:xfrm>
            <a:off x="270625" y="1819300"/>
            <a:ext cx="8350249" cy="2749526"/>
          </a:xfrm>
          <a:prstGeom prst="rect">
            <a:avLst/>
          </a:prstGeom>
          <a:noFill/>
          <a:ln>
            <a:noFill/>
          </a:ln>
        </p:spPr>
      </p:pic>
      <p:pic>
        <p:nvPicPr>
          <p:cNvPr id="198" name="Google Shape;198;p4"/>
          <p:cNvPicPr preferRelativeResize="0"/>
          <p:nvPr/>
        </p:nvPicPr>
        <p:blipFill>
          <a:blip r:embed="rId4">
            <a:alphaModFix/>
          </a:blip>
          <a:stretch>
            <a:fillRect/>
          </a:stretch>
        </p:blipFill>
        <p:spPr>
          <a:xfrm>
            <a:off x="270625" y="192125"/>
            <a:ext cx="8509000" cy="157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3d05e7965f_5_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150">
                <a:solidFill>
                  <a:srgbClr val="666666"/>
                </a:solidFill>
                <a:latin typeface="Spectral"/>
                <a:ea typeface="Spectral"/>
                <a:cs typeface="Spectral"/>
                <a:sym typeface="Spectral"/>
              </a:rPr>
              <a:t>Preprocessing</a:t>
            </a:r>
            <a:endParaRPr b="1" sz="2150">
              <a:solidFill>
                <a:srgbClr val="666666"/>
              </a:solidFill>
              <a:latin typeface="Spectral"/>
              <a:ea typeface="Spectral"/>
              <a:cs typeface="Spectral"/>
              <a:sym typeface="Spectral"/>
            </a:endParaRPr>
          </a:p>
        </p:txBody>
      </p:sp>
      <p:sp>
        <p:nvSpPr>
          <p:cNvPr id="204" name="Google Shape;204;g23d05e7965f_5_0"/>
          <p:cNvSpPr txBox="1"/>
          <p:nvPr>
            <p:ph idx="1" type="body"/>
          </p:nvPr>
        </p:nvSpPr>
        <p:spPr>
          <a:xfrm>
            <a:off x="311700" y="1090288"/>
            <a:ext cx="8520600" cy="3478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74151"/>
              </a:buClr>
              <a:buSzPts val="1600"/>
              <a:buChar char="●"/>
            </a:pPr>
            <a:r>
              <a:rPr lang="en-GB" sz="1600">
                <a:solidFill>
                  <a:srgbClr val="374151"/>
                </a:solidFill>
              </a:rPr>
              <a:t>First, the raw frames are preprocessed by converting their RGB representation to gray-scale, reducing the number of color channels to one. Additionally, the frames are down-sampled to a 110×84 image, further reducing the data size.</a:t>
            </a:r>
            <a:endParaRPr sz="1600">
              <a:solidFill>
                <a:srgbClr val="374151"/>
              </a:solidFill>
            </a:endParaRPr>
          </a:p>
          <a:p>
            <a:pPr indent="-330200" lvl="0" marL="457200" rtl="0" algn="l">
              <a:lnSpc>
                <a:spcPct val="115000"/>
              </a:lnSpc>
              <a:spcBef>
                <a:spcPts val="0"/>
              </a:spcBef>
              <a:spcAft>
                <a:spcPts val="0"/>
              </a:spcAft>
              <a:buClr>
                <a:srgbClr val="374151"/>
              </a:buClr>
              <a:buSzPts val="1600"/>
              <a:buChar char="●"/>
            </a:pPr>
            <a:r>
              <a:rPr lang="en-GB" sz="1600">
                <a:solidFill>
                  <a:srgbClr val="374151"/>
                </a:solidFill>
              </a:rPr>
              <a:t>Next, since the scale of scores varies greatly from game to game, we fixed all positive rewards to be 1 and all negative rewards to be −1, leaving 0 rewards unchanged. </a:t>
            </a:r>
            <a:endParaRPr sz="1600">
              <a:solidFill>
                <a:srgbClr val="374151"/>
              </a:solidFill>
            </a:endParaRPr>
          </a:p>
          <a:p>
            <a:pPr indent="-330200" lvl="0" marL="457200" rtl="0" algn="l">
              <a:lnSpc>
                <a:spcPct val="115000"/>
              </a:lnSpc>
              <a:spcBef>
                <a:spcPts val="0"/>
              </a:spcBef>
              <a:spcAft>
                <a:spcPts val="0"/>
              </a:spcAft>
              <a:buClr>
                <a:srgbClr val="374151"/>
              </a:buClr>
              <a:buSzPts val="1600"/>
              <a:buChar char="●"/>
            </a:pPr>
            <a:r>
              <a:rPr lang="en-GB" sz="1600">
                <a:solidFill>
                  <a:srgbClr val="374151"/>
                </a:solidFill>
              </a:rPr>
              <a:t>This step clips the rewards, limiting the scale of the error derivatives and making it easier to use the same learning rate across multiple games.</a:t>
            </a:r>
            <a:endParaRPr sz="1600">
              <a:solidFill>
                <a:srgbClr val="374151"/>
              </a:solidFill>
            </a:endParaRPr>
          </a:p>
          <a:p>
            <a:pPr indent="-330200" lvl="0" marL="457200" rtl="0" algn="l">
              <a:lnSpc>
                <a:spcPct val="115000"/>
              </a:lnSpc>
              <a:spcBef>
                <a:spcPts val="0"/>
              </a:spcBef>
              <a:spcAft>
                <a:spcPts val="0"/>
              </a:spcAft>
              <a:buClr>
                <a:srgbClr val="374151"/>
              </a:buClr>
              <a:buSzPts val="1600"/>
              <a:buChar char="●"/>
            </a:pPr>
            <a:r>
              <a:rPr lang="en-GB" sz="1600">
                <a:solidFill>
                  <a:srgbClr val="000000"/>
                </a:solidFill>
              </a:rPr>
              <a:t>This can make reinforcement learning more efficient and essential for scaling up reinforcement learning algorithms to more complex environments.</a:t>
            </a:r>
            <a:endParaRPr sz="1600">
              <a:solidFill>
                <a:srgbClr val="000000"/>
              </a:solidFill>
            </a:endParaRPr>
          </a:p>
          <a:p>
            <a:pPr indent="0" lvl="0" marL="0" rtl="0" algn="l">
              <a:lnSpc>
                <a:spcPct val="175000"/>
              </a:lnSpc>
              <a:spcBef>
                <a:spcPts val="0"/>
              </a:spcBef>
              <a:spcAft>
                <a:spcPts val="0"/>
              </a:spcAft>
              <a:buNone/>
            </a:pPr>
            <a:r>
              <a:rPr lang="en-GB" sz="1300">
                <a:solidFill>
                  <a:srgbClr val="374151"/>
                </a:solidFill>
              </a:rPr>
              <a:t> </a:t>
            </a:r>
            <a:endParaRPr sz="1300">
              <a:solidFill>
                <a:srgbClr val="374151"/>
              </a:solidFill>
            </a:endParaRPr>
          </a:p>
        </p:txBody>
      </p:sp>
      <p:sp>
        <p:nvSpPr>
          <p:cNvPr id="205" name="Google Shape;205;g23d05e7965f_5_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3d05e7965f_5_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150">
                <a:solidFill>
                  <a:srgbClr val="666666"/>
                </a:solidFill>
                <a:latin typeface="Spectral"/>
                <a:ea typeface="Spectral"/>
                <a:cs typeface="Spectral"/>
                <a:sym typeface="Spectral"/>
              </a:rPr>
              <a:t>DQN Model Definition</a:t>
            </a:r>
            <a:endParaRPr b="1" sz="2150">
              <a:solidFill>
                <a:srgbClr val="666666"/>
              </a:solidFill>
              <a:latin typeface="Spectral"/>
              <a:ea typeface="Spectral"/>
              <a:cs typeface="Spectral"/>
              <a:sym typeface="Spectral"/>
            </a:endParaRPr>
          </a:p>
        </p:txBody>
      </p:sp>
      <p:sp>
        <p:nvSpPr>
          <p:cNvPr id="211" name="Google Shape;211;g23d05e7965f_5_14"/>
          <p:cNvSpPr txBox="1"/>
          <p:nvPr>
            <p:ph idx="1" type="body"/>
          </p:nvPr>
        </p:nvSpPr>
        <p:spPr>
          <a:xfrm>
            <a:off x="311700" y="1229875"/>
            <a:ext cx="8362800" cy="282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rgbClr val="374151"/>
                </a:solidFill>
              </a:rPr>
              <a:t>The input to the network is an 84×84×4 (in our case, 110x80x4) image.</a:t>
            </a:r>
            <a:endParaRPr sz="1600">
              <a:solidFill>
                <a:srgbClr val="374151"/>
              </a:solidFill>
            </a:endParaRPr>
          </a:p>
          <a:p>
            <a:pPr indent="-330200" lvl="0" marL="457200" rtl="0" algn="l">
              <a:spcBef>
                <a:spcPts val="1200"/>
              </a:spcBef>
              <a:spcAft>
                <a:spcPts val="0"/>
              </a:spcAft>
              <a:buClr>
                <a:srgbClr val="374151"/>
              </a:buClr>
              <a:buSzPts val="1600"/>
              <a:buChar char="●"/>
            </a:pPr>
            <a:r>
              <a:rPr lang="en-GB" sz="1600">
                <a:solidFill>
                  <a:srgbClr val="374151"/>
                </a:solidFill>
              </a:rPr>
              <a:t>The first hidden layer convolves 16 8×8 filters with stride 4 with the input image and applies a rectifier nonlinearity (ReLU). </a:t>
            </a:r>
            <a:endParaRPr sz="1600">
              <a:solidFill>
                <a:srgbClr val="374151"/>
              </a:solidFill>
            </a:endParaRPr>
          </a:p>
          <a:p>
            <a:pPr indent="-330200" lvl="0" marL="457200" rtl="0" algn="l">
              <a:spcBef>
                <a:spcPts val="0"/>
              </a:spcBef>
              <a:spcAft>
                <a:spcPts val="0"/>
              </a:spcAft>
              <a:buClr>
                <a:srgbClr val="374151"/>
              </a:buClr>
              <a:buSzPts val="1600"/>
              <a:buChar char="●"/>
            </a:pPr>
            <a:r>
              <a:rPr lang="en-GB" sz="1600">
                <a:solidFill>
                  <a:srgbClr val="374151"/>
                </a:solidFill>
              </a:rPr>
              <a:t>The second hidden layer convolves 32 4×4 filters with stride 2 and applies a rectifier nonlinearity (ReLU).</a:t>
            </a:r>
            <a:endParaRPr sz="1600">
              <a:solidFill>
                <a:srgbClr val="374151"/>
              </a:solidFill>
            </a:endParaRPr>
          </a:p>
          <a:p>
            <a:pPr indent="-330200" lvl="0" marL="457200" rtl="0" algn="l">
              <a:spcBef>
                <a:spcPts val="0"/>
              </a:spcBef>
              <a:spcAft>
                <a:spcPts val="0"/>
              </a:spcAft>
              <a:buClr>
                <a:srgbClr val="374151"/>
              </a:buClr>
              <a:buSzPts val="1600"/>
              <a:buChar char="●"/>
            </a:pPr>
            <a:r>
              <a:rPr lang="en-GB" sz="1600">
                <a:solidFill>
                  <a:srgbClr val="374151"/>
                </a:solidFill>
              </a:rPr>
              <a:t>The final hidden layer is fully-connected and consists of 256 rectifier units. This layer performs a non-linear transformation on the output of the second hidden layer.</a:t>
            </a:r>
            <a:endParaRPr sz="1600">
              <a:solidFill>
                <a:srgbClr val="374151"/>
              </a:solidFill>
            </a:endParaRPr>
          </a:p>
          <a:p>
            <a:pPr indent="-330200" lvl="0" marL="457200" rtl="0" algn="l">
              <a:spcBef>
                <a:spcPts val="0"/>
              </a:spcBef>
              <a:spcAft>
                <a:spcPts val="0"/>
              </a:spcAft>
              <a:buClr>
                <a:srgbClr val="374151"/>
              </a:buClr>
              <a:buSzPts val="1600"/>
              <a:buChar char="●"/>
            </a:pPr>
            <a:r>
              <a:rPr lang="en-GB" sz="1600">
                <a:solidFill>
                  <a:srgbClr val="374151"/>
                </a:solidFill>
              </a:rPr>
              <a:t>The output layer is a fully-connected linear layer with a single output for each valid action. This layer predicts the Q-value for each possible action in the current state.</a:t>
            </a:r>
            <a:endParaRPr sz="1600">
              <a:solidFill>
                <a:srgbClr val="374151"/>
              </a:solidFill>
            </a:endParaRPr>
          </a:p>
        </p:txBody>
      </p:sp>
      <p:sp>
        <p:nvSpPr>
          <p:cNvPr id="212" name="Google Shape;212;g23d05e7965f_5_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3d05e7965f_5_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8" name="Google Shape;218;g23d05e7965f_5_26"/>
          <p:cNvPicPr preferRelativeResize="0"/>
          <p:nvPr/>
        </p:nvPicPr>
        <p:blipFill>
          <a:blip r:embed="rId3">
            <a:alphaModFix/>
          </a:blip>
          <a:stretch>
            <a:fillRect/>
          </a:stretch>
        </p:blipFill>
        <p:spPr>
          <a:xfrm>
            <a:off x="871400" y="438800"/>
            <a:ext cx="5951726" cy="376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fc36c66455be102_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4" name="Google Shape;224;g2fc36c66455be102_19"/>
          <p:cNvPicPr preferRelativeResize="0"/>
          <p:nvPr/>
        </p:nvPicPr>
        <p:blipFill rotWithShape="1">
          <a:blip r:embed="rId3">
            <a:alphaModFix/>
          </a:blip>
          <a:srcRect b="0" l="26978" r="27185" t="0"/>
          <a:stretch/>
        </p:blipFill>
        <p:spPr>
          <a:xfrm>
            <a:off x="5538825" y="844900"/>
            <a:ext cx="2740824" cy="2941026"/>
          </a:xfrm>
          <a:prstGeom prst="rect">
            <a:avLst/>
          </a:prstGeom>
          <a:noFill/>
          <a:ln>
            <a:noFill/>
          </a:ln>
        </p:spPr>
      </p:pic>
      <p:pic>
        <p:nvPicPr>
          <p:cNvPr id="225" name="Google Shape;225;g2fc36c66455be102_19"/>
          <p:cNvPicPr preferRelativeResize="0"/>
          <p:nvPr/>
        </p:nvPicPr>
        <p:blipFill rotWithShape="1">
          <a:blip r:embed="rId4">
            <a:alphaModFix/>
          </a:blip>
          <a:srcRect b="0" l="16278" r="8112" t="13867"/>
          <a:stretch/>
        </p:blipFill>
        <p:spPr>
          <a:xfrm>
            <a:off x="1101900" y="141775"/>
            <a:ext cx="3653400" cy="2018226"/>
          </a:xfrm>
          <a:prstGeom prst="rect">
            <a:avLst/>
          </a:prstGeom>
          <a:noFill/>
          <a:ln>
            <a:noFill/>
          </a:ln>
        </p:spPr>
      </p:pic>
      <p:pic>
        <p:nvPicPr>
          <p:cNvPr id="226" name="Google Shape;226;g2fc36c66455be102_19"/>
          <p:cNvPicPr preferRelativeResize="0"/>
          <p:nvPr/>
        </p:nvPicPr>
        <p:blipFill>
          <a:blip r:embed="rId5">
            <a:alphaModFix/>
          </a:blip>
          <a:stretch>
            <a:fillRect/>
          </a:stretch>
        </p:blipFill>
        <p:spPr>
          <a:xfrm>
            <a:off x="1101900" y="2332075"/>
            <a:ext cx="3653400" cy="2412266"/>
          </a:xfrm>
          <a:prstGeom prst="rect">
            <a:avLst/>
          </a:prstGeom>
          <a:noFill/>
          <a:ln>
            <a:noFill/>
          </a:ln>
        </p:spPr>
      </p:pic>
      <p:sp>
        <p:nvSpPr>
          <p:cNvPr id="227" name="Google Shape;227;g2fc36c66455be102_19"/>
          <p:cNvSpPr txBox="1"/>
          <p:nvPr/>
        </p:nvSpPr>
        <p:spPr>
          <a:xfrm>
            <a:off x="5538825" y="159375"/>
            <a:ext cx="2794200" cy="5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50">
                <a:solidFill>
                  <a:srgbClr val="666666"/>
                </a:solidFill>
                <a:latin typeface="Spectral"/>
                <a:ea typeface="Spectral"/>
                <a:cs typeface="Spectral"/>
                <a:sym typeface="Spectral"/>
              </a:rPr>
              <a:t>Results</a:t>
            </a:r>
            <a:endParaRPr b="1" sz="2150">
              <a:solidFill>
                <a:srgbClr val="666666"/>
              </a:solidFill>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
          <p:cNvSpPr txBox="1"/>
          <p:nvPr>
            <p:ph type="title"/>
          </p:nvPr>
        </p:nvSpPr>
        <p:spPr>
          <a:xfrm>
            <a:off x="3084600" y="2122350"/>
            <a:ext cx="2974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020">
                <a:solidFill>
                  <a:schemeClr val="dk2"/>
                </a:solidFill>
                <a:latin typeface="Spectral"/>
                <a:ea typeface="Spectral"/>
                <a:cs typeface="Spectral"/>
                <a:sym typeface="Spectral"/>
              </a:rPr>
              <a:t>Thank You!</a:t>
            </a:r>
            <a:endParaRPr b="1" sz="4020">
              <a:solidFill>
                <a:schemeClr val="dk2"/>
              </a:solidFill>
              <a:latin typeface="Spectral"/>
              <a:ea typeface="Spectral"/>
              <a:cs typeface="Spectral"/>
              <a:sym typeface="Spectral"/>
            </a:endParaRPr>
          </a:p>
        </p:txBody>
      </p:sp>
      <p:sp>
        <p:nvSpPr>
          <p:cNvPr id="233" name="Google Shape;233;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94" name="Google Shape;94;p2"/>
          <p:cNvSpPr txBox="1"/>
          <p:nvPr>
            <p:ph idx="4294967295" type="title"/>
          </p:nvPr>
        </p:nvSpPr>
        <p:spPr>
          <a:xfrm>
            <a:off x="311700" y="54864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420">
                <a:solidFill>
                  <a:schemeClr val="lt1"/>
                </a:solidFill>
                <a:latin typeface="Spectral"/>
                <a:ea typeface="Spectral"/>
                <a:cs typeface="Spectral"/>
                <a:sym typeface="Spectral"/>
              </a:rPr>
              <a:t>OUTLINE</a:t>
            </a:r>
            <a:endParaRPr b="1" sz="2420">
              <a:solidFill>
                <a:schemeClr val="lt1"/>
              </a:solidFill>
              <a:latin typeface="Spectral"/>
              <a:ea typeface="Spectral"/>
              <a:cs typeface="Spectral"/>
              <a:sym typeface="Spectral"/>
            </a:endParaRPr>
          </a:p>
        </p:txBody>
      </p:sp>
      <p:grpSp>
        <p:nvGrpSpPr>
          <p:cNvPr id="95" name="Google Shape;95;p2"/>
          <p:cNvGrpSpPr/>
          <p:nvPr/>
        </p:nvGrpSpPr>
        <p:grpSpPr>
          <a:xfrm>
            <a:off x="990350" y="1351275"/>
            <a:ext cx="2455800" cy="1488075"/>
            <a:chOff x="2335238" y="1724900"/>
            <a:chExt cx="2455800" cy="1488075"/>
          </a:xfrm>
        </p:grpSpPr>
        <p:sp>
          <p:nvSpPr>
            <p:cNvPr id="96" name="Google Shape;96;p2"/>
            <p:cNvSpPr/>
            <p:nvPr/>
          </p:nvSpPr>
          <p:spPr>
            <a:xfrm>
              <a:off x="3485717" y="3079475"/>
              <a:ext cx="1280100" cy="13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2335238" y="1724900"/>
              <a:ext cx="2455800" cy="10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pectral"/>
                  <a:ea typeface="Spectral"/>
                  <a:cs typeface="Spectral"/>
                  <a:sym typeface="Spectral"/>
                </a:rPr>
                <a:t>INTRODUCTION</a:t>
              </a:r>
              <a:endParaRPr b="1" i="0" sz="1400" u="none" cap="none" strike="noStrike">
                <a:solidFill>
                  <a:schemeClr val="lt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Spectral"/>
                <a:ea typeface="Spectral"/>
                <a:cs typeface="Spectral"/>
                <a:sym typeface="Spectral"/>
              </a:endParaRPr>
            </a:p>
            <a:p>
              <a:pPr indent="-114300" lvl="0" marL="114300" marR="0" rtl="0" algn="l">
                <a:lnSpc>
                  <a:spcPct val="100000"/>
                </a:lnSpc>
                <a:spcBef>
                  <a:spcPts val="0"/>
                </a:spcBef>
                <a:spcAft>
                  <a:spcPts val="0"/>
                </a:spcAft>
                <a:buClr>
                  <a:schemeClr val="lt1"/>
                </a:buClr>
                <a:buSzPts val="1100"/>
                <a:buFont typeface="Arial"/>
                <a:buChar char="❖"/>
              </a:pPr>
              <a:r>
                <a:rPr b="1" lang="en-GB" sz="1100">
                  <a:solidFill>
                    <a:schemeClr val="lt1"/>
                  </a:solidFill>
                </a:rPr>
                <a:t>Project Purpose</a:t>
              </a:r>
              <a:endParaRPr b="1" sz="1100">
                <a:solidFill>
                  <a:schemeClr val="lt1"/>
                </a:solidFill>
              </a:endParaRPr>
            </a:p>
            <a:p>
              <a:pPr indent="-114300" lvl="0" marL="114300" marR="0" rtl="0" algn="l">
                <a:lnSpc>
                  <a:spcPct val="100000"/>
                </a:lnSpc>
                <a:spcBef>
                  <a:spcPts val="0"/>
                </a:spcBef>
                <a:spcAft>
                  <a:spcPts val="0"/>
                </a:spcAft>
                <a:buClr>
                  <a:schemeClr val="lt1"/>
                </a:buClr>
                <a:buSzPts val="1100"/>
                <a:buChar char="❖"/>
              </a:pPr>
              <a:r>
                <a:rPr b="1" lang="en-GB" sz="1100">
                  <a:solidFill>
                    <a:schemeClr val="lt1"/>
                  </a:solidFill>
                </a:rPr>
                <a:t>Atari Games </a:t>
              </a:r>
              <a:endParaRPr b="1" sz="1100">
                <a:solidFill>
                  <a:schemeClr val="lt1"/>
                </a:solidFill>
              </a:endParaRPr>
            </a:p>
            <a:p>
              <a:pPr indent="-44450" lvl="0" marL="11430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grpSp>
          <p:nvGrpSpPr>
            <p:cNvPr id="98" name="Google Shape;98;p2"/>
            <p:cNvGrpSpPr/>
            <p:nvPr/>
          </p:nvGrpSpPr>
          <p:grpSpPr>
            <a:xfrm>
              <a:off x="3435870" y="2800065"/>
              <a:ext cx="92400" cy="411900"/>
              <a:chOff x="845575" y="2563700"/>
              <a:chExt cx="92400" cy="411900"/>
            </a:xfrm>
          </p:grpSpPr>
          <p:sp>
            <p:nvSpPr>
              <p:cNvPr id="99" name="Google Shape;99;p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2"/>
              <p:cNvCxnSpPr>
                <a:stCxn id="99" idx="0"/>
              </p:cNvCxnSpPr>
              <p:nvPr/>
            </p:nvCxnSpPr>
            <p:spPr>
              <a:xfrm>
                <a:off x="891775" y="2563700"/>
                <a:ext cx="0" cy="411900"/>
              </a:xfrm>
              <a:prstGeom prst="straightConnector1">
                <a:avLst/>
              </a:prstGeom>
              <a:noFill/>
              <a:ln cap="flat" cmpd="sng" w="9525">
                <a:solidFill>
                  <a:srgbClr val="FFFFFF"/>
                </a:solidFill>
                <a:prstDash val="solid"/>
                <a:round/>
                <a:headEnd len="sm" w="sm" type="none"/>
                <a:tailEnd len="sm" w="sm" type="none"/>
              </a:ln>
            </p:spPr>
          </p:cxnSp>
        </p:grpSp>
      </p:grpSp>
      <p:grpSp>
        <p:nvGrpSpPr>
          <p:cNvPr id="101" name="Google Shape;101;p2"/>
          <p:cNvGrpSpPr/>
          <p:nvPr/>
        </p:nvGrpSpPr>
        <p:grpSpPr>
          <a:xfrm>
            <a:off x="3042759" y="2328971"/>
            <a:ext cx="1642915" cy="510379"/>
            <a:chOff x="1828196" y="2702596"/>
            <a:chExt cx="1642915" cy="510379"/>
          </a:xfrm>
        </p:grpSpPr>
        <p:sp>
          <p:nvSpPr>
            <p:cNvPr id="102" name="Google Shape;102;p2"/>
            <p:cNvSpPr/>
            <p:nvPr/>
          </p:nvSpPr>
          <p:spPr>
            <a:xfrm>
              <a:off x="2191011" y="3079475"/>
              <a:ext cx="1280100" cy="1335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t/>
              </a:r>
              <a:endParaRPr b="1" i="0" sz="1200" u="none" cap="none" strike="noStrike">
                <a:solidFill>
                  <a:srgbClr val="000000"/>
                </a:solidFill>
                <a:latin typeface="Roboto"/>
                <a:ea typeface="Roboto"/>
                <a:cs typeface="Roboto"/>
                <a:sym typeface="Roboto"/>
              </a:endParaRPr>
            </a:p>
          </p:txBody>
        </p:sp>
      </p:grpSp>
      <p:grpSp>
        <p:nvGrpSpPr>
          <p:cNvPr id="104" name="Google Shape;104;p2"/>
          <p:cNvGrpSpPr/>
          <p:nvPr/>
        </p:nvGrpSpPr>
        <p:grpSpPr>
          <a:xfrm>
            <a:off x="4345246" y="2426440"/>
            <a:ext cx="1611584" cy="787935"/>
            <a:chOff x="3154233" y="2800065"/>
            <a:chExt cx="1611584" cy="787935"/>
          </a:xfrm>
        </p:grpSpPr>
        <p:sp>
          <p:nvSpPr>
            <p:cNvPr id="105" name="Google Shape;105;p2"/>
            <p:cNvSpPr/>
            <p:nvPr/>
          </p:nvSpPr>
          <p:spPr>
            <a:xfrm>
              <a:off x="3485717" y="3079475"/>
              <a:ext cx="1280100" cy="13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200"/>
                <a:buFont typeface="Arial"/>
                <a:buNone/>
              </a:pPr>
              <a:r>
                <a:t/>
              </a:r>
              <a:endParaRPr b="1" i="0" sz="1200" u="none" cap="none" strike="noStrike">
                <a:solidFill>
                  <a:srgbClr val="000000"/>
                </a:solidFill>
                <a:latin typeface="Roboto"/>
                <a:ea typeface="Roboto"/>
                <a:cs typeface="Roboto"/>
                <a:sym typeface="Roboto"/>
              </a:endParaRPr>
            </a:p>
          </p:txBody>
        </p:sp>
        <p:grpSp>
          <p:nvGrpSpPr>
            <p:cNvPr id="107" name="Google Shape;107;p2"/>
            <p:cNvGrpSpPr/>
            <p:nvPr/>
          </p:nvGrpSpPr>
          <p:grpSpPr>
            <a:xfrm>
              <a:off x="3435870" y="2800065"/>
              <a:ext cx="92400" cy="411825"/>
              <a:chOff x="845575" y="2563700"/>
              <a:chExt cx="92400" cy="411825"/>
            </a:xfrm>
          </p:grpSpPr>
          <p:sp>
            <p:nvSpPr>
              <p:cNvPr id="108" name="Google Shape;108;p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2"/>
              <p:cNvCxnSpPr/>
              <p:nvPr/>
            </p:nvCxnSpPr>
            <p:spPr>
              <a:xfrm>
                <a:off x="891775" y="2616125"/>
                <a:ext cx="0" cy="359400"/>
              </a:xfrm>
              <a:prstGeom prst="straightConnector1">
                <a:avLst/>
              </a:prstGeom>
              <a:noFill/>
              <a:ln cap="flat" cmpd="sng" w="9525">
                <a:solidFill>
                  <a:srgbClr val="FFFFFF"/>
                </a:solidFill>
                <a:prstDash val="solid"/>
                <a:round/>
                <a:headEnd len="sm" w="sm" type="none"/>
                <a:tailEnd len="sm" w="sm" type="none"/>
              </a:ln>
            </p:spPr>
          </p:cxnSp>
        </p:grpSp>
      </p:grpSp>
      <p:grpSp>
        <p:nvGrpSpPr>
          <p:cNvPr id="110" name="Google Shape;110;p2"/>
          <p:cNvGrpSpPr/>
          <p:nvPr/>
        </p:nvGrpSpPr>
        <p:grpSpPr>
          <a:xfrm>
            <a:off x="5585199" y="2328971"/>
            <a:ext cx="1647334" cy="788696"/>
            <a:chOff x="4413187" y="2702596"/>
            <a:chExt cx="1647334" cy="788696"/>
          </a:xfrm>
        </p:grpSpPr>
        <p:sp>
          <p:nvSpPr>
            <p:cNvPr id="111" name="Google Shape;111;p2"/>
            <p:cNvSpPr/>
            <p:nvPr/>
          </p:nvSpPr>
          <p:spPr>
            <a:xfrm>
              <a:off x="4780421" y="3079475"/>
              <a:ext cx="1280100" cy="1335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2"/>
            <p:cNvGrpSpPr/>
            <p:nvPr/>
          </p:nvGrpSpPr>
          <p:grpSpPr>
            <a:xfrm rot="10800000">
              <a:off x="4737413" y="3079467"/>
              <a:ext cx="92400" cy="411825"/>
              <a:chOff x="2070100" y="2563700"/>
              <a:chExt cx="92400" cy="411825"/>
            </a:xfrm>
          </p:grpSpPr>
          <p:cxnSp>
            <p:nvCxnSpPr>
              <p:cNvPr id="113" name="Google Shape;113;p2"/>
              <p:cNvCxnSpPr/>
              <p:nvPr/>
            </p:nvCxnSpPr>
            <p:spPr>
              <a:xfrm>
                <a:off x="2116300" y="2616125"/>
                <a:ext cx="0" cy="359400"/>
              </a:xfrm>
              <a:prstGeom prst="straightConnector1">
                <a:avLst/>
              </a:prstGeom>
              <a:noFill/>
              <a:ln cap="flat" cmpd="sng" w="9525">
                <a:solidFill>
                  <a:srgbClr val="FFFFFF"/>
                </a:solidFill>
                <a:prstDash val="solid"/>
                <a:round/>
                <a:headEnd len="sm" w="sm" type="none"/>
                <a:tailEnd len="sm" w="sm" type="none"/>
              </a:ln>
            </p:spPr>
          </p:cxnSp>
          <p:sp>
            <p:nvSpPr>
              <p:cNvPr id="114" name="Google Shape;114;p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t/>
              </a:r>
              <a:endParaRPr b="1" i="0" sz="1200" u="none" cap="none" strike="noStrike">
                <a:solidFill>
                  <a:srgbClr val="000000"/>
                </a:solidFill>
                <a:latin typeface="Roboto"/>
                <a:ea typeface="Roboto"/>
                <a:cs typeface="Roboto"/>
                <a:sym typeface="Roboto"/>
              </a:endParaRPr>
            </a:p>
          </p:txBody>
        </p:sp>
      </p:grpSp>
      <p:sp>
        <p:nvSpPr>
          <p:cNvPr id="116" name="Google Shape;116;p2"/>
          <p:cNvSpPr txBox="1"/>
          <p:nvPr/>
        </p:nvSpPr>
        <p:spPr>
          <a:xfrm>
            <a:off x="2669226" y="3088725"/>
            <a:ext cx="1675800" cy="10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chemeClr val="lt1"/>
                </a:solidFill>
                <a:latin typeface="Spectral"/>
                <a:ea typeface="Spectral"/>
                <a:cs typeface="Spectral"/>
                <a:sym typeface="Spectral"/>
              </a:rPr>
              <a:t>Environment</a:t>
            </a:r>
            <a:endParaRPr b="1" i="0" sz="1400" u="none" cap="none" strike="noStrike">
              <a:solidFill>
                <a:schemeClr val="lt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Spectral"/>
              <a:ea typeface="Spectral"/>
              <a:cs typeface="Spectral"/>
              <a:sym typeface="Spectral"/>
            </a:endParaRPr>
          </a:p>
          <a:p>
            <a:pPr indent="-114300" lvl="0" marL="114300" marR="0" rtl="0" algn="l">
              <a:lnSpc>
                <a:spcPct val="100000"/>
              </a:lnSpc>
              <a:spcBef>
                <a:spcPts val="0"/>
              </a:spcBef>
              <a:spcAft>
                <a:spcPts val="0"/>
              </a:spcAft>
              <a:buClr>
                <a:schemeClr val="lt1"/>
              </a:buClr>
              <a:buSzPts val="1100"/>
              <a:buFont typeface="Arial"/>
              <a:buChar char="❖"/>
            </a:pPr>
            <a:r>
              <a:rPr b="1" lang="en-GB" sz="1100">
                <a:solidFill>
                  <a:schemeClr val="lt1"/>
                </a:solidFill>
              </a:rPr>
              <a:t>OpenAI Gym</a:t>
            </a:r>
            <a:endParaRPr b="1" i="0" sz="1100" u="none" cap="none" strike="noStrike">
              <a:solidFill>
                <a:schemeClr val="lt1"/>
              </a:solidFill>
              <a:latin typeface="Arial"/>
              <a:ea typeface="Arial"/>
              <a:cs typeface="Arial"/>
              <a:sym typeface="Arial"/>
            </a:endParaRPr>
          </a:p>
          <a:p>
            <a:pPr indent="-114300" lvl="0" marL="114300" marR="0" rtl="0" algn="l">
              <a:lnSpc>
                <a:spcPct val="100000"/>
              </a:lnSpc>
              <a:spcBef>
                <a:spcPts val="0"/>
              </a:spcBef>
              <a:spcAft>
                <a:spcPts val="0"/>
              </a:spcAft>
              <a:buClr>
                <a:schemeClr val="lt1"/>
              </a:buClr>
              <a:buSzPts val="1100"/>
              <a:buFont typeface="Arial"/>
              <a:buChar char="❖"/>
            </a:pPr>
            <a:r>
              <a:rPr b="1" lang="en-GB" sz="1100">
                <a:solidFill>
                  <a:schemeClr val="lt1"/>
                </a:solidFill>
              </a:rPr>
              <a:t>Breakout</a:t>
            </a:r>
            <a:endParaRPr b="1" i="0" sz="11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17" name="Google Shape;117;p2"/>
          <p:cNvSpPr txBox="1"/>
          <p:nvPr/>
        </p:nvSpPr>
        <p:spPr>
          <a:xfrm>
            <a:off x="3501025" y="1351275"/>
            <a:ext cx="2455800" cy="10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chemeClr val="lt1"/>
                </a:solidFill>
                <a:latin typeface="Spectral"/>
                <a:ea typeface="Spectral"/>
                <a:cs typeface="Spectral"/>
                <a:sym typeface="Spectral"/>
              </a:rPr>
              <a:t>TECHNIQUES</a:t>
            </a:r>
            <a:endParaRPr b="1" i="0" sz="1400" u="none" cap="none" strike="noStrike">
              <a:solidFill>
                <a:schemeClr val="lt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Spectral"/>
              <a:ea typeface="Spectral"/>
              <a:cs typeface="Spectral"/>
              <a:sym typeface="Spectral"/>
            </a:endParaRPr>
          </a:p>
          <a:p>
            <a:pPr indent="-184150" lvl="0" marL="457200" marR="0" rtl="0" algn="l">
              <a:lnSpc>
                <a:spcPct val="100000"/>
              </a:lnSpc>
              <a:spcBef>
                <a:spcPts val="0"/>
              </a:spcBef>
              <a:spcAft>
                <a:spcPts val="0"/>
              </a:spcAft>
              <a:buClr>
                <a:schemeClr val="lt1"/>
              </a:buClr>
              <a:buSzPts val="1100"/>
              <a:buFont typeface="Arial"/>
              <a:buChar char="❖"/>
            </a:pPr>
            <a:r>
              <a:rPr b="1" lang="en-GB" sz="1100">
                <a:solidFill>
                  <a:schemeClr val="lt1"/>
                </a:solidFill>
              </a:rPr>
              <a:t>Reinforcement Learning</a:t>
            </a:r>
            <a:endParaRPr b="1" sz="1100">
              <a:solidFill>
                <a:schemeClr val="lt1"/>
              </a:solidFill>
            </a:endParaRPr>
          </a:p>
          <a:p>
            <a:pPr indent="-184150" lvl="0" marL="457200" marR="0" rtl="0" algn="l">
              <a:lnSpc>
                <a:spcPct val="100000"/>
              </a:lnSpc>
              <a:spcBef>
                <a:spcPts val="0"/>
              </a:spcBef>
              <a:spcAft>
                <a:spcPts val="0"/>
              </a:spcAft>
              <a:buClr>
                <a:schemeClr val="lt1"/>
              </a:buClr>
              <a:buSzPts val="1100"/>
              <a:buFont typeface="Arial"/>
              <a:buChar char="❖"/>
            </a:pPr>
            <a:r>
              <a:rPr b="1" i="0" lang="en-GB" sz="1100" u="none" cap="none" strike="noStrike">
                <a:solidFill>
                  <a:schemeClr val="lt1"/>
                </a:solidFill>
                <a:latin typeface="Arial"/>
                <a:ea typeface="Arial"/>
                <a:cs typeface="Arial"/>
                <a:sym typeface="Arial"/>
              </a:rPr>
              <a:t>Q-Learning Algorithm</a:t>
            </a:r>
            <a:endParaRPr b="1" i="0" sz="1100" u="none" cap="none" strike="noStrike">
              <a:solidFill>
                <a:schemeClr val="lt1"/>
              </a:solidFill>
              <a:latin typeface="Arial"/>
              <a:ea typeface="Arial"/>
              <a:cs typeface="Arial"/>
              <a:sym typeface="Arial"/>
            </a:endParaRPr>
          </a:p>
          <a:p>
            <a:pPr indent="-1841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re</a:t>
            </a:r>
            <a:endParaRPr b="1" i="0" sz="1100" u="none" cap="none" strike="noStrike">
              <a:solidFill>
                <a:schemeClr val="dk1"/>
              </a:solidFill>
              <a:latin typeface="Arial"/>
              <a:ea typeface="Arial"/>
              <a:cs typeface="Arial"/>
              <a:sym typeface="Arial"/>
            </a:endParaRPr>
          </a:p>
          <a:p>
            <a:pPr indent="-1841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Results</a:t>
            </a:r>
            <a:endParaRPr b="1" i="0" sz="1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18" name="Google Shape;118;p2"/>
          <p:cNvSpPr txBox="1"/>
          <p:nvPr/>
        </p:nvSpPr>
        <p:spPr>
          <a:xfrm>
            <a:off x="5080500" y="3088725"/>
            <a:ext cx="1933500" cy="10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GB">
                <a:solidFill>
                  <a:schemeClr val="lt1"/>
                </a:solidFill>
                <a:latin typeface="Spectral"/>
                <a:ea typeface="Spectral"/>
                <a:cs typeface="Spectral"/>
                <a:sym typeface="Spectral"/>
              </a:rPr>
              <a:t>DEEP Q-NETWORK</a:t>
            </a:r>
            <a:endParaRPr b="1" i="0" sz="1400" u="none" cap="none" strike="noStrike">
              <a:solidFill>
                <a:schemeClr val="lt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Spectral"/>
              <a:ea typeface="Spectral"/>
              <a:cs typeface="Spectral"/>
              <a:sym typeface="Spectral"/>
            </a:endParaRPr>
          </a:p>
          <a:p>
            <a:pPr indent="-114300" lvl="0" marL="114300" marR="0" rtl="0" algn="l">
              <a:lnSpc>
                <a:spcPct val="100000"/>
              </a:lnSpc>
              <a:spcBef>
                <a:spcPts val="0"/>
              </a:spcBef>
              <a:spcAft>
                <a:spcPts val="0"/>
              </a:spcAft>
              <a:buClr>
                <a:schemeClr val="lt1"/>
              </a:buClr>
              <a:buSzPts val="1100"/>
              <a:buFont typeface="Arial"/>
              <a:buChar char="❖"/>
            </a:pPr>
            <a:r>
              <a:rPr b="1" lang="en-GB" sz="1100">
                <a:solidFill>
                  <a:schemeClr val="lt1"/>
                </a:solidFill>
              </a:rPr>
              <a:t>Preprocessing</a:t>
            </a:r>
            <a:endParaRPr b="1" i="0" sz="1100" u="none" cap="none" strike="noStrike">
              <a:solidFill>
                <a:schemeClr val="lt1"/>
              </a:solidFill>
              <a:latin typeface="Arial"/>
              <a:ea typeface="Arial"/>
              <a:cs typeface="Arial"/>
              <a:sym typeface="Arial"/>
            </a:endParaRPr>
          </a:p>
          <a:p>
            <a:pPr indent="-114300" lvl="0" marL="114300" marR="0" rtl="0" algn="l">
              <a:lnSpc>
                <a:spcPct val="100000"/>
              </a:lnSpc>
              <a:spcBef>
                <a:spcPts val="0"/>
              </a:spcBef>
              <a:spcAft>
                <a:spcPts val="0"/>
              </a:spcAft>
              <a:buClr>
                <a:schemeClr val="lt1"/>
              </a:buClr>
              <a:buSzPts val="1100"/>
              <a:buFont typeface="Arial"/>
              <a:buChar char="❖"/>
            </a:pPr>
            <a:r>
              <a:rPr b="1" lang="en-GB" sz="1100">
                <a:solidFill>
                  <a:schemeClr val="lt1"/>
                </a:solidFill>
              </a:rPr>
              <a:t>DQN Model</a:t>
            </a:r>
            <a:endParaRPr b="1" i="0" sz="11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19" name="Google Shape;119;p2"/>
          <p:cNvSpPr txBox="1"/>
          <p:nvPr/>
        </p:nvSpPr>
        <p:spPr>
          <a:xfrm>
            <a:off x="6181500" y="1351275"/>
            <a:ext cx="2164200" cy="1050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grpSp>
        <p:nvGrpSpPr>
          <p:cNvPr id="120" name="Google Shape;120;p2"/>
          <p:cNvGrpSpPr/>
          <p:nvPr/>
        </p:nvGrpSpPr>
        <p:grpSpPr>
          <a:xfrm>
            <a:off x="2924674" y="2328984"/>
            <a:ext cx="1647334" cy="788696"/>
            <a:chOff x="4413187" y="2702596"/>
            <a:chExt cx="1647334" cy="788696"/>
          </a:xfrm>
        </p:grpSpPr>
        <p:sp>
          <p:nvSpPr>
            <p:cNvPr id="121" name="Google Shape;121;p2"/>
            <p:cNvSpPr/>
            <p:nvPr/>
          </p:nvSpPr>
          <p:spPr>
            <a:xfrm>
              <a:off x="4780421" y="3079475"/>
              <a:ext cx="1280100" cy="1335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2"/>
            <p:cNvGrpSpPr/>
            <p:nvPr/>
          </p:nvGrpSpPr>
          <p:grpSpPr>
            <a:xfrm rot="10800000">
              <a:off x="4737413" y="3079467"/>
              <a:ext cx="92400" cy="411825"/>
              <a:chOff x="2070100" y="2563700"/>
              <a:chExt cx="92400" cy="411825"/>
            </a:xfrm>
          </p:grpSpPr>
          <p:cxnSp>
            <p:nvCxnSpPr>
              <p:cNvPr id="123" name="Google Shape;123;p2"/>
              <p:cNvCxnSpPr/>
              <p:nvPr/>
            </p:nvCxnSpPr>
            <p:spPr>
              <a:xfrm>
                <a:off x="2116300" y="2616125"/>
                <a:ext cx="0" cy="359400"/>
              </a:xfrm>
              <a:prstGeom prst="straightConnector1">
                <a:avLst/>
              </a:prstGeom>
              <a:noFill/>
              <a:ln cap="flat" cmpd="sng" w="9525">
                <a:solidFill>
                  <a:srgbClr val="FFFFFF"/>
                </a:solidFill>
                <a:prstDash val="solid"/>
                <a:round/>
                <a:headEnd len="sm" w="sm" type="none"/>
                <a:tailEnd len="sm" w="sm" type="none"/>
              </a:ln>
            </p:spPr>
          </p:cxnSp>
          <p:sp>
            <p:nvSpPr>
              <p:cNvPr id="124" name="Google Shape;124;p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t/>
              </a:r>
              <a:endParaRPr b="1" i="0" sz="1200" u="none" cap="none" strike="noStrike">
                <a:solidFill>
                  <a:srgbClr val="000000"/>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e216bf69e7_3_1"/>
          <p:cNvSpPr txBox="1"/>
          <p:nvPr>
            <p:ph type="title"/>
          </p:nvPr>
        </p:nvSpPr>
        <p:spPr>
          <a:xfrm>
            <a:off x="311700" y="29464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150">
                <a:solidFill>
                  <a:srgbClr val="666666"/>
                </a:solidFill>
                <a:latin typeface="Spectral"/>
                <a:ea typeface="Spectral"/>
                <a:cs typeface="Spectral"/>
                <a:sym typeface="Spectral"/>
              </a:rPr>
              <a:t>Project Purpose</a:t>
            </a:r>
            <a:endParaRPr b="1" sz="2150">
              <a:solidFill>
                <a:srgbClr val="666666"/>
              </a:solidFill>
              <a:latin typeface="Spectral"/>
              <a:ea typeface="Spectral"/>
              <a:cs typeface="Spectral"/>
              <a:sym typeface="Spectral"/>
            </a:endParaRPr>
          </a:p>
        </p:txBody>
      </p:sp>
      <p:sp>
        <p:nvSpPr>
          <p:cNvPr id="131" name="Google Shape;131;g1e216bf69e7_3_1"/>
          <p:cNvSpPr txBox="1"/>
          <p:nvPr>
            <p:ph idx="1" type="body"/>
          </p:nvPr>
        </p:nvSpPr>
        <p:spPr>
          <a:xfrm>
            <a:off x="311700" y="990000"/>
            <a:ext cx="8520600" cy="366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GB"/>
              <a:t>Develop an agent based on Deep Reinforcement Learning and Q-Learning algorithm to play Atari games at a superhuman level</a:t>
            </a:r>
            <a:endParaRPr/>
          </a:p>
          <a:p>
            <a:pPr indent="0" lvl="0" marL="457200" marR="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lang="en-GB"/>
              <a:t>The AI agent must learn to identify the game environment, interpret the game state, and take actions that maximize its score.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a:t>The challenge lies in designing a reinforcement learning algorithm that can learn complex strategies and overcome obstacles in real time.</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GB"/>
              <a:t>E</a:t>
            </a:r>
            <a:r>
              <a:rPr lang="en-GB"/>
              <a:t>xpect the agent can successfully learn to play as many of the games as possible</a:t>
            </a:r>
            <a:endParaRPr/>
          </a:p>
          <a:p>
            <a:pPr indent="-82550" lvl="0" marL="171450" marR="0" rtl="0" algn="l">
              <a:lnSpc>
                <a:spcPct val="115000"/>
              </a:lnSpc>
              <a:spcBef>
                <a:spcPts val="0"/>
              </a:spcBef>
              <a:spcAft>
                <a:spcPts val="0"/>
              </a:spcAft>
              <a:buClr>
                <a:schemeClr val="dk1"/>
              </a:buClr>
              <a:buSzPts val="1100"/>
              <a:buFont typeface="Arial"/>
              <a:buNone/>
            </a:pPr>
            <a:r>
              <a:t/>
            </a:r>
            <a:endParaRPr/>
          </a:p>
          <a:p>
            <a:pPr indent="-82550" lvl="0" marL="171450" marR="0" rtl="0" algn="l">
              <a:lnSpc>
                <a:spcPct val="115000"/>
              </a:lnSpc>
              <a:spcBef>
                <a:spcPts val="0"/>
              </a:spcBef>
              <a:spcAft>
                <a:spcPts val="0"/>
              </a:spcAft>
              <a:buSzPts val="1400"/>
              <a:buNone/>
            </a:pPr>
            <a:r>
              <a:t/>
            </a:r>
            <a:endParaRPr/>
          </a:p>
        </p:txBody>
      </p:sp>
      <p:sp>
        <p:nvSpPr>
          <p:cNvPr id="132" name="Google Shape;132;g1e216bf69e7_3_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e216bf69e7_3_9"/>
          <p:cNvSpPr txBox="1"/>
          <p:nvPr>
            <p:ph type="title"/>
          </p:nvPr>
        </p:nvSpPr>
        <p:spPr>
          <a:xfrm>
            <a:off x="311700" y="54864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150">
                <a:solidFill>
                  <a:srgbClr val="666666"/>
                </a:solidFill>
                <a:latin typeface="Spectral"/>
                <a:ea typeface="Spectral"/>
                <a:cs typeface="Spectral"/>
                <a:sym typeface="Spectral"/>
              </a:rPr>
              <a:t>Atari Games </a:t>
            </a:r>
            <a:endParaRPr b="1" sz="2150">
              <a:solidFill>
                <a:srgbClr val="666666"/>
              </a:solidFill>
              <a:latin typeface="Spectral"/>
              <a:ea typeface="Spectral"/>
              <a:cs typeface="Spectral"/>
              <a:sym typeface="Spectral"/>
            </a:endParaRPr>
          </a:p>
        </p:txBody>
      </p:sp>
      <p:sp>
        <p:nvSpPr>
          <p:cNvPr id="138" name="Google Shape;138;g1e216bf69e7_3_9"/>
          <p:cNvSpPr txBox="1"/>
          <p:nvPr>
            <p:ph idx="1" type="body"/>
          </p:nvPr>
        </p:nvSpPr>
        <p:spPr>
          <a:xfrm>
            <a:off x="354475" y="2195075"/>
            <a:ext cx="8520600" cy="24561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Char char="●"/>
            </a:pPr>
            <a:r>
              <a:rPr lang="en-GB" sz="1700"/>
              <a:t>A collection of classic video games that were released for the Atari 2600 home console in the late 1970s and early 1980s. </a:t>
            </a:r>
            <a:endParaRPr sz="1700"/>
          </a:p>
          <a:p>
            <a:pPr indent="0" lvl="0" marL="457200" marR="0" rtl="0" algn="l">
              <a:lnSpc>
                <a:spcPct val="115000"/>
              </a:lnSpc>
              <a:spcBef>
                <a:spcPts val="0"/>
              </a:spcBef>
              <a:spcAft>
                <a:spcPts val="0"/>
              </a:spcAft>
              <a:buNone/>
            </a:pPr>
            <a:r>
              <a:t/>
            </a:r>
            <a:endParaRPr sz="1700"/>
          </a:p>
          <a:p>
            <a:pPr indent="-336550" lvl="0" marL="457200" marR="0" rtl="0" algn="l">
              <a:lnSpc>
                <a:spcPct val="115000"/>
              </a:lnSpc>
              <a:spcBef>
                <a:spcPts val="0"/>
              </a:spcBef>
              <a:spcAft>
                <a:spcPts val="0"/>
              </a:spcAft>
              <a:buSzPts val="1700"/>
              <a:buChar char="●"/>
            </a:pPr>
            <a:r>
              <a:rPr lang="en-GB" sz="1700"/>
              <a:t>Now, widely used to train deep reinforcement learning algorithms.</a:t>
            </a:r>
            <a:endParaRPr sz="1700"/>
          </a:p>
          <a:p>
            <a:pPr indent="0" lvl="0" marL="914400" marR="0" rtl="0" algn="l">
              <a:lnSpc>
                <a:spcPct val="115000"/>
              </a:lnSpc>
              <a:spcBef>
                <a:spcPts val="0"/>
              </a:spcBef>
              <a:spcAft>
                <a:spcPts val="0"/>
              </a:spcAft>
              <a:buNone/>
            </a:pPr>
            <a:r>
              <a:t/>
            </a:r>
            <a:endParaRPr sz="1700"/>
          </a:p>
          <a:p>
            <a:pPr indent="0" lvl="0" marL="457200" marR="0" rtl="0" algn="l">
              <a:lnSpc>
                <a:spcPct val="115000"/>
              </a:lnSpc>
              <a:spcBef>
                <a:spcPts val="0"/>
              </a:spcBef>
              <a:spcAft>
                <a:spcPts val="0"/>
              </a:spcAft>
              <a:buNone/>
            </a:pPr>
            <a:r>
              <a:t/>
            </a:r>
            <a:endParaRPr/>
          </a:p>
          <a:p>
            <a:pPr indent="-82550" lvl="0" marL="171450" marR="0" rtl="0" algn="l">
              <a:lnSpc>
                <a:spcPct val="115000"/>
              </a:lnSpc>
              <a:spcBef>
                <a:spcPts val="0"/>
              </a:spcBef>
              <a:spcAft>
                <a:spcPts val="0"/>
              </a:spcAft>
              <a:buSzPts val="1100"/>
              <a:buNone/>
            </a:pPr>
            <a:r>
              <a:t/>
            </a:r>
            <a:endParaRPr/>
          </a:p>
          <a:p>
            <a:pPr indent="-82550" lvl="0" marL="171450" marR="0" rtl="0" algn="l">
              <a:lnSpc>
                <a:spcPct val="115000"/>
              </a:lnSpc>
              <a:spcBef>
                <a:spcPts val="0"/>
              </a:spcBef>
              <a:spcAft>
                <a:spcPts val="0"/>
              </a:spcAft>
              <a:buSzPts val="1400"/>
              <a:buNone/>
            </a:pPr>
            <a:r>
              <a:t/>
            </a:r>
            <a:endParaRPr/>
          </a:p>
        </p:txBody>
      </p:sp>
      <p:sp>
        <p:nvSpPr>
          <p:cNvPr id="139" name="Google Shape;139;g1e216bf69e7_3_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40" name="Google Shape;140;g1e216bf69e7_3_9"/>
          <p:cNvPicPr preferRelativeResize="0"/>
          <p:nvPr/>
        </p:nvPicPr>
        <p:blipFill>
          <a:blip r:embed="rId3">
            <a:alphaModFix/>
          </a:blip>
          <a:stretch>
            <a:fillRect/>
          </a:stretch>
        </p:blipFill>
        <p:spPr>
          <a:xfrm>
            <a:off x="754463" y="1057225"/>
            <a:ext cx="7827525" cy="110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3d05e7965f_0_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50">
                <a:solidFill>
                  <a:srgbClr val="666666"/>
                </a:solidFill>
                <a:latin typeface="Spectral"/>
                <a:ea typeface="Spectral"/>
                <a:cs typeface="Spectral"/>
                <a:sym typeface="Spectral"/>
              </a:rPr>
              <a:t>Gymnasium Library </a:t>
            </a:r>
            <a:endParaRPr b="1" sz="2150">
              <a:solidFill>
                <a:srgbClr val="666666"/>
              </a:solidFill>
              <a:latin typeface="Spectral"/>
              <a:ea typeface="Spectral"/>
              <a:cs typeface="Spectral"/>
              <a:sym typeface="Spectral"/>
            </a:endParaRPr>
          </a:p>
        </p:txBody>
      </p:sp>
      <p:sp>
        <p:nvSpPr>
          <p:cNvPr id="146" name="Google Shape;146;g23d05e7965f_0_28"/>
          <p:cNvSpPr txBox="1"/>
          <p:nvPr>
            <p:ph idx="1" type="body"/>
          </p:nvPr>
        </p:nvSpPr>
        <p:spPr>
          <a:xfrm>
            <a:off x="311700" y="871850"/>
            <a:ext cx="8520600" cy="3697200"/>
          </a:xfrm>
          <a:prstGeom prst="rect">
            <a:avLst/>
          </a:prstGeom>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t/>
            </a:r>
            <a:endParaRPr sz="1700"/>
          </a:p>
          <a:p>
            <a:pPr indent="-320865" lvl="0" marL="457200" rtl="0" algn="l">
              <a:lnSpc>
                <a:spcPct val="150000"/>
              </a:lnSpc>
              <a:spcBef>
                <a:spcPts val="1200"/>
              </a:spcBef>
              <a:spcAft>
                <a:spcPts val="0"/>
              </a:spcAft>
              <a:buSzPct val="100000"/>
              <a:buChar char="●"/>
            </a:pPr>
            <a:r>
              <a:rPr lang="en-GB" sz="2075"/>
              <a:t>Gymnasium is an open-source tool used to build and test agents in various environments, including classic Atari games.</a:t>
            </a:r>
            <a:endParaRPr sz="2075"/>
          </a:p>
          <a:p>
            <a:pPr indent="-320865" lvl="0" marL="457200" rtl="0" algn="l">
              <a:lnSpc>
                <a:spcPct val="150000"/>
              </a:lnSpc>
              <a:spcBef>
                <a:spcPts val="0"/>
              </a:spcBef>
              <a:spcAft>
                <a:spcPts val="0"/>
              </a:spcAft>
              <a:buSzPct val="100000"/>
              <a:buChar char="●"/>
            </a:pPr>
            <a:r>
              <a:rPr lang="en-GB" sz="2075"/>
              <a:t>Deep reinforcement Q-learning is an algorithm used with gymnasium and Atari games to train an agent to maximize its long-term reward.</a:t>
            </a:r>
            <a:endParaRPr sz="2075"/>
          </a:p>
          <a:p>
            <a:pPr indent="-320865" lvl="0" marL="457200" rtl="0" algn="l">
              <a:lnSpc>
                <a:spcPct val="150000"/>
              </a:lnSpc>
              <a:spcBef>
                <a:spcPts val="0"/>
              </a:spcBef>
              <a:spcAft>
                <a:spcPts val="0"/>
              </a:spcAft>
              <a:buSzPct val="100000"/>
              <a:buChar char="●"/>
            </a:pPr>
            <a:r>
              <a:rPr lang="en-GB" sz="2075"/>
              <a:t>To use gymnasium and Q-learning to train an agent on an Atari game, we need to define the environment and the agent's actions. Gymnasium provides pre-built environments for many Atari games, such as Space Invaders and Breakout. The agent's actions are typically defined as a set of possible inputs, such as moving left or right or firing the player's weapon.</a:t>
            </a:r>
            <a:endParaRPr sz="2075"/>
          </a:p>
          <a:p>
            <a:pPr indent="0" lvl="0" marL="457200" rtl="0" algn="l">
              <a:lnSpc>
                <a:spcPct val="105000"/>
              </a:lnSpc>
              <a:spcBef>
                <a:spcPts val="1200"/>
              </a:spcBef>
              <a:spcAft>
                <a:spcPts val="1200"/>
              </a:spcAft>
              <a:buNone/>
            </a:pPr>
            <a:r>
              <a:t/>
            </a:r>
            <a:endParaRPr/>
          </a:p>
        </p:txBody>
      </p:sp>
      <p:sp>
        <p:nvSpPr>
          <p:cNvPr id="147" name="Google Shape;147;g23d05e7965f_0_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fc36c66455be102_12"/>
          <p:cNvSpPr txBox="1"/>
          <p:nvPr>
            <p:ph idx="1" type="body"/>
          </p:nvPr>
        </p:nvSpPr>
        <p:spPr>
          <a:xfrm>
            <a:off x="311700" y="246125"/>
            <a:ext cx="4372800" cy="3566700"/>
          </a:xfrm>
          <a:prstGeom prst="rect">
            <a:avLst/>
          </a:prstGeom>
        </p:spPr>
        <p:txBody>
          <a:bodyPr anchorCtr="0" anchor="t" bIns="91425" lIns="91425" spcFirstLastPara="1" rIns="91425" wrap="square" tIns="91425">
            <a:normAutofit/>
          </a:bodyPr>
          <a:lstStyle/>
          <a:p>
            <a:pPr indent="-310832" lvl="0" marL="457200" rtl="0" algn="just">
              <a:lnSpc>
                <a:spcPct val="150000"/>
              </a:lnSpc>
              <a:spcBef>
                <a:spcPts val="0"/>
              </a:spcBef>
              <a:spcAft>
                <a:spcPts val="0"/>
              </a:spcAft>
              <a:buSzPts val="1295"/>
              <a:buChar char="●"/>
            </a:pPr>
            <a:r>
              <a:rPr lang="en-GB" sz="1295"/>
              <a:t>OpenAI Gym is a toolkit for developing and comparing reinforcement learning algorithms. It provides a suite of environments, including Atari games, to test and benchmark RL algorithms.</a:t>
            </a:r>
            <a:endParaRPr sz="1295"/>
          </a:p>
          <a:p>
            <a:pPr indent="-310832" lvl="0" marL="457200" rtl="0" algn="just">
              <a:lnSpc>
                <a:spcPct val="150000"/>
              </a:lnSpc>
              <a:spcBef>
                <a:spcPts val="0"/>
              </a:spcBef>
              <a:spcAft>
                <a:spcPts val="0"/>
              </a:spcAft>
              <a:buSzPts val="1295"/>
              <a:buChar char="●"/>
            </a:pPr>
            <a:r>
              <a:rPr lang="en-GB" sz="1295"/>
              <a:t>An important aspect of the gym library is that it provides a benchmark, so that we can compare my  learning agent with other learning agents in the same environment and the standardization provides reproducibility of the task, which allows us to compare the results with other implementations.</a:t>
            </a:r>
            <a:endParaRPr sz="1295"/>
          </a:p>
        </p:txBody>
      </p:sp>
      <p:sp>
        <p:nvSpPr>
          <p:cNvPr id="153" name="Google Shape;153;g2fc36c66455be102_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4" name="Google Shape;154;g2fc36c66455be102_12"/>
          <p:cNvPicPr preferRelativeResize="0"/>
          <p:nvPr/>
        </p:nvPicPr>
        <p:blipFill rotWithShape="1">
          <a:blip r:embed="rId3">
            <a:alphaModFix/>
          </a:blip>
          <a:srcRect b="3378" l="2584" r="26804" t="9559"/>
          <a:stretch/>
        </p:blipFill>
        <p:spPr>
          <a:xfrm>
            <a:off x="4909900" y="146000"/>
            <a:ext cx="4029677" cy="366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311700" y="54864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150">
                <a:solidFill>
                  <a:srgbClr val="666666"/>
                </a:solidFill>
                <a:latin typeface="Spectral"/>
                <a:ea typeface="Spectral"/>
                <a:cs typeface="Spectral"/>
                <a:sym typeface="Spectral"/>
              </a:rPr>
              <a:t>Introduction to Reinforcement Learning</a:t>
            </a:r>
            <a:endParaRPr b="1" sz="2150">
              <a:solidFill>
                <a:srgbClr val="666666"/>
              </a:solidFill>
              <a:latin typeface="Spectral"/>
              <a:ea typeface="Spectral"/>
              <a:cs typeface="Spectral"/>
              <a:sym typeface="Spectral"/>
            </a:endParaRPr>
          </a:p>
        </p:txBody>
      </p:sp>
      <p:sp>
        <p:nvSpPr>
          <p:cNvPr id="160" name="Google Shape;160;p3"/>
          <p:cNvSpPr txBox="1"/>
          <p:nvPr>
            <p:ph idx="1" type="body"/>
          </p:nvPr>
        </p:nvSpPr>
        <p:spPr>
          <a:xfrm>
            <a:off x="311700" y="1229875"/>
            <a:ext cx="7869300" cy="2453400"/>
          </a:xfrm>
          <a:prstGeom prst="rect">
            <a:avLst/>
          </a:prstGeom>
          <a:noFill/>
          <a:ln>
            <a:noFill/>
          </a:ln>
        </p:spPr>
        <p:txBody>
          <a:bodyPr anchorCtr="0" anchor="t" bIns="91425" lIns="91425" spcFirstLastPara="1" rIns="91425" wrap="square" tIns="91425">
            <a:noAutofit/>
          </a:bodyPr>
          <a:lstStyle/>
          <a:p>
            <a:pPr indent="-82550" lvl="0" marL="171450" marR="0" rtl="0" algn="l">
              <a:lnSpc>
                <a:spcPct val="115000"/>
              </a:lnSpc>
              <a:spcBef>
                <a:spcPts val="0"/>
              </a:spcBef>
              <a:spcAft>
                <a:spcPts val="0"/>
              </a:spcAft>
              <a:buSzPts val="1400"/>
              <a:buNone/>
            </a:pPr>
            <a:r>
              <a:rPr b="1" lang="en-GB" sz="1300"/>
              <a:t>Reinforcement Learning</a:t>
            </a:r>
            <a:endParaRPr b="1" sz="1300"/>
          </a:p>
          <a:p>
            <a:pPr indent="-317500" lvl="0" marL="457200" marR="0" rtl="0" algn="l">
              <a:lnSpc>
                <a:spcPct val="115000"/>
              </a:lnSpc>
              <a:spcBef>
                <a:spcPts val="0"/>
              </a:spcBef>
              <a:spcAft>
                <a:spcPts val="0"/>
              </a:spcAft>
              <a:buSzPts val="1400"/>
              <a:buChar char="●"/>
            </a:pPr>
            <a:r>
              <a:rPr lang="en-GB" sz="1400"/>
              <a:t>Reinforcement learning (RL) is the technique where an agent learns to </a:t>
            </a:r>
            <a:r>
              <a:rPr lang="en-GB" sz="1400"/>
              <a:t>achieve</a:t>
            </a:r>
            <a:r>
              <a:rPr lang="en-GB" sz="1400"/>
              <a:t> rewards </a:t>
            </a:r>
            <a:r>
              <a:rPr i="1" lang="en-GB" sz="1400"/>
              <a:t>r</a:t>
            </a:r>
            <a:r>
              <a:rPr lang="en-GB" sz="1400"/>
              <a:t> </a:t>
            </a:r>
            <a:r>
              <a:rPr lang="en-GB" sz="1400"/>
              <a:t>through</a:t>
            </a:r>
            <a:r>
              <a:rPr lang="en-GB" sz="1400"/>
              <a:t> interactions with its environment.</a:t>
            </a:r>
            <a:endParaRPr sz="1400"/>
          </a:p>
          <a:p>
            <a:pPr indent="-317500" lvl="0" marL="457200" rtl="0" algn="l">
              <a:spcBef>
                <a:spcPts val="0"/>
              </a:spcBef>
              <a:spcAft>
                <a:spcPts val="0"/>
              </a:spcAft>
              <a:buSzPts val="1400"/>
              <a:buChar char="●"/>
            </a:pPr>
            <a:r>
              <a:rPr lang="en-GB" sz="1400"/>
              <a:t>In our project we are trying to implement a RL algorithm capable of learning how to play the Atari breakout game.</a:t>
            </a:r>
            <a:endParaRPr sz="1400"/>
          </a:p>
          <a:p>
            <a:pPr indent="-317500" lvl="0" marL="457200" rtl="0" algn="l">
              <a:spcBef>
                <a:spcPts val="0"/>
              </a:spcBef>
              <a:spcAft>
                <a:spcPts val="0"/>
              </a:spcAft>
              <a:buSzPts val="1400"/>
              <a:buChar char="●"/>
            </a:pPr>
            <a:r>
              <a:rPr lang="en-GB" sz="1400"/>
              <a:t>Using reinforcement learning we are trying to solve Markov Decision Processes (MDPs).</a:t>
            </a:r>
            <a:endParaRPr sz="1400"/>
          </a:p>
          <a:p>
            <a:pPr indent="-317500" lvl="0" marL="457200" rtl="0" algn="l">
              <a:spcBef>
                <a:spcPts val="0"/>
              </a:spcBef>
              <a:spcAft>
                <a:spcPts val="0"/>
              </a:spcAft>
              <a:buSzPts val="1400"/>
              <a:buChar char="●"/>
            </a:pPr>
            <a:r>
              <a:rPr lang="en-GB" sz="1400"/>
              <a:t>MDPs is a formal way to talk about a game in terms of states, actions </a:t>
            </a:r>
            <a:endParaRPr sz="1400"/>
          </a:p>
          <a:p>
            <a:pPr indent="0" lvl="0" marL="457200" rtl="0" algn="l">
              <a:spcBef>
                <a:spcPts val="0"/>
              </a:spcBef>
              <a:spcAft>
                <a:spcPts val="0"/>
              </a:spcAft>
              <a:buNone/>
            </a:pPr>
            <a:r>
              <a:rPr lang="en-GB" sz="1400"/>
              <a:t>and rewards.</a:t>
            </a:r>
            <a:endParaRPr sz="1400"/>
          </a:p>
          <a:p>
            <a:pPr indent="-317500" lvl="0" marL="457200" rtl="0" algn="l">
              <a:spcBef>
                <a:spcPts val="0"/>
              </a:spcBef>
              <a:spcAft>
                <a:spcPts val="0"/>
              </a:spcAft>
              <a:buSzPts val="1400"/>
              <a:buChar char="●"/>
            </a:pPr>
            <a:r>
              <a:rPr lang="en-GB" sz="1400"/>
              <a:t>Defines a mechanism of how certain states &amp; agent’s actions lead to other states.</a:t>
            </a:r>
            <a:endParaRPr sz="1400"/>
          </a:p>
          <a:p>
            <a:pPr indent="0" lvl="0" marL="457200" rtl="0" algn="l">
              <a:spcBef>
                <a:spcPts val="0"/>
              </a:spcBef>
              <a:spcAft>
                <a:spcPts val="0"/>
              </a:spcAft>
              <a:buNone/>
            </a:pPr>
            <a:r>
              <a:t/>
            </a:r>
            <a:endParaRPr sz="1500"/>
          </a:p>
        </p:txBody>
      </p:sp>
      <p:sp>
        <p:nvSpPr>
          <p:cNvPr id="161" name="Google Shape;161;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62" name="Google Shape;162;p3"/>
          <p:cNvPicPr preferRelativeResize="0"/>
          <p:nvPr/>
        </p:nvPicPr>
        <p:blipFill>
          <a:blip r:embed="rId3">
            <a:alphaModFix/>
          </a:blip>
          <a:stretch>
            <a:fillRect/>
          </a:stretch>
        </p:blipFill>
        <p:spPr>
          <a:xfrm>
            <a:off x="2210099" y="3683275"/>
            <a:ext cx="3081485" cy="1107400"/>
          </a:xfrm>
          <a:prstGeom prst="rect">
            <a:avLst/>
          </a:prstGeom>
          <a:noFill/>
          <a:ln>
            <a:noFill/>
          </a:ln>
        </p:spPr>
      </p:pic>
      <p:sp>
        <p:nvSpPr>
          <p:cNvPr id="163" name="Google Shape;163;p3"/>
          <p:cNvSpPr txBox="1"/>
          <p:nvPr/>
        </p:nvSpPr>
        <p:spPr>
          <a:xfrm>
            <a:off x="617375" y="4100625"/>
            <a:ext cx="11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Roboto"/>
                <a:ea typeface="Roboto"/>
                <a:cs typeface="Roboto"/>
                <a:sym typeface="Roboto"/>
              </a:rPr>
              <a:t>MDP Model</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3d05e7965f_0_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40909"/>
              <a:buFont typeface="Arial"/>
              <a:buNone/>
            </a:pPr>
            <a:r>
              <a:rPr b="1" lang="en-GB" sz="2420">
                <a:solidFill>
                  <a:srgbClr val="666666"/>
                </a:solidFill>
                <a:latin typeface="Spectral"/>
                <a:ea typeface="Spectral"/>
                <a:cs typeface="Spectral"/>
                <a:sym typeface="Spectral"/>
              </a:rPr>
              <a:t>Introduction to Reinforcement Learning</a:t>
            </a:r>
            <a:endParaRPr b="1" sz="2420">
              <a:solidFill>
                <a:srgbClr val="666666"/>
              </a:solidFill>
              <a:latin typeface="Spectral"/>
              <a:ea typeface="Spectral"/>
              <a:cs typeface="Spectral"/>
              <a:sym typeface="Spectral"/>
            </a:endParaRPr>
          </a:p>
          <a:p>
            <a:pPr indent="0" lvl="0" marL="0" rtl="0" algn="l">
              <a:spcBef>
                <a:spcPts val="0"/>
              </a:spcBef>
              <a:spcAft>
                <a:spcPts val="0"/>
              </a:spcAft>
              <a:buNone/>
            </a:pPr>
            <a:r>
              <a:t/>
            </a:r>
            <a:endParaRPr/>
          </a:p>
        </p:txBody>
      </p:sp>
      <p:sp>
        <p:nvSpPr>
          <p:cNvPr id="169" name="Google Shape;169;g23d05e7965f_0_8"/>
          <p:cNvSpPr txBox="1"/>
          <p:nvPr>
            <p:ph idx="1" type="body"/>
          </p:nvPr>
        </p:nvSpPr>
        <p:spPr>
          <a:xfrm>
            <a:off x="311700" y="1229875"/>
            <a:ext cx="58008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400"/>
              <a:t>State</a:t>
            </a:r>
            <a:endParaRPr b="1" sz="1400"/>
          </a:p>
          <a:p>
            <a:pPr indent="-317500" lvl="0" marL="457200" rtl="0" algn="l">
              <a:spcBef>
                <a:spcPts val="0"/>
              </a:spcBef>
              <a:spcAft>
                <a:spcPts val="0"/>
              </a:spcAft>
              <a:buSzPts val="1400"/>
              <a:buChar char="●"/>
            </a:pPr>
            <a:r>
              <a:rPr lang="en-GB" sz="1400"/>
              <a:t>A state is the current situation the agent is in.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Good approximation of a state in the Atari game is the current frame.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From a single frame its difficult to determine the motion of the ball (Up! Or Down!).</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To avoid violating the Markov property (history does not matter) we make use of multiple frames through which we learn about the speed of objects and infer its acceleration.</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b="1" sz="1400"/>
          </a:p>
        </p:txBody>
      </p:sp>
      <p:sp>
        <p:nvSpPr>
          <p:cNvPr id="170" name="Google Shape;170;g23d05e7965f_0_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1" name="Google Shape;171;g23d05e7965f_0_8"/>
          <p:cNvPicPr preferRelativeResize="0"/>
          <p:nvPr/>
        </p:nvPicPr>
        <p:blipFill>
          <a:blip r:embed="rId3">
            <a:alphaModFix/>
          </a:blip>
          <a:stretch>
            <a:fillRect/>
          </a:stretch>
        </p:blipFill>
        <p:spPr>
          <a:xfrm>
            <a:off x="6222898" y="1680400"/>
            <a:ext cx="1262325" cy="1656825"/>
          </a:xfrm>
          <a:prstGeom prst="rect">
            <a:avLst/>
          </a:prstGeom>
          <a:noFill/>
          <a:ln>
            <a:noFill/>
          </a:ln>
        </p:spPr>
      </p:pic>
      <p:pic>
        <p:nvPicPr>
          <p:cNvPr id="172" name="Google Shape;172;g23d05e7965f_0_8"/>
          <p:cNvPicPr preferRelativeResize="0"/>
          <p:nvPr/>
        </p:nvPicPr>
        <p:blipFill>
          <a:blip r:embed="rId4">
            <a:alphaModFix/>
          </a:blip>
          <a:stretch>
            <a:fillRect/>
          </a:stretch>
        </p:blipFill>
        <p:spPr>
          <a:xfrm>
            <a:off x="7595625" y="1680411"/>
            <a:ext cx="1262325" cy="1656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3d05e7965f_0_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420">
                <a:solidFill>
                  <a:srgbClr val="666666"/>
                </a:solidFill>
                <a:latin typeface="Spectral"/>
                <a:ea typeface="Spectral"/>
                <a:cs typeface="Spectral"/>
                <a:sym typeface="Spectral"/>
              </a:rPr>
              <a:t>Introduction to Reinforcement Learning</a:t>
            </a:r>
            <a:endParaRPr b="1" sz="2420">
              <a:solidFill>
                <a:srgbClr val="666666"/>
              </a:solidFill>
              <a:latin typeface="Spectral"/>
              <a:ea typeface="Spectral"/>
              <a:cs typeface="Spectral"/>
              <a:sym typeface="Spectral"/>
            </a:endParaRPr>
          </a:p>
          <a:p>
            <a:pPr indent="0" lvl="0" marL="0" rtl="0" algn="l">
              <a:spcBef>
                <a:spcPts val="0"/>
              </a:spcBef>
              <a:spcAft>
                <a:spcPts val="0"/>
              </a:spcAft>
              <a:buNone/>
            </a:pPr>
            <a:r>
              <a:t/>
            </a:r>
            <a:endParaRPr/>
          </a:p>
        </p:txBody>
      </p:sp>
      <p:sp>
        <p:nvSpPr>
          <p:cNvPr id="178" name="Google Shape;178;g23d05e7965f_0_17"/>
          <p:cNvSpPr txBox="1"/>
          <p:nvPr>
            <p:ph idx="1" type="body"/>
          </p:nvPr>
        </p:nvSpPr>
        <p:spPr>
          <a:xfrm>
            <a:off x="311700" y="1229875"/>
            <a:ext cx="5849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Action</a:t>
            </a:r>
            <a:endParaRPr b="1" sz="1400"/>
          </a:p>
          <a:p>
            <a:pPr indent="-317500" lvl="0" marL="457200" rtl="0" algn="l">
              <a:spcBef>
                <a:spcPts val="0"/>
              </a:spcBef>
              <a:spcAft>
                <a:spcPts val="0"/>
              </a:spcAft>
              <a:buSzPts val="1400"/>
              <a:buChar char="●"/>
            </a:pPr>
            <a:r>
              <a:rPr lang="en-GB" sz="1400"/>
              <a:t>Command given to reach certain state or reward.</a:t>
            </a:r>
            <a:endParaRPr sz="1400"/>
          </a:p>
          <a:p>
            <a:pPr indent="-317500" lvl="0" marL="457200" rtl="0" algn="l">
              <a:spcBef>
                <a:spcPts val="0"/>
              </a:spcBef>
              <a:spcAft>
                <a:spcPts val="0"/>
              </a:spcAft>
              <a:buSzPts val="1400"/>
              <a:buChar char="●"/>
            </a:pPr>
            <a:r>
              <a:rPr lang="en-GB" sz="1400"/>
              <a:t>Breakout actions are performed with the joystick (doing nothing, asking for ball, left, right).</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b="1" lang="en-GB" sz="1400"/>
              <a:t>Reward</a:t>
            </a:r>
            <a:endParaRPr b="1" sz="1400"/>
          </a:p>
          <a:p>
            <a:pPr indent="-317500" lvl="0" marL="457200" rtl="0" algn="l">
              <a:spcBef>
                <a:spcPts val="0"/>
              </a:spcBef>
              <a:spcAft>
                <a:spcPts val="0"/>
              </a:spcAft>
              <a:buSzPts val="1400"/>
              <a:buChar char="●"/>
            </a:pPr>
            <a:r>
              <a:rPr lang="en-GB" sz="1400"/>
              <a:t>Rewards are given after an action is performed.</a:t>
            </a:r>
            <a:endParaRPr sz="1400"/>
          </a:p>
          <a:p>
            <a:pPr indent="-317500" lvl="0" marL="457200" rtl="0" algn="l">
              <a:spcBef>
                <a:spcPts val="0"/>
              </a:spcBef>
              <a:spcAft>
                <a:spcPts val="0"/>
              </a:spcAft>
              <a:buSzPts val="1400"/>
              <a:buChar char="●"/>
            </a:pPr>
            <a:r>
              <a:rPr lang="en-GB" sz="1400"/>
              <a:t>Calculated based on starting state, action performed, and end state.</a:t>
            </a:r>
            <a:endParaRPr sz="1400"/>
          </a:p>
          <a:p>
            <a:pPr indent="-317500" lvl="0" marL="457200" rtl="0" algn="l">
              <a:spcBef>
                <a:spcPts val="0"/>
              </a:spcBef>
              <a:spcAft>
                <a:spcPts val="0"/>
              </a:spcAft>
              <a:buSzPts val="1400"/>
              <a:buChar char="●"/>
            </a:pPr>
            <a:r>
              <a:rPr lang="en-GB" sz="1400"/>
              <a:t>In the Breakout game, rewards correspond to changes in score. </a:t>
            </a:r>
            <a:endParaRPr sz="1400"/>
          </a:p>
        </p:txBody>
      </p:sp>
      <p:sp>
        <p:nvSpPr>
          <p:cNvPr id="179" name="Google Shape;179;g23d05e7965f_0_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0" name="Google Shape;180;g23d05e7965f_0_17"/>
          <p:cNvPicPr preferRelativeResize="0"/>
          <p:nvPr/>
        </p:nvPicPr>
        <p:blipFill>
          <a:blip r:embed="rId3">
            <a:alphaModFix/>
          </a:blip>
          <a:stretch>
            <a:fillRect/>
          </a:stretch>
        </p:blipFill>
        <p:spPr>
          <a:xfrm>
            <a:off x="5977725" y="1986775"/>
            <a:ext cx="1156150" cy="1195350"/>
          </a:xfrm>
          <a:prstGeom prst="rect">
            <a:avLst/>
          </a:prstGeom>
          <a:noFill/>
          <a:ln>
            <a:noFill/>
          </a:ln>
        </p:spPr>
      </p:pic>
      <p:pic>
        <p:nvPicPr>
          <p:cNvPr id="181" name="Google Shape;181;g23d05e7965f_0_17"/>
          <p:cNvPicPr preferRelativeResize="0"/>
          <p:nvPr/>
        </p:nvPicPr>
        <p:blipFill>
          <a:blip r:embed="rId4">
            <a:alphaModFix/>
          </a:blip>
          <a:stretch>
            <a:fillRect/>
          </a:stretch>
        </p:blipFill>
        <p:spPr>
          <a:xfrm>
            <a:off x="7280250" y="1544950"/>
            <a:ext cx="1659350" cy="217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2023-04-25T14:17:46Z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EAE6DCF09585449BADBB2BBB0EA4AB55_12</vt:lpwstr>
  </property>
  <property fmtid="{D5CDD505-2E9C-101B-9397-08002B2CF9AE}" pid="3" name="KSOProductBuildVer">
    <vt:lpwstr>2052-11.1.0.14036</vt:lpwstr>
  </property>
</Properties>
</file>