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" charset="1" panose="00000500000000000000"/>
      <p:regular r:id="rId17"/>
    </p:embeddedFont>
    <p:embeddedFont>
      <p:font typeface="Montserrat Classic" charset="1" panose="00000500000000000000"/>
      <p:regular r:id="rId18"/>
    </p:embeddedFont>
    <p:embeddedFont>
      <p:font typeface="Oswald Bold" charset="1" panose="00000800000000000000"/>
      <p:regular r:id="rId19"/>
    </p:embeddedFon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  <p:embeddedFont>
      <p:font typeface="Aileron Bold" charset="1" panose="00000800000000000000"/>
      <p:regular r:id="rId22"/>
    </p:embeddedFont>
    <p:embeddedFont>
      <p:font typeface="Aileron Bold Italics" charset="1" panose="00000800000000000000"/>
      <p:regular r:id="rId23"/>
    </p:embeddedFont>
    <p:embeddedFont>
      <p:font typeface="Aileron" charset="1" panose="00000500000000000000"/>
      <p:regular r:id="rId24"/>
    </p:embeddedFont>
    <p:embeddedFont>
      <p:font typeface="Aileron Heavy" charset="1" panose="00000A00000000000000"/>
      <p:regular r:id="rId25"/>
    </p:embeddedFont>
    <p:embeddedFont>
      <p:font typeface="Times New Roman Bold Italics" charset="1" panose="02030802070405090303"/>
      <p:regular r:id="rId26"/>
    </p:embeddedFont>
    <p:embeddedFont>
      <p:font typeface="Times New Roman Bold" charset="1" panose="02030802070405020303"/>
      <p:regular r:id="rId27"/>
    </p:embeddedFont>
    <p:embeddedFont>
      <p:font typeface="Times New Roman" charset="1" panose="02030502070405020303"/>
      <p:regular r:id="rId28"/>
    </p:embeddedFont>
    <p:embeddedFont>
      <p:font typeface="Times New Roman Ultra-Bold" charset="1" panose="02030902070405020303"/>
      <p:regular r:id="rId29"/>
    </p:embeddedFont>
    <p:embeddedFont>
      <p:font typeface="Aileron Ultra-Bold" charset="1" panose="00000A00000000000000"/>
      <p:regular r:id="rId30"/>
    </p:embeddedFont>
    <p:embeddedFont>
      <p:font typeface="TT Octosquares Compressed" charset="1" panose="02010001040000080307"/>
      <p:regular r:id="rId31"/>
    </p:embeddedFont>
    <p:embeddedFont>
      <p:font typeface="Open Sans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216292" y="611986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11317" y="-505238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01993" y="3039068"/>
            <a:ext cx="11791667" cy="4208864"/>
            <a:chOff x="0" y="0"/>
            <a:chExt cx="227716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7163" cy="812800"/>
            </a:xfrm>
            <a:custGeom>
              <a:avLst/>
              <a:gdLst/>
              <a:ahLst/>
              <a:cxnLst/>
              <a:rect r="r" b="b" t="t" l="l"/>
              <a:pathLst>
                <a:path h="812800" w="2277163">
                  <a:moveTo>
                    <a:pt x="0" y="0"/>
                  </a:moveTo>
                  <a:lnTo>
                    <a:pt x="2277163" y="0"/>
                  </a:lnTo>
                  <a:lnTo>
                    <a:pt x="227716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7716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78271" y="4346635"/>
            <a:ext cx="12090134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AWARENESS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1317" y="30190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PHISHING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RECOGNIZE AND AVOID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0104" y="0"/>
            <a:ext cx="3019329" cy="6238084"/>
            <a:chOff x="0" y="0"/>
            <a:chExt cx="660400" cy="1364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364419"/>
            </a:xfrm>
            <a:custGeom>
              <a:avLst/>
              <a:gdLst/>
              <a:ahLst/>
              <a:cxnLst/>
              <a:rect r="r" b="b" t="t" l="l"/>
              <a:pathLst>
                <a:path h="1364419" w="660400">
                  <a:moveTo>
                    <a:pt x="220252" y="1345350"/>
                  </a:moveTo>
                  <a:cubicBezTo>
                    <a:pt x="254109" y="1356864"/>
                    <a:pt x="292600" y="1364419"/>
                    <a:pt x="330378" y="1364419"/>
                  </a:cubicBezTo>
                  <a:cubicBezTo>
                    <a:pt x="368157" y="1364419"/>
                    <a:pt x="404509" y="1357942"/>
                    <a:pt x="438009" y="1346428"/>
                  </a:cubicBezTo>
                  <a:cubicBezTo>
                    <a:pt x="438723" y="1346069"/>
                    <a:pt x="439435" y="1346069"/>
                    <a:pt x="440148" y="1345710"/>
                  </a:cubicBezTo>
                  <a:cubicBezTo>
                    <a:pt x="565955" y="1299654"/>
                    <a:pt x="658618" y="1178040"/>
                    <a:pt x="660400" y="10236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022905"/>
                  </a:lnTo>
                  <a:cubicBezTo>
                    <a:pt x="1782" y="1178759"/>
                    <a:pt x="93019" y="1300375"/>
                    <a:pt x="220252" y="1345350"/>
                  </a:cubicBezTo>
                  <a:close/>
                </a:path>
              </a:pathLst>
            </a:custGeom>
            <a:solidFill>
              <a:srgbClr val="465E8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294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96085" y="0"/>
            <a:ext cx="3019329" cy="6812196"/>
            <a:chOff x="0" y="0"/>
            <a:chExt cx="660400" cy="148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1489992"/>
            </a:xfrm>
            <a:custGeom>
              <a:avLst/>
              <a:gdLst/>
              <a:ahLst/>
              <a:cxnLst/>
              <a:rect r="r" b="b" t="t" l="l"/>
              <a:pathLst>
                <a:path h="1489992" w="660400">
                  <a:moveTo>
                    <a:pt x="220252" y="1470922"/>
                  </a:moveTo>
                  <a:cubicBezTo>
                    <a:pt x="254109" y="1482436"/>
                    <a:pt x="292600" y="1489992"/>
                    <a:pt x="330378" y="1489992"/>
                  </a:cubicBezTo>
                  <a:cubicBezTo>
                    <a:pt x="368157" y="1489992"/>
                    <a:pt x="404509" y="1483514"/>
                    <a:pt x="438009" y="1472001"/>
                  </a:cubicBezTo>
                  <a:cubicBezTo>
                    <a:pt x="438723" y="1471641"/>
                    <a:pt x="439435" y="1471641"/>
                    <a:pt x="440148" y="1471282"/>
                  </a:cubicBezTo>
                  <a:cubicBezTo>
                    <a:pt x="565955" y="1425227"/>
                    <a:pt x="658618" y="1303613"/>
                    <a:pt x="660400" y="114644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45596"/>
                  </a:lnTo>
                  <a:cubicBezTo>
                    <a:pt x="1782" y="1304331"/>
                    <a:pt x="93019" y="1425947"/>
                    <a:pt x="220252" y="1470922"/>
                  </a:cubicBezTo>
                  <a:close/>
                </a:path>
              </a:pathLst>
            </a:custGeom>
            <a:solidFill>
              <a:srgbClr val="9777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60400" cy="1420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773133" y="0"/>
            <a:ext cx="3019329" cy="7373260"/>
            <a:chOff x="0" y="0"/>
            <a:chExt cx="660400" cy="16127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1612710"/>
            </a:xfrm>
            <a:custGeom>
              <a:avLst/>
              <a:gdLst/>
              <a:ahLst/>
              <a:cxnLst/>
              <a:rect r="r" b="b" t="t" l="l"/>
              <a:pathLst>
                <a:path h="1612710" w="660400">
                  <a:moveTo>
                    <a:pt x="220252" y="1593641"/>
                  </a:moveTo>
                  <a:cubicBezTo>
                    <a:pt x="254109" y="1605155"/>
                    <a:pt x="292600" y="1612710"/>
                    <a:pt x="330378" y="1612710"/>
                  </a:cubicBezTo>
                  <a:cubicBezTo>
                    <a:pt x="368157" y="1612710"/>
                    <a:pt x="404509" y="1606233"/>
                    <a:pt x="438009" y="1594719"/>
                  </a:cubicBezTo>
                  <a:cubicBezTo>
                    <a:pt x="438723" y="1594359"/>
                    <a:pt x="439435" y="1594359"/>
                    <a:pt x="440148" y="1594000"/>
                  </a:cubicBezTo>
                  <a:cubicBezTo>
                    <a:pt x="565955" y="1547945"/>
                    <a:pt x="658618" y="1426331"/>
                    <a:pt x="660400" y="1266440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65500"/>
                  </a:lnTo>
                  <a:cubicBezTo>
                    <a:pt x="1782" y="1427050"/>
                    <a:pt x="93019" y="1548665"/>
                    <a:pt x="220252" y="1593641"/>
                  </a:cubicBezTo>
                  <a:close/>
                </a:path>
              </a:pathLst>
            </a:custGeom>
            <a:solidFill>
              <a:srgbClr val="A08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60400" cy="1542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4860" y="0"/>
            <a:ext cx="3019329" cy="5690068"/>
            <a:chOff x="0" y="0"/>
            <a:chExt cx="660400" cy="12445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1244555"/>
            </a:xfrm>
            <a:custGeom>
              <a:avLst/>
              <a:gdLst/>
              <a:ahLst/>
              <a:cxnLst/>
              <a:rect r="r" b="b" t="t" l="l"/>
              <a:pathLst>
                <a:path h="1244555" w="660400">
                  <a:moveTo>
                    <a:pt x="220252" y="1225486"/>
                  </a:moveTo>
                  <a:cubicBezTo>
                    <a:pt x="254109" y="1237000"/>
                    <a:pt x="292600" y="1244555"/>
                    <a:pt x="330378" y="1244555"/>
                  </a:cubicBezTo>
                  <a:cubicBezTo>
                    <a:pt x="368157" y="1244555"/>
                    <a:pt x="404509" y="1238078"/>
                    <a:pt x="438009" y="1226564"/>
                  </a:cubicBezTo>
                  <a:cubicBezTo>
                    <a:pt x="438723" y="1226205"/>
                    <a:pt x="439435" y="1226205"/>
                    <a:pt x="440148" y="1225845"/>
                  </a:cubicBezTo>
                  <a:cubicBezTo>
                    <a:pt x="565955" y="1179790"/>
                    <a:pt x="658618" y="1058176"/>
                    <a:pt x="660400" y="90646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05790"/>
                  </a:lnTo>
                  <a:cubicBezTo>
                    <a:pt x="1782" y="1058895"/>
                    <a:pt x="93019" y="1180510"/>
                    <a:pt x="220252" y="1225486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660400" cy="1174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894524" y="7373260"/>
            <a:ext cx="11168538" cy="2302173"/>
            <a:chOff x="0" y="0"/>
            <a:chExt cx="14891384" cy="306956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7651" y="-57150"/>
              <a:ext cx="14883733" cy="2426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b="true" sz="5600" spc="168">
                  <a:solidFill>
                    <a:srgbClr val="9777B6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TOOLS TO PROTECT AGAINST PHISHING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490867"/>
              <a:ext cx="1488373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Protecting Yourself from Phishing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7704" y="836671"/>
            <a:ext cx="2459375" cy="3564221"/>
            <a:chOff x="0" y="0"/>
            <a:chExt cx="3279166" cy="475229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79166" cy="2851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799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MULTI-FACTOR AUTHENTICATION (MFA): 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906774"/>
              <a:ext cx="3279166" cy="1845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b="true" sz="2600" spc="52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Adds an extra layer of security to your accounts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607935" y="1261287"/>
            <a:ext cx="2459375" cy="3602321"/>
            <a:chOff x="0" y="0"/>
            <a:chExt cx="3279166" cy="480309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57150"/>
              <a:ext cx="3279166" cy="2292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799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SECURITY AWARENESS TRAINING: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347974"/>
              <a:ext cx="3279166" cy="2455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Regular training to recognize phishing attacks.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976062" y="1027171"/>
            <a:ext cx="2459375" cy="3183221"/>
            <a:chOff x="0" y="0"/>
            <a:chExt cx="3279166" cy="424429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57150"/>
              <a:ext cx="3279166" cy="173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799" spc="279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ANTI-PHISHING SOFTWARE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789174"/>
              <a:ext cx="3279166" cy="2455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Install security solutions that detect phishing attempts.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063062" y="1261287"/>
            <a:ext cx="2449423" cy="2714990"/>
            <a:chOff x="0" y="0"/>
            <a:chExt cx="3265897" cy="361998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3265897" cy="1736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6"/>
                </a:lnSpc>
              </a:pPr>
              <a:r>
                <a:rPr lang="en-US" b="true" sz="2788" spc="278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EMAIL FILTERING TOOLS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781510"/>
              <a:ext cx="3265897" cy="1838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25"/>
                </a:lnSpc>
              </a:pPr>
              <a:r>
                <a:rPr lang="en-US" sz="2589" spc="5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Automatically detect and filter phishing emails.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33368" y="1219200"/>
            <a:ext cx="7238574" cy="10227524"/>
            <a:chOff x="0" y="0"/>
            <a:chExt cx="4462780" cy="6305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62780" cy="6305550"/>
            </a:xfrm>
            <a:custGeom>
              <a:avLst/>
              <a:gdLst/>
              <a:ahLst/>
              <a:cxnLst/>
              <a:rect r="r" b="b" t="t" l="l"/>
              <a:pathLst>
                <a:path h="6305550" w="4462780">
                  <a:moveTo>
                    <a:pt x="0" y="0"/>
                  </a:moveTo>
                  <a:lnTo>
                    <a:pt x="4462780" y="594360"/>
                  </a:lnTo>
                  <a:lnTo>
                    <a:pt x="3385820" y="6305550"/>
                  </a:lnTo>
                  <a:lnTo>
                    <a:pt x="1062990" y="5552440"/>
                  </a:lnTo>
                  <a:lnTo>
                    <a:pt x="1076960" y="4930140"/>
                  </a:lnTo>
                  <a:lnTo>
                    <a:pt x="198120" y="471678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681488" y="1522689"/>
            <a:ext cx="7238574" cy="10227524"/>
            <a:chOff x="0" y="0"/>
            <a:chExt cx="4462780" cy="63055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62780" cy="6305550"/>
            </a:xfrm>
            <a:custGeom>
              <a:avLst/>
              <a:gdLst/>
              <a:ahLst/>
              <a:cxnLst/>
              <a:rect r="r" b="b" t="t" l="l"/>
              <a:pathLst>
                <a:path h="6305550" w="4462780">
                  <a:moveTo>
                    <a:pt x="0" y="0"/>
                  </a:moveTo>
                  <a:lnTo>
                    <a:pt x="4462780" y="594360"/>
                  </a:lnTo>
                  <a:lnTo>
                    <a:pt x="3385820" y="6305550"/>
                  </a:lnTo>
                  <a:lnTo>
                    <a:pt x="1062990" y="5552440"/>
                  </a:lnTo>
                  <a:lnTo>
                    <a:pt x="1076960" y="4930140"/>
                  </a:lnTo>
                  <a:lnTo>
                    <a:pt x="198120" y="4716780"/>
                  </a:lnTo>
                  <a:close/>
                </a:path>
              </a:pathLst>
            </a:custGeom>
            <a:blipFill>
              <a:blip r:embed="rId3"/>
              <a:stretch>
                <a:fillRect l="-49768" t="0" r="-4976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09402" y="2785610"/>
            <a:ext cx="4623519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CONCLUSION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09402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74522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39643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670993" y="5463926"/>
            <a:ext cx="4771477" cy="8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64" indent="-274982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Always verify before you trust.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23402" y="7001481"/>
            <a:ext cx="6018076" cy="76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8588" indent="-239294" lvl="1">
              <a:lnSpc>
                <a:spcPts val="3103"/>
              </a:lnSpc>
              <a:buFont typeface="Arial"/>
              <a:buChar char="•"/>
            </a:pPr>
            <a:r>
              <a:rPr lang="en-US" sz="2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Phishing is constantly evolving, so it’s essential to stay informed.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70993" y="8128844"/>
            <a:ext cx="5585586" cy="112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671" indent="-237336" lvl="1">
              <a:lnSpc>
                <a:spcPts val="3077"/>
              </a:lnSpc>
              <a:buFont typeface="Arial"/>
              <a:buChar char="•"/>
            </a:pPr>
            <a:r>
              <a:rPr lang="en-US" sz="219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Report any suspicious activity to help protect yourself and your organization.</a:t>
            </a:r>
          </a:p>
          <a:p>
            <a:pPr algn="l">
              <a:lnSpc>
                <a:spcPts val="307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2336160" y="89628"/>
            <a:ext cx="7219738" cy="11413743"/>
            <a:chOff x="0" y="0"/>
            <a:chExt cx="1901495" cy="3006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1495" cy="3006089"/>
            </a:xfrm>
            <a:custGeom>
              <a:avLst/>
              <a:gdLst/>
              <a:ahLst/>
              <a:cxnLst/>
              <a:rect r="r" b="b" t="t" l="l"/>
              <a:pathLst>
                <a:path h="3006089" w="1901495">
                  <a:moveTo>
                    <a:pt x="0" y="0"/>
                  </a:moveTo>
                  <a:lnTo>
                    <a:pt x="1901495" y="0"/>
                  </a:lnTo>
                  <a:lnTo>
                    <a:pt x="1901495" y="3006089"/>
                  </a:lnTo>
                  <a:lnTo>
                    <a:pt x="0" y="3006089"/>
                  </a:ln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901495" cy="3025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35856" y="3314601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35856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616324" y="2771399"/>
            <a:ext cx="8343219" cy="6012097"/>
          </a:xfrm>
          <a:custGeom>
            <a:avLst/>
            <a:gdLst/>
            <a:ahLst/>
            <a:cxnLst/>
            <a:rect r="r" b="b" t="t" l="l"/>
            <a:pathLst>
              <a:path h="6012097" w="8343219">
                <a:moveTo>
                  <a:pt x="0" y="0"/>
                </a:moveTo>
                <a:lnTo>
                  <a:pt x="8343219" y="0"/>
                </a:lnTo>
                <a:lnTo>
                  <a:pt x="8343219" y="6012096"/>
                </a:lnTo>
                <a:lnTo>
                  <a:pt x="0" y="60120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274" t="0" r="0" b="-1087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6206" y="3489708"/>
            <a:ext cx="1141949" cy="1339173"/>
          </a:xfrm>
          <a:custGeom>
            <a:avLst/>
            <a:gdLst/>
            <a:ahLst/>
            <a:cxnLst/>
            <a:rect r="r" b="b" t="t" l="l"/>
            <a:pathLst>
              <a:path h="1339173" w="1141949">
                <a:moveTo>
                  <a:pt x="0" y="0"/>
                </a:moveTo>
                <a:lnTo>
                  <a:pt x="1141949" y="0"/>
                </a:lnTo>
                <a:lnTo>
                  <a:pt x="1141949" y="1339172"/>
                </a:lnTo>
                <a:lnTo>
                  <a:pt x="0" y="13391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22970" y="1269045"/>
            <a:ext cx="10435815" cy="91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8"/>
              </a:lnSpc>
            </a:pPr>
            <a:r>
              <a:rPr lang="en-US" b="true" sz="5433" spc="53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 TO  PHISHING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4143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Phishing is a cyberattack in which attackers pose as legitimate entities to trick users into providing sensitive information (passwords, credit card numbers, etc.).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84143" y="6212649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Examples: Fake emails, fraudulent websites, social media messages, SMS, etc.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46206" y="6002145"/>
            <a:ext cx="1141949" cy="1339173"/>
          </a:xfrm>
          <a:custGeom>
            <a:avLst/>
            <a:gdLst/>
            <a:ahLst/>
            <a:cxnLst/>
            <a:rect r="r" b="b" t="t" l="l"/>
            <a:pathLst>
              <a:path h="1339173" w="1141949">
                <a:moveTo>
                  <a:pt x="0" y="0"/>
                </a:moveTo>
                <a:lnTo>
                  <a:pt x="1141949" y="0"/>
                </a:lnTo>
                <a:lnTo>
                  <a:pt x="1141949" y="1339173"/>
                </a:lnTo>
                <a:lnTo>
                  <a:pt x="0" y="13391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190716" y="6537441"/>
            <a:ext cx="3204526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Fake emails pretending to be from banks, services, or colleagues.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Characteristics: Misspelled domains, urgent requests, suspicious links.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59451" y="5941547"/>
            <a:ext cx="346705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EMAIL PHISHING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79015" y="6537441"/>
            <a:ext cx="3204526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Targeted attacks aimed at specific individuals or organizations.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Usually involves research to make the email appear more convincing.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79015" y="5907445"/>
            <a:ext cx="4079047" cy="53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9"/>
              </a:lnSpc>
            </a:pPr>
            <a:r>
              <a:rPr lang="en-US" b="true" sz="3181" spc="311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SPEAR PHISHING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69572" y="6537441"/>
            <a:ext cx="3204526" cy="126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Phishing targeted at high-level executives to access sensitive information.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59533" y="5941547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WHALING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0129" y="6538853"/>
            <a:ext cx="3204526" cy="285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Attacker copies a legitimate email and changes a few elements (like links or attachments) to redirect victims to malicious sites.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2870836" y="5942960"/>
            <a:ext cx="382762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CLONE PHISHING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281278" y="2021914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44510" y="5240576"/>
            <a:ext cx="501082" cy="5010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281278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92788" y="6767801"/>
            <a:ext cx="3204526" cy="158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Smishing: Phishing via SMS</a:t>
            </a:r>
          </a:p>
          <a:p>
            <a:pPr algn="ctr">
              <a:lnSpc>
                <a:spcPts val="2545"/>
              </a:lnSpc>
            </a:p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Vishing: Phishing via voice calls or voicemail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3984" y="5892298"/>
            <a:ext cx="5622134" cy="484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SMISHING AND VISHING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471862"/>
          <a:ext cx="16192500" cy="5966970"/>
        </p:xfrm>
        <a:graphic>
          <a:graphicData uri="http://schemas.openxmlformats.org/drawingml/2006/table">
            <a:tbl>
              <a:tblPr/>
              <a:tblGrid>
                <a:gridCol w="3238500"/>
                <a:gridCol w="3238500"/>
                <a:gridCol w="3238500"/>
                <a:gridCol w="3238500"/>
                <a:gridCol w="3238500"/>
              </a:tblGrid>
              <a:tr h="16383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8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5E8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77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3C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710131" y="4048979"/>
            <a:ext cx="1914525" cy="191452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929188" y="3849584"/>
            <a:ext cx="1914525" cy="191452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5E89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27162" y="4048979"/>
            <a:ext cx="1914525" cy="191452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8AAD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63738" y="4048979"/>
            <a:ext cx="1914525" cy="1914525"/>
            <a:chOff x="0" y="0"/>
            <a:chExt cx="2552700" cy="25527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552700" cy="25527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2B3CF"/>
              </a:solidFill>
              <a:ln w="1428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791976" y="791976"/>
              <a:ext cx="968748" cy="968748"/>
            </a:xfrm>
            <a:custGeom>
              <a:avLst/>
              <a:gdLst/>
              <a:ahLst/>
              <a:cxnLst/>
              <a:rect r="r" b="b" t="t" l="l"/>
              <a:pathLst>
                <a:path h="968748" w="968748">
                  <a:moveTo>
                    <a:pt x="0" y="0"/>
                  </a:moveTo>
                  <a:lnTo>
                    <a:pt x="968748" y="0"/>
                  </a:lnTo>
                  <a:lnTo>
                    <a:pt x="968748" y="968748"/>
                  </a:lnTo>
                  <a:lnTo>
                    <a:pt x="0" y="9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800013" y="5470241"/>
            <a:ext cx="2611775" cy="3259421"/>
            <a:chOff x="0" y="0"/>
            <a:chExt cx="3482366" cy="434589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348236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799" spc="2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19199"/>
              <a:ext cx="3482366" cy="3626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b="true" sz="2600" i="true" spc="52" u="sng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Generic greetings:</a:t>
              </a: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Phrases like "Dear customer" instead of your actual name.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167688" y="4048979"/>
            <a:ext cx="1914525" cy="191452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777B6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493825" y="4387543"/>
            <a:ext cx="804693" cy="968321"/>
          </a:xfrm>
          <a:custGeom>
            <a:avLst/>
            <a:gdLst/>
            <a:ahLst/>
            <a:cxnLst/>
            <a:rect r="r" b="b" t="t" l="l"/>
            <a:pathLst>
              <a:path h="968321" w="804693">
                <a:moveTo>
                  <a:pt x="0" y="0"/>
                </a:moveTo>
                <a:lnTo>
                  <a:pt x="804693" y="0"/>
                </a:lnTo>
                <a:lnTo>
                  <a:pt x="804693" y="968321"/>
                </a:lnTo>
                <a:lnTo>
                  <a:pt x="0" y="968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901269" y="1225161"/>
            <a:ext cx="12485462" cy="1385832"/>
            <a:chOff x="0" y="0"/>
            <a:chExt cx="16647282" cy="184777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16647282" cy="1194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b="true" sz="5600" spc="168">
                  <a:solidFill>
                    <a:srgbClr val="9777B6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ANATOMY OF A PHISHING EMAIL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269079"/>
              <a:ext cx="166472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How to Recognize a Phishing Email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09131" y="5470241"/>
            <a:ext cx="2516525" cy="3259421"/>
            <a:chOff x="0" y="0"/>
            <a:chExt cx="3355366" cy="434589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0"/>
              <a:ext cx="335536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719199"/>
              <a:ext cx="3355366" cy="3626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</a:t>
              </a:r>
              <a:r>
                <a:rPr lang="en-US" b="true" sz="2600" i="true" spc="52" u="sng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ender address</a:t>
              </a: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: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Check if the email address is spoofed or suspicious.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580563" y="5505998"/>
            <a:ext cx="2611775" cy="3259421"/>
            <a:chOff x="0" y="0"/>
            <a:chExt cx="3482366" cy="4345895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0"/>
              <a:ext cx="348236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719199"/>
              <a:ext cx="3482366" cy="3626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b="true" sz="2600" i="true" spc="52" u="sng">
                  <a:solidFill>
                    <a:srgbClr val="FFFFFF"/>
                  </a:solidFill>
                  <a:latin typeface="Aileron Bold Italics"/>
                  <a:ea typeface="Aileron Bold Italics"/>
                  <a:cs typeface="Aileron Bold Italics"/>
                  <a:sym typeface="Aileron Bold Italics"/>
                </a:rPr>
                <a:t>Urgency or fear tactics:</a:t>
              </a: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Warnings about account suspensions or urgent actions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78537" y="5963504"/>
            <a:ext cx="2611775" cy="1430621"/>
            <a:chOff x="0" y="0"/>
            <a:chExt cx="3482366" cy="1907495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0"/>
              <a:ext cx="348236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719199"/>
              <a:ext cx="3482366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Suspicious links or attachments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357062" y="5927441"/>
            <a:ext cx="2611775" cy="2345021"/>
            <a:chOff x="0" y="0"/>
            <a:chExt cx="3482366" cy="3126695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0"/>
              <a:ext cx="348236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719199"/>
              <a:ext cx="3482366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Links leading to fake websites or dangerous attachments.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1820" y="4264660"/>
            <a:ext cx="4418029" cy="4416685"/>
            <a:chOff x="0" y="0"/>
            <a:chExt cx="812800" cy="8125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553"/>
            </a:xfrm>
            <a:custGeom>
              <a:avLst/>
              <a:gdLst/>
              <a:ahLst/>
              <a:cxnLst/>
              <a:rect r="r" b="b" t="t" l="l"/>
              <a:pathLst>
                <a:path h="812553" w="812800">
                  <a:moveTo>
                    <a:pt x="406400" y="0"/>
                  </a:moveTo>
                  <a:cubicBezTo>
                    <a:pt x="181951" y="0"/>
                    <a:pt x="0" y="181896"/>
                    <a:pt x="0" y="406276"/>
                  </a:cubicBezTo>
                  <a:cubicBezTo>
                    <a:pt x="0" y="630657"/>
                    <a:pt x="181951" y="812553"/>
                    <a:pt x="406400" y="812553"/>
                  </a:cubicBezTo>
                  <a:cubicBezTo>
                    <a:pt x="630849" y="812553"/>
                    <a:pt x="812800" y="630657"/>
                    <a:pt x="812800" y="406276"/>
                  </a:cubicBezTo>
                  <a:cubicBezTo>
                    <a:pt x="812800" y="18189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5E8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104798"/>
              <a:ext cx="660400" cy="84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00"/>
                </a:lnSpc>
              </a:pPr>
            </a:p>
            <a:p>
              <a:pPr algn="ctr">
                <a:lnSpc>
                  <a:spcPts val="4500"/>
                </a:lnSpc>
              </a:pPr>
              <a:r>
                <a:rPr lang="en-US" b="true" sz="3000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Lack of HTTPS</a:t>
              </a:r>
            </a:p>
            <a:p>
              <a:pPr algn="ctr">
                <a:lnSpc>
                  <a:spcPts val="3900"/>
                </a:lnSpc>
              </a:pPr>
              <a:r>
                <a:rPr lang="en-US" b="true" sz="2600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 </a:t>
              </a:r>
              <a:r>
                <a:rPr lang="en-US" b="true" sz="2600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  </a:t>
              </a:r>
              <a:r>
                <a:rPr lang="en-US" sz="2600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Secure websites use HTTPS (check for the padlock symbol).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680982"/>
            <a:ext cx="3430044" cy="3429000"/>
            <a:chOff x="0" y="0"/>
            <a:chExt cx="812800" cy="8125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553"/>
            </a:xfrm>
            <a:custGeom>
              <a:avLst/>
              <a:gdLst/>
              <a:ahLst/>
              <a:cxnLst/>
              <a:rect r="r" b="b" t="t" l="l"/>
              <a:pathLst>
                <a:path h="812553" w="812800">
                  <a:moveTo>
                    <a:pt x="406400" y="0"/>
                  </a:moveTo>
                  <a:cubicBezTo>
                    <a:pt x="181951" y="0"/>
                    <a:pt x="0" y="181896"/>
                    <a:pt x="0" y="406276"/>
                  </a:cubicBezTo>
                  <a:cubicBezTo>
                    <a:pt x="0" y="630657"/>
                    <a:pt x="181951" y="812553"/>
                    <a:pt x="406400" y="812553"/>
                  </a:cubicBezTo>
                  <a:cubicBezTo>
                    <a:pt x="630849" y="812553"/>
                    <a:pt x="812800" y="630657"/>
                    <a:pt x="812800" y="406276"/>
                  </a:cubicBezTo>
                  <a:cubicBezTo>
                    <a:pt x="812800" y="18189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104798"/>
              <a:ext cx="660400" cy="84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00"/>
                </a:lnSpc>
              </a:pPr>
            </a:p>
            <a:p>
              <a:pPr algn="ctr">
                <a:lnSpc>
                  <a:spcPts val="3599"/>
                </a:lnSpc>
              </a:pPr>
              <a:r>
                <a:rPr lang="en-US" b="true" sz="2399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URL discrepancies:</a:t>
              </a:r>
              <a:r>
                <a:rPr lang="en-US" sz="2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2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Misspelled URLs or domains similar to legitimate ones.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59772" y="4088076"/>
            <a:ext cx="4262941" cy="4729636"/>
            <a:chOff x="0" y="0"/>
            <a:chExt cx="812800" cy="9017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01783"/>
            </a:xfrm>
            <a:custGeom>
              <a:avLst/>
              <a:gdLst/>
              <a:ahLst/>
              <a:cxnLst/>
              <a:rect r="r" b="b" t="t" l="l"/>
              <a:pathLst>
                <a:path h="901783" w="812800">
                  <a:moveTo>
                    <a:pt x="406400" y="0"/>
                  </a:moveTo>
                  <a:cubicBezTo>
                    <a:pt x="181951" y="0"/>
                    <a:pt x="0" y="201871"/>
                    <a:pt x="0" y="450892"/>
                  </a:cubicBezTo>
                  <a:cubicBezTo>
                    <a:pt x="0" y="699912"/>
                    <a:pt x="181951" y="901783"/>
                    <a:pt x="406400" y="901783"/>
                  </a:cubicBezTo>
                  <a:cubicBezTo>
                    <a:pt x="630849" y="901783"/>
                    <a:pt x="812800" y="699912"/>
                    <a:pt x="812800" y="450892"/>
                  </a:cubicBezTo>
                  <a:cubicBezTo>
                    <a:pt x="812800" y="20187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8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96433"/>
              <a:ext cx="660400" cy="913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00"/>
                </a:lnSpc>
              </a:pPr>
            </a:p>
            <a:p>
              <a:pPr algn="ctr">
                <a:lnSpc>
                  <a:spcPts val="4499"/>
                </a:lnSpc>
              </a:pPr>
              <a:r>
                <a:rPr lang="en-US" b="true" sz="2999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 Requests for personal information</a:t>
              </a:r>
              <a:r>
                <a:rPr lang="en-US" sz="29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Legitimate companies never ask for sensitive data through websites or emails.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32260" y="4264660"/>
            <a:ext cx="4352944" cy="4131759"/>
            <a:chOff x="0" y="0"/>
            <a:chExt cx="904956" cy="858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4956" cy="858972"/>
            </a:xfrm>
            <a:custGeom>
              <a:avLst/>
              <a:gdLst/>
              <a:ahLst/>
              <a:cxnLst/>
              <a:rect r="r" b="b" t="t" l="l"/>
              <a:pathLst>
                <a:path h="858972" w="904956">
                  <a:moveTo>
                    <a:pt x="452478" y="0"/>
                  </a:moveTo>
                  <a:cubicBezTo>
                    <a:pt x="202581" y="0"/>
                    <a:pt x="0" y="192287"/>
                    <a:pt x="0" y="429486"/>
                  </a:cubicBezTo>
                  <a:cubicBezTo>
                    <a:pt x="0" y="666685"/>
                    <a:pt x="202581" y="858972"/>
                    <a:pt x="452478" y="858972"/>
                  </a:cubicBezTo>
                  <a:cubicBezTo>
                    <a:pt x="702374" y="858972"/>
                    <a:pt x="904956" y="666685"/>
                    <a:pt x="904956" y="429486"/>
                  </a:cubicBezTo>
                  <a:cubicBezTo>
                    <a:pt x="904956" y="192287"/>
                    <a:pt x="702374" y="0"/>
                    <a:pt x="452478" y="0"/>
                  </a:cubicBezTo>
                  <a:close/>
                </a:path>
              </a:pathLst>
            </a:custGeom>
            <a:solidFill>
              <a:srgbClr val="9777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84840" y="-100446"/>
              <a:ext cx="735276" cy="878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00"/>
                </a:lnSpc>
              </a:pPr>
            </a:p>
            <a:p>
              <a:pPr algn="ctr">
                <a:lnSpc>
                  <a:spcPts val="4499"/>
                </a:lnSpc>
              </a:pPr>
              <a:r>
                <a:rPr lang="en-US" b="true" sz="2999" i="true" u="sng">
                  <a:solidFill>
                    <a:srgbClr val="FFFFFF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Poor design and grammar errors</a:t>
              </a:r>
              <a:r>
                <a:rPr lang="en-US" sz="2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: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Many phishing websites have poor grammar or formatting issues.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01269" y="1225161"/>
            <a:ext cx="12485462" cy="2309757"/>
            <a:chOff x="0" y="0"/>
            <a:chExt cx="16647282" cy="307967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16647282" cy="2426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b="true" sz="5600" spc="168">
                  <a:solidFill>
                    <a:srgbClr val="9777B6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IDENTIFYING MALICIOUS WEBSITES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500979"/>
              <a:ext cx="1664728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How to Spot a Phishing Website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15133" y="799936"/>
          <a:ext cx="7871369" cy="9284970"/>
        </p:xfrm>
        <a:graphic>
          <a:graphicData uri="http://schemas.openxmlformats.org/drawingml/2006/table">
            <a:tbl>
              <a:tblPr/>
              <a:tblGrid>
                <a:gridCol w="7871369"/>
              </a:tblGrid>
              <a:tr h="16270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I</a:t>
                      </a:r>
                      <a:r>
                        <a:rPr lang="en-US" b="true" sz="2800" i="true" u="sng">
                          <a:solidFill>
                            <a:srgbClr val="FFFFFF"/>
                          </a:solidFill>
                          <a:latin typeface="Times New Roman Bold Italics"/>
                          <a:ea typeface="Times New Roman Bold Italics"/>
                          <a:cs typeface="Times New Roman Bold Italics"/>
                          <a:sym typeface="Times New Roman Bold Italics"/>
                        </a:rPr>
                        <a:t>mpersonation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Attackers pretend to be someone you trust.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639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lang="en-US" b="true" sz="3000" i="true" u="sng">
                          <a:solidFill>
                            <a:srgbClr val="FFFFFF"/>
                          </a:solidFill>
                          <a:latin typeface="Times New Roman Bold Italics"/>
                          <a:ea typeface="Times New Roman Bold Italics"/>
                          <a:cs typeface="Times New Roman Bold Italics"/>
                          <a:sym typeface="Times New Roman Bold Italics"/>
                        </a:rPr>
                        <a:t> Pretexting:</a:t>
                      </a:r>
                      <a:r>
                        <a:rPr lang="en-US" sz="3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attacker creates a scenario to steal information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5E89"/>
                    </a:solidFill>
                  </a:tcPr>
                </a:tc>
              </a:tr>
              <a:tr h="21583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b="true" sz="2900" i="true" u="sng">
                          <a:solidFill>
                            <a:srgbClr val="FFFFFF"/>
                          </a:solidFill>
                          <a:latin typeface="Times New Roman Bold Italics"/>
                          <a:ea typeface="Times New Roman Bold Italics"/>
                          <a:cs typeface="Times New Roman Bold Italics"/>
                          <a:sym typeface="Times New Roman Bold Italics"/>
                        </a:rPr>
                        <a:t>Baiting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Offering something (e.g., free    downloads) to lure the victim into sharing information.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77B6"/>
                    </a:solidFill>
                  </a:tcPr>
                </a:tc>
              </a:tr>
              <a:tr h="22205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u="sng">
                          <a:solidFill>
                            <a:srgbClr val="FFFFFF"/>
                          </a:solidFill>
                          <a:latin typeface="Times New Roman Ultra-Bold"/>
                          <a:ea typeface="Times New Roman Ultra-Bold"/>
                          <a:cs typeface="Times New Roman Ultra-Bold"/>
                          <a:sym typeface="Times New Roman Ultra-Bold"/>
                        </a:rPr>
                        <a:t>Tailgating: </a:t>
                      </a:r>
                      <a:r>
                        <a:rPr lang="en-US" sz="3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Gaining physical access to restricted areas by following authorized individuals.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AD"/>
                    </a:solidFill>
                  </a:tcPr>
                </a:tc>
              </a:tr>
              <a:tr h="1639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 u="sng">
                          <a:solidFill>
                            <a:srgbClr val="FFFFFF"/>
                          </a:solidFill>
                          <a:latin typeface="Times New Roman Bold Italics"/>
                          <a:ea typeface="Times New Roman Bold Italics"/>
                          <a:cs typeface="Times New Roman Bold Italics"/>
                          <a:sym typeface="Times New Roman Bold Italics"/>
                        </a:rPr>
                        <a:t> Phishing:</a:t>
                      </a:r>
                      <a:r>
                        <a:rPr lang="en-US" sz="3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where attackers send emails or messages pretending to be a legitimate entity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3C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8878502" y="1028700"/>
            <a:ext cx="1273262" cy="1481614"/>
            <a:chOff x="0" y="0"/>
            <a:chExt cx="1697682" cy="19754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8878502" y="2715697"/>
            <a:ext cx="1273262" cy="1481614"/>
            <a:chOff x="0" y="0"/>
            <a:chExt cx="1697682" cy="19754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878502" y="6129893"/>
            <a:ext cx="1273262" cy="1481614"/>
            <a:chOff x="0" y="0"/>
            <a:chExt cx="1697682" cy="197548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8878502" y="7776686"/>
            <a:ext cx="1273262" cy="1481614"/>
            <a:chOff x="0" y="0"/>
            <a:chExt cx="1697682" cy="197548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8878502" y="4402693"/>
            <a:ext cx="1273262" cy="1481614"/>
            <a:chOff x="0" y="0"/>
            <a:chExt cx="1697682" cy="197548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Freeform 38" id="38"/>
          <p:cNvSpPr/>
          <p:nvPr/>
        </p:nvSpPr>
        <p:spPr>
          <a:xfrm flipH="false" flipV="false" rot="0">
            <a:off x="9375106" y="1353212"/>
            <a:ext cx="280053" cy="832590"/>
          </a:xfrm>
          <a:custGeom>
            <a:avLst/>
            <a:gdLst/>
            <a:ahLst/>
            <a:cxnLst/>
            <a:rect r="r" b="b" t="t" l="l"/>
            <a:pathLst>
              <a:path h="832590" w="280053">
                <a:moveTo>
                  <a:pt x="0" y="0"/>
                </a:moveTo>
                <a:lnTo>
                  <a:pt x="280053" y="0"/>
                </a:lnTo>
                <a:lnTo>
                  <a:pt x="280053" y="832590"/>
                </a:lnTo>
                <a:lnTo>
                  <a:pt x="0" y="832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44000" y="3030271"/>
            <a:ext cx="712971" cy="852465"/>
          </a:xfrm>
          <a:custGeom>
            <a:avLst/>
            <a:gdLst/>
            <a:ahLst/>
            <a:cxnLst/>
            <a:rect r="r" b="b" t="t" l="l"/>
            <a:pathLst>
              <a:path h="852465" w="712971">
                <a:moveTo>
                  <a:pt x="0" y="0"/>
                </a:moveTo>
                <a:lnTo>
                  <a:pt x="712971" y="0"/>
                </a:lnTo>
                <a:lnTo>
                  <a:pt x="712971" y="852465"/>
                </a:lnTo>
                <a:lnTo>
                  <a:pt x="0" y="852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9224916" y="4721185"/>
            <a:ext cx="580433" cy="829190"/>
          </a:xfrm>
          <a:custGeom>
            <a:avLst/>
            <a:gdLst/>
            <a:ahLst/>
            <a:cxnLst/>
            <a:rect r="r" b="b" t="t" l="l"/>
            <a:pathLst>
              <a:path h="829190" w="580433">
                <a:moveTo>
                  <a:pt x="0" y="0"/>
                </a:moveTo>
                <a:lnTo>
                  <a:pt x="580433" y="0"/>
                </a:lnTo>
                <a:lnTo>
                  <a:pt x="580433" y="829190"/>
                </a:lnTo>
                <a:lnTo>
                  <a:pt x="0" y="829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144000" y="6433333"/>
            <a:ext cx="634579" cy="874733"/>
          </a:xfrm>
          <a:custGeom>
            <a:avLst/>
            <a:gdLst/>
            <a:ahLst/>
            <a:cxnLst/>
            <a:rect r="r" b="b" t="t" l="l"/>
            <a:pathLst>
              <a:path h="874733" w="634579">
                <a:moveTo>
                  <a:pt x="0" y="0"/>
                </a:moveTo>
                <a:lnTo>
                  <a:pt x="634579" y="0"/>
                </a:lnTo>
                <a:lnTo>
                  <a:pt x="634579" y="874734"/>
                </a:lnTo>
                <a:lnTo>
                  <a:pt x="0" y="874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104804" y="8091261"/>
            <a:ext cx="712971" cy="852465"/>
          </a:xfrm>
          <a:custGeom>
            <a:avLst/>
            <a:gdLst/>
            <a:ahLst/>
            <a:cxnLst/>
            <a:rect r="r" b="b" t="t" l="l"/>
            <a:pathLst>
              <a:path h="852465" w="712971">
                <a:moveTo>
                  <a:pt x="0" y="0"/>
                </a:moveTo>
                <a:lnTo>
                  <a:pt x="712971" y="0"/>
                </a:lnTo>
                <a:lnTo>
                  <a:pt x="712971" y="852465"/>
                </a:lnTo>
                <a:lnTo>
                  <a:pt x="0" y="852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028700" y="3502380"/>
            <a:ext cx="6952527" cy="3282240"/>
            <a:chOff x="0" y="0"/>
            <a:chExt cx="9270037" cy="4376321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-57200"/>
              <a:ext cx="9270037" cy="365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b="true" sz="5600" spc="168">
                  <a:solidFill>
                    <a:srgbClr val="9777B6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SOCIAL ENGINEERING TACTICS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3797624"/>
              <a:ext cx="927003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Understanding Social Engineering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3164" y="3926506"/>
            <a:ext cx="1447159" cy="14471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-5400000">
            <a:off x="1390450" y="5777096"/>
            <a:ext cx="892587" cy="0"/>
          </a:xfrm>
          <a:prstGeom prst="line">
            <a:avLst/>
          </a:prstGeom>
          <a:ln cap="flat" w="85725">
            <a:solidFill>
              <a:srgbClr val="13538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677836" y="3696341"/>
            <a:ext cx="1447159" cy="144715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5E8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584446" y="3696341"/>
            <a:ext cx="1447159" cy="14471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08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6401415" y="5143500"/>
            <a:ext cx="0" cy="1122752"/>
          </a:xfrm>
          <a:prstGeom prst="line">
            <a:avLst/>
          </a:prstGeom>
          <a:ln cap="flat" w="85725">
            <a:solidFill>
              <a:srgbClr val="465E8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-1012152" y="6266252"/>
            <a:ext cx="5621373" cy="2992048"/>
            <a:chOff x="0" y="0"/>
            <a:chExt cx="1192875" cy="6349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2875" cy="634923"/>
            </a:xfrm>
            <a:custGeom>
              <a:avLst/>
              <a:gdLst/>
              <a:ahLst/>
              <a:cxnLst/>
              <a:rect r="r" b="b" t="t" l="l"/>
              <a:pathLst>
                <a:path h="634923" w="1192875">
                  <a:moveTo>
                    <a:pt x="0" y="0"/>
                  </a:moveTo>
                  <a:lnTo>
                    <a:pt x="989675" y="0"/>
                  </a:lnTo>
                  <a:lnTo>
                    <a:pt x="1192875" y="317461"/>
                  </a:lnTo>
                  <a:lnTo>
                    <a:pt x="989675" y="634923"/>
                  </a:lnTo>
                  <a:lnTo>
                    <a:pt x="0" y="634923"/>
                  </a:lnTo>
                  <a:lnTo>
                    <a:pt x="203200" y="31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152400"/>
              <a:ext cx="938875" cy="78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Do not click any links or open attachments.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61668" y="6266252"/>
            <a:ext cx="5482332" cy="2992048"/>
            <a:chOff x="0" y="0"/>
            <a:chExt cx="1163370" cy="6349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3370" cy="634923"/>
            </a:xfrm>
            <a:custGeom>
              <a:avLst/>
              <a:gdLst/>
              <a:ahLst/>
              <a:cxnLst/>
              <a:rect r="r" b="b" t="t" l="l"/>
              <a:pathLst>
                <a:path h="634923" w="1163370">
                  <a:moveTo>
                    <a:pt x="0" y="0"/>
                  </a:moveTo>
                  <a:lnTo>
                    <a:pt x="960170" y="0"/>
                  </a:lnTo>
                  <a:lnTo>
                    <a:pt x="1163370" y="317461"/>
                  </a:lnTo>
                  <a:lnTo>
                    <a:pt x="960170" y="634923"/>
                  </a:lnTo>
                  <a:lnTo>
                    <a:pt x="0" y="634923"/>
                  </a:lnTo>
                  <a:lnTo>
                    <a:pt x="203200" y="31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5E8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77800" y="-152400"/>
              <a:ext cx="909370" cy="78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Verify the sender by contacting the organization directly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91614" y="6279320"/>
            <a:ext cx="4999488" cy="2992048"/>
            <a:chOff x="0" y="0"/>
            <a:chExt cx="1060908" cy="6349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60908" cy="634923"/>
            </a:xfrm>
            <a:custGeom>
              <a:avLst/>
              <a:gdLst/>
              <a:ahLst/>
              <a:cxnLst/>
              <a:rect r="r" b="b" t="t" l="l"/>
              <a:pathLst>
                <a:path h="634923" w="1060908">
                  <a:moveTo>
                    <a:pt x="0" y="0"/>
                  </a:moveTo>
                  <a:lnTo>
                    <a:pt x="857708" y="0"/>
                  </a:lnTo>
                  <a:lnTo>
                    <a:pt x="1060908" y="317461"/>
                  </a:lnTo>
                  <a:lnTo>
                    <a:pt x="857708" y="634923"/>
                  </a:lnTo>
                  <a:lnTo>
                    <a:pt x="0" y="634923"/>
                  </a:lnTo>
                  <a:lnTo>
                    <a:pt x="203200" y="31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77B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77800" y="-152400"/>
              <a:ext cx="806908" cy="78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Report the email to your organization's IT/security team.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151355" y="6279320"/>
            <a:ext cx="6313342" cy="2992048"/>
            <a:chOff x="0" y="0"/>
            <a:chExt cx="1339713" cy="6349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39713" cy="634923"/>
            </a:xfrm>
            <a:custGeom>
              <a:avLst/>
              <a:gdLst/>
              <a:ahLst/>
              <a:cxnLst/>
              <a:rect r="r" b="b" t="t" l="l"/>
              <a:pathLst>
                <a:path h="634923" w="1339713">
                  <a:moveTo>
                    <a:pt x="0" y="0"/>
                  </a:moveTo>
                  <a:lnTo>
                    <a:pt x="1136513" y="0"/>
                  </a:lnTo>
                  <a:lnTo>
                    <a:pt x="1339713" y="317461"/>
                  </a:lnTo>
                  <a:lnTo>
                    <a:pt x="1136513" y="634923"/>
                  </a:lnTo>
                  <a:lnTo>
                    <a:pt x="0" y="634923"/>
                  </a:lnTo>
                  <a:lnTo>
                    <a:pt x="203200" y="31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8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77800" y="-152400"/>
              <a:ext cx="1085713" cy="78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 the email as spam or phishing in your email client.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259300" y="6266252"/>
            <a:ext cx="4300215" cy="2992048"/>
            <a:chOff x="0" y="0"/>
            <a:chExt cx="912520" cy="6349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2520" cy="634923"/>
            </a:xfrm>
            <a:custGeom>
              <a:avLst/>
              <a:gdLst/>
              <a:ahLst/>
              <a:cxnLst/>
              <a:rect r="r" b="b" t="t" l="l"/>
              <a:pathLst>
                <a:path h="634923" w="912520">
                  <a:moveTo>
                    <a:pt x="0" y="0"/>
                  </a:moveTo>
                  <a:lnTo>
                    <a:pt x="709320" y="0"/>
                  </a:lnTo>
                  <a:lnTo>
                    <a:pt x="912520" y="317461"/>
                  </a:lnTo>
                  <a:lnTo>
                    <a:pt x="709320" y="634923"/>
                  </a:lnTo>
                  <a:lnTo>
                    <a:pt x="0" y="634923"/>
                  </a:lnTo>
                  <a:lnTo>
                    <a:pt x="203200" y="31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B3C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77800" y="-57150"/>
              <a:ext cx="658520" cy="692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10691358" y="5143500"/>
            <a:ext cx="0" cy="1135820"/>
          </a:xfrm>
          <a:prstGeom prst="line">
            <a:avLst/>
          </a:prstGeom>
          <a:ln cap="flat" w="85725">
            <a:solidFill>
              <a:srgbClr val="9777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5308026" y="5143500"/>
            <a:ext cx="0" cy="1135820"/>
          </a:xfrm>
          <a:prstGeom prst="line">
            <a:avLst/>
          </a:prstGeom>
          <a:ln cap="flat" w="85725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9967778" y="3696341"/>
            <a:ext cx="1447159" cy="144715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777B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696717" y="4233790"/>
            <a:ext cx="280053" cy="832590"/>
          </a:xfrm>
          <a:custGeom>
            <a:avLst/>
            <a:gdLst/>
            <a:ahLst/>
            <a:cxnLst/>
            <a:rect r="r" b="b" t="t" l="l"/>
            <a:pathLst>
              <a:path h="832590" w="280053">
                <a:moveTo>
                  <a:pt x="0" y="0"/>
                </a:moveTo>
                <a:lnTo>
                  <a:pt x="280053" y="0"/>
                </a:lnTo>
                <a:lnTo>
                  <a:pt x="280053" y="832591"/>
                </a:lnTo>
                <a:lnTo>
                  <a:pt x="0" y="832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044930" y="4004822"/>
            <a:ext cx="712971" cy="852465"/>
          </a:xfrm>
          <a:custGeom>
            <a:avLst/>
            <a:gdLst/>
            <a:ahLst/>
            <a:cxnLst/>
            <a:rect r="r" b="b" t="t" l="l"/>
            <a:pathLst>
              <a:path h="852465" w="712971">
                <a:moveTo>
                  <a:pt x="0" y="0"/>
                </a:moveTo>
                <a:lnTo>
                  <a:pt x="712971" y="0"/>
                </a:lnTo>
                <a:lnTo>
                  <a:pt x="712971" y="852465"/>
                </a:lnTo>
                <a:lnTo>
                  <a:pt x="0" y="852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380957" y="4016459"/>
            <a:ext cx="580433" cy="829190"/>
          </a:xfrm>
          <a:custGeom>
            <a:avLst/>
            <a:gdLst/>
            <a:ahLst/>
            <a:cxnLst/>
            <a:rect r="r" b="b" t="t" l="l"/>
            <a:pathLst>
              <a:path h="829190" w="580433">
                <a:moveTo>
                  <a:pt x="0" y="0"/>
                </a:moveTo>
                <a:lnTo>
                  <a:pt x="580433" y="0"/>
                </a:lnTo>
                <a:lnTo>
                  <a:pt x="580433" y="829191"/>
                </a:lnTo>
                <a:lnTo>
                  <a:pt x="0" y="829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956098" y="3982554"/>
            <a:ext cx="634579" cy="874733"/>
          </a:xfrm>
          <a:custGeom>
            <a:avLst/>
            <a:gdLst/>
            <a:ahLst/>
            <a:cxnLst/>
            <a:rect r="r" b="b" t="t" l="l"/>
            <a:pathLst>
              <a:path h="874733" w="634579">
                <a:moveTo>
                  <a:pt x="0" y="0"/>
                </a:moveTo>
                <a:lnTo>
                  <a:pt x="634579" y="0"/>
                </a:lnTo>
                <a:lnTo>
                  <a:pt x="634579" y="874733"/>
                </a:lnTo>
                <a:lnTo>
                  <a:pt x="0" y="874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2396029" y="859520"/>
            <a:ext cx="13495941" cy="2358353"/>
            <a:chOff x="0" y="0"/>
            <a:chExt cx="17994588" cy="3144470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57150"/>
              <a:ext cx="17994588" cy="2426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b="true" sz="5600" spc="168">
                  <a:solidFill>
                    <a:srgbClr val="9777B6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WHAT TO DO IF YOU RECEIVE A PHISHING EMAIL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2565774"/>
              <a:ext cx="17994588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Steps to Take When You Suspect Phishing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45339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3848100" y="45339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135636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5250" y="0"/>
            <a:ext cx="8382000" cy="10287000"/>
          </a:xfrm>
          <a:custGeom>
            <a:avLst/>
            <a:gdLst/>
            <a:ahLst/>
            <a:cxnLst/>
            <a:rect r="r" b="b" t="t" l="l"/>
            <a:pathLst>
              <a:path h="10287000" w="8382000">
                <a:moveTo>
                  <a:pt x="0" y="0"/>
                </a:moveTo>
                <a:lnTo>
                  <a:pt x="8382000" y="0"/>
                </a:lnTo>
                <a:lnTo>
                  <a:pt x="838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9" t="-280" r="0" b="-145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80973" y="346807"/>
            <a:ext cx="8178327" cy="9593386"/>
            <a:chOff x="0" y="0"/>
            <a:chExt cx="10904436" cy="1279118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358597"/>
              <a:ext cx="1090443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spc="279">
                  <a:solidFill>
                    <a:srgbClr val="C2B3CF"/>
                  </a:solidFill>
                  <a:latin typeface="Aileron"/>
                  <a:ea typeface="Aileron"/>
                  <a:cs typeface="Aileron"/>
                  <a:sym typeface="Aileron"/>
                </a:rPr>
                <a:t>CASE STUDIES OF PHISHING ATTACKS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97844"/>
              <a:ext cx="10904436" cy="8493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9"/>
                </a:lnSpc>
              </a:pPr>
              <a:r>
                <a:rPr lang="en-US" b="true" sz="2899" spc="57" u="sng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The 2016 DNC (Democratic National Committee) Phishing Attack: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3640"/>
                </a:lnSpc>
              </a:pPr>
              <a:r>
                <a:rPr lang="en-US" sz="2600" spc="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2016, during the U.S. Presidential Election, the Democratic National Committee (DNC) was targeted by a significant phishing attack that led to a major data breach. This attack exposed sensitive information and influenced the political landscape.</a:t>
              </a:r>
            </a:p>
            <a:p>
              <a:pPr algn="l">
                <a:lnSpc>
                  <a:spcPts val="4059"/>
                </a:lnSpc>
              </a:pPr>
            </a:p>
            <a:p>
              <a:pPr algn="l">
                <a:lnSpc>
                  <a:spcPts val="4059"/>
                </a:lnSpc>
              </a:pPr>
              <a:r>
                <a:rPr lang="en-US" b="true" sz="2899" spc="57" u="sng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Consequences of the Attack: </a:t>
              </a:r>
              <a:r>
                <a:rPr lang="en-US" sz="2899" spc="5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algn="l" marL="626109" indent="-313054" lvl="1">
                <a:lnSpc>
                  <a:spcPts val="4059"/>
                </a:lnSpc>
                <a:buFont typeface="Arial"/>
                <a:buChar char="•"/>
              </a:pPr>
              <a:r>
                <a:rPr lang="en-US" sz="2899" spc="5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Damage to Reputation</a:t>
              </a:r>
            </a:p>
            <a:p>
              <a:pPr algn="l" marL="626109" indent="-313054" lvl="1">
                <a:lnSpc>
                  <a:spcPts val="4059"/>
                </a:lnSpc>
                <a:buFont typeface="Arial"/>
                <a:buChar char="•"/>
              </a:pPr>
              <a:r>
                <a:rPr lang="en-US" sz="2899" spc="5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Political Fallout</a:t>
              </a:r>
            </a:p>
            <a:p>
              <a:pPr algn="l" marL="626109" indent="-313054" lvl="1">
                <a:lnSpc>
                  <a:spcPts val="4059"/>
                </a:lnSpc>
                <a:buFont typeface="Arial"/>
                <a:buChar char="•"/>
              </a:pPr>
              <a:r>
                <a:rPr lang="en-US" sz="2899" spc="5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Security Reforms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0904436" cy="293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REAL-LIFE EXAMPLES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DAGQw6zzxdQ</dc:identifier>
  <dcterms:modified xsi:type="dcterms:W3CDTF">2011-08-01T06:04:30Z</dcterms:modified>
  <cp:revision>1</cp:revision>
  <dc:title>project</dc:title>
</cp:coreProperties>
</file>