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4723" autoAdjust="0"/>
  </p:normalViewPr>
  <p:slideViewPr>
    <p:cSldViewPr snapToGrid="0">
      <p:cViewPr varScale="1">
        <p:scale>
          <a:sx n="98" d="100"/>
          <a:sy n="98" d="100"/>
        </p:scale>
        <p:origin x="3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B97B4-1FD3-42B6-9485-6CE090EAAC7D}"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52452-4F57-41FD-B95C-840A842EEDDC}" type="slidenum">
              <a:rPr lang="en-IN" smtClean="0"/>
              <a:t>‹#›</a:t>
            </a:fld>
            <a:endParaRPr lang="en-IN"/>
          </a:p>
        </p:txBody>
      </p:sp>
    </p:spTree>
    <p:extLst>
      <p:ext uri="{BB962C8B-B14F-4D97-AF65-F5344CB8AC3E}">
        <p14:creationId xmlns:p14="http://schemas.microsoft.com/office/powerpoint/2010/main" val="3276957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be discussing a critical aspect of India’s strategic history—its nuclear policy, tracing the journey from Pokhran I in 1974 to Pokhran II in 1998. This evolution not only shaped India’s security framework but also its standing on the global stage.</a:t>
            </a:r>
            <a:endParaRPr lang="en-IN" dirty="0"/>
          </a:p>
        </p:txBody>
      </p:sp>
      <p:sp>
        <p:nvSpPr>
          <p:cNvPr id="4" name="Slide Number Placeholder 3"/>
          <p:cNvSpPr>
            <a:spLocks noGrp="1"/>
          </p:cNvSpPr>
          <p:nvPr>
            <p:ph type="sldNum" sz="quarter" idx="5"/>
          </p:nvPr>
        </p:nvSpPr>
        <p:spPr/>
        <p:txBody>
          <a:bodyPr/>
          <a:lstStyle/>
          <a:p>
            <a:fld id="{F3A52452-4F57-41FD-B95C-840A842EEDDC}" type="slidenum">
              <a:rPr lang="en-IN" smtClean="0"/>
              <a:t>1</a:t>
            </a:fld>
            <a:endParaRPr lang="en-IN"/>
          </a:p>
        </p:txBody>
      </p:sp>
    </p:spTree>
    <p:extLst>
      <p:ext uri="{BB962C8B-B14F-4D97-AF65-F5344CB8AC3E}">
        <p14:creationId xmlns:p14="http://schemas.microsoft.com/office/powerpoint/2010/main" val="349488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44E19-C589-B5E1-E976-F853B4DB4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70828-8146-B743-F575-AAE4212B2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B2C040-DD1E-D7D2-25F2-9F56886D47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74D2C09-04B9-429E-6C02-1D94A658A675}"/>
              </a:ext>
            </a:extLst>
          </p:cNvPr>
          <p:cNvSpPr>
            <a:spLocks noGrp="1"/>
          </p:cNvSpPr>
          <p:nvPr>
            <p:ph type="sldNum" sz="quarter" idx="5"/>
          </p:nvPr>
        </p:nvSpPr>
        <p:spPr/>
        <p:txBody>
          <a:bodyPr/>
          <a:lstStyle/>
          <a:p>
            <a:fld id="{F3A52452-4F57-41FD-B95C-840A842EEDDC}" type="slidenum">
              <a:rPr lang="en-IN" smtClean="0"/>
              <a:t>15</a:t>
            </a:fld>
            <a:endParaRPr lang="en-IN"/>
          </a:p>
        </p:txBody>
      </p:sp>
    </p:spTree>
    <p:extLst>
      <p:ext uri="{BB962C8B-B14F-4D97-AF65-F5344CB8AC3E}">
        <p14:creationId xmlns:p14="http://schemas.microsoft.com/office/powerpoint/2010/main" val="398428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F816E-F185-A7AA-3133-031E7B884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4A92EE-9086-FF67-7706-72C7940565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C3D4B-A8AA-114E-A313-338429F3DA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D84DF3D-BA10-132D-49C8-FB3E0CCDB5CB}"/>
              </a:ext>
            </a:extLst>
          </p:cNvPr>
          <p:cNvSpPr>
            <a:spLocks noGrp="1"/>
          </p:cNvSpPr>
          <p:nvPr>
            <p:ph type="sldNum" sz="quarter" idx="5"/>
          </p:nvPr>
        </p:nvSpPr>
        <p:spPr/>
        <p:txBody>
          <a:bodyPr/>
          <a:lstStyle/>
          <a:p>
            <a:fld id="{F3A52452-4F57-41FD-B95C-840A842EEDDC}" type="slidenum">
              <a:rPr lang="en-IN" smtClean="0"/>
              <a:t>16</a:t>
            </a:fld>
            <a:endParaRPr lang="en-IN"/>
          </a:p>
        </p:txBody>
      </p:sp>
    </p:spTree>
    <p:extLst>
      <p:ext uri="{BB962C8B-B14F-4D97-AF65-F5344CB8AC3E}">
        <p14:creationId xmlns:p14="http://schemas.microsoft.com/office/powerpoint/2010/main" val="3375243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7467F-8BBC-319A-3A5E-E7F9B5442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CD3B0D-808D-19D3-E130-CA7B51D5AF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B44ABB-6B91-C307-679A-A75E63CBAA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917E3E2-0A4F-B847-39B5-EC337877DC0C}"/>
              </a:ext>
            </a:extLst>
          </p:cNvPr>
          <p:cNvSpPr>
            <a:spLocks noGrp="1"/>
          </p:cNvSpPr>
          <p:nvPr>
            <p:ph type="sldNum" sz="quarter" idx="5"/>
          </p:nvPr>
        </p:nvSpPr>
        <p:spPr/>
        <p:txBody>
          <a:bodyPr/>
          <a:lstStyle/>
          <a:p>
            <a:fld id="{F3A52452-4F57-41FD-B95C-840A842EEDDC}" type="slidenum">
              <a:rPr lang="en-IN" smtClean="0"/>
              <a:t>17</a:t>
            </a:fld>
            <a:endParaRPr lang="en-IN"/>
          </a:p>
        </p:txBody>
      </p:sp>
    </p:spTree>
    <p:extLst>
      <p:ext uri="{BB962C8B-B14F-4D97-AF65-F5344CB8AC3E}">
        <p14:creationId xmlns:p14="http://schemas.microsoft.com/office/powerpoint/2010/main" val="3515416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A8267-B3E4-D06C-9FF1-78E2195A3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33222-A814-363A-0679-14A876121E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330A09-69EE-0493-902D-E3AAB171D4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3858F0-C5F5-BAC3-675B-CF7FE63DDCE9}"/>
              </a:ext>
            </a:extLst>
          </p:cNvPr>
          <p:cNvSpPr>
            <a:spLocks noGrp="1"/>
          </p:cNvSpPr>
          <p:nvPr>
            <p:ph type="sldNum" sz="quarter" idx="5"/>
          </p:nvPr>
        </p:nvSpPr>
        <p:spPr/>
        <p:txBody>
          <a:bodyPr/>
          <a:lstStyle/>
          <a:p>
            <a:fld id="{F3A52452-4F57-41FD-B95C-840A842EEDDC}" type="slidenum">
              <a:rPr lang="en-IN" smtClean="0"/>
              <a:t>18</a:t>
            </a:fld>
            <a:endParaRPr lang="en-IN"/>
          </a:p>
        </p:txBody>
      </p:sp>
    </p:spTree>
    <p:extLst>
      <p:ext uri="{BB962C8B-B14F-4D97-AF65-F5344CB8AC3E}">
        <p14:creationId xmlns:p14="http://schemas.microsoft.com/office/powerpoint/2010/main" val="1473172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1D030-B4D3-151A-FC8F-7C39547E7B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604B5-8E83-EDDA-C424-A7BD9C9A4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FFCE75-E945-6577-5E89-CBB849A7812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6812DE6-7E3A-7DDD-877E-FF1B150939F5}"/>
              </a:ext>
            </a:extLst>
          </p:cNvPr>
          <p:cNvSpPr>
            <a:spLocks noGrp="1"/>
          </p:cNvSpPr>
          <p:nvPr>
            <p:ph type="sldNum" sz="quarter" idx="5"/>
          </p:nvPr>
        </p:nvSpPr>
        <p:spPr/>
        <p:txBody>
          <a:bodyPr/>
          <a:lstStyle/>
          <a:p>
            <a:fld id="{F3A52452-4F57-41FD-B95C-840A842EEDDC}" type="slidenum">
              <a:rPr lang="en-IN" smtClean="0"/>
              <a:t>19</a:t>
            </a:fld>
            <a:endParaRPr lang="en-IN"/>
          </a:p>
        </p:txBody>
      </p:sp>
    </p:spTree>
    <p:extLst>
      <p:ext uri="{BB962C8B-B14F-4D97-AF65-F5344CB8AC3E}">
        <p14:creationId xmlns:p14="http://schemas.microsoft.com/office/powerpoint/2010/main" val="266933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3A52452-4F57-41FD-B95C-840A842EEDDC}" type="slidenum">
              <a:rPr lang="en-IN" smtClean="0"/>
              <a:t>7</a:t>
            </a:fld>
            <a:endParaRPr lang="en-IN"/>
          </a:p>
        </p:txBody>
      </p:sp>
    </p:spTree>
    <p:extLst>
      <p:ext uri="{BB962C8B-B14F-4D97-AF65-F5344CB8AC3E}">
        <p14:creationId xmlns:p14="http://schemas.microsoft.com/office/powerpoint/2010/main" val="3152604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05D3D-5CD6-21CF-C3A6-8ABF01C79B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C2743-DDAC-414D-8C17-CD758FE43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FF8A7E-F0EB-9B89-7D40-C71FB31162B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F27E44-7F56-59A0-0E9E-033030E58314}"/>
              </a:ext>
            </a:extLst>
          </p:cNvPr>
          <p:cNvSpPr>
            <a:spLocks noGrp="1"/>
          </p:cNvSpPr>
          <p:nvPr>
            <p:ph type="sldNum" sz="quarter" idx="5"/>
          </p:nvPr>
        </p:nvSpPr>
        <p:spPr/>
        <p:txBody>
          <a:bodyPr/>
          <a:lstStyle/>
          <a:p>
            <a:fld id="{F3A52452-4F57-41FD-B95C-840A842EEDDC}" type="slidenum">
              <a:rPr lang="en-IN" smtClean="0"/>
              <a:t>8</a:t>
            </a:fld>
            <a:endParaRPr lang="en-IN"/>
          </a:p>
        </p:txBody>
      </p:sp>
    </p:spTree>
    <p:extLst>
      <p:ext uri="{BB962C8B-B14F-4D97-AF65-F5344CB8AC3E}">
        <p14:creationId xmlns:p14="http://schemas.microsoft.com/office/powerpoint/2010/main" val="4136359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A4634-3852-6DD3-4D17-25C34A760D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DF885-DD41-9420-7BBE-135EC5CD1C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600C79-D26E-6B87-0B69-4A929DEA07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199E2B1-85D6-6C09-8D60-7F002FEC3CBA}"/>
              </a:ext>
            </a:extLst>
          </p:cNvPr>
          <p:cNvSpPr>
            <a:spLocks noGrp="1"/>
          </p:cNvSpPr>
          <p:nvPr>
            <p:ph type="sldNum" sz="quarter" idx="5"/>
          </p:nvPr>
        </p:nvSpPr>
        <p:spPr/>
        <p:txBody>
          <a:bodyPr/>
          <a:lstStyle/>
          <a:p>
            <a:fld id="{F3A52452-4F57-41FD-B95C-840A842EEDDC}" type="slidenum">
              <a:rPr lang="en-IN" smtClean="0"/>
              <a:t>9</a:t>
            </a:fld>
            <a:endParaRPr lang="en-IN"/>
          </a:p>
        </p:txBody>
      </p:sp>
    </p:spTree>
    <p:extLst>
      <p:ext uri="{BB962C8B-B14F-4D97-AF65-F5344CB8AC3E}">
        <p14:creationId xmlns:p14="http://schemas.microsoft.com/office/powerpoint/2010/main" val="1696958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49D76-BE03-49F9-03DF-5F65BC84C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49377-E90E-4098-6479-BB75F39655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E2D78C-1296-64F4-535C-6411DE8ACAC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845B101-7816-A06A-45AF-043C90908143}"/>
              </a:ext>
            </a:extLst>
          </p:cNvPr>
          <p:cNvSpPr>
            <a:spLocks noGrp="1"/>
          </p:cNvSpPr>
          <p:nvPr>
            <p:ph type="sldNum" sz="quarter" idx="5"/>
          </p:nvPr>
        </p:nvSpPr>
        <p:spPr/>
        <p:txBody>
          <a:bodyPr/>
          <a:lstStyle/>
          <a:p>
            <a:fld id="{F3A52452-4F57-41FD-B95C-840A842EEDDC}" type="slidenum">
              <a:rPr lang="en-IN" smtClean="0"/>
              <a:t>10</a:t>
            </a:fld>
            <a:endParaRPr lang="en-IN"/>
          </a:p>
        </p:txBody>
      </p:sp>
    </p:spTree>
    <p:extLst>
      <p:ext uri="{BB962C8B-B14F-4D97-AF65-F5344CB8AC3E}">
        <p14:creationId xmlns:p14="http://schemas.microsoft.com/office/powerpoint/2010/main" val="2672604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504FE-4BDE-D995-5ED0-C837400ACB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817AC6-8C72-D382-06FB-EE08D9834D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B256BB-1EC5-2963-08AF-616C96FFB1D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F4DFBA-887F-B31E-BAA9-AB8527E55410}"/>
              </a:ext>
            </a:extLst>
          </p:cNvPr>
          <p:cNvSpPr>
            <a:spLocks noGrp="1"/>
          </p:cNvSpPr>
          <p:nvPr>
            <p:ph type="sldNum" sz="quarter" idx="5"/>
          </p:nvPr>
        </p:nvSpPr>
        <p:spPr/>
        <p:txBody>
          <a:bodyPr/>
          <a:lstStyle/>
          <a:p>
            <a:fld id="{F3A52452-4F57-41FD-B95C-840A842EEDDC}" type="slidenum">
              <a:rPr lang="en-IN" smtClean="0"/>
              <a:t>11</a:t>
            </a:fld>
            <a:endParaRPr lang="en-IN"/>
          </a:p>
        </p:txBody>
      </p:sp>
    </p:spTree>
    <p:extLst>
      <p:ext uri="{BB962C8B-B14F-4D97-AF65-F5344CB8AC3E}">
        <p14:creationId xmlns:p14="http://schemas.microsoft.com/office/powerpoint/2010/main" val="3735776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83AB3-3488-F95C-AF21-D5CF856838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062EAE-A53C-3230-BF7E-94BFA1D162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0AFE07-83E8-2114-DC2F-A3BB3F30E1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EE2F531-63CA-0F24-82C2-156770716FC2}"/>
              </a:ext>
            </a:extLst>
          </p:cNvPr>
          <p:cNvSpPr>
            <a:spLocks noGrp="1"/>
          </p:cNvSpPr>
          <p:nvPr>
            <p:ph type="sldNum" sz="quarter" idx="5"/>
          </p:nvPr>
        </p:nvSpPr>
        <p:spPr/>
        <p:txBody>
          <a:bodyPr/>
          <a:lstStyle/>
          <a:p>
            <a:fld id="{F3A52452-4F57-41FD-B95C-840A842EEDDC}" type="slidenum">
              <a:rPr lang="en-IN" smtClean="0"/>
              <a:t>12</a:t>
            </a:fld>
            <a:endParaRPr lang="en-IN"/>
          </a:p>
        </p:txBody>
      </p:sp>
    </p:spTree>
    <p:extLst>
      <p:ext uri="{BB962C8B-B14F-4D97-AF65-F5344CB8AC3E}">
        <p14:creationId xmlns:p14="http://schemas.microsoft.com/office/powerpoint/2010/main" val="387463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6EF75-2914-95C2-FFCA-F212CCDFE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42444-0373-C48F-BC95-B200E1EE19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D85F4C-3660-E5CB-0A66-AE8DAF17AC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1A5FC5-6322-F50D-2E96-809214F95979}"/>
              </a:ext>
            </a:extLst>
          </p:cNvPr>
          <p:cNvSpPr>
            <a:spLocks noGrp="1"/>
          </p:cNvSpPr>
          <p:nvPr>
            <p:ph type="sldNum" sz="quarter" idx="5"/>
          </p:nvPr>
        </p:nvSpPr>
        <p:spPr/>
        <p:txBody>
          <a:bodyPr/>
          <a:lstStyle/>
          <a:p>
            <a:fld id="{F3A52452-4F57-41FD-B95C-840A842EEDDC}" type="slidenum">
              <a:rPr lang="en-IN" smtClean="0"/>
              <a:t>13</a:t>
            </a:fld>
            <a:endParaRPr lang="en-IN"/>
          </a:p>
        </p:txBody>
      </p:sp>
    </p:spTree>
    <p:extLst>
      <p:ext uri="{BB962C8B-B14F-4D97-AF65-F5344CB8AC3E}">
        <p14:creationId xmlns:p14="http://schemas.microsoft.com/office/powerpoint/2010/main" val="2968266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EA4F3-5485-AFAE-8D8A-26057F3CB8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EA78AB-8BF2-2158-0B3D-89AD4518C8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64A4D4-27F3-0269-0623-0F23623433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0E063E-A127-7F9A-AEE4-761013C3DB74}"/>
              </a:ext>
            </a:extLst>
          </p:cNvPr>
          <p:cNvSpPr>
            <a:spLocks noGrp="1"/>
          </p:cNvSpPr>
          <p:nvPr>
            <p:ph type="sldNum" sz="quarter" idx="5"/>
          </p:nvPr>
        </p:nvSpPr>
        <p:spPr/>
        <p:txBody>
          <a:bodyPr/>
          <a:lstStyle/>
          <a:p>
            <a:fld id="{F3A52452-4F57-41FD-B95C-840A842EEDDC}" type="slidenum">
              <a:rPr lang="en-IN" smtClean="0"/>
              <a:t>14</a:t>
            </a:fld>
            <a:endParaRPr lang="en-IN"/>
          </a:p>
        </p:txBody>
      </p:sp>
    </p:spTree>
    <p:extLst>
      <p:ext uri="{BB962C8B-B14F-4D97-AF65-F5344CB8AC3E}">
        <p14:creationId xmlns:p14="http://schemas.microsoft.com/office/powerpoint/2010/main" val="2625519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2F5C-EEB1-C629-26B6-870F615C95F1}"/>
              </a:ext>
            </a:extLst>
          </p:cNvPr>
          <p:cNvSpPr>
            <a:spLocks noGrp="1"/>
          </p:cNvSpPr>
          <p:nvPr>
            <p:ph type="ctrTitle"/>
          </p:nvPr>
        </p:nvSpPr>
        <p:spPr/>
        <p:txBody>
          <a:bodyPr>
            <a:normAutofit fontScale="90000"/>
          </a:bodyPr>
          <a:lstStyle/>
          <a:p>
            <a:r>
              <a:rPr lang="en-US" dirty="0"/>
              <a:t>India's Nuclear Policy: From Pokhran I to Pokhran II</a:t>
            </a:r>
            <a:endParaRPr lang="en-IN" dirty="0"/>
          </a:p>
        </p:txBody>
      </p:sp>
      <p:sp>
        <p:nvSpPr>
          <p:cNvPr id="3" name="Subtitle 2">
            <a:extLst>
              <a:ext uri="{FF2B5EF4-FFF2-40B4-BE49-F238E27FC236}">
                <a16:creationId xmlns:a16="http://schemas.microsoft.com/office/drawing/2014/main" id="{C71498DD-7A23-F932-C071-3459CFD2E3E0}"/>
              </a:ext>
            </a:extLst>
          </p:cNvPr>
          <p:cNvSpPr>
            <a:spLocks noGrp="1"/>
          </p:cNvSpPr>
          <p:nvPr>
            <p:ph type="subTitle" idx="1"/>
          </p:nvPr>
        </p:nvSpPr>
        <p:spPr/>
        <p:txBody>
          <a:bodyPr/>
          <a:lstStyle/>
          <a:p>
            <a:r>
              <a:rPr lang="en-US" dirty="0"/>
              <a:t>Evolution, Challenges, and Global Impacts</a:t>
            </a:r>
            <a:endParaRPr lang="en-IN" dirty="0"/>
          </a:p>
        </p:txBody>
      </p:sp>
    </p:spTree>
    <p:extLst>
      <p:ext uri="{BB962C8B-B14F-4D97-AF65-F5344CB8AC3E}">
        <p14:creationId xmlns:p14="http://schemas.microsoft.com/office/powerpoint/2010/main" val="42245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D78E9-02F0-E3D1-3CB0-6DBE99BB0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8A268-6894-A5E4-8F58-60E85953E313}"/>
              </a:ext>
            </a:extLst>
          </p:cNvPr>
          <p:cNvSpPr>
            <a:spLocks noGrp="1"/>
          </p:cNvSpPr>
          <p:nvPr>
            <p:ph type="title"/>
          </p:nvPr>
        </p:nvSpPr>
        <p:spPr>
          <a:xfrm>
            <a:off x="2592925" y="624110"/>
            <a:ext cx="8911687" cy="718307"/>
          </a:xfrm>
        </p:spPr>
        <p:txBody>
          <a:bodyPr/>
          <a:lstStyle/>
          <a:p>
            <a:r>
              <a:rPr lang="en-US" b="1" dirty="0"/>
              <a:t>Evolution of India’s Nuclear Doctrine</a:t>
            </a:r>
            <a:endParaRPr lang="en-IN" b="1" dirty="0"/>
          </a:p>
        </p:txBody>
      </p:sp>
      <p:sp>
        <p:nvSpPr>
          <p:cNvPr id="3" name="Content Placeholder 2">
            <a:extLst>
              <a:ext uri="{FF2B5EF4-FFF2-40B4-BE49-F238E27FC236}">
                <a16:creationId xmlns:a16="http://schemas.microsoft.com/office/drawing/2014/main" id="{5CDB59C7-1472-39AC-9E90-1E349392112C}"/>
              </a:ext>
            </a:extLst>
          </p:cNvPr>
          <p:cNvSpPr>
            <a:spLocks noGrp="1"/>
          </p:cNvSpPr>
          <p:nvPr>
            <p:ph idx="1"/>
          </p:nvPr>
        </p:nvSpPr>
        <p:spPr>
          <a:xfrm>
            <a:off x="2589212" y="1939047"/>
            <a:ext cx="8915400" cy="4918953"/>
          </a:xfrm>
        </p:spPr>
        <p:txBody>
          <a:bodyPr>
            <a:normAutofit fontScale="92500" lnSpcReduction="10000"/>
          </a:bodyPr>
          <a:lstStyle/>
          <a:p>
            <a:pPr marL="57150" indent="0" algn="just">
              <a:buNone/>
            </a:pPr>
            <a:r>
              <a:rPr lang="en-US" dirty="0"/>
              <a:t>India’s nuclear doctrine evolved in the late 1990s and early 2000s, driven by the need to formalize its approach after Pokhran II (1998). The doctrine reflects India’s commitment to maintaining strategic stability and reducing the threat of nuclear conflict.</a:t>
            </a:r>
            <a:endParaRPr lang="en-US" b="1" dirty="0"/>
          </a:p>
          <a:p>
            <a:pPr algn="just">
              <a:buFont typeface="Arial" panose="020B0604020202020204" pitchFamily="34" charset="0"/>
              <a:buChar char="•"/>
            </a:pPr>
            <a:r>
              <a:rPr lang="en-US" b="1" dirty="0"/>
              <a:t>No First Use (NFU):</a:t>
            </a:r>
            <a:endParaRPr lang="en-US" dirty="0"/>
          </a:p>
          <a:p>
            <a:pPr lvl="1" algn="just">
              <a:buFont typeface="Arial" panose="020B0604020202020204" pitchFamily="34" charset="0"/>
              <a:buChar char="•"/>
            </a:pPr>
            <a:r>
              <a:rPr lang="en-US" dirty="0"/>
              <a:t>India declared that it would not use nuclear weapons unless attacked first with nuclear weapons. Reinforces India’s defensive posture, emphasizing deterrence over aggression.</a:t>
            </a:r>
          </a:p>
          <a:p>
            <a:pPr lvl="1" algn="just">
              <a:buFont typeface="Arial" panose="020B0604020202020204" pitchFamily="34" charset="0"/>
              <a:buChar char="•"/>
            </a:pPr>
            <a:r>
              <a:rPr lang="en-US" dirty="0"/>
              <a:t>“Nuclear weapons are a means of deterrence, not instruments of war.”</a:t>
            </a:r>
          </a:p>
          <a:p>
            <a:pPr algn="just">
              <a:buFont typeface="Arial" panose="020B0604020202020204" pitchFamily="34" charset="0"/>
              <a:buChar char="•"/>
            </a:pPr>
            <a:r>
              <a:rPr lang="en-US" b="1" dirty="0"/>
              <a:t>Credible Minimum Deterrence (CMD):</a:t>
            </a:r>
            <a:endParaRPr lang="en-US" dirty="0"/>
          </a:p>
          <a:p>
            <a:pPr lvl="1" algn="just">
              <a:buFont typeface="Arial" panose="020B0604020202020204" pitchFamily="34" charset="0"/>
              <a:buChar char="•"/>
            </a:pPr>
            <a:r>
              <a:rPr lang="en-US" dirty="0"/>
              <a:t>India maintains only the minimum number of nuclear weapons necessary to ensure credible deterrence. Reduces the risks of arms races while ensuring sufficient security against adversaries.</a:t>
            </a:r>
          </a:p>
          <a:p>
            <a:pPr algn="just">
              <a:buFont typeface="Arial" panose="020B0604020202020204" pitchFamily="34" charset="0"/>
              <a:buChar char="•"/>
            </a:pPr>
            <a:r>
              <a:rPr lang="en-US" b="1" dirty="0"/>
              <a:t>Assured Retaliation:</a:t>
            </a:r>
            <a:endParaRPr lang="en-US" dirty="0"/>
          </a:p>
          <a:p>
            <a:pPr lvl="1" algn="just">
              <a:buFont typeface="Arial" panose="020B0604020202020204" pitchFamily="34" charset="0"/>
              <a:buChar char="•"/>
            </a:pPr>
            <a:r>
              <a:rPr lang="en-US" dirty="0"/>
              <a:t>Any nuclear attack on India will be met with a massive and devastating retaliation. This principle strengthens India’s deterrence by ensuring adversaries understand the consequences of a first strike.</a:t>
            </a:r>
          </a:p>
          <a:p>
            <a:pPr marL="57150" indent="0" algn="just">
              <a:buNone/>
            </a:pPr>
            <a:endParaRPr lang="en-US" dirty="0"/>
          </a:p>
        </p:txBody>
      </p:sp>
      <p:sp>
        <p:nvSpPr>
          <p:cNvPr id="4" name="Title 1">
            <a:extLst>
              <a:ext uri="{FF2B5EF4-FFF2-40B4-BE49-F238E27FC236}">
                <a16:creationId xmlns:a16="http://schemas.microsoft.com/office/drawing/2014/main" id="{0FB67274-C4CE-0082-AD9E-680D06AFD92D}"/>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The Framework of India’s Nuclear Strategy</a:t>
            </a:r>
            <a:endParaRPr lang="en-IN" sz="2600" b="1" dirty="0"/>
          </a:p>
        </p:txBody>
      </p:sp>
    </p:spTree>
    <p:extLst>
      <p:ext uri="{BB962C8B-B14F-4D97-AF65-F5344CB8AC3E}">
        <p14:creationId xmlns:p14="http://schemas.microsoft.com/office/powerpoint/2010/main" val="206387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23838-8F54-252C-6CFE-1B3CB7487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A6E074-C089-4A1C-DE98-C26D6C6B25C8}"/>
              </a:ext>
            </a:extLst>
          </p:cNvPr>
          <p:cNvSpPr>
            <a:spLocks noGrp="1"/>
          </p:cNvSpPr>
          <p:nvPr>
            <p:ph type="title"/>
          </p:nvPr>
        </p:nvSpPr>
        <p:spPr>
          <a:xfrm>
            <a:off x="2592925" y="624110"/>
            <a:ext cx="8911687" cy="718307"/>
          </a:xfrm>
        </p:spPr>
        <p:txBody>
          <a:bodyPr/>
          <a:lstStyle/>
          <a:p>
            <a:r>
              <a:rPr lang="en-US" b="1" dirty="0"/>
              <a:t>Evolution of India’s Nuclear Doctrine</a:t>
            </a:r>
            <a:endParaRPr lang="en-IN" b="1" dirty="0"/>
          </a:p>
        </p:txBody>
      </p:sp>
      <p:sp>
        <p:nvSpPr>
          <p:cNvPr id="3" name="Content Placeholder 2">
            <a:extLst>
              <a:ext uri="{FF2B5EF4-FFF2-40B4-BE49-F238E27FC236}">
                <a16:creationId xmlns:a16="http://schemas.microsoft.com/office/drawing/2014/main" id="{54D29E64-090B-2FF7-6857-FC5AB71FDD66}"/>
              </a:ext>
            </a:extLst>
          </p:cNvPr>
          <p:cNvSpPr>
            <a:spLocks noGrp="1"/>
          </p:cNvSpPr>
          <p:nvPr>
            <p:ph idx="1"/>
          </p:nvPr>
        </p:nvSpPr>
        <p:spPr>
          <a:xfrm>
            <a:off x="2589212" y="1939047"/>
            <a:ext cx="8915400" cy="4818434"/>
          </a:xfrm>
        </p:spPr>
        <p:txBody>
          <a:bodyPr>
            <a:normAutofit/>
          </a:bodyPr>
          <a:lstStyle/>
          <a:p>
            <a:pPr algn="just"/>
            <a:r>
              <a:rPr lang="en-US" sz="2000" b="1" dirty="0"/>
              <a:t>Goals of the Doctrine</a:t>
            </a:r>
          </a:p>
          <a:p>
            <a:pPr algn="just">
              <a:buFont typeface="Arial" panose="020B0604020202020204" pitchFamily="34" charset="0"/>
              <a:buChar char="•"/>
            </a:pPr>
            <a:r>
              <a:rPr lang="en-US" b="1" dirty="0"/>
              <a:t>Prevent Regional Escalation:</a:t>
            </a:r>
            <a:endParaRPr lang="en-US" dirty="0"/>
          </a:p>
          <a:p>
            <a:pPr lvl="1" algn="just">
              <a:buFont typeface="Arial" panose="020B0604020202020204" pitchFamily="34" charset="0"/>
              <a:buChar char="•"/>
            </a:pPr>
            <a:r>
              <a:rPr lang="en-US" dirty="0"/>
              <a:t>Serve as a stabilizing factor in South Asia by deterring nuclear conflict with neighbors like Pakistan and China.</a:t>
            </a:r>
          </a:p>
          <a:p>
            <a:pPr algn="just">
              <a:buFont typeface="Arial" panose="020B0604020202020204" pitchFamily="34" charset="0"/>
              <a:buChar char="•"/>
            </a:pPr>
            <a:r>
              <a:rPr lang="en-US" b="1" dirty="0"/>
              <a:t>Promote Global Disarmament:</a:t>
            </a:r>
            <a:endParaRPr lang="en-US" dirty="0"/>
          </a:p>
          <a:p>
            <a:pPr lvl="1" algn="just">
              <a:buFont typeface="Arial" panose="020B0604020202020204" pitchFamily="34" charset="0"/>
              <a:buChar char="•"/>
            </a:pPr>
            <a:r>
              <a:rPr lang="en-US" dirty="0"/>
              <a:t>India advocates for the eventual elimination of nuclear weapons globally while maintaining its deterrence until disarmament is achieved.</a:t>
            </a:r>
          </a:p>
          <a:p>
            <a:pPr algn="just">
              <a:buFont typeface="Arial" panose="020B0604020202020204" pitchFamily="34" charset="0"/>
              <a:buChar char="•"/>
            </a:pPr>
            <a:r>
              <a:rPr lang="en-US" b="1" dirty="0"/>
              <a:t>Secure National Sovereignty:</a:t>
            </a:r>
            <a:endParaRPr lang="en-US" dirty="0"/>
          </a:p>
          <a:p>
            <a:pPr lvl="1" algn="just">
              <a:buFont typeface="Arial" panose="020B0604020202020204" pitchFamily="34" charset="0"/>
              <a:buChar char="•"/>
            </a:pPr>
            <a:r>
              <a:rPr lang="en-US" dirty="0"/>
              <a:t>Ensure India’s freedom to make independent strategic and security decisions in the face of external pressures.</a:t>
            </a:r>
          </a:p>
          <a:p>
            <a:pPr algn="just">
              <a:buFont typeface="Arial" panose="020B0604020202020204" pitchFamily="34" charset="0"/>
              <a:buChar char="•"/>
            </a:pPr>
            <a:r>
              <a:rPr lang="en-US" b="1" dirty="0"/>
              <a:t>Balance Military and Economic Growth:</a:t>
            </a:r>
            <a:endParaRPr lang="en-US" dirty="0"/>
          </a:p>
          <a:p>
            <a:pPr lvl="1" algn="just">
              <a:buFont typeface="Arial" panose="020B0604020202020204" pitchFamily="34" charset="0"/>
              <a:buChar char="•"/>
            </a:pPr>
            <a:r>
              <a:rPr lang="en-US" dirty="0"/>
              <a:t>Avoid excessive nuclear stockpiling to prioritize economic and technological development.</a:t>
            </a:r>
          </a:p>
          <a:p>
            <a:pPr marL="57150" indent="0" algn="just">
              <a:buNone/>
            </a:pPr>
            <a:endParaRPr lang="en-US" dirty="0"/>
          </a:p>
        </p:txBody>
      </p:sp>
      <p:sp>
        <p:nvSpPr>
          <p:cNvPr id="4" name="Title 1">
            <a:extLst>
              <a:ext uri="{FF2B5EF4-FFF2-40B4-BE49-F238E27FC236}">
                <a16:creationId xmlns:a16="http://schemas.microsoft.com/office/drawing/2014/main" id="{968E5577-F5D7-DC71-4CAB-D746B82BF065}"/>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The Framework of India’s Nuclear Strategy</a:t>
            </a:r>
            <a:endParaRPr lang="en-IN" sz="2600" b="1" dirty="0"/>
          </a:p>
        </p:txBody>
      </p:sp>
    </p:spTree>
    <p:extLst>
      <p:ext uri="{BB962C8B-B14F-4D97-AF65-F5344CB8AC3E}">
        <p14:creationId xmlns:p14="http://schemas.microsoft.com/office/powerpoint/2010/main" val="134507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111C3-310F-4BB3-D18A-D5CD5BDB0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304FB9-0704-CC32-85E1-6F10CA687C82}"/>
              </a:ext>
            </a:extLst>
          </p:cNvPr>
          <p:cNvSpPr>
            <a:spLocks noGrp="1"/>
          </p:cNvSpPr>
          <p:nvPr>
            <p:ph type="title"/>
          </p:nvPr>
        </p:nvSpPr>
        <p:spPr>
          <a:xfrm>
            <a:off x="2592925" y="624110"/>
            <a:ext cx="8911687" cy="718307"/>
          </a:xfrm>
        </p:spPr>
        <p:txBody>
          <a:bodyPr/>
          <a:lstStyle/>
          <a:p>
            <a:r>
              <a:rPr lang="en-US" b="1" dirty="0"/>
              <a:t>Evolution of India’s Nuclear Doctrine</a:t>
            </a:r>
            <a:endParaRPr lang="en-IN" b="1" dirty="0"/>
          </a:p>
        </p:txBody>
      </p:sp>
      <p:sp>
        <p:nvSpPr>
          <p:cNvPr id="3" name="Content Placeholder 2">
            <a:extLst>
              <a:ext uri="{FF2B5EF4-FFF2-40B4-BE49-F238E27FC236}">
                <a16:creationId xmlns:a16="http://schemas.microsoft.com/office/drawing/2014/main" id="{DD7AD2FF-73E0-956B-C7D9-1F29DE9ED54D}"/>
              </a:ext>
            </a:extLst>
          </p:cNvPr>
          <p:cNvSpPr>
            <a:spLocks noGrp="1"/>
          </p:cNvSpPr>
          <p:nvPr>
            <p:ph idx="1"/>
          </p:nvPr>
        </p:nvSpPr>
        <p:spPr>
          <a:xfrm>
            <a:off x="2589212" y="1939047"/>
            <a:ext cx="8915400" cy="4818434"/>
          </a:xfrm>
        </p:spPr>
        <p:txBody>
          <a:bodyPr>
            <a:normAutofit/>
          </a:bodyPr>
          <a:lstStyle/>
          <a:p>
            <a:pPr algn="just"/>
            <a:r>
              <a:rPr lang="en-US" sz="2000" b="1" dirty="0"/>
              <a:t>Significance</a:t>
            </a:r>
          </a:p>
          <a:p>
            <a:pPr algn="just">
              <a:buFont typeface="Arial" panose="020B0604020202020204" pitchFamily="34" charset="0"/>
              <a:buChar char="•"/>
            </a:pPr>
            <a:r>
              <a:rPr lang="en-US" b="1" dirty="0"/>
              <a:t>Strategic Stability:</a:t>
            </a:r>
            <a:endParaRPr lang="en-US" dirty="0"/>
          </a:p>
          <a:p>
            <a:pPr marL="742950" lvl="1" indent="-285750" algn="just">
              <a:buFont typeface="Arial" panose="020B0604020202020204" pitchFamily="34" charset="0"/>
              <a:buChar char="•"/>
            </a:pPr>
            <a:r>
              <a:rPr lang="en-US" dirty="0"/>
              <a:t>India’s doctrine strikes a balance between asserting its nuclear power and maintaining its image as a responsible global player.</a:t>
            </a:r>
          </a:p>
          <a:p>
            <a:pPr marL="742950" lvl="1" indent="-285750" algn="just">
              <a:buFont typeface="Arial" panose="020B0604020202020204" pitchFamily="34" charset="0"/>
              <a:buChar char="•"/>
            </a:pPr>
            <a:r>
              <a:rPr lang="en-US" dirty="0"/>
              <a:t>Provides reassurance to the international community about India’s non-aggressive intent.</a:t>
            </a:r>
          </a:p>
          <a:p>
            <a:pPr algn="just">
              <a:buFont typeface="Arial" panose="020B0604020202020204" pitchFamily="34" charset="0"/>
              <a:buChar char="•"/>
            </a:pPr>
            <a:r>
              <a:rPr lang="en-US" b="1" dirty="0"/>
              <a:t>Message to Adversaries:</a:t>
            </a:r>
            <a:endParaRPr lang="en-US" dirty="0"/>
          </a:p>
          <a:p>
            <a:pPr marL="742950" lvl="1" indent="-285750" algn="just">
              <a:buFont typeface="Arial" panose="020B0604020202020204" pitchFamily="34" charset="0"/>
              <a:buChar char="•"/>
            </a:pPr>
            <a:r>
              <a:rPr lang="en-US" dirty="0"/>
              <a:t>Sends a clear signal to China and Pakistan about India’s capability and resolve to respond decisively to any aggression.</a:t>
            </a:r>
          </a:p>
          <a:p>
            <a:pPr algn="just">
              <a:buFont typeface="Arial" panose="020B0604020202020204" pitchFamily="34" charset="0"/>
              <a:buChar char="•"/>
            </a:pPr>
            <a:r>
              <a:rPr lang="en-US" b="1" dirty="0"/>
              <a:t>Global Leadership Role:</a:t>
            </a:r>
            <a:endParaRPr lang="en-US" dirty="0"/>
          </a:p>
          <a:p>
            <a:pPr marL="742950" lvl="1" indent="-285750" algn="just">
              <a:buFont typeface="Arial" panose="020B0604020202020204" pitchFamily="34" charset="0"/>
              <a:buChar char="•"/>
            </a:pPr>
            <a:r>
              <a:rPr lang="en-US" dirty="0"/>
              <a:t>Strengthens India’s position as a responsible nuclear state advocating for fair global nuclear regimes, including entry into the Nuclear Suppliers Group (NSG).</a:t>
            </a:r>
          </a:p>
          <a:p>
            <a:pPr marL="57150" indent="0" algn="just">
              <a:buNone/>
            </a:pPr>
            <a:endParaRPr lang="en-US" dirty="0"/>
          </a:p>
        </p:txBody>
      </p:sp>
      <p:sp>
        <p:nvSpPr>
          <p:cNvPr id="4" name="Title 1">
            <a:extLst>
              <a:ext uri="{FF2B5EF4-FFF2-40B4-BE49-F238E27FC236}">
                <a16:creationId xmlns:a16="http://schemas.microsoft.com/office/drawing/2014/main" id="{4CA0F26F-2097-6E88-E0D3-DAF926D98E09}"/>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The Framework of India’s Nuclear Strategy</a:t>
            </a:r>
            <a:endParaRPr lang="en-IN" sz="2600" b="1" dirty="0"/>
          </a:p>
        </p:txBody>
      </p:sp>
    </p:spTree>
    <p:extLst>
      <p:ext uri="{BB962C8B-B14F-4D97-AF65-F5344CB8AC3E}">
        <p14:creationId xmlns:p14="http://schemas.microsoft.com/office/powerpoint/2010/main" val="2832481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E1045-1CB1-2939-75F5-44BCCBDEF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61EE8-2A13-2F51-E711-E3A94DBB79E4}"/>
              </a:ext>
            </a:extLst>
          </p:cNvPr>
          <p:cNvSpPr>
            <a:spLocks noGrp="1"/>
          </p:cNvSpPr>
          <p:nvPr>
            <p:ph type="title"/>
          </p:nvPr>
        </p:nvSpPr>
        <p:spPr>
          <a:xfrm>
            <a:off x="2592925" y="624110"/>
            <a:ext cx="8911687" cy="718307"/>
          </a:xfrm>
        </p:spPr>
        <p:txBody>
          <a:bodyPr/>
          <a:lstStyle/>
          <a:p>
            <a:r>
              <a:rPr lang="en-IN" b="1" dirty="0"/>
              <a:t>Global and Regional Impact</a:t>
            </a:r>
          </a:p>
        </p:txBody>
      </p:sp>
      <p:sp>
        <p:nvSpPr>
          <p:cNvPr id="3" name="Content Placeholder 2">
            <a:extLst>
              <a:ext uri="{FF2B5EF4-FFF2-40B4-BE49-F238E27FC236}">
                <a16:creationId xmlns:a16="http://schemas.microsoft.com/office/drawing/2014/main" id="{51D5589A-7A0F-BD9D-2CD2-FA38F750C349}"/>
              </a:ext>
            </a:extLst>
          </p:cNvPr>
          <p:cNvSpPr>
            <a:spLocks noGrp="1"/>
          </p:cNvSpPr>
          <p:nvPr>
            <p:ph idx="1"/>
          </p:nvPr>
        </p:nvSpPr>
        <p:spPr>
          <a:xfrm>
            <a:off x="2585499" y="1939047"/>
            <a:ext cx="8915400" cy="4857346"/>
          </a:xfrm>
        </p:spPr>
        <p:txBody>
          <a:bodyPr>
            <a:normAutofit lnSpcReduction="10000"/>
          </a:bodyPr>
          <a:lstStyle/>
          <a:p>
            <a:pPr algn="just"/>
            <a:r>
              <a:rPr lang="en-US" sz="2000" b="1" dirty="0"/>
              <a:t>Immediate Consequences</a:t>
            </a:r>
          </a:p>
          <a:p>
            <a:pPr algn="just">
              <a:buFont typeface="Arial" panose="020B0604020202020204" pitchFamily="34" charset="0"/>
              <a:buChar char="•"/>
            </a:pPr>
            <a:r>
              <a:rPr lang="en-US" b="1" dirty="0"/>
              <a:t>Sanctions and Isolation:</a:t>
            </a:r>
            <a:endParaRPr lang="en-US" dirty="0"/>
          </a:p>
          <a:p>
            <a:pPr lvl="1" algn="just">
              <a:buFont typeface="Arial" panose="020B0604020202020204" pitchFamily="34" charset="0"/>
              <a:buChar char="•"/>
            </a:pPr>
            <a:r>
              <a:rPr lang="en-US" dirty="0"/>
              <a:t>After Pokhran II in 1998, India faced widespread condemnation, especially from Western nations like the United States, Canada, and Japan.</a:t>
            </a:r>
          </a:p>
          <a:p>
            <a:pPr lvl="1" algn="just">
              <a:buFont typeface="Arial" panose="020B0604020202020204" pitchFamily="34" charset="0"/>
              <a:buChar char="•"/>
            </a:pPr>
            <a:r>
              <a:rPr lang="en-US" dirty="0"/>
              <a:t>International financial institutions like the IMF and World Bank withheld assistance, impacting India’s economic growth.</a:t>
            </a:r>
          </a:p>
          <a:p>
            <a:pPr lvl="1" algn="just">
              <a:buFont typeface="Arial" panose="020B0604020202020204" pitchFamily="34" charset="0"/>
              <a:buChar char="•"/>
            </a:pPr>
            <a:r>
              <a:rPr lang="en-US" dirty="0"/>
              <a:t>The sanctions created pressure on India’s economy but also strengthened its resolve to pursue self-reliance in critical sectors.</a:t>
            </a:r>
          </a:p>
          <a:p>
            <a:pPr algn="just">
              <a:buFont typeface="Arial" panose="020B0604020202020204" pitchFamily="34" charset="0"/>
              <a:buChar char="•"/>
            </a:pPr>
            <a:r>
              <a:rPr lang="en-US" b="1" dirty="0"/>
              <a:t>Diplomatic Repercussions:</a:t>
            </a:r>
            <a:endParaRPr lang="en-US" dirty="0"/>
          </a:p>
          <a:p>
            <a:pPr lvl="1" algn="just">
              <a:buFont typeface="Arial" panose="020B0604020202020204" pitchFamily="34" charset="0"/>
              <a:buChar char="•"/>
            </a:pPr>
            <a:r>
              <a:rPr lang="en-US" dirty="0"/>
              <a:t>India’s relations with several Western nations deteriorated, as they viewed the nuclear tests as a challenge to the global non-proliferation regime.</a:t>
            </a:r>
          </a:p>
          <a:p>
            <a:pPr lvl="1" algn="just">
              <a:buFont typeface="Arial" panose="020B0604020202020204" pitchFamily="34" charset="0"/>
              <a:buChar char="•"/>
            </a:pPr>
            <a:r>
              <a:rPr lang="en-US" dirty="0"/>
              <a:t>Despite criticism, India stood firm, emphasizing its commitment to responsible nuclear conduct and global peace.</a:t>
            </a:r>
          </a:p>
          <a:p>
            <a:pPr lvl="1" algn="just">
              <a:buFont typeface="Arial" panose="020B0604020202020204" pitchFamily="34" charset="0"/>
              <a:buChar char="•"/>
            </a:pPr>
            <a:r>
              <a:rPr lang="en-US" dirty="0"/>
              <a:t>The tests sparked debates about the fairness of global nuclear rules, which allowed established nuclear powers to maintain their arsenals while restricting others.</a:t>
            </a:r>
          </a:p>
          <a:p>
            <a:pPr marL="57150" indent="0" algn="just">
              <a:buNone/>
            </a:pPr>
            <a:endParaRPr lang="en-US" dirty="0"/>
          </a:p>
        </p:txBody>
      </p:sp>
      <p:sp>
        <p:nvSpPr>
          <p:cNvPr id="4" name="Title 1">
            <a:extLst>
              <a:ext uri="{FF2B5EF4-FFF2-40B4-BE49-F238E27FC236}">
                <a16:creationId xmlns:a16="http://schemas.microsoft.com/office/drawing/2014/main" id="{8B2B610D-5071-5E69-A3A6-22926D1B957B}"/>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Consequences of Pokhran I &amp; II</a:t>
            </a:r>
            <a:endParaRPr lang="en-IN" sz="2600" dirty="0"/>
          </a:p>
        </p:txBody>
      </p:sp>
    </p:spTree>
    <p:extLst>
      <p:ext uri="{BB962C8B-B14F-4D97-AF65-F5344CB8AC3E}">
        <p14:creationId xmlns:p14="http://schemas.microsoft.com/office/powerpoint/2010/main" val="2855143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FE298-422D-C5AB-7C40-50435AE48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AF2495-93F3-BE74-3343-F64DCD78211A}"/>
              </a:ext>
            </a:extLst>
          </p:cNvPr>
          <p:cNvSpPr>
            <a:spLocks noGrp="1"/>
          </p:cNvSpPr>
          <p:nvPr>
            <p:ph type="title"/>
          </p:nvPr>
        </p:nvSpPr>
        <p:spPr>
          <a:xfrm>
            <a:off x="2592925" y="624110"/>
            <a:ext cx="8911687" cy="718307"/>
          </a:xfrm>
        </p:spPr>
        <p:txBody>
          <a:bodyPr/>
          <a:lstStyle/>
          <a:p>
            <a:r>
              <a:rPr lang="en-IN" b="1" dirty="0"/>
              <a:t>Global and Regional Impact</a:t>
            </a:r>
          </a:p>
        </p:txBody>
      </p:sp>
      <p:sp>
        <p:nvSpPr>
          <p:cNvPr id="3" name="Content Placeholder 2">
            <a:extLst>
              <a:ext uri="{FF2B5EF4-FFF2-40B4-BE49-F238E27FC236}">
                <a16:creationId xmlns:a16="http://schemas.microsoft.com/office/drawing/2014/main" id="{EB862391-9CF7-B673-32B3-513918D05BE2}"/>
              </a:ext>
            </a:extLst>
          </p:cNvPr>
          <p:cNvSpPr>
            <a:spLocks noGrp="1"/>
          </p:cNvSpPr>
          <p:nvPr>
            <p:ph idx="1"/>
          </p:nvPr>
        </p:nvSpPr>
        <p:spPr>
          <a:xfrm>
            <a:off x="2589212" y="1939047"/>
            <a:ext cx="8915400" cy="4918953"/>
          </a:xfrm>
        </p:spPr>
        <p:txBody>
          <a:bodyPr>
            <a:normAutofit fontScale="92500" lnSpcReduction="10000"/>
          </a:bodyPr>
          <a:lstStyle/>
          <a:p>
            <a:pPr algn="just"/>
            <a:r>
              <a:rPr lang="en-US" sz="2100" b="1" dirty="0"/>
              <a:t>Long-Term Impacts</a:t>
            </a:r>
          </a:p>
          <a:p>
            <a:pPr algn="just">
              <a:buFont typeface="Arial" panose="020B0604020202020204" pitchFamily="34" charset="0"/>
              <a:buChar char="•"/>
            </a:pPr>
            <a:r>
              <a:rPr lang="en-US" b="1" dirty="0"/>
              <a:t>India’s Emphasis on Indigenous Development:</a:t>
            </a:r>
            <a:endParaRPr lang="en-US" dirty="0"/>
          </a:p>
          <a:p>
            <a:pPr lvl="1" algn="just">
              <a:buFont typeface="Arial" panose="020B0604020202020204" pitchFamily="34" charset="0"/>
              <a:buChar char="•"/>
            </a:pPr>
            <a:r>
              <a:rPr lang="en-US" dirty="0"/>
              <a:t>The sanctions highlighted the vulnerability of relying on external resources, driving India to bolster its indigenous technological and scientific capabilities.</a:t>
            </a:r>
          </a:p>
          <a:p>
            <a:pPr lvl="1" algn="just">
              <a:buFont typeface="Arial" panose="020B0604020202020204" pitchFamily="34" charset="0"/>
              <a:buChar char="•"/>
            </a:pPr>
            <a:r>
              <a:rPr lang="en-US" dirty="0"/>
              <a:t>Organizations like the Indian Space Research Organization (ISRO) and the Department of Atomic Energy (DAE) played pivotal roles in advancing India’s self-reliance in nuclear technology and delivery systems.</a:t>
            </a:r>
          </a:p>
          <a:p>
            <a:pPr algn="just">
              <a:buFont typeface="Arial" panose="020B0604020202020204" pitchFamily="34" charset="0"/>
              <a:buChar char="•"/>
            </a:pPr>
            <a:r>
              <a:rPr lang="en-US" b="1" dirty="0"/>
              <a:t>Shift in Global Perception:</a:t>
            </a:r>
            <a:endParaRPr lang="en-US" dirty="0"/>
          </a:p>
          <a:p>
            <a:pPr lvl="1" algn="just">
              <a:buFont typeface="Arial" panose="020B0604020202020204" pitchFamily="34" charset="0"/>
              <a:buChar char="•"/>
            </a:pPr>
            <a:r>
              <a:rPr lang="en-US" dirty="0"/>
              <a:t>The Indo-US Civil Nuclear Agreement in 2008 marked a turning point, acknowledging India as a de facto nuclear weapons state. </a:t>
            </a:r>
          </a:p>
          <a:p>
            <a:pPr lvl="1" algn="just">
              <a:buFont typeface="Arial" panose="020B0604020202020204" pitchFamily="34" charset="0"/>
              <a:buChar char="•"/>
            </a:pPr>
            <a:r>
              <a:rPr lang="en-US" dirty="0"/>
              <a:t>This agreement allowed India access to civilian nuclear technology and materials, ending decades of isolation from global nuclear trade.</a:t>
            </a:r>
          </a:p>
          <a:p>
            <a:pPr algn="just">
              <a:buFont typeface="Arial" panose="020B0604020202020204" pitchFamily="34" charset="0"/>
              <a:buChar char="•"/>
            </a:pPr>
            <a:r>
              <a:rPr lang="en-US" b="1" dirty="0"/>
              <a:t>Regional Nuclear Arms Race:</a:t>
            </a:r>
            <a:endParaRPr lang="en-US" dirty="0"/>
          </a:p>
          <a:p>
            <a:pPr lvl="1" algn="just">
              <a:buFont typeface="Arial" panose="020B0604020202020204" pitchFamily="34" charset="0"/>
              <a:buChar char="•"/>
            </a:pPr>
            <a:r>
              <a:rPr lang="en-US" dirty="0"/>
              <a:t>Pakistan responded to Pokhran II with its own nuclear tests, escalating tensions in South Asia. </a:t>
            </a:r>
          </a:p>
          <a:p>
            <a:pPr lvl="1" algn="just">
              <a:buFont typeface="Arial" panose="020B0604020202020204" pitchFamily="34" charset="0"/>
              <a:buChar char="•"/>
            </a:pPr>
            <a:r>
              <a:rPr lang="en-US" dirty="0"/>
              <a:t>The threat of nuclear conflict became a significant concern, particularly during crises like the Kargil War (1999) and the Mumbai attacks (2008).</a:t>
            </a:r>
          </a:p>
        </p:txBody>
      </p:sp>
      <p:sp>
        <p:nvSpPr>
          <p:cNvPr id="4" name="Title 1">
            <a:extLst>
              <a:ext uri="{FF2B5EF4-FFF2-40B4-BE49-F238E27FC236}">
                <a16:creationId xmlns:a16="http://schemas.microsoft.com/office/drawing/2014/main" id="{99988C08-2EA9-92C8-DC0C-FB2586C3E6DA}"/>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Consequences of Pokhran I &amp; II</a:t>
            </a:r>
            <a:endParaRPr lang="en-IN" sz="2600" dirty="0"/>
          </a:p>
        </p:txBody>
      </p:sp>
    </p:spTree>
    <p:extLst>
      <p:ext uri="{BB962C8B-B14F-4D97-AF65-F5344CB8AC3E}">
        <p14:creationId xmlns:p14="http://schemas.microsoft.com/office/powerpoint/2010/main" val="307153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D3034-9F86-14A2-904F-3B71235D3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AC7DF-65C6-F119-0340-5DCA2BEA3E29}"/>
              </a:ext>
            </a:extLst>
          </p:cNvPr>
          <p:cNvSpPr>
            <a:spLocks noGrp="1"/>
          </p:cNvSpPr>
          <p:nvPr>
            <p:ph type="title"/>
          </p:nvPr>
        </p:nvSpPr>
        <p:spPr>
          <a:xfrm>
            <a:off x="2592925" y="624110"/>
            <a:ext cx="8911687" cy="718307"/>
          </a:xfrm>
        </p:spPr>
        <p:txBody>
          <a:bodyPr/>
          <a:lstStyle/>
          <a:p>
            <a:r>
              <a:rPr lang="en-IN" b="1" dirty="0"/>
              <a:t>India’s Current Nuclear Policy</a:t>
            </a:r>
          </a:p>
        </p:txBody>
      </p:sp>
      <p:sp>
        <p:nvSpPr>
          <p:cNvPr id="3" name="Content Placeholder 2">
            <a:extLst>
              <a:ext uri="{FF2B5EF4-FFF2-40B4-BE49-F238E27FC236}">
                <a16:creationId xmlns:a16="http://schemas.microsoft.com/office/drawing/2014/main" id="{90FECF47-179E-4DFC-95EA-E3ADF431E621}"/>
              </a:ext>
            </a:extLst>
          </p:cNvPr>
          <p:cNvSpPr>
            <a:spLocks noGrp="1"/>
          </p:cNvSpPr>
          <p:nvPr>
            <p:ph idx="1"/>
          </p:nvPr>
        </p:nvSpPr>
        <p:spPr>
          <a:xfrm>
            <a:off x="2589212" y="1939047"/>
            <a:ext cx="8915400" cy="4918953"/>
          </a:xfrm>
        </p:spPr>
        <p:txBody>
          <a:bodyPr>
            <a:normAutofit fontScale="92500" lnSpcReduction="20000"/>
          </a:bodyPr>
          <a:lstStyle/>
          <a:p>
            <a:pPr algn="just"/>
            <a:r>
              <a:rPr lang="en-US" sz="2100" b="1" dirty="0"/>
              <a:t>Strategic Modernization</a:t>
            </a:r>
          </a:p>
          <a:p>
            <a:pPr algn="just">
              <a:buFont typeface="Arial" panose="020B0604020202020204" pitchFamily="34" charset="0"/>
              <a:buChar char="•"/>
            </a:pPr>
            <a:r>
              <a:rPr lang="en-US" b="1" dirty="0"/>
              <a:t>Missile Development</a:t>
            </a:r>
            <a:r>
              <a:rPr lang="en-US" dirty="0"/>
              <a:t>:</a:t>
            </a:r>
          </a:p>
          <a:p>
            <a:pPr lvl="1" algn="just">
              <a:buFont typeface="Arial" panose="020B0604020202020204" pitchFamily="34" charset="0"/>
              <a:buChar char="•"/>
            </a:pPr>
            <a:r>
              <a:rPr lang="en-US" dirty="0"/>
              <a:t>India has enhanced its missile arsenal with long-range intercontinental ballistic missiles (ICBMs) like Agni-V, capable of striking targets over 5,000 kilometers.</a:t>
            </a:r>
          </a:p>
          <a:p>
            <a:pPr lvl="1" algn="just">
              <a:buFont typeface="Arial" panose="020B0604020202020204" pitchFamily="34" charset="0"/>
              <a:buChar char="•"/>
            </a:pPr>
            <a:r>
              <a:rPr lang="en-US" dirty="0"/>
              <a:t>Shorter-range missiles like Agni-I and Prithvi cater to regional deterrence, especially against neighboring threats.</a:t>
            </a:r>
          </a:p>
          <a:p>
            <a:pPr algn="just">
              <a:buFont typeface="Arial" panose="020B0604020202020204" pitchFamily="34" charset="0"/>
              <a:buChar char="•"/>
            </a:pPr>
            <a:r>
              <a:rPr lang="en-US" b="1" dirty="0"/>
              <a:t>Nuclear Triad</a:t>
            </a:r>
            <a:r>
              <a:rPr lang="en-US" dirty="0"/>
              <a:t>:</a:t>
            </a:r>
          </a:p>
          <a:p>
            <a:pPr lvl="1" algn="just">
              <a:buFont typeface="Arial" panose="020B0604020202020204" pitchFamily="34" charset="0"/>
              <a:buChar char="•"/>
            </a:pPr>
            <a:r>
              <a:rPr lang="en-US" dirty="0"/>
              <a:t>India has operationalized its nuclear triad, ensuring second-strike capability through:</a:t>
            </a:r>
          </a:p>
          <a:p>
            <a:pPr lvl="2" algn="just">
              <a:buFont typeface="Arial" panose="020B0604020202020204" pitchFamily="34" charset="0"/>
              <a:buChar char="•"/>
            </a:pPr>
            <a:r>
              <a:rPr lang="en-US" dirty="0"/>
              <a:t>Land-based missiles.</a:t>
            </a:r>
          </a:p>
          <a:p>
            <a:pPr lvl="2" algn="just">
              <a:buFont typeface="Arial" panose="020B0604020202020204" pitchFamily="34" charset="0"/>
              <a:buChar char="•"/>
            </a:pPr>
            <a:r>
              <a:rPr lang="en-US" dirty="0"/>
              <a:t>Air-delivered nuclear bombs via aircraft like the Mirage-2000.</a:t>
            </a:r>
          </a:p>
          <a:p>
            <a:pPr lvl="2" algn="just">
              <a:buFont typeface="Arial" panose="020B0604020202020204" pitchFamily="34" charset="0"/>
              <a:buChar char="•"/>
            </a:pPr>
            <a:r>
              <a:rPr lang="en-US" dirty="0"/>
              <a:t>Sea-based deterrence with nuclear-powered submarines, notably INS </a:t>
            </a:r>
            <a:r>
              <a:rPr lang="en-US" dirty="0" err="1"/>
              <a:t>Arihant</a:t>
            </a:r>
            <a:r>
              <a:rPr lang="en-US" dirty="0"/>
              <a:t>.</a:t>
            </a:r>
          </a:p>
          <a:p>
            <a:pPr algn="just">
              <a:buFont typeface="Arial" panose="020B0604020202020204" pitchFamily="34" charset="0"/>
              <a:buChar char="•"/>
            </a:pPr>
            <a:r>
              <a:rPr lang="en-US" b="1" dirty="0"/>
              <a:t>Focus on Technology:</a:t>
            </a:r>
            <a:endParaRPr lang="en-US" dirty="0"/>
          </a:p>
          <a:p>
            <a:pPr lvl="1" algn="just">
              <a:buFont typeface="Arial" panose="020B0604020202020204" pitchFamily="34" charset="0"/>
              <a:buChar char="•"/>
            </a:pPr>
            <a:r>
              <a:rPr lang="en-US" dirty="0"/>
              <a:t>Development of technologies to enhance survivability, including:</a:t>
            </a:r>
          </a:p>
          <a:p>
            <a:pPr lvl="2" algn="just">
              <a:buFont typeface="Arial" panose="020B0604020202020204" pitchFamily="34" charset="0"/>
              <a:buChar char="•"/>
            </a:pPr>
            <a:r>
              <a:rPr lang="en-US" dirty="0"/>
              <a:t>Mobile missile launchers.</a:t>
            </a:r>
          </a:p>
          <a:p>
            <a:pPr lvl="2" algn="just">
              <a:buFont typeface="Arial" panose="020B0604020202020204" pitchFamily="34" charset="0"/>
              <a:buChar char="•"/>
            </a:pPr>
            <a:r>
              <a:rPr lang="en-US" dirty="0"/>
              <a:t>Hardened bunkers for storage and command centers.</a:t>
            </a:r>
          </a:p>
          <a:p>
            <a:pPr lvl="2" algn="just">
              <a:buFont typeface="Arial" panose="020B0604020202020204" pitchFamily="34" charset="0"/>
              <a:buChar char="•"/>
            </a:pPr>
            <a:r>
              <a:rPr lang="en-US" dirty="0"/>
              <a:t>Sophisticated command-and-control systems to ensure swift decision-making.</a:t>
            </a:r>
          </a:p>
        </p:txBody>
      </p:sp>
      <p:sp>
        <p:nvSpPr>
          <p:cNvPr id="4" name="Title 1">
            <a:extLst>
              <a:ext uri="{FF2B5EF4-FFF2-40B4-BE49-F238E27FC236}">
                <a16:creationId xmlns:a16="http://schemas.microsoft.com/office/drawing/2014/main" id="{113A5BC3-3C94-3443-41B6-D64EFA548654}"/>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dirty="0"/>
              <a:t>Present-Day Nuclear Strategy</a:t>
            </a:r>
          </a:p>
        </p:txBody>
      </p:sp>
    </p:spTree>
    <p:extLst>
      <p:ext uri="{BB962C8B-B14F-4D97-AF65-F5344CB8AC3E}">
        <p14:creationId xmlns:p14="http://schemas.microsoft.com/office/powerpoint/2010/main" val="64511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B6B16-618B-D0CA-460A-5D3854574B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876EC-7DCF-F15C-CE30-C3E81EC1A627}"/>
              </a:ext>
            </a:extLst>
          </p:cNvPr>
          <p:cNvSpPr>
            <a:spLocks noGrp="1"/>
          </p:cNvSpPr>
          <p:nvPr>
            <p:ph type="title"/>
          </p:nvPr>
        </p:nvSpPr>
        <p:spPr>
          <a:xfrm>
            <a:off x="2592925" y="624110"/>
            <a:ext cx="8911687" cy="718307"/>
          </a:xfrm>
        </p:spPr>
        <p:txBody>
          <a:bodyPr/>
          <a:lstStyle/>
          <a:p>
            <a:r>
              <a:rPr lang="en-IN" b="1" dirty="0"/>
              <a:t>India’s Current Nuclear Policy</a:t>
            </a:r>
          </a:p>
        </p:txBody>
      </p:sp>
      <p:sp>
        <p:nvSpPr>
          <p:cNvPr id="3" name="Content Placeholder 2">
            <a:extLst>
              <a:ext uri="{FF2B5EF4-FFF2-40B4-BE49-F238E27FC236}">
                <a16:creationId xmlns:a16="http://schemas.microsoft.com/office/drawing/2014/main" id="{28DD8B9B-C093-75F0-81F2-3DA8F0847471}"/>
              </a:ext>
            </a:extLst>
          </p:cNvPr>
          <p:cNvSpPr>
            <a:spLocks noGrp="1"/>
          </p:cNvSpPr>
          <p:nvPr>
            <p:ph idx="1"/>
          </p:nvPr>
        </p:nvSpPr>
        <p:spPr>
          <a:xfrm>
            <a:off x="2589212" y="1939047"/>
            <a:ext cx="8915400" cy="4918953"/>
          </a:xfrm>
        </p:spPr>
        <p:txBody>
          <a:bodyPr>
            <a:normAutofit fontScale="92500" lnSpcReduction="20000"/>
          </a:bodyPr>
          <a:lstStyle/>
          <a:p>
            <a:pPr algn="just"/>
            <a:r>
              <a:rPr lang="en-US" sz="1900" b="1" dirty="0"/>
              <a:t>Global Stance</a:t>
            </a:r>
          </a:p>
          <a:p>
            <a:pPr algn="just">
              <a:buFont typeface="Arial" panose="020B0604020202020204" pitchFamily="34" charset="0"/>
              <a:buChar char="•"/>
            </a:pPr>
            <a:r>
              <a:rPr lang="en-US" b="1" dirty="0"/>
              <a:t>Advocacy for NSG Membership</a:t>
            </a:r>
            <a:r>
              <a:rPr lang="en-US" dirty="0"/>
              <a:t>:</a:t>
            </a:r>
          </a:p>
          <a:p>
            <a:pPr lvl="1" algn="just">
              <a:buFont typeface="Arial" panose="020B0604020202020204" pitchFamily="34" charset="0"/>
              <a:buChar char="•"/>
            </a:pPr>
            <a:r>
              <a:rPr lang="en-US" dirty="0"/>
              <a:t>India continues to lobby for inclusion in the Nuclear Suppliers Group, emphasizing its clean record on non-proliferation and responsible nuclear behavior.</a:t>
            </a:r>
          </a:p>
          <a:p>
            <a:pPr lvl="1" algn="just">
              <a:buFont typeface="Arial" panose="020B0604020202020204" pitchFamily="34" charset="0"/>
              <a:buChar char="•"/>
            </a:pPr>
            <a:r>
              <a:rPr lang="en-US" dirty="0"/>
              <a:t>Membership would enable access to advanced nuclear materials and technology for peaceful purposes.</a:t>
            </a:r>
          </a:p>
          <a:p>
            <a:pPr algn="just">
              <a:buFont typeface="Arial" panose="020B0604020202020204" pitchFamily="34" charset="0"/>
              <a:buChar char="•"/>
            </a:pPr>
            <a:r>
              <a:rPr lang="en-US" b="1" dirty="0"/>
              <a:t>Engagement in Disarmament Talks</a:t>
            </a:r>
            <a:r>
              <a:rPr lang="en-US" dirty="0"/>
              <a:t>:</a:t>
            </a:r>
          </a:p>
          <a:p>
            <a:pPr lvl="1" algn="just">
              <a:buFont typeface="Arial" panose="020B0604020202020204" pitchFamily="34" charset="0"/>
              <a:buChar char="•"/>
            </a:pPr>
            <a:r>
              <a:rPr lang="en-US" dirty="0"/>
              <a:t>India supports global disarmament initiatives like the Comprehensive Test Ban Treaty (CTBT) and Fissile Material Cut-off Treaty (FMCT), though it has not formally signed these due to concerns over discriminatory provisions.</a:t>
            </a:r>
          </a:p>
          <a:p>
            <a:pPr algn="just">
              <a:buFont typeface="Arial" panose="020B0604020202020204" pitchFamily="34" charset="0"/>
              <a:buChar char="•"/>
            </a:pPr>
            <a:r>
              <a:rPr lang="en-US" b="1" dirty="0"/>
              <a:t>Indo-US Civil Nuclear Agreement</a:t>
            </a:r>
            <a:r>
              <a:rPr lang="en-US" dirty="0"/>
              <a:t>:</a:t>
            </a:r>
          </a:p>
          <a:p>
            <a:pPr lvl="1" algn="just">
              <a:buFont typeface="Arial" panose="020B0604020202020204" pitchFamily="34" charset="0"/>
              <a:buChar char="•"/>
            </a:pPr>
            <a:r>
              <a:rPr lang="en-US" dirty="0"/>
              <a:t>Highlights India’s growing integration into the global nuclear framework.</a:t>
            </a:r>
          </a:p>
          <a:p>
            <a:pPr lvl="1" algn="just">
              <a:buFont typeface="Arial" panose="020B0604020202020204" pitchFamily="34" charset="0"/>
              <a:buChar char="•"/>
            </a:pPr>
            <a:r>
              <a:rPr lang="en-US" dirty="0"/>
              <a:t>Strengthened India’s ability to access civilian nuclear technology and foster international partnerships.</a:t>
            </a:r>
          </a:p>
          <a:p>
            <a:pPr algn="just">
              <a:buFont typeface="Arial" panose="020B0604020202020204" pitchFamily="34" charset="0"/>
              <a:buChar char="•"/>
            </a:pPr>
            <a:r>
              <a:rPr lang="en-US" b="1" dirty="0"/>
              <a:t>Partnerships with Nuclear Powers</a:t>
            </a:r>
            <a:r>
              <a:rPr lang="en-US" dirty="0"/>
              <a:t>:</a:t>
            </a:r>
          </a:p>
          <a:p>
            <a:pPr lvl="1" algn="just">
              <a:buFont typeface="Arial" panose="020B0604020202020204" pitchFamily="34" charset="0"/>
              <a:buChar char="•"/>
            </a:pPr>
            <a:r>
              <a:rPr lang="en-US" dirty="0"/>
              <a:t>Expanding bilateral agreements for peaceful nuclear energy use with nations like Russia, France, and the USA.</a:t>
            </a:r>
          </a:p>
        </p:txBody>
      </p:sp>
      <p:sp>
        <p:nvSpPr>
          <p:cNvPr id="4" name="Title 1">
            <a:extLst>
              <a:ext uri="{FF2B5EF4-FFF2-40B4-BE49-F238E27FC236}">
                <a16:creationId xmlns:a16="http://schemas.microsoft.com/office/drawing/2014/main" id="{6D954E39-8B45-3556-0B17-A39724D10766}"/>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dirty="0"/>
              <a:t>Present-Day Nuclear Strategy</a:t>
            </a:r>
          </a:p>
        </p:txBody>
      </p:sp>
    </p:spTree>
    <p:extLst>
      <p:ext uri="{BB962C8B-B14F-4D97-AF65-F5344CB8AC3E}">
        <p14:creationId xmlns:p14="http://schemas.microsoft.com/office/powerpoint/2010/main" val="341172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B368B-C9DA-7809-E008-0B39932BA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E4FD80-A348-ECC9-E79F-5F7180D5F6D6}"/>
              </a:ext>
            </a:extLst>
          </p:cNvPr>
          <p:cNvSpPr>
            <a:spLocks noGrp="1"/>
          </p:cNvSpPr>
          <p:nvPr>
            <p:ph type="title"/>
          </p:nvPr>
        </p:nvSpPr>
        <p:spPr>
          <a:xfrm>
            <a:off x="2592925" y="624110"/>
            <a:ext cx="8911687" cy="718307"/>
          </a:xfrm>
        </p:spPr>
        <p:txBody>
          <a:bodyPr/>
          <a:lstStyle/>
          <a:p>
            <a:r>
              <a:rPr lang="en-IN" b="1" dirty="0"/>
              <a:t>India’s Current Nuclear Policy</a:t>
            </a:r>
          </a:p>
        </p:txBody>
      </p:sp>
      <p:sp>
        <p:nvSpPr>
          <p:cNvPr id="3" name="Content Placeholder 2">
            <a:extLst>
              <a:ext uri="{FF2B5EF4-FFF2-40B4-BE49-F238E27FC236}">
                <a16:creationId xmlns:a16="http://schemas.microsoft.com/office/drawing/2014/main" id="{F1B2D04B-8DAE-285D-89A6-70F34628C29F}"/>
              </a:ext>
            </a:extLst>
          </p:cNvPr>
          <p:cNvSpPr>
            <a:spLocks noGrp="1"/>
          </p:cNvSpPr>
          <p:nvPr>
            <p:ph idx="1"/>
          </p:nvPr>
        </p:nvSpPr>
        <p:spPr>
          <a:xfrm>
            <a:off x="2589212" y="1939047"/>
            <a:ext cx="8915400" cy="4918953"/>
          </a:xfrm>
        </p:spPr>
        <p:txBody>
          <a:bodyPr>
            <a:normAutofit fontScale="92500" lnSpcReduction="20000"/>
          </a:bodyPr>
          <a:lstStyle/>
          <a:p>
            <a:r>
              <a:rPr lang="en-US" sz="1900" b="1" dirty="0"/>
              <a:t>Challenges</a:t>
            </a:r>
          </a:p>
          <a:p>
            <a:pPr algn="just">
              <a:buFont typeface="Arial" panose="020B0604020202020204" pitchFamily="34" charset="0"/>
              <a:buChar char="•"/>
            </a:pPr>
            <a:r>
              <a:rPr lang="en-US" b="1" dirty="0"/>
              <a:t>Regional Instability</a:t>
            </a:r>
            <a:r>
              <a:rPr lang="en-US" dirty="0"/>
              <a:t>:</a:t>
            </a:r>
          </a:p>
          <a:p>
            <a:pPr lvl="1" algn="just">
              <a:buFont typeface="Arial" panose="020B0604020202020204" pitchFamily="34" charset="0"/>
              <a:buChar char="•"/>
            </a:pPr>
            <a:r>
              <a:rPr lang="en-US" dirty="0"/>
              <a:t>Continued tensions with Pakistan over cross-border terrorism and disputed regions like Kashmir.</a:t>
            </a:r>
          </a:p>
          <a:p>
            <a:pPr lvl="1" algn="just">
              <a:buFont typeface="Arial" panose="020B0604020202020204" pitchFamily="34" charset="0"/>
              <a:buChar char="•"/>
            </a:pPr>
            <a:r>
              <a:rPr lang="en-US" dirty="0"/>
              <a:t>Concerns over Pakistan’s tactical nuclear weapons and their potential for battlefield use.</a:t>
            </a:r>
          </a:p>
          <a:p>
            <a:pPr algn="just">
              <a:buFont typeface="Arial" panose="020B0604020202020204" pitchFamily="34" charset="0"/>
              <a:buChar char="•"/>
            </a:pPr>
            <a:r>
              <a:rPr lang="en-US" b="1" dirty="0"/>
              <a:t>China’s Rising Influence</a:t>
            </a:r>
            <a:r>
              <a:rPr lang="en-US" dirty="0"/>
              <a:t>:</a:t>
            </a:r>
          </a:p>
          <a:p>
            <a:pPr lvl="1" algn="just">
              <a:buFont typeface="Arial" panose="020B0604020202020204" pitchFamily="34" charset="0"/>
              <a:buChar char="•"/>
            </a:pPr>
            <a:r>
              <a:rPr lang="en-US" dirty="0"/>
              <a:t>China’s advancements in hypersonic missiles and space-based weaponry have prompted India to upgrade its defense systems.</a:t>
            </a:r>
          </a:p>
          <a:p>
            <a:pPr lvl="1" algn="just">
              <a:buFont typeface="Arial" panose="020B0604020202020204" pitchFamily="34" charset="0"/>
              <a:buChar char="•"/>
            </a:pPr>
            <a:r>
              <a:rPr lang="en-US" dirty="0"/>
              <a:t>Border disputes, like those in the Ladakh region, add to the strategic complexity.</a:t>
            </a:r>
          </a:p>
          <a:p>
            <a:pPr algn="just">
              <a:buFont typeface="Arial" panose="020B0604020202020204" pitchFamily="34" charset="0"/>
              <a:buChar char="•"/>
            </a:pPr>
            <a:r>
              <a:rPr lang="en-US" b="1" dirty="0"/>
              <a:t>Balancing Deterrence and Diplomacy</a:t>
            </a:r>
            <a:r>
              <a:rPr lang="en-US" dirty="0"/>
              <a:t>:</a:t>
            </a:r>
          </a:p>
          <a:p>
            <a:pPr lvl="1" algn="just">
              <a:buFont typeface="Arial" panose="020B0604020202020204" pitchFamily="34" charset="0"/>
              <a:buChar char="•"/>
            </a:pPr>
            <a:r>
              <a:rPr lang="en-US" dirty="0"/>
              <a:t>Maintaining a credible deterrent while advocating for global non-proliferation and disarmament.</a:t>
            </a:r>
          </a:p>
          <a:p>
            <a:pPr lvl="1" algn="just">
              <a:buFont typeface="Arial" panose="020B0604020202020204" pitchFamily="34" charset="0"/>
              <a:buChar char="•"/>
            </a:pPr>
            <a:r>
              <a:rPr lang="en-US" dirty="0"/>
              <a:t>Avoiding an arms race while ensuring security in an evolving geopolitical environment.</a:t>
            </a:r>
          </a:p>
          <a:p>
            <a:pPr algn="just">
              <a:buFont typeface="Arial" panose="020B0604020202020204" pitchFamily="34" charset="0"/>
              <a:buChar char="•"/>
            </a:pPr>
            <a:r>
              <a:rPr lang="en-US" b="1" dirty="0"/>
              <a:t>Technological Challenges</a:t>
            </a:r>
            <a:r>
              <a:rPr lang="en-US" dirty="0"/>
              <a:t>:</a:t>
            </a:r>
          </a:p>
          <a:p>
            <a:pPr lvl="1" algn="just">
              <a:buFont typeface="Arial" panose="020B0604020202020204" pitchFamily="34" charset="0"/>
              <a:buChar char="•"/>
            </a:pPr>
            <a:r>
              <a:rPr lang="en-US" dirty="0"/>
              <a:t>Need for continued investment in modernization and cybersecurity to protect nuclear assets from emerging threats like cyberattacks.</a:t>
            </a:r>
          </a:p>
        </p:txBody>
      </p:sp>
      <p:sp>
        <p:nvSpPr>
          <p:cNvPr id="4" name="Title 1">
            <a:extLst>
              <a:ext uri="{FF2B5EF4-FFF2-40B4-BE49-F238E27FC236}">
                <a16:creationId xmlns:a16="http://schemas.microsoft.com/office/drawing/2014/main" id="{0B9E0CE9-05A9-9F60-3DDE-9E9B5F736F62}"/>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dirty="0"/>
              <a:t>Present-Day Nuclear Strategy</a:t>
            </a:r>
          </a:p>
        </p:txBody>
      </p:sp>
    </p:spTree>
    <p:extLst>
      <p:ext uri="{BB962C8B-B14F-4D97-AF65-F5344CB8AC3E}">
        <p14:creationId xmlns:p14="http://schemas.microsoft.com/office/powerpoint/2010/main" val="808105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1EC9C-335F-9271-9915-5FF9BAE86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6BEBC-96C1-644E-A458-84A354E1B8CF}"/>
              </a:ext>
            </a:extLst>
          </p:cNvPr>
          <p:cNvSpPr>
            <a:spLocks noGrp="1"/>
          </p:cNvSpPr>
          <p:nvPr>
            <p:ph type="title"/>
          </p:nvPr>
        </p:nvSpPr>
        <p:spPr>
          <a:xfrm>
            <a:off x="2592925" y="624110"/>
            <a:ext cx="8911687" cy="718307"/>
          </a:xfrm>
        </p:spPr>
        <p:txBody>
          <a:bodyPr/>
          <a:lstStyle/>
          <a:p>
            <a:r>
              <a:rPr lang="en-IN" b="1" dirty="0"/>
              <a:t>Conclusion</a:t>
            </a:r>
          </a:p>
        </p:txBody>
      </p:sp>
      <p:sp>
        <p:nvSpPr>
          <p:cNvPr id="3" name="Content Placeholder 2">
            <a:extLst>
              <a:ext uri="{FF2B5EF4-FFF2-40B4-BE49-F238E27FC236}">
                <a16:creationId xmlns:a16="http://schemas.microsoft.com/office/drawing/2014/main" id="{22AF8DDF-DE70-3957-8ECE-0ACF52CA4A18}"/>
              </a:ext>
            </a:extLst>
          </p:cNvPr>
          <p:cNvSpPr>
            <a:spLocks noGrp="1"/>
          </p:cNvSpPr>
          <p:nvPr>
            <p:ph idx="1"/>
          </p:nvPr>
        </p:nvSpPr>
        <p:spPr>
          <a:xfrm>
            <a:off x="2589212" y="1939047"/>
            <a:ext cx="8915400" cy="4918953"/>
          </a:xfrm>
        </p:spPr>
        <p:txBody>
          <a:bodyPr>
            <a:normAutofit/>
          </a:bodyPr>
          <a:lstStyle/>
          <a:p>
            <a:r>
              <a:rPr lang="en-US" sz="2000" b="1" dirty="0"/>
              <a:t>Summary:</a:t>
            </a:r>
          </a:p>
          <a:p>
            <a:pPr lvl="1">
              <a:buFont typeface="Arial" panose="020B0604020202020204" pitchFamily="34" charset="0"/>
              <a:buChar char="•"/>
            </a:pPr>
            <a:r>
              <a:rPr lang="en-US" dirty="0"/>
              <a:t>Pokhran I and II are milestones in India’s journey toward strategic independence and global recognition.</a:t>
            </a:r>
          </a:p>
          <a:p>
            <a:pPr lvl="1">
              <a:buFont typeface="Arial" panose="020B0604020202020204" pitchFamily="34" charset="0"/>
              <a:buChar char="•"/>
            </a:pPr>
            <a:r>
              <a:rPr lang="en-US" dirty="0"/>
              <a:t>India’s nuclear policy reflects a balance between security needs and ethical responsibility.</a:t>
            </a:r>
          </a:p>
          <a:p>
            <a:pPr lvl="1">
              <a:buFont typeface="Arial" panose="020B0604020202020204" pitchFamily="34" charset="0"/>
              <a:buChar char="•"/>
            </a:pPr>
            <a:r>
              <a:rPr lang="en-US" dirty="0"/>
              <a:t>India’s nuclear journey underscores its commitment to challenging the inequities of the global non-proliferation regime while promoting peaceful nuclear technology use.</a:t>
            </a:r>
          </a:p>
          <a:p>
            <a:pPr lvl="1">
              <a:buFont typeface="Arial" panose="020B0604020202020204" pitchFamily="34" charset="0"/>
              <a:buChar char="•"/>
            </a:pPr>
            <a:r>
              <a:rPr lang="en-US" dirty="0"/>
              <a:t>The Pokhran tests established India’s position as a credible nuclear power, effectively deterring regional adversaries and reinforcing its sovereignty.</a:t>
            </a:r>
          </a:p>
          <a:p>
            <a:pPr lvl="1">
              <a:buFont typeface="Arial" panose="020B0604020202020204" pitchFamily="34" charset="0"/>
              <a:buChar char="•"/>
            </a:pPr>
            <a:endParaRPr lang="en-US" dirty="0"/>
          </a:p>
          <a:p>
            <a:pPr marL="0" indent="0">
              <a:buNone/>
            </a:pPr>
            <a:r>
              <a:rPr lang="en-US" dirty="0"/>
              <a:t>“India’s nuclear journey is a story of resilience, innovation, and responsibility—an assertion of sovereignty and a commitment to global peace.”</a:t>
            </a:r>
          </a:p>
        </p:txBody>
      </p:sp>
      <p:sp>
        <p:nvSpPr>
          <p:cNvPr id="4" name="Title 1">
            <a:extLst>
              <a:ext uri="{FF2B5EF4-FFF2-40B4-BE49-F238E27FC236}">
                <a16:creationId xmlns:a16="http://schemas.microsoft.com/office/drawing/2014/main" id="{97136AAB-93A6-AF44-DF2D-1B6B7F67790C}"/>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dirty="0"/>
              <a:t>The Legacy of Pokhran</a:t>
            </a:r>
          </a:p>
        </p:txBody>
      </p:sp>
    </p:spTree>
    <p:extLst>
      <p:ext uri="{BB962C8B-B14F-4D97-AF65-F5344CB8AC3E}">
        <p14:creationId xmlns:p14="http://schemas.microsoft.com/office/powerpoint/2010/main" val="347330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80E0E840-5AC9-ACE7-1255-F7B2DE8F9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A9E2C-EC8D-0DEF-ADB8-5B0CF9DE49A1}"/>
              </a:ext>
            </a:extLst>
          </p:cNvPr>
          <p:cNvSpPr>
            <a:spLocks noGrp="1"/>
          </p:cNvSpPr>
          <p:nvPr>
            <p:ph type="ctrTitle"/>
          </p:nvPr>
        </p:nvSpPr>
        <p:spPr>
          <a:xfrm>
            <a:off x="2589213" y="3320374"/>
            <a:ext cx="8915399" cy="1457007"/>
          </a:xfrm>
        </p:spPr>
        <p:txBody>
          <a:bodyPr>
            <a:normAutofit/>
          </a:bodyPr>
          <a:lstStyle/>
          <a:p>
            <a:r>
              <a:rPr lang="en-US" dirty="0"/>
              <a:t>Thank You</a:t>
            </a:r>
            <a:endParaRPr lang="en-IN" dirty="0"/>
          </a:p>
        </p:txBody>
      </p:sp>
      <p:sp>
        <p:nvSpPr>
          <p:cNvPr id="3" name="Subtitle 2">
            <a:extLst>
              <a:ext uri="{FF2B5EF4-FFF2-40B4-BE49-F238E27FC236}">
                <a16:creationId xmlns:a16="http://schemas.microsoft.com/office/drawing/2014/main" id="{37E6DCCB-E4AD-DB11-B9A7-13979FB25961}"/>
              </a:ext>
            </a:extLst>
          </p:cNvPr>
          <p:cNvSpPr>
            <a:spLocks noGrp="1"/>
          </p:cNvSpPr>
          <p:nvPr>
            <p:ph type="subTitle" idx="1"/>
          </p:nvPr>
        </p:nvSpPr>
        <p:spPr>
          <a:xfrm>
            <a:off x="2589213" y="4777379"/>
            <a:ext cx="8915399" cy="1457007"/>
          </a:xfrm>
        </p:spPr>
        <p:txBody>
          <a:bodyPr>
            <a:normAutofit/>
          </a:bodyPr>
          <a:lstStyle/>
          <a:p>
            <a:r>
              <a:rPr lang="en-US" sz="2200" dirty="0"/>
              <a:t>Jai Hind Jai Bharat </a:t>
            </a:r>
          </a:p>
          <a:p>
            <a:endParaRPr lang="en-US" dirty="0"/>
          </a:p>
          <a:p>
            <a:r>
              <a:rPr lang="en-US" dirty="0"/>
              <a:t>													                </a:t>
            </a:r>
            <a:r>
              <a:rPr lang="en-US" sz="1600" dirty="0"/>
              <a:t>By Harsh Verma</a:t>
            </a:r>
            <a:endParaRPr lang="en-IN" sz="1600" dirty="0"/>
          </a:p>
        </p:txBody>
      </p:sp>
      <p:pic>
        <p:nvPicPr>
          <p:cNvPr id="6" name="Picture 5">
            <a:extLst>
              <a:ext uri="{FF2B5EF4-FFF2-40B4-BE49-F238E27FC236}">
                <a16:creationId xmlns:a16="http://schemas.microsoft.com/office/drawing/2014/main" id="{D928785B-6D44-C484-467C-A8BCB97EC5B7}"/>
              </a:ext>
            </a:extLst>
          </p:cNvPr>
          <p:cNvPicPr>
            <a:picLocks noChangeAspect="1"/>
          </p:cNvPicPr>
          <p:nvPr/>
        </p:nvPicPr>
        <p:blipFill>
          <a:blip r:embed="rId3">
            <a:extLst>
              <a:ext uri="{BEBA8EAE-BF5A-486C-A8C5-ECC9F3942E4B}">
                <a14:imgProps xmlns:a14="http://schemas.microsoft.com/office/drawing/2010/main">
                  <a14:imgLayer r:embed="rId4">
                    <a14:imgEffect>
                      <a14:artisticPastelsSmooth/>
                    </a14:imgEffect>
                  </a14:imgLayer>
                </a14:imgProps>
              </a:ext>
            </a:extLst>
          </a:blip>
          <a:stretch>
            <a:fillRect/>
          </a:stretch>
        </p:blipFill>
        <p:spPr>
          <a:xfrm>
            <a:off x="0" y="1"/>
            <a:ext cx="12192000" cy="6857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7896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7C46-924B-293A-2C04-4B31336F032B}"/>
              </a:ext>
            </a:extLst>
          </p:cNvPr>
          <p:cNvSpPr>
            <a:spLocks noGrp="1"/>
          </p:cNvSpPr>
          <p:nvPr>
            <p:ph type="title"/>
          </p:nvPr>
        </p:nvSpPr>
        <p:spPr>
          <a:xfrm>
            <a:off x="2592925" y="624110"/>
            <a:ext cx="8911687" cy="770188"/>
          </a:xfrm>
        </p:spPr>
        <p:txBody>
          <a:bodyPr>
            <a:normAutofit/>
          </a:bodyPr>
          <a:lstStyle/>
          <a:p>
            <a:r>
              <a:rPr lang="en-IN" b="1" dirty="0"/>
              <a:t>Introduction</a:t>
            </a:r>
          </a:p>
        </p:txBody>
      </p:sp>
      <p:sp>
        <p:nvSpPr>
          <p:cNvPr id="3" name="Content Placeholder 2">
            <a:extLst>
              <a:ext uri="{FF2B5EF4-FFF2-40B4-BE49-F238E27FC236}">
                <a16:creationId xmlns:a16="http://schemas.microsoft.com/office/drawing/2014/main" id="{CA142709-8B03-582B-3E56-E2F82B369E9D}"/>
              </a:ext>
            </a:extLst>
          </p:cNvPr>
          <p:cNvSpPr>
            <a:spLocks noGrp="1"/>
          </p:cNvSpPr>
          <p:nvPr>
            <p:ph idx="1"/>
          </p:nvPr>
        </p:nvSpPr>
        <p:spPr>
          <a:xfrm>
            <a:off x="2589212" y="2010383"/>
            <a:ext cx="8915400" cy="4176408"/>
          </a:xfrm>
        </p:spPr>
        <p:txBody>
          <a:bodyPr>
            <a:normAutofit fontScale="92500" lnSpcReduction="10000"/>
          </a:bodyPr>
          <a:lstStyle/>
          <a:p>
            <a:pPr marL="0" indent="0" algn="just">
              <a:buNone/>
            </a:pPr>
            <a:r>
              <a:rPr lang="en-US" sz="1700" dirty="0"/>
              <a:t>Since the development of nuclear weapons during World War II, nuclear power has been a cornerstone of geopolitical influence. Post-1945, the nuclear arms race symbolized dominance, with nations like the USA, USSR, China, and others asserting their power through nuclear arsenals. Countries possessing nuclear technology gained a strategic advantage, becoming key players in global decision-making forums.</a:t>
            </a:r>
          </a:p>
          <a:p>
            <a:pPr algn="just"/>
            <a:r>
              <a:rPr lang="en-US" sz="1900" b="1" dirty="0"/>
              <a:t>Technological Advancement</a:t>
            </a:r>
            <a:r>
              <a:rPr lang="en-US" sz="1900" dirty="0"/>
              <a:t>:</a:t>
            </a:r>
          </a:p>
          <a:p>
            <a:pPr lvl="1" algn="just">
              <a:buFont typeface="Arial" panose="020B0604020202020204" pitchFamily="34" charset="0"/>
              <a:buChar char="•"/>
            </a:pPr>
            <a:r>
              <a:rPr lang="en-US" dirty="0"/>
              <a:t>The mastery of nuclear technology demonstrates a nation's scientific innovation, engineering excellence, and ability to harness complex systems.</a:t>
            </a:r>
          </a:p>
          <a:p>
            <a:pPr lvl="1" algn="just">
              <a:buFont typeface="Arial" panose="020B0604020202020204" pitchFamily="34" charset="0"/>
              <a:buChar char="•"/>
            </a:pPr>
            <a:r>
              <a:rPr lang="en-US" dirty="0"/>
              <a:t>For India, achieving this meant not only self-reliance but also global recognition as a technologically advanced country.</a:t>
            </a:r>
          </a:p>
          <a:p>
            <a:pPr algn="just"/>
            <a:r>
              <a:rPr lang="en-US" sz="1900" b="1" dirty="0"/>
              <a:t>Strategic Strength</a:t>
            </a:r>
            <a:r>
              <a:rPr lang="en-US" sz="1900" dirty="0"/>
              <a:t>:</a:t>
            </a:r>
          </a:p>
          <a:p>
            <a:pPr lvl="1" algn="just">
              <a:buFont typeface="Arial" panose="020B0604020202020204" pitchFamily="34" charset="0"/>
              <a:buChar char="•"/>
            </a:pPr>
            <a:r>
              <a:rPr lang="en-US" dirty="0"/>
              <a:t>Beyond warfare, nuclear weapons function as powerful deterrents, especially in volatile regions.</a:t>
            </a:r>
          </a:p>
          <a:p>
            <a:pPr lvl="1" algn="just">
              <a:buFont typeface="Arial" panose="020B0604020202020204" pitchFamily="34" charset="0"/>
              <a:buChar char="•"/>
            </a:pPr>
            <a:r>
              <a:rPr lang="en-US" dirty="0"/>
              <a:t>For India, with nuclear-armed neighbors like China and Pakistan, this capability is crucial for maintaining a balance of power.</a:t>
            </a:r>
          </a:p>
          <a:p>
            <a:pPr>
              <a:buFont typeface="Wingdings" panose="05000000000000000000" pitchFamily="2" charset="2"/>
              <a:buChar char="§"/>
            </a:pPr>
            <a:endParaRPr lang="en-US" dirty="0"/>
          </a:p>
          <a:p>
            <a:endParaRPr lang="en-IN" dirty="0"/>
          </a:p>
        </p:txBody>
      </p:sp>
      <p:sp>
        <p:nvSpPr>
          <p:cNvPr id="4" name="Title 1">
            <a:extLst>
              <a:ext uri="{FF2B5EF4-FFF2-40B4-BE49-F238E27FC236}">
                <a16:creationId xmlns:a16="http://schemas.microsoft.com/office/drawing/2014/main" id="{BEF7DC1D-AC67-C72F-FE54-0AC252125099}"/>
              </a:ext>
            </a:extLst>
          </p:cNvPr>
          <p:cNvSpPr txBox="1">
            <a:spLocks/>
          </p:cNvSpPr>
          <p:nvPr/>
        </p:nvSpPr>
        <p:spPr>
          <a:xfrm>
            <a:off x="2592925" y="1394298"/>
            <a:ext cx="8911687" cy="6160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t>Nuclear Capability: </a:t>
            </a:r>
            <a:r>
              <a:rPr lang="en-US" sz="2000" dirty="0"/>
              <a:t>A Symbol of Technological and Strategic Strength</a:t>
            </a:r>
            <a:endParaRPr lang="en-IN" sz="2000" dirty="0"/>
          </a:p>
        </p:txBody>
      </p:sp>
    </p:spTree>
    <p:extLst>
      <p:ext uri="{BB962C8B-B14F-4D97-AF65-F5344CB8AC3E}">
        <p14:creationId xmlns:p14="http://schemas.microsoft.com/office/powerpoint/2010/main" val="311061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19A5-1EF9-3BB8-930C-2F845410417A}"/>
              </a:ext>
            </a:extLst>
          </p:cNvPr>
          <p:cNvSpPr>
            <a:spLocks noGrp="1"/>
          </p:cNvSpPr>
          <p:nvPr>
            <p:ph type="title"/>
          </p:nvPr>
        </p:nvSpPr>
        <p:spPr>
          <a:xfrm>
            <a:off x="2592925" y="624110"/>
            <a:ext cx="8911687" cy="763703"/>
          </a:xfrm>
        </p:spPr>
        <p:txBody>
          <a:bodyPr/>
          <a:lstStyle/>
          <a:p>
            <a:r>
              <a:rPr lang="en-US" b="1" dirty="0"/>
              <a:t>Introduction Continued  </a:t>
            </a:r>
            <a:endParaRPr lang="en-IN" b="1" dirty="0"/>
          </a:p>
        </p:txBody>
      </p:sp>
      <p:sp>
        <p:nvSpPr>
          <p:cNvPr id="3" name="Content Placeholder 2">
            <a:extLst>
              <a:ext uri="{FF2B5EF4-FFF2-40B4-BE49-F238E27FC236}">
                <a16:creationId xmlns:a16="http://schemas.microsoft.com/office/drawing/2014/main" id="{ED8EC20A-FEF0-612A-773C-ED808F4E1DFA}"/>
              </a:ext>
            </a:extLst>
          </p:cNvPr>
          <p:cNvSpPr>
            <a:spLocks noGrp="1"/>
          </p:cNvSpPr>
          <p:nvPr>
            <p:ph idx="1"/>
          </p:nvPr>
        </p:nvSpPr>
        <p:spPr>
          <a:xfrm>
            <a:off x="2592925" y="1387813"/>
            <a:ext cx="8915400" cy="4760068"/>
          </a:xfrm>
        </p:spPr>
        <p:txBody>
          <a:bodyPr>
            <a:normAutofit/>
          </a:bodyPr>
          <a:lstStyle/>
          <a:p>
            <a:pPr algn="just"/>
            <a:r>
              <a:rPr lang="en-US" sz="2000" b="1" dirty="0"/>
              <a:t>India’s Post-Independence Vision</a:t>
            </a:r>
            <a:endParaRPr lang="en-US" sz="2000" dirty="0"/>
          </a:p>
          <a:p>
            <a:pPr algn="just"/>
            <a:r>
              <a:rPr lang="en-US" sz="1600" b="1" dirty="0"/>
              <a:t>Nehru’s Approach</a:t>
            </a:r>
            <a:r>
              <a:rPr lang="en-US" sz="1600" dirty="0"/>
              <a:t>:</a:t>
            </a:r>
          </a:p>
          <a:p>
            <a:pPr marL="742950" lvl="1" indent="-285750" algn="just">
              <a:buFont typeface="Arial" panose="020B0604020202020204" pitchFamily="34" charset="0"/>
              <a:buChar char="•"/>
            </a:pPr>
            <a:r>
              <a:rPr lang="en-US" sz="1500" dirty="0"/>
              <a:t>Prime Minister Jawaharlal Nehru viewed nuclear technology as a tool for peaceful development. Under his leadership, India aimed to utilize nuclear energy for electricity generation, healthcare, and agriculture.</a:t>
            </a:r>
          </a:p>
          <a:p>
            <a:pPr marL="742950" lvl="1" indent="-285750" algn="just">
              <a:buFont typeface="Arial" panose="020B0604020202020204" pitchFamily="34" charset="0"/>
              <a:buChar char="•"/>
            </a:pPr>
            <a:r>
              <a:rPr lang="en-US" sz="1500" dirty="0"/>
              <a:t>Nehru’s vision was rooted in ethical responsibility, emphasizing that science should serve humanity rather than destruction.</a:t>
            </a:r>
          </a:p>
          <a:p>
            <a:pPr algn="just"/>
            <a:r>
              <a:rPr lang="en-US" sz="1600" b="1" dirty="0"/>
              <a:t>Institutional Foundations</a:t>
            </a:r>
            <a:r>
              <a:rPr lang="en-US" sz="1600" dirty="0"/>
              <a:t>:</a:t>
            </a:r>
          </a:p>
          <a:p>
            <a:pPr marL="742950" lvl="1" indent="-285750" algn="just">
              <a:buFont typeface="Arial" panose="020B0604020202020204" pitchFamily="34" charset="0"/>
              <a:buChar char="•"/>
            </a:pPr>
            <a:r>
              <a:rPr lang="en-US" sz="1500" dirty="0"/>
              <a:t>In 1954, India established the Department of Atomic Energy (DAE) under the leadership of Homi Bhabha, known as the "Father of India’s Nuclear Program."</a:t>
            </a:r>
          </a:p>
          <a:p>
            <a:pPr marL="742950" lvl="1" indent="-285750" algn="just">
              <a:buFont typeface="Arial" panose="020B0604020202020204" pitchFamily="34" charset="0"/>
              <a:buChar char="•"/>
            </a:pPr>
            <a:r>
              <a:rPr lang="en-US" sz="1500" dirty="0"/>
              <a:t>The focus was initially on building nuclear reactors for energy, including the establishment of the </a:t>
            </a:r>
            <a:r>
              <a:rPr lang="en-US" sz="1500" dirty="0" err="1"/>
              <a:t>Trombay</a:t>
            </a:r>
            <a:r>
              <a:rPr lang="en-US" sz="1500" dirty="0"/>
              <a:t> Atomic Energy Establishment (now Bhabha Atomic Research Centre).</a:t>
            </a:r>
          </a:p>
          <a:p>
            <a:pPr marL="742950" lvl="1" indent="-285750" algn="just">
              <a:buFont typeface="Arial" panose="020B0604020202020204" pitchFamily="34" charset="0"/>
              <a:buChar char="•"/>
            </a:pPr>
            <a:r>
              <a:rPr lang="en-US" sz="1500" dirty="0"/>
              <a:t>India also became a leader in advocating global nuclear disarmament through platforms like the United Nations.</a:t>
            </a:r>
          </a:p>
          <a:p>
            <a:endParaRPr lang="en-IN" dirty="0"/>
          </a:p>
        </p:txBody>
      </p:sp>
    </p:spTree>
    <p:extLst>
      <p:ext uri="{BB962C8B-B14F-4D97-AF65-F5344CB8AC3E}">
        <p14:creationId xmlns:p14="http://schemas.microsoft.com/office/powerpoint/2010/main" val="301587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F3BD-7F8B-3E14-5838-6176F0BE562A}"/>
              </a:ext>
            </a:extLst>
          </p:cNvPr>
          <p:cNvSpPr>
            <a:spLocks noGrp="1"/>
          </p:cNvSpPr>
          <p:nvPr>
            <p:ph type="title"/>
          </p:nvPr>
        </p:nvSpPr>
        <p:spPr>
          <a:xfrm>
            <a:off x="2592925" y="624110"/>
            <a:ext cx="8911687" cy="653456"/>
          </a:xfrm>
        </p:spPr>
        <p:txBody>
          <a:bodyPr/>
          <a:lstStyle/>
          <a:p>
            <a:r>
              <a:rPr lang="en-US" b="1" dirty="0"/>
              <a:t>Introduction Ending</a:t>
            </a:r>
            <a:endParaRPr lang="en-IN" b="1" dirty="0"/>
          </a:p>
        </p:txBody>
      </p:sp>
      <p:sp>
        <p:nvSpPr>
          <p:cNvPr id="3" name="Content Placeholder 2">
            <a:extLst>
              <a:ext uri="{FF2B5EF4-FFF2-40B4-BE49-F238E27FC236}">
                <a16:creationId xmlns:a16="http://schemas.microsoft.com/office/drawing/2014/main" id="{59317D8F-BADA-76DA-0023-14284C3DB8C8}"/>
              </a:ext>
            </a:extLst>
          </p:cNvPr>
          <p:cNvSpPr>
            <a:spLocks noGrp="1"/>
          </p:cNvSpPr>
          <p:nvPr>
            <p:ph idx="1"/>
          </p:nvPr>
        </p:nvSpPr>
        <p:spPr>
          <a:xfrm>
            <a:off x="2592925" y="1400782"/>
            <a:ext cx="8915400" cy="5457218"/>
          </a:xfrm>
        </p:spPr>
        <p:txBody>
          <a:bodyPr>
            <a:normAutofit/>
          </a:bodyPr>
          <a:lstStyle/>
          <a:p>
            <a:pPr algn="just"/>
            <a:r>
              <a:rPr lang="en-US" sz="2000" b="1" dirty="0"/>
              <a:t>Why the Shift?</a:t>
            </a:r>
            <a:endParaRPr lang="en-US" sz="2000" dirty="0"/>
          </a:p>
          <a:p>
            <a:pPr algn="just"/>
            <a:r>
              <a:rPr lang="en-US" sz="1600" b="1" dirty="0"/>
              <a:t>External Threats</a:t>
            </a:r>
            <a:r>
              <a:rPr lang="en-US" sz="1600" dirty="0"/>
              <a:t>:</a:t>
            </a:r>
          </a:p>
          <a:p>
            <a:pPr marL="742950" lvl="1" indent="-285750" algn="just">
              <a:buFont typeface="Arial" panose="020B0604020202020204" pitchFamily="34" charset="0"/>
              <a:buChar char="•"/>
            </a:pPr>
            <a:r>
              <a:rPr lang="en-US" sz="1500" dirty="0"/>
              <a:t>The 1962 Sino-Indian war exposed India's vulnerabilities, particularly against a nuclear-armed China. In 1964, China conducted its first nuclear test, altering the regional balance of power.</a:t>
            </a:r>
          </a:p>
          <a:p>
            <a:pPr marL="742950" lvl="1" indent="-285750" algn="just">
              <a:buFont typeface="Arial" panose="020B0604020202020204" pitchFamily="34" charset="0"/>
              <a:buChar char="•"/>
            </a:pPr>
            <a:r>
              <a:rPr lang="en-US" sz="1500" dirty="0"/>
              <a:t>Pakistan’s rivalry with India further exacerbated security concerns, especially as Pakistan pursued its own nuclear ambitions with external support.</a:t>
            </a:r>
          </a:p>
          <a:p>
            <a:pPr algn="just"/>
            <a:r>
              <a:rPr lang="en-US" sz="1600" b="1" dirty="0"/>
              <a:t>Strategic Realignment</a:t>
            </a:r>
            <a:r>
              <a:rPr lang="en-US" sz="1600" dirty="0"/>
              <a:t>:</a:t>
            </a:r>
          </a:p>
          <a:p>
            <a:pPr marL="742950" lvl="1" indent="-285750" algn="just">
              <a:buFont typeface="Arial" panose="020B0604020202020204" pitchFamily="34" charset="0"/>
              <a:buChar char="•"/>
            </a:pPr>
            <a:r>
              <a:rPr lang="en-US" sz="1500" dirty="0"/>
              <a:t>Recognizing the growing threats, India adopted a more pragmatic approach, emphasizing the need for self-reliance in nuclear capabilities.</a:t>
            </a:r>
          </a:p>
          <a:p>
            <a:pPr marL="742950" lvl="1" indent="-285750" algn="just">
              <a:buFont typeface="Arial" panose="020B0604020202020204" pitchFamily="34" charset="0"/>
              <a:buChar char="•"/>
            </a:pPr>
            <a:r>
              <a:rPr lang="en-US" sz="1500" dirty="0"/>
              <a:t>The aim was to develop a credible deterrent while maintaining India’s advocacy for peaceful nuclear use and global disarmament.</a:t>
            </a:r>
          </a:p>
          <a:p>
            <a:pPr marL="0" indent="0" algn="just">
              <a:buNone/>
            </a:pPr>
            <a:r>
              <a:rPr lang="en-US" sz="1500" dirty="0"/>
              <a:t>In summary, India’s initial nuclear journey was shaped by its vision of peaceful development, regional security challenges, and the need for technological independence. These factors eventually led India to take decisive steps in shaping its nuclear policy. </a:t>
            </a:r>
          </a:p>
          <a:p>
            <a:pPr marL="0" indent="0" algn="just">
              <a:buNone/>
            </a:pPr>
            <a:r>
              <a:rPr lang="en-US" sz="1500" dirty="0"/>
              <a:t>With this foundation laid, India made a bold move in 1974 with its first nuclear test, Pokhran I, which marked a significant shift in its nuclear trajectory. Let’s now delve into the details of this pivotal moment in next slide.</a:t>
            </a:r>
            <a:endParaRPr lang="en-IN" sz="1500" dirty="0"/>
          </a:p>
        </p:txBody>
      </p:sp>
    </p:spTree>
    <p:extLst>
      <p:ext uri="{BB962C8B-B14F-4D97-AF65-F5344CB8AC3E}">
        <p14:creationId xmlns:p14="http://schemas.microsoft.com/office/powerpoint/2010/main" val="5536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F375-2C9F-0935-7755-CEEA4C17634B}"/>
              </a:ext>
            </a:extLst>
          </p:cNvPr>
          <p:cNvSpPr>
            <a:spLocks noGrp="1"/>
          </p:cNvSpPr>
          <p:nvPr>
            <p:ph type="title"/>
          </p:nvPr>
        </p:nvSpPr>
        <p:spPr>
          <a:xfrm>
            <a:off x="2592925" y="624110"/>
            <a:ext cx="8911687" cy="718307"/>
          </a:xfrm>
        </p:spPr>
        <p:txBody>
          <a:bodyPr/>
          <a:lstStyle/>
          <a:p>
            <a:r>
              <a:rPr lang="en-IN" b="1" dirty="0"/>
              <a:t>Pokhran I (1974)</a:t>
            </a:r>
          </a:p>
        </p:txBody>
      </p:sp>
      <p:sp>
        <p:nvSpPr>
          <p:cNvPr id="3" name="Content Placeholder 2">
            <a:extLst>
              <a:ext uri="{FF2B5EF4-FFF2-40B4-BE49-F238E27FC236}">
                <a16:creationId xmlns:a16="http://schemas.microsoft.com/office/drawing/2014/main" id="{551306B9-1F80-337B-5AC5-F9D7107288A5}"/>
              </a:ext>
            </a:extLst>
          </p:cNvPr>
          <p:cNvSpPr>
            <a:spLocks noGrp="1"/>
          </p:cNvSpPr>
          <p:nvPr>
            <p:ph idx="1"/>
          </p:nvPr>
        </p:nvSpPr>
        <p:spPr>
          <a:xfrm>
            <a:off x="2589212" y="1939046"/>
            <a:ext cx="8915400" cy="4294844"/>
          </a:xfrm>
        </p:spPr>
        <p:txBody>
          <a:bodyPr>
            <a:normAutofit fontScale="85000" lnSpcReduction="10000"/>
          </a:bodyPr>
          <a:lstStyle/>
          <a:p>
            <a:pPr marL="0" indent="0" algn="just">
              <a:buNone/>
            </a:pPr>
            <a:r>
              <a:rPr lang="en-US" dirty="0"/>
              <a:t>Conducted on May 18, 1974, under the leadership of Prime Minister Indira Gandhi, Pokhran I marked India’s entry into the nuclear club.</a:t>
            </a:r>
          </a:p>
          <a:p>
            <a:pPr marL="0" indent="0" algn="just">
              <a:buNone/>
            </a:pPr>
            <a:r>
              <a:rPr lang="en-US" dirty="0"/>
              <a:t>Code-named Smiling Buddha, the test was conducted in the Thar Desert at the Pokhran Test Range in Rajasthan.</a:t>
            </a:r>
          </a:p>
          <a:p>
            <a:pPr algn="just"/>
            <a:r>
              <a:rPr lang="en-US" sz="1900" b="1" dirty="0"/>
              <a:t>Regional Threats: </a:t>
            </a:r>
          </a:p>
          <a:p>
            <a:pPr lvl="1" algn="just">
              <a:buFont typeface="Arial" panose="020B0604020202020204" pitchFamily="34" charset="0"/>
              <a:buChar char="•"/>
            </a:pPr>
            <a:r>
              <a:rPr lang="en-US" sz="1800" dirty="0"/>
              <a:t>China’s successful nuclear test in 1964 was a key driver, as it altered the balance of power in Asia.</a:t>
            </a:r>
          </a:p>
          <a:p>
            <a:pPr lvl="1" algn="just">
              <a:buFont typeface="Arial" panose="020B0604020202020204" pitchFamily="34" charset="0"/>
              <a:buChar char="•"/>
            </a:pPr>
            <a:r>
              <a:rPr lang="en-US" sz="1800" dirty="0"/>
              <a:t>The ongoing rivalry with Pakistan also added to India’s security concerns.</a:t>
            </a:r>
          </a:p>
          <a:p>
            <a:pPr algn="just"/>
            <a:r>
              <a:rPr lang="en-US" sz="1900" b="1" dirty="0"/>
              <a:t>Strategic Intent:</a:t>
            </a:r>
          </a:p>
          <a:p>
            <a:pPr lvl="1" algn="just">
              <a:buFont typeface="Arial" panose="020B0604020202020204" pitchFamily="34" charset="0"/>
              <a:buChar char="•"/>
            </a:pPr>
            <a:r>
              <a:rPr lang="en-US" sz="1800" dirty="0"/>
              <a:t>While publicly claiming it was a peaceful nuclear explosion (PNE), Pokhran I showcased India’s intent to safeguard its sovereignty and strategic autonomy.</a:t>
            </a:r>
          </a:p>
          <a:p>
            <a:pPr algn="just"/>
            <a:r>
              <a:rPr lang="en-US" sz="1900" b="1" dirty="0"/>
              <a:t>Significance:</a:t>
            </a:r>
          </a:p>
          <a:p>
            <a:pPr lvl="1" algn="just">
              <a:buFont typeface="Arial" panose="020B0604020202020204" pitchFamily="34" charset="0"/>
              <a:buChar char="•"/>
            </a:pPr>
            <a:r>
              <a:rPr lang="en-US" sz="1800" dirty="0"/>
              <a:t>Demonstrated India’s ability to indigenously develop nuclear technology.</a:t>
            </a:r>
          </a:p>
          <a:p>
            <a:pPr lvl="1" algn="just">
              <a:buFont typeface="Arial" panose="020B0604020202020204" pitchFamily="34" charset="0"/>
              <a:buChar char="•"/>
            </a:pPr>
            <a:r>
              <a:rPr lang="en-US" sz="1800" dirty="0"/>
              <a:t>Enhanced national security amidst growing global and regional tensions.</a:t>
            </a:r>
          </a:p>
        </p:txBody>
      </p:sp>
      <p:sp>
        <p:nvSpPr>
          <p:cNvPr id="4" name="Title 1">
            <a:extLst>
              <a:ext uri="{FF2B5EF4-FFF2-40B4-BE49-F238E27FC236}">
                <a16:creationId xmlns:a16="http://schemas.microsoft.com/office/drawing/2014/main" id="{C527DE9B-056B-178B-AE8E-F041641FBB78}"/>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dirty="0"/>
              <a:t>India’s First Nuclear Test</a:t>
            </a:r>
            <a:endParaRPr lang="en-IN" sz="2600" b="1" dirty="0"/>
          </a:p>
        </p:txBody>
      </p:sp>
    </p:spTree>
    <p:extLst>
      <p:ext uri="{BB962C8B-B14F-4D97-AF65-F5344CB8AC3E}">
        <p14:creationId xmlns:p14="http://schemas.microsoft.com/office/powerpoint/2010/main" val="257871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971-1132-D45D-939A-DDF0B2C52A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43C94-EF2F-1DFD-4F3B-9901F931C26B}"/>
              </a:ext>
            </a:extLst>
          </p:cNvPr>
          <p:cNvSpPr>
            <a:spLocks noGrp="1"/>
          </p:cNvSpPr>
          <p:nvPr>
            <p:ph type="title"/>
          </p:nvPr>
        </p:nvSpPr>
        <p:spPr>
          <a:xfrm>
            <a:off x="2592925" y="624110"/>
            <a:ext cx="8911687" cy="718307"/>
          </a:xfrm>
        </p:spPr>
        <p:txBody>
          <a:bodyPr/>
          <a:lstStyle/>
          <a:p>
            <a:r>
              <a:rPr lang="en-IN" b="1" dirty="0"/>
              <a:t>Pokhran I (1974)</a:t>
            </a:r>
          </a:p>
        </p:txBody>
      </p:sp>
      <p:sp>
        <p:nvSpPr>
          <p:cNvPr id="3" name="Content Placeholder 2">
            <a:extLst>
              <a:ext uri="{FF2B5EF4-FFF2-40B4-BE49-F238E27FC236}">
                <a16:creationId xmlns:a16="http://schemas.microsoft.com/office/drawing/2014/main" id="{71572001-8369-CA6D-20F9-3D2135CAEC54}"/>
              </a:ext>
            </a:extLst>
          </p:cNvPr>
          <p:cNvSpPr>
            <a:spLocks noGrp="1"/>
          </p:cNvSpPr>
          <p:nvPr>
            <p:ph idx="1"/>
          </p:nvPr>
        </p:nvSpPr>
        <p:spPr>
          <a:xfrm>
            <a:off x="2589212" y="1939046"/>
            <a:ext cx="8915400" cy="4294844"/>
          </a:xfrm>
        </p:spPr>
        <p:txBody>
          <a:bodyPr>
            <a:normAutofit/>
          </a:bodyPr>
          <a:lstStyle/>
          <a:p>
            <a:pPr algn="just"/>
            <a:r>
              <a:rPr lang="en-US" sz="2000" b="1" dirty="0"/>
              <a:t>Global Reaction:</a:t>
            </a:r>
          </a:p>
          <a:p>
            <a:pPr lvl="1" algn="just">
              <a:buFont typeface="Arial" panose="020B0604020202020204" pitchFamily="34" charset="0"/>
              <a:buChar char="•"/>
            </a:pPr>
            <a:r>
              <a:rPr lang="en-US" sz="1800" dirty="0"/>
              <a:t>Western nations, especially the USA and Canada, condemned the test.</a:t>
            </a:r>
          </a:p>
          <a:p>
            <a:pPr lvl="1" algn="just">
              <a:buFont typeface="Arial" panose="020B0604020202020204" pitchFamily="34" charset="0"/>
              <a:buChar char="•"/>
            </a:pPr>
            <a:r>
              <a:rPr lang="en-US" sz="1800" dirty="0"/>
              <a:t>Sanctions were imposed, and the Nuclear Suppliers Group (NSG) was formed to restrict nuclear material and technology access to countries like India.</a:t>
            </a:r>
          </a:p>
          <a:p>
            <a:pPr marL="57150" indent="0" algn="just">
              <a:buNone/>
            </a:pPr>
            <a:r>
              <a:rPr lang="en-US" sz="2000" dirty="0"/>
              <a:t>Pokhran I was a declaration of India’s technological independence and strategic intent. But it also marked the beginning of a challenging era of isolation and sanctions, setting the stage for a policy of self-reliance.</a:t>
            </a:r>
          </a:p>
        </p:txBody>
      </p:sp>
      <p:sp>
        <p:nvSpPr>
          <p:cNvPr id="4" name="Title 1">
            <a:extLst>
              <a:ext uri="{FF2B5EF4-FFF2-40B4-BE49-F238E27FC236}">
                <a16:creationId xmlns:a16="http://schemas.microsoft.com/office/drawing/2014/main" id="{1F3F1AD3-E093-3037-0FB2-5988F074708C}"/>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600" dirty="0"/>
              <a:t>India’s First Nuclear Test</a:t>
            </a:r>
            <a:endParaRPr lang="en-IN" sz="2600" b="1" dirty="0"/>
          </a:p>
        </p:txBody>
      </p:sp>
    </p:spTree>
    <p:extLst>
      <p:ext uri="{BB962C8B-B14F-4D97-AF65-F5344CB8AC3E}">
        <p14:creationId xmlns:p14="http://schemas.microsoft.com/office/powerpoint/2010/main" val="4255079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E12B3-DE4B-B751-C05A-5748DB3B9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152067-AA95-8FEA-874F-96DE00BB997B}"/>
              </a:ext>
            </a:extLst>
          </p:cNvPr>
          <p:cNvSpPr>
            <a:spLocks noGrp="1"/>
          </p:cNvSpPr>
          <p:nvPr>
            <p:ph type="title"/>
          </p:nvPr>
        </p:nvSpPr>
        <p:spPr>
          <a:xfrm>
            <a:off x="2592925" y="624110"/>
            <a:ext cx="8911687" cy="718307"/>
          </a:xfrm>
        </p:spPr>
        <p:txBody>
          <a:bodyPr/>
          <a:lstStyle/>
          <a:p>
            <a:r>
              <a:rPr lang="en-IN" b="1" dirty="0"/>
              <a:t>Post-Pokhran I Era</a:t>
            </a:r>
          </a:p>
        </p:txBody>
      </p:sp>
      <p:sp>
        <p:nvSpPr>
          <p:cNvPr id="3" name="Content Placeholder 2">
            <a:extLst>
              <a:ext uri="{FF2B5EF4-FFF2-40B4-BE49-F238E27FC236}">
                <a16:creationId xmlns:a16="http://schemas.microsoft.com/office/drawing/2014/main" id="{2A9C6B1C-3870-B6C3-362A-A17F942EDBC5}"/>
              </a:ext>
            </a:extLst>
          </p:cNvPr>
          <p:cNvSpPr>
            <a:spLocks noGrp="1"/>
          </p:cNvSpPr>
          <p:nvPr>
            <p:ph idx="1"/>
          </p:nvPr>
        </p:nvSpPr>
        <p:spPr>
          <a:xfrm>
            <a:off x="2589212" y="1939046"/>
            <a:ext cx="8915400" cy="4294844"/>
          </a:xfrm>
        </p:spPr>
        <p:txBody>
          <a:bodyPr>
            <a:normAutofit fontScale="92500" lnSpcReduction="10000"/>
          </a:bodyPr>
          <a:lstStyle/>
          <a:p>
            <a:pPr indent="-285750" algn="just"/>
            <a:r>
              <a:rPr lang="en-US" b="1" dirty="0"/>
              <a:t>Isolation and Sanctions:</a:t>
            </a:r>
          </a:p>
          <a:p>
            <a:pPr lvl="1" algn="just">
              <a:buFont typeface="Arial" panose="020B0604020202020204" pitchFamily="34" charset="0"/>
              <a:buChar char="•"/>
            </a:pPr>
            <a:r>
              <a:rPr lang="en-US" dirty="0"/>
              <a:t>Post-Pokhran I, India faced diplomatic and economic isolation, particularly from Western nations.</a:t>
            </a:r>
          </a:p>
          <a:p>
            <a:pPr lvl="1" algn="just">
              <a:buFont typeface="Arial" panose="020B0604020202020204" pitchFamily="34" charset="0"/>
              <a:buChar char="•"/>
            </a:pPr>
            <a:r>
              <a:rPr lang="en-US" dirty="0"/>
              <a:t>Sanctions limited India’s access to critical nuclear technology and materials.</a:t>
            </a:r>
          </a:p>
          <a:p>
            <a:pPr indent="-285750" algn="just"/>
            <a:r>
              <a:rPr lang="en-US" b="1" dirty="0"/>
              <a:t>India’s Response:</a:t>
            </a:r>
          </a:p>
          <a:p>
            <a:pPr lvl="1" algn="just">
              <a:buFont typeface="Arial" panose="020B0604020202020204" pitchFamily="34" charset="0"/>
              <a:buChar char="•"/>
            </a:pPr>
            <a:r>
              <a:rPr lang="en-US" dirty="0"/>
              <a:t>Strengthened indigenous nuclear research and development capabilities.</a:t>
            </a:r>
          </a:p>
          <a:p>
            <a:pPr lvl="1" algn="just">
              <a:buFont typeface="Arial" panose="020B0604020202020204" pitchFamily="34" charset="0"/>
              <a:buChar char="•"/>
            </a:pPr>
            <a:r>
              <a:rPr lang="en-US" dirty="0"/>
              <a:t>Focused on peaceful nuclear applications, including energy production, medicine, and agriculture.</a:t>
            </a:r>
          </a:p>
          <a:p>
            <a:pPr indent="-285750" algn="just"/>
            <a:r>
              <a:rPr lang="en-US" b="1" dirty="0"/>
              <a:t>Strategic Ambiguity:</a:t>
            </a:r>
          </a:p>
          <a:p>
            <a:pPr lvl="1" algn="just">
              <a:buFont typeface="Arial" panose="020B0604020202020204" pitchFamily="34" charset="0"/>
              <a:buChar char="•"/>
            </a:pPr>
            <a:r>
              <a:rPr lang="en-US" dirty="0"/>
              <a:t>India neither confirmed nor denied the weaponization of its nuclear capability.</a:t>
            </a:r>
          </a:p>
          <a:p>
            <a:pPr lvl="1" algn="just">
              <a:buFont typeface="Arial" panose="020B0604020202020204" pitchFamily="34" charset="0"/>
              <a:buChar char="•"/>
            </a:pPr>
            <a:r>
              <a:rPr lang="en-US" dirty="0"/>
              <a:t>Advocated for global nuclear disarmament while maintaining its nuclear options open.</a:t>
            </a:r>
          </a:p>
          <a:p>
            <a:pPr marL="57150" indent="0" algn="just">
              <a:buNone/>
            </a:pPr>
            <a:r>
              <a:rPr lang="en-US" dirty="0"/>
              <a:t>The post-Pokhran I era was a period of resilience for India, laying the groundwork for self-reliance and future strategic decisions.”</a:t>
            </a:r>
          </a:p>
        </p:txBody>
      </p:sp>
      <p:sp>
        <p:nvSpPr>
          <p:cNvPr id="4" name="Title 1">
            <a:extLst>
              <a:ext uri="{FF2B5EF4-FFF2-40B4-BE49-F238E27FC236}">
                <a16:creationId xmlns:a16="http://schemas.microsoft.com/office/drawing/2014/main" id="{866EE9BE-0EE1-CFE9-CF84-3C0E62077B51}"/>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The Era of Isolation and Strategic Ambiguity</a:t>
            </a:r>
            <a:endParaRPr lang="en-IN" sz="2600" b="1" dirty="0"/>
          </a:p>
        </p:txBody>
      </p:sp>
    </p:spTree>
    <p:extLst>
      <p:ext uri="{BB962C8B-B14F-4D97-AF65-F5344CB8AC3E}">
        <p14:creationId xmlns:p14="http://schemas.microsoft.com/office/powerpoint/2010/main" val="303803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F10A2-4273-9919-A75F-4E845DF97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86D64-C516-8F36-42AC-89547ECBD1F6}"/>
              </a:ext>
            </a:extLst>
          </p:cNvPr>
          <p:cNvSpPr>
            <a:spLocks noGrp="1"/>
          </p:cNvSpPr>
          <p:nvPr>
            <p:ph type="title"/>
          </p:nvPr>
        </p:nvSpPr>
        <p:spPr>
          <a:xfrm>
            <a:off x="2592925" y="624110"/>
            <a:ext cx="8911687" cy="718307"/>
          </a:xfrm>
        </p:spPr>
        <p:txBody>
          <a:bodyPr/>
          <a:lstStyle/>
          <a:p>
            <a:r>
              <a:rPr lang="en-IN" b="1" dirty="0"/>
              <a:t>Pokhran II (1998)</a:t>
            </a:r>
          </a:p>
        </p:txBody>
      </p:sp>
      <p:sp>
        <p:nvSpPr>
          <p:cNvPr id="3" name="Content Placeholder 2">
            <a:extLst>
              <a:ext uri="{FF2B5EF4-FFF2-40B4-BE49-F238E27FC236}">
                <a16:creationId xmlns:a16="http://schemas.microsoft.com/office/drawing/2014/main" id="{6EE9331E-0BCF-7F02-3C01-FD21DC02E90C}"/>
              </a:ext>
            </a:extLst>
          </p:cNvPr>
          <p:cNvSpPr>
            <a:spLocks noGrp="1"/>
          </p:cNvSpPr>
          <p:nvPr>
            <p:ph idx="1"/>
          </p:nvPr>
        </p:nvSpPr>
        <p:spPr>
          <a:xfrm>
            <a:off x="2589212" y="1939046"/>
            <a:ext cx="8915400" cy="4294844"/>
          </a:xfrm>
        </p:spPr>
        <p:txBody>
          <a:bodyPr>
            <a:normAutofit/>
          </a:bodyPr>
          <a:lstStyle/>
          <a:p>
            <a:pPr marL="57150" indent="0" algn="just">
              <a:buNone/>
            </a:pPr>
            <a:r>
              <a:rPr lang="en-US" sz="1700" dirty="0"/>
              <a:t>Conducted in May 1998 under Prime Minister Atal Bihari Vajpayee, Pokhran II marked India’s declaration as a nuclear weapons state.</a:t>
            </a:r>
          </a:p>
          <a:p>
            <a:pPr marL="57150" indent="0" algn="just">
              <a:buNone/>
            </a:pPr>
            <a:r>
              <a:rPr lang="en-US" sz="1700" dirty="0"/>
              <a:t>Five nuclear tests, including a thermonuclear device, were carried out in secret.</a:t>
            </a:r>
          </a:p>
          <a:p>
            <a:pPr indent="-285750" algn="just"/>
            <a:r>
              <a:rPr lang="en-US" sz="2000" b="1" dirty="0"/>
              <a:t>Reasons for Pokhran II:</a:t>
            </a:r>
          </a:p>
          <a:p>
            <a:pPr indent="-285750" algn="just">
              <a:buFont typeface="Arial" panose="020B0604020202020204" pitchFamily="34" charset="0"/>
              <a:buChar char="•"/>
            </a:pPr>
            <a:r>
              <a:rPr lang="en-US" sz="1700" b="1" dirty="0"/>
              <a:t>Strategic Necessity:</a:t>
            </a:r>
          </a:p>
          <a:p>
            <a:pPr lvl="1" algn="just">
              <a:buFont typeface="Arial" panose="020B0604020202020204" pitchFamily="34" charset="0"/>
              <a:buChar char="•"/>
            </a:pPr>
            <a:r>
              <a:rPr lang="en-US" dirty="0"/>
              <a:t>Growing nuclear threat from Pakistan, particularly after its successful acquisition of nuclear technology.</a:t>
            </a:r>
          </a:p>
          <a:p>
            <a:pPr lvl="1" algn="just">
              <a:buFont typeface="Arial" panose="020B0604020202020204" pitchFamily="34" charset="0"/>
              <a:buChar char="•"/>
            </a:pPr>
            <a:r>
              <a:rPr lang="en-US" dirty="0"/>
              <a:t>China’s strategic dominance in the region.</a:t>
            </a:r>
          </a:p>
          <a:p>
            <a:pPr indent="-285750" algn="just">
              <a:buFont typeface="Arial" panose="020B0604020202020204" pitchFamily="34" charset="0"/>
              <a:buChar char="•"/>
            </a:pPr>
            <a:r>
              <a:rPr lang="en-US" sz="1700" b="1" dirty="0"/>
              <a:t>Political Will:</a:t>
            </a:r>
          </a:p>
          <a:p>
            <a:pPr lvl="1" algn="just">
              <a:buFont typeface="Arial" panose="020B0604020202020204" pitchFamily="34" charset="0"/>
              <a:buChar char="•"/>
            </a:pPr>
            <a:r>
              <a:rPr lang="en-US" dirty="0"/>
              <a:t>Vajpayee’s government believed that open declaration of nuclear capability was essential for strategic deterrence and sovereignty.</a:t>
            </a:r>
          </a:p>
        </p:txBody>
      </p:sp>
      <p:sp>
        <p:nvSpPr>
          <p:cNvPr id="4" name="Title 1">
            <a:extLst>
              <a:ext uri="{FF2B5EF4-FFF2-40B4-BE49-F238E27FC236}">
                <a16:creationId xmlns:a16="http://schemas.microsoft.com/office/drawing/2014/main" id="{AF277341-FDD4-D0DE-0E24-8284A06DF536}"/>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The Assertion of Nuclear Power</a:t>
            </a:r>
            <a:endParaRPr lang="en-IN" sz="2600" b="1" dirty="0"/>
          </a:p>
        </p:txBody>
      </p:sp>
    </p:spTree>
    <p:extLst>
      <p:ext uri="{BB962C8B-B14F-4D97-AF65-F5344CB8AC3E}">
        <p14:creationId xmlns:p14="http://schemas.microsoft.com/office/powerpoint/2010/main" val="419119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D1E58-B1AE-AE25-CF3F-30AC386CA2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4575A-FEE5-AFC9-922E-ACE68484DFAD}"/>
              </a:ext>
            </a:extLst>
          </p:cNvPr>
          <p:cNvSpPr>
            <a:spLocks noGrp="1"/>
          </p:cNvSpPr>
          <p:nvPr>
            <p:ph type="title"/>
          </p:nvPr>
        </p:nvSpPr>
        <p:spPr>
          <a:xfrm>
            <a:off x="2592925" y="624110"/>
            <a:ext cx="8911687" cy="718307"/>
          </a:xfrm>
        </p:spPr>
        <p:txBody>
          <a:bodyPr/>
          <a:lstStyle/>
          <a:p>
            <a:r>
              <a:rPr lang="en-IN" b="1" dirty="0"/>
              <a:t>Pokhran II (1998)</a:t>
            </a:r>
          </a:p>
        </p:txBody>
      </p:sp>
      <p:sp>
        <p:nvSpPr>
          <p:cNvPr id="3" name="Content Placeholder 2">
            <a:extLst>
              <a:ext uri="{FF2B5EF4-FFF2-40B4-BE49-F238E27FC236}">
                <a16:creationId xmlns:a16="http://schemas.microsoft.com/office/drawing/2014/main" id="{B181014D-1037-6100-9D52-995C1F6F515E}"/>
              </a:ext>
            </a:extLst>
          </p:cNvPr>
          <p:cNvSpPr>
            <a:spLocks noGrp="1"/>
          </p:cNvSpPr>
          <p:nvPr>
            <p:ph idx="1"/>
          </p:nvPr>
        </p:nvSpPr>
        <p:spPr>
          <a:xfrm>
            <a:off x="2589212" y="1939046"/>
            <a:ext cx="8915400" cy="4294844"/>
          </a:xfrm>
        </p:spPr>
        <p:txBody>
          <a:bodyPr>
            <a:normAutofit/>
          </a:bodyPr>
          <a:lstStyle/>
          <a:p>
            <a:pPr indent="-285750" algn="just"/>
            <a:r>
              <a:rPr lang="en-US" b="1" dirty="0"/>
              <a:t>Significance:</a:t>
            </a:r>
          </a:p>
          <a:p>
            <a:pPr lvl="1" algn="just">
              <a:buFont typeface="Arial" panose="020B0604020202020204" pitchFamily="34" charset="0"/>
              <a:buChar char="•"/>
            </a:pPr>
            <a:r>
              <a:rPr lang="en-US" dirty="0"/>
              <a:t>India transitioned from nuclear ambiguity to open acknowledgment of its nuclear weapons program.</a:t>
            </a:r>
          </a:p>
          <a:p>
            <a:pPr lvl="1" algn="just">
              <a:buFont typeface="Arial" panose="020B0604020202020204" pitchFamily="34" charset="0"/>
              <a:buChar char="•"/>
            </a:pPr>
            <a:r>
              <a:rPr lang="en-US" dirty="0"/>
              <a:t>Established a doctrine of credible minimum deterrence, ensuring that India’s nuclear capability would be used only for defense.</a:t>
            </a:r>
          </a:p>
          <a:p>
            <a:pPr indent="-285750" algn="just"/>
            <a:r>
              <a:rPr lang="en-US" b="1" dirty="0"/>
              <a:t>Global Reaction:</a:t>
            </a:r>
          </a:p>
          <a:p>
            <a:pPr lvl="1" algn="just">
              <a:buFont typeface="Arial" panose="020B0604020202020204" pitchFamily="34" charset="0"/>
              <a:buChar char="•"/>
            </a:pPr>
            <a:r>
              <a:rPr lang="en-US" dirty="0"/>
              <a:t>Immediate backlash with economic sanctions from countries like the USA and Japan.</a:t>
            </a:r>
          </a:p>
          <a:p>
            <a:pPr lvl="1" algn="just">
              <a:buFont typeface="Arial" panose="020B0604020202020204" pitchFamily="34" charset="0"/>
              <a:buChar char="•"/>
            </a:pPr>
            <a:r>
              <a:rPr lang="en-US" dirty="0"/>
              <a:t>Opened a new phase of strategic dialogue, particularly with the USA.</a:t>
            </a:r>
          </a:p>
          <a:p>
            <a:pPr marL="57150" indent="0" algn="just">
              <a:buNone/>
            </a:pPr>
            <a:r>
              <a:rPr lang="en-US" dirty="0"/>
              <a:t>Pokhran II was a turning point, cementing India’s status as a nuclear power and redefining its strategic doctrine.</a:t>
            </a:r>
          </a:p>
        </p:txBody>
      </p:sp>
      <p:sp>
        <p:nvSpPr>
          <p:cNvPr id="4" name="Title 1">
            <a:extLst>
              <a:ext uri="{FF2B5EF4-FFF2-40B4-BE49-F238E27FC236}">
                <a16:creationId xmlns:a16="http://schemas.microsoft.com/office/drawing/2014/main" id="{C7629873-4EE6-CA56-E81C-6A3441A0B611}"/>
              </a:ext>
            </a:extLst>
          </p:cNvPr>
          <p:cNvSpPr txBox="1">
            <a:spLocks/>
          </p:cNvSpPr>
          <p:nvPr/>
        </p:nvSpPr>
        <p:spPr>
          <a:xfrm>
            <a:off x="2589212" y="1342417"/>
            <a:ext cx="8911687" cy="59663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600" dirty="0"/>
              <a:t>The Assertion of Nuclear Power</a:t>
            </a:r>
            <a:endParaRPr lang="en-IN" sz="2600" b="1" dirty="0"/>
          </a:p>
        </p:txBody>
      </p:sp>
    </p:spTree>
    <p:extLst>
      <p:ext uri="{BB962C8B-B14F-4D97-AF65-F5344CB8AC3E}">
        <p14:creationId xmlns:p14="http://schemas.microsoft.com/office/powerpoint/2010/main" val="1322498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TotalTime>
  <Words>2302</Words>
  <Application>Microsoft Office PowerPoint</Application>
  <PresentationFormat>Widescreen</PresentationFormat>
  <Paragraphs>204</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Wisp</vt:lpstr>
      <vt:lpstr>India's Nuclear Policy: From Pokhran I to Pokhran II</vt:lpstr>
      <vt:lpstr>Introduction</vt:lpstr>
      <vt:lpstr>Introduction Continued  </vt:lpstr>
      <vt:lpstr>Introduction Ending</vt:lpstr>
      <vt:lpstr>Pokhran I (1974)</vt:lpstr>
      <vt:lpstr>Pokhran I (1974)</vt:lpstr>
      <vt:lpstr>Post-Pokhran I Era</vt:lpstr>
      <vt:lpstr>Pokhran II (1998)</vt:lpstr>
      <vt:lpstr>Pokhran II (1998)</vt:lpstr>
      <vt:lpstr>Evolution of India’s Nuclear Doctrine</vt:lpstr>
      <vt:lpstr>Evolution of India’s Nuclear Doctrine</vt:lpstr>
      <vt:lpstr>Evolution of India’s Nuclear Doctrine</vt:lpstr>
      <vt:lpstr>Global and Regional Impact</vt:lpstr>
      <vt:lpstr>Global and Regional Impact</vt:lpstr>
      <vt:lpstr>India’s Current Nuclear Policy</vt:lpstr>
      <vt:lpstr>India’s Current Nuclear Policy</vt:lpstr>
      <vt:lpstr>India’s Current Nuclear Policy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Verma</dc:creator>
  <cp:lastModifiedBy>Harsh Verma</cp:lastModifiedBy>
  <cp:revision>26</cp:revision>
  <dcterms:created xsi:type="dcterms:W3CDTF">2024-12-04T17:24:56Z</dcterms:created>
  <dcterms:modified xsi:type="dcterms:W3CDTF">2024-12-04T21:20:29Z</dcterms:modified>
</cp:coreProperties>
</file>