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32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8000" cy="10287000"/>
          </a:xfrm>
          <a:prstGeom prst="rect">
            <a:avLst/>
          </a:prstGeom>
        </p:spPr>
      </p:pic>
      <p:sp>
        <p:nvSpPr>
          <p:cNvPr id="17" name="bg object 17"/>
          <p:cNvSpPr/>
          <p:nvPr/>
        </p:nvSpPr>
        <p:spPr>
          <a:xfrm>
            <a:off x="762477" y="342711"/>
            <a:ext cx="16761460" cy="9600565"/>
          </a:xfrm>
          <a:custGeom>
            <a:avLst/>
            <a:gdLst/>
            <a:ahLst/>
            <a:cxnLst/>
            <a:rect l="l" t="t" r="r" b="b"/>
            <a:pathLst>
              <a:path w="16761460" h="9600565">
                <a:moveTo>
                  <a:pt x="8380709" y="9600349"/>
                </a:moveTo>
                <a:lnTo>
                  <a:pt x="0" y="9600349"/>
                </a:lnTo>
                <a:lnTo>
                  <a:pt x="0" y="0"/>
                </a:lnTo>
                <a:lnTo>
                  <a:pt x="16761363" y="0"/>
                </a:lnTo>
                <a:lnTo>
                  <a:pt x="16761363" y="9600349"/>
                </a:lnTo>
                <a:lnTo>
                  <a:pt x="8380709" y="9600349"/>
                </a:lnTo>
                <a:close/>
              </a:path>
            </a:pathLst>
          </a:custGeom>
          <a:ln w="18719">
            <a:solidFill>
              <a:srgbClr val="FFFFFF"/>
            </a:solidFill>
          </a:ln>
        </p:spPr>
        <p:txBody>
          <a:bodyPr wrap="square" lIns="0" tIns="0" rIns="0" bIns="0" rtlCol="0"/>
          <a:lstStyle/>
          <a:p>
            <a:endParaRPr/>
          </a:p>
        </p:txBody>
      </p:sp>
      <p:sp>
        <p:nvSpPr>
          <p:cNvPr id="18" name="bg object 18"/>
          <p:cNvSpPr/>
          <p:nvPr/>
        </p:nvSpPr>
        <p:spPr>
          <a:xfrm>
            <a:off x="762480" y="341998"/>
            <a:ext cx="16762094" cy="742315"/>
          </a:xfrm>
          <a:custGeom>
            <a:avLst/>
            <a:gdLst/>
            <a:ahLst/>
            <a:cxnLst/>
            <a:rect l="l" t="t" r="r" b="b"/>
            <a:pathLst>
              <a:path w="16762094" h="742315">
                <a:moveTo>
                  <a:pt x="8380745" y="742239"/>
                </a:moveTo>
                <a:lnTo>
                  <a:pt x="0" y="742239"/>
                </a:lnTo>
                <a:lnTo>
                  <a:pt x="0" y="0"/>
                </a:lnTo>
                <a:lnTo>
                  <a:pt x="16761475" y="0"/>
                </a:lnTo>
                <a:lnTo>
                  <a:pt x="16761475" y="742239"/>
                </a:lnTo>
                <a:lnTo>
                  <a:pt x="8380745" y="742239"/>
                </a:lnTo>
                <a:close/>
              </a:path>
            </a:pathLst>
          </a:custGeom>
          <a:ln w="18717">
            <a:solidFill>
              <a:srgbClr val="FFFFFF"/>
            </a:solidFill>
          </a:ln>
        </p:spPr>
        <p:txBody>
          <a:bodyPr wrap="square" lIns="0" tIns="0" rIns="0" bIns="0" rtlCol="0"/>
          <a:lstStyle/>
          <a:p>
            <a:endParaRPr/>
          </a:p>
        </p:txBody>
      </p:sp>
      <p:sp>
        <p:nvSpPr>
          <p:cNvPr id="19" name="bg object 19"/>
          <p:cNvSpPr/>
          <p:nvPr/>
        </p:nvSpPr>
        <p:spPr>
          <a:xfrm>
            <a:off x="16999946" y="567404"/>
            <a:ext cx="226060" cy="225425"/>
          </a:xfrm>
          <a:custGeom>
            <a:avLst/>
            <a:gdLst/>
            <a:ahLst/>
            <a:cxnLst/>
            <a:rect l="l" t="t" r="r" b="b"/>
            <a:pathLst>
              <a:path w="226059" h="225425">
                <a:moveTo>
                  <a:pt x="634" y="0"/>
                </a:moveTo>
                <a:lnTo>
                  <a:pt x="225875" y="225367"/>
                </a:lnTo>
              </a:path>
              <a:path w="226059" h="225425">
                <a:moveTo>
                  <a:pt x="225240" y="0"/>
                </a:moveTo>
                <a:lnTo>
                  <a:pt x="0" y="225367"/>
                </a:lnTo>
              </a:path>
            </a:pathLst>
          </a:custGeom>
          <a:ln w="18715">
            <a:solidFill>
              <a:srgbClr val="FFFFFF"/>
            </a:solidFill>
          </a:ln>
        </p:spPr>
        <p:txBody>
          <a:bodyPr wrap="square" lIns="0" tIns="0" rIns="0" bIns="0" rtlCol="0"/>
          <a:lstStyle/>
          <a:p>
            <a:endParaRPr/>
          </a:p>
        </p:txBody>
      </p:sp>
      <p:sp>
        <p:nvSpPr>
          <p:cNvPr id="20" name="bg object 20"/>
          <p:cNvSpPr/>
          <p:nvPr/>
        </p:nvSpPr>
        <p:spPr>
          <a:xfrm>
            <a:off x="15919831" y="678916"/>
            <a:ext cx="338455" cy="20320"/>
          </a:xfrm>
          <a:custGeom>
            <a:avLst/>
            <a:gdLst/>
            <a:ahLst/>
            <a:cxnLst/>
            <a:rect l="l" t="t" r="r" b="b"/>
            <a:pathLst>
              <a:path w="338455" h="20320">
                <a:moveTo>
                  <a:pt x="338455" y="1524"/>
                </a:moveTo>
                <a:lnTo>
                  <a:pt x="127" y="0"/>
                </a:lnTo>
                <a:lnTo>
                  <a:pt x="0" y="18719"/>
                </a:lnTo>
                <a:lnTo>
                  <a:pt x="338455" y="20243"/>
                </a:lnTo>
                <a:lnTo>
                  <a:pt x="338455" y="1524"/>
                </a:lnTo>
                <a:close/>
              </a:path>
            </a:pathLst>
          </a:custGeom>
          <a:solidFill>
            <a:srgbClr val="FFFFFF"/>
          </a:solidFill>
        </p:spPr>
        <p:txBody>
          <a:bodyPr wrap="square" lIns="0" tIns="0" rIns="0" bIns="0" rtlCol="0"/>
          <a:lstStyle/>
          <a:p>
            <a:endParaRPr/>
          </a:p>
        </p:txBody>
      </p:sp>
      <p:sp>
        <p:nvSpPr>
          <p:cNvPr id="21" name="bg object 21"/>
          <p:cNvSpPr/>
          <p:nvPr/>
        </p:nvSpPr>
        <p:spPr>
          <a:xfrm>
            <a:off x="16512413" y="567359"/>
            <a:ext cx="224790" cy="224790"/>
          </a:xfrm>
          <a:custGeom>
            <a:avLst/>
            <a:gdLst/>
            <a:ahLst/>
            <a:cxnLst/>
            <a:rect l="l" t="t" r="r" b="b"/>
            <a:pathLst>
              <a:path w="224790" h="224790">
                <a:moveTo>
                  <a:pt x="112395" y="224612"/>
                </a:moveTo>
                <a:lnTo>
                  <a:pt x="0" y="224612"/>
                </a:lnTo>
                <a:lnTo>
                  <a:pt x="0" y="0"/>
                </a:lnTo>
                <a:lnTo>
                  <a:pt x="224663" y="0"/>
                </a:lnTo>
                <a:lnTo>
                  <a:pt x="224663" y="224612"/>
                </a:lnTo>
                <a:lnTo>
                  <a:pt x="112395" y="224612"/>
                </a:lnTo>
                <a:close/>
              </a:path>
            </a:pathLst>
          </a:custGeom>
          <a:ln w="18718">
            <a:solidFill>
              <a:srgbClr val="FFFFFF"/>
            </a:solidFill>
          </a:ln>
        </p:spPr>
        <p:txBody>
          <a:bodyPr wrap="square" lIns="0" tIns="0" rIns="0" bIns="0" rtlCol="0"/>
          <a:lstStyle/>
          <a:p>
            <a:endParaRPr/>
          </a:p>
        </p:txBody>
      </p:sp>
      <p:sp>
        <p:nvSpPr>
          <p:cNvPr id="2" name="Holder 2"/>
          <p:cNvSpPr>
            <a:spLocks noGrp="1"/>
          </p:cNvSpPr>
          <p:nvPr>
            <p:ph type="title"/>
          </p:nvPr>
        </p:nvSpPr>
        <p:spPr>
          <a:xfrm>
            <a:off x="1417624" y="1767186"/>
            <a:ext cx="15465450" cy="939800"/>
          </a:xfrm>
          <a:prstGeom prst="rect">
            <a:avLst/>
          </a:prstGeom>
        </p:spPr>
        <p:txBody>
          <a:bodyPr wrap="square" lIns="0" tIns="0" rIns="0" bIns="0">
            <a:spAutoFit/>
          </a:bodyPr>
          <a:lstStyle>
            <a:lvl1pPr>
              <a:defRPr sz="600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1750746" y="3163594"/>
            <a:ext cx="14799206" cy="2456179"/>
          </a:xfrm>
          <a:prstGeom prst="rect">
            <a:avLst/>
          </a:prstGeom>
        </p:spPr>
        <p:txBody>
          <a:bodyPr wrap="square" lIns="0" tIns="0" rIns="0" bIns="0">
            <a:spAutoFit/>
          </a:bodyPr>
          <a:lstStyle>
            <a:lvl1pPr>
              <a:defRPr sz="3200" b="0" i="0">
                <a:solidFill>
                  <a:schemeClr val="bg1"/>
                </a:solidFill>
                <a:latin typeface="Microsoft Sans Serif"/>
                <a:cs typeface="Microsoft Sans Serif"/>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grpSp>
        <p:nvGrpSpPr>
          <p:cNvPr id="3" name="object 3"/>
          <p:cNvGrpSpPr/>
          <p:nvPr/>
        </p:nvGrpSpPr>
        <p:grpSpPr>
          <a:xfrm>
            <a:off x="1421836" y="1064711"/>
            <a:ext cx="15442565" cy="8155940"/>
            <a:chOff x="1421836" y="1064711"/>
            <a:chExt cx="15442565" cy="8155940"/>
          </a:xfrm>
        </p:grpSpPr>
        <p:sp>
          <p:nvSpPr>
            <p:cNvPr id="4" name="object 4"/>
            <p:cNvSpPr/>
            <p:nvPr/>
          </p:nvSpPr>
          <p:spPr>
            <a:xfrm>
              <a:off x="1431367" y="1074247"/>
              <a:ext cx="15423515" cy="8136890"/>
            </a:xfrm>
            <a:custGeom>
              <a:avLst/>
              <a:gdLst/>
              <a:ahLst/>
              <a:cxnLst/>
              <a:rect l="l" t="t" r="r" b="b"/>
              <a:pathLst>
                <a:path w="15423515" h="8136890">
                  <a:moveTo>
                    <a:pt x="7711936" y="8136609"/>
                  </a:moveTo>
                  <a:lnTo>
                    <a:pt x="0" y="8136609"/>
                  </a:lnTo>
                  <a:lnTo>
                    <a:pt x="0" y="0"/>
                  </a:lnTo>
                  <a:lnTo>
                    <a:pt x="15423097" y="0"/>
                  </a:lnTo>
                  <a:lnTo>
                    <a:pt x="15423097" y="8136609"/>
                  </a:lnTo>
                  <a:lnTo>
                    <a:pt x="7711936" y="8136609"/>
                  </a:lnTo>
                  <a:close/>
                </a:path>
              </a:pathLst>
            </a:custGeom>
            <a:ln w="18719">
              <a:solidFill>
                <a:srgbClr val="FFFFFF"/>
              </a:solidFill>
            </a:ln>
          </p:spPr>
          <p:txBody>
            <a:bodyPr wrap="square" lIns="0" tIns="0" rIns="0" bIns="0" rtlCol="0"/>
            <a:lstStyle/>
            <a:p>
              <a:endParaRPr/>
            </a:p>
          </p:txBody>
        </p:sp>
        <p:sp>
          <p:nvSpPr>
            <p:cNvPr id="5" name="object 5"/>
            <p:cNvSpPr/>
            <p:nvPr/>
          </p:nvSpPr>
          <p:spPr>
            <a:xfrm>
              <a:off x="1431361" y="1074236"/>
              <a:ext cx="15423515" cy="742315"/>
            </a:xfrm>
            <a:custGeom>
              <a:avLst/>
              <a:gdLst/>
              <a:ahLst/>
              <a:cxnLst/>
              <a:rect l="l" t="t" r="r" b="b"/>
              <a:pathLst>
                <a:path w="15423515" h="742314">
                  <a:moveTo>
                    <a:pt x="7711876" y="742250"/>
                  </a:moveTo>
                  <a:lnTo>
                    <a:pt x="0" y="742250"/>
                  </a:lnTo>
                  <a:lnTo>
                    <a:pt x="0" y="0"/>
                  </a:lnTo>
                  <a:lnTo>
                    <a:pt x="15423016" y="0"/>
                  </a:lnTo>
                  <a:lnTo>
                    <a:pt x="15423016" y="742250"/>
                  </a:lnTo>
                  <a:lnTo>
                    <a:pt x="7711876" y="742250"/>
                  </a:lnTo>
                  <a:close/>
                </a:path>
              </a:pathLst>
            </a:custGeom>
            <a:ln w="18718">
              <a:solidFill>
                <a:srgbClr val="FFFFFF"/>
              </a:solidFill>
            </a:ln>
          </p:spPr>
          <p:txBody>
            <a:bodyPr wrap="square" lIns="0" tIns="0" rIns="0" bIns="0" rtlCol="0"/>
            <a:lstStyle/>
            <a:p>
              <a:endParaRPr/>
            </a:p>
          </p:txBody>
        </p:sp>
        <p:sp>
          <p:nvSpPr>
            <p:cNvPr id="6" name="object 6"/>
            <p:cNvSpPr/>
            <p:nvPr/>
          </p:nvSpPr>
          <p:spPr>
            <a:xfrm>
              <a:off x="16330320" y="1298929"/>
              <a:ext cx="226060" cy="225425"/>
            </a:xfrm>
            <a:custGeom>
              <a:avLst/>
              <a:gdLst/>
              <a:ahLst/>
              <a:cxnLst/>
              <a:rect l="l" t="t" r="r" b="b"/>
              <a:pathLst>
                <a:path w="226059" h="225425">
                  <a:moveTo>
                    <a:pt x="761" y="0"/>
                  </a:moveTo>
                  <a:lnTo>
                    <a:pt x="226002" y="225354"/>
                  </a:lnTo>
                </a:path>
                <a:path w="226059" h="225425">
                  <a:moveTo>
                    <a:pt x="225240" y="0"/>
                  </a:moveTo>
                  <a:lnTo>
                    <a:pt x="0" y="225354"/>
                  </a:lnTo>
                </a:path>
              </a:pathLst>
            </a:custGeom>
            <a:ln w="18715">
              <a:solidFill>
                <a:srgbClr val="FFFFFF"/>
              </a:solidFill>
            </a:ln>
          </p:spPr>
          <p:txBody>
            <a:bodyPr wrap="square" lIns="0" tIns="0" rIns="0" bIns="0" rtlCol="0"/>
            <a:lstStyle/>
            <a:p>
              <a:endParaRPr/>
            </a:p>
          </p:txBody>
        </p:sp>
        <p:sp>
          <p:nvSpPr>
            <p:cNvPr id="7" name="object 7"/>
            <p:cNvSpPr/>
            <p:nvPr/>
          </p:nvSpPr>
          <p:spPr>
            <a:xfrm>
              <a:off x="15250287" y="1411160"/>
              <a:ext cx="338455" cy="20320"/>
            </a:xfrm>
            <a:custGeom>
              <a:avLst/>
              <a:gdLst/>
              <a:ahLst/>
              <a:cxnLst/>
              <a:rect l="l" t="t" r="r" b="b"/>
              <a:pathLst>
                <a:path w="338455" h="20319">
                  <a:moveTo>
                    <a:pt x="338455" y="1524"/>
                  </a:moveTo>
                  <a:lnTo>
                    <a:pt x="0" y="0"/>
                  </a:lnTo>
                  <a:lnTo>
                    <a:pt x="0" y="18719"/>
                  </a:lnTo>
                  <a:lnTo>
                    <a:pt x="338328" y="20243"/>
                  </a:lnTo>
                  <a:lnTo>
                    <a:pt x="338455" y="1524"/>
                  </a:lnTo>
                  <a:close/>
                </a:path>
              </a:pathLst>
            </a:custGeom>
            <a:solidFill>
              <a:srgbClr val="FFFFFF"/>
            </a:solidFill>
          </p:spPr>
          <p:txBody>
            <a:bodyPr wrap="square" lIns="0" tIns="0" rIns="0" bIns="0" rtlCol="0"/>
            <a:lstStyle/>
            <a:p>
              <a:endParaRPr/>
            </a:p>
          </p:txBody>
        </p:sp>
        <p:sp>
          <p:nvSpPr>
            <p:cNvPr id="8" name="object 8"/>
            <p:cNvSpPr/>
            <p:nvPr/>
          </p:nvSpPr>
          <p:spPr>
            <a:xfrm>
              <a:off x="15842869" y="1298879"/>
              <a:ext cx="224790" cy="224790"/>
            </a:xfrm>
            <a:custGeom>
              <a:avLst/>
              <a:gdLst/>
              <a:ahLst/>
              <a:cxnLst/>
              <a:rect l="l" t="t" r="r" b="b"/>
              <a:pathLst>
                <a:path w="224790" h="224790">
                  <a:moveTo>
                    <a:pt x="112268" y="224612"/>
                  </a:moveTo>
                  <a:lnTo>
                    <a:pt x="0" y="224612"/>
                  </a:lnTo>
                  <a:lnTo>
                    <a:pt x="0" y="0"/>
                  </a:lnTo>
                  <a:lnTo>
                    <a:pt x="224663" y="0"/>
                  </a:lnTo>
                  <a:lnTo>
                    <a:pt x="224663" y="224612"/>
                  </a:lnTo>
                  <a:lnTo>
                    <a:pt x="112268" y="224612"/>
                  </a:lnTo>
                  <a:close/>
                </a:path>
              </a:pathLst>
            </a:custGeom>
            <a:ln w="18718">
              <a:solidFill>
                <a:srgbClr val="FFFFFF"/>
              </a:solidFill>
            </a:ln>
          </p:spPr>
          <p:txBody>
            <a:bodyPr wrap="square" lIns="0" tIns="0" rIns="0" bIns="0" rtlCol="0"/>
            <a:lstStyle/>
            <a:p>
              <a:endParaRPr/>
            </a:p>
          </p:txBody>
        </p:sp>
      </p:grpSp>
      <p:sp>
        <p:nvSpPr>
          <p:cNvPr id="9" name="object 9"/>
          <p:cNvSpPr txBox="1"/>
          <p:nvPr/>
        </p:nvSpPr>
        <p:spPr>
          <a:xfrm>
            <a:off x="7355052" y="2537428"/>
            <a:ext cx="6435725" cy="3072130"/>
          </a:xfrm>
          <a:prstGeom prst="rect">
            <a:avLst/>
          </a:prstGeom>
        </p:spPr>
        <p:txBody>
          <a:bodyPr vert="horz" wrap="square" lIns="0" tIns="15240" rIns="0" bIns="0" rtlCol="0">
            <a:spAutoFit/>
          </a:bodyPr>
          <a:lstStyle/>
          <a:p>
            <a:pPr marL="12700" marR="5080" algn="just">
              <a:lnSpc>
                <a:spcPct val="100099"/>
              </a:lnSpc>
              <a:spcBef>
                <a:spcPts val="120"/>
              </a:spcBef>
            </a:pPr>
            <a:r>
              <a:rPr sz="6650" spc="-55" dirty="0">
                <a:solidFill>
                  <a:srgbClr val="FFFFFF"/>
                </a:solidFill>
                <a:latin typeface="Consolas"/>
                <a:cs typeface="Consolas"/>
              </a:rPr>
              <a:t>Unraveling</a:t>
            </a:r>
            <a:r>
              <a:rPr sz="6650" spc="-150" dirty="0">
                <a:solidFill>
                  <a:srgbClr val="FFFFFF"/>
                </a:solidFill>
                <a:latin typeface="Consolas"/>
                <a:cs typeface="Consolas"/>
              </a:rPr>
              <a:t> </a:t>
            </a:r>
            <a:r>
              <a:rPr sz="6650" spc="-55" dirty="0">
                <a:solidFill>
                  <a:srgbClr val="FFFFFF"/>
                </a:solidFill>
                <a:latin typeface="Consolas"/>
                <a:cs typeface="Consolas"/>
              </a:rPr>
              <a:t>the </a:t>
            </a:r>
            <a:r>
              <a:rPr sz="6650" spc="-3645" dirty="0">
                <a:solidFill>
                  <a:srgbClr val="FFFFFF"/>
                </a:solidFill>
                <a:latin typeface="Consolas"/>
                <a:cs typeface="Consolas"/>
              </a:rPr>
              <a:t> </a:t>
            </a:r>
            <a:r>
              <a:rPr sz="6650" spc="-55" dirty="0">
                <a:solidFill>
                  <a:srgbClr val="FFFFFF"/>
                </a:solidFill>
                <a:latin typeface="Consolas"/>
                <a:cs typeface="Consolas"/>
              </a:rPr>
              <a:t>Magic:</a:t>
            </a:r>
            <a:r>
              <a:rPr sz="6650" spc="-105" dirty="0">
                <a:solidFill>
                  <a:srgbClr val="FFFFFF"/>
                </a:solidFill>
                <a:latin typeface="Consolas"/>
                <a:cs typeface="Consolas"/>
              </a:rPr>
              <a:t> </a:t>
            </a:r>
            <a:r>
              <a:rPr sz="6650" spc="-55" dirty="0">
                <a:solidFill>
                  <a:srgbClr val="FFFFFF"/>
                </a:solidFill>
                <a:latin typeface="Consolas"/>
                <a:cs typeface="Consolas"/>
              </a:rPr>
              <a:t>The</a:t>
            </a:r>
            <a:r>
              <a:rPr sz="6650" spc="-100" dirty="0">
                <a:solidFill>
                  <a:srgbClr val="FFFFFF"/>
                </a:solidFill>
                <a:latin typeface="Consolas"/>
                <a:cs typeface="Consolas"/>
              </a:rPr>
              <a:t> </a:t>
            </a:r>
            <a:r>
              <a:rPr sz="6650" spc="-55" dirty="0">
                <a:solidFill>
                  <a:srgbClr val="FFFFFF"/>
                </a:solidFill>
                <a:latin typeface="Consolas"/>
                <a:cs typeface="Consolas"/>
              </a:rPr>
              <a:t>Art </a:t>
            </a:r>
            <a:r>
              <a:rPr sz="6650" spc="-3640" dirty="0">
                <a:solidFill>
                  <a:srgbClr val="FFFFFF"/>
                </a:solidFill>
                <a:latin typeface="Consolas"/>
                <a:cs typeface="Consolas"/>
              </a:rPr>
              <a:t> </a:t>
            </a:r>
            <a:r>
              <a:rPr sz="6650" spc="-55" dirty="0">
                <a:solidFill>
                  <a:srgbClr val="FFFFFF"/>
                </a:solidFill>
                <a:latin typeface="Consolas"/>
                <a:cs typeface="Consolas"/>
              </a:rPr>
              <a:t>of</a:t>
            </a:r>
            <a:r>
              <a:rPr sz="6650" spc="-75" dirty="0">
                <a:solidFill>
                  <a:srgbClr val="FFFFFF"/>
                </a:solidFill>
                <a:latin typeface="Consolas"/>
                <a:cs typeface="Consolas"/>
              </a:rPr>
              <a:t> </a:t>
            </a:r>
            <a:r>
              <a:rPr sz="6650" spc="-55" dirty="0">
                <a:solidFill>
                  <a:srgbClr val="FFFFFF"/>
                </a:solidFill>
                <a:latin typeface="Consolas"/>
                <a:cs typeface="Consolas"/>
              </a:rPr>
              <a:t>Hashing</a:t>
            </a:r>
            <a:endParaRPr sz="6650">
              <a:latin typeface="Consolas"/>
              <a:cs typeface="Consolas"/>
            </a:endParaRPr>
          </a:p>
        </p:txBody>
      </p:sp>
      <p:sp>
        <p:nvSpPr>
          <p:cNvPr id="10" name="object 10"/>
          <p:cNvSpPr txBox="1"/>
          <p:nvPr/>
        </p:nvSpPr>
        <p:spPr>
          <a:xfrm>
            <a:off x="7355052" y="5585428"/>
            <a:ext cx="4604385" cy="1043305"/>
          </a:xfrm>
          <a:prstGeom prst="rect">
            <a:avLst/>
          </a:prstGeom>
        </p:spPr>
        <p:txBody>
          <a:bodyPr vert="horz" wrap="square" lIns="0" tIns="15875" rIns="0" bIns="0" rtlCol="0">
            <a:spAutoFit/>
          </a:bodyPr>
          <a:lstStyle/>
          <a:p>
            <a:pPr marL="12700">
              <a:lnSpc>
                <a:spcPct val="100000"/>
              </a:lnSpc>
              <a:spcBef>
                <a:spcPts val="125"/>
              </a:spcBef>
            </a:pPr>
            <a:r>
              <a:rPr sz="6650" spc="-60" dirty="0">
                <a:solidFill>
                  <a:srgbClr val="FFFFFF"/>
                </a:solidFill>
                <a:latin typeface="Consolas"/>
                <a:cs typeface="Consolas"/>
              </a:rPr>
              <a:t>Algorithm</a:t>
            </a:r>
            <a:r>
              <a:rPr sz="6650" spc="-55" dirty="0">
                <a:solidFill>
                  <a:srgbClr val="FFFFFF"/>
                </a:solidFill>
                <a:latin typeface="Consolas"/>
                <a:cs typeface="Consolas"/>
              </a:rPr>
              <a:t>s</a:t>
            </a:r>
            <a:endParaRPr sz="6650">
              <a:latin typeface="Consolas"/>
              <a:cs typeface="Consolas"/>
            </a:endParaRPr>
          </a:p>
        </p:txBody>
      </p:sp>
      <p:sp>
        <p:nvSpPr>
          <p:cNvPr id="11" name="object 11"/>
          <p:cNvSpPr txBox="1">
            <a:spLocks noGrp="1"/>
          </p:cNvSpPr>
          <p:nvPr>
            <p:ph type="title"/>
          </p:nvPr>
        </p:nvSpPr>
        <p:spPr>
          <a:xfrm>
            <a:off x="15578328" y="2467794"/>
            <a:ext cx="993775" cy="1488440"/>
          </a:xfrm>
          <a:prstGeom prst="rect">
            <a:avLst/>
          </a:prstGeom>
        </p:spPr>
        <p:txBody>
          <a:bodyPr vert="horz" wrap="square" lIns="0" tIns="12065" rIns="0" bIns="0" rtlCol="0">
            <a:spAutoFit/>
          </a:bodyPr>
          <a:lstStyle/>
          <a:p>
            <a:pPr marL="12700">
              <a:lnSpc>
                <a:spcPct val="100000"/>
              </a:lnSpc>
              <a:spcBef>
                <a:spcPts val="95"/>
              </a:spcBef>
            </a:pPr>
            <a:r>
              <a:rPr sz="9600" spc="-425" dirty="0">
                <a:solidFill>
                  <a:srgbClr val="00FFFF"/>
                </a:solidFill>
                <a:latin typeface="Cambria"/>
                <a:cs typeface="Cambria"/>
              </a:rPr>
              <a:t>⥫</a:t>
            </a:r>
            <a:endParaRPr sz="9600">
              <a:latin typeface="Cambria"/>
              <a:cs typeface="Cambria"/>
            </a:endParaRPr>
          </a:p>
        </p:txBody>
      </p:sp>
      <p:grpSp>
        <p:nvGrpSpPr>
          <p:cNvPr id="12" name="object 12"/>
          <p:cNvGrpSpPr/>
          <p:nvPr/>
        </p:nvGrpSpPr>
        <p:grpSpPr>
          <a:xfrm>
            <a:off x="682346" y="5149850"/>
            <a:ext cx="4429760" cy="3396615"/>
            <a:chOff x="952296" y="5035670"/>
            <a:chExt cx="4429760" cy="3396615"/>
          </a:xfrm>
        </p:grpSpPr>
        <p:sp>
          <p:nvSpPr>
            <p:cNvPr id="13" name="object 13"/>
            <p:cNvSpPr/>
            <p:nvPr/>
          </p:nvSpPr>
          <p:spPr>
            <a:xfrm>
              <a:off x="961652" y="5045037"/>
              <a:ext cx="4408170" cy="3377565"/>
            </a:xfrm>
            <a:custGeom>
              <a:avLst/>
              <a:gdLst/>
              <a:ahLst/>
              <a:cxnLst/>
              <a:rect l="l" t="t" r="r" b="b"/>
              <a:pathLst>
                <a:path w="4408170" h="3377565">
                  <a:moveTo>
                    <a:pt x="4407729" y="0"/>
                  </a:moveTo>
                  <a:lnTo>
                    <a:pt x="0" y="0"/>
                  </a:lnTo>
                  <a:lnTo>
                    <a:pt x="0" y="3377387"/>
                  </a:lnTo>
                  <a:lnTo>
                    <a:pt x="2203872" y="3377387"/>
                  </a:lnTo>
                  <a:lnTo>
                    <a:pt x="4407729" y="3377387"/>
                  </a:lnTo>
                  <a:lnTo>
                    <a:pt x="4407729" y="0"/>
                  </a:lnTo>
                  <a:close/>
                </a:path>
              </a:pathLst>
            </a:custGeom>
            <a:solidFill>
              <a:srgbClr val="2F3B42"/>
            </a:solidFill>
          </p:spPr>
          <p:txBody>
            <a:bodyPr wrap="square" lIns="0" tIns="0" rIns="0" bIns="0" rtlCol="0"/>
            <a:lstStyle/>
            <a:p>
              <a:endParaRPr/>
            </a:p>
          </p:txBody>
        </p:sp>
        <p:sp>
          <p:nvSpPr>
            <p:cNvPr id="14" name="object 14"/>
            <p:cNvSpPr/>
            <p:nvPr/>
          </p:nvSpPr>
          <p:spPr>
            <a:xfrm>
              <a:off x="961656" y="5045030"/>
              <a:ext cx="4408170" cy="3377565"/>
            </a:xfrm>
            <a:custGeom>
              <a:avLst/>
              <a:gdLst/>
              <a:ahLst/>
              <a:cxnLst/>
              <a:rect l="l" t="t" r="r" b="b"/>
              <a:pathLst>
                <a:path w="4408170" h="3377565">
                  <a:moveTo>
                    <a:pt x="2203875" y="3377392"/>
                  </a:moveTo>
                  <a:lnTo>
                    <a:pt x="0" y="3377392"/>
                  </a:lnTo>
                  <a:lnTo>
                    <a:pt x="0" y="0"/>
                  </a:lnTo>
                  <a:lnTo>
                    <a:pt x="4407741" y="0"/>
                  </a:lnTo>
                  <a:lnTo>
                    <a:pt x="4407741" y="3377392"/>
                  </a:lnTo>
                  <a:lnTo>
                    <a:pt x="2203875" y="3377392"/>
                  </a:lnTo>
                  <a:close/>
                </a:path>
                <a:path w="4408170" h="3377565">
                  <a:moveTo>
                    <a:pt x="2203875" y="742297"/>
                  </a:moveTo>
                  <a:lnTo>
                    <a:pt x="0" y="742297"/>
                  </a:lnTo>
                  <a:lnTo>
                    <a:pt x="0" y="0"/>
                  </a:lnTo>
                  <a:lnTo>
                    <a:pt x="4407741" y="0"/>
                  </a:lnTo>
                  <a:lnTo>
                    <a:pt x="4407741" y="742297"/>
                  </a:lnTo>
                  <a:lnTo>
                    <a:pt x="2203875" y="742297"/>
                  </a:lnTo>
                  <a:close/>
                </a:path>
                <a:path w="4408170" h="3377565">
                  <a:moveTo>
                    <a:pt x="3883594" y="224636"/>
                  </a:moveTo>
                  <a:lnTo>
                    <a:pt x="4108945" y="449983"/>
                  </a:lnTo>
                </a:path>
                <a:path w="4408170" h="3377565">
                  <a:moveTo>
                    <a:pt x="4108234" y="224636"/>
                  </a:moveTo>
                  <a:lnTo>
                    <a:pt x="3882870" y="449983"/>
                  </a:lnTo>
                </a:path>
                <a:path w="4408170" h="3377565">
                  <a:moveTo>
                    <a:pt x="2812262" y="336954"/>
                  </a:moveTo>
                  <a:lnTo>
                    <a:pt x="3131924" y="338389"/>
                  </a:lnTo>
                </a:path>
                <a:path w="4408170" h="3377565">
                  <a:moveTo>
                    <a:pt x="3507759" y="449272"/>
                  </a:moveTo>
                  <a:lnTo>
                    <a:pt x="3395452" y="449272"/>
                  </a:lnTo>
                  <a:lnTo>
                    <a:pt x="3395452" y="224636"/>
                  </a:lnTo>
                  <a:lnTo>
                    <a:pt x="3620079" y="224636"/>
                  </a:lnTo>
                  <a:lnTo>
                    <a:pt x="3620079" y="449272"/>
                  </a:lnTo>
                  <a:lnTo>
                    <a:pt x="3507759" y="449272"/>
                  </a:lnTo>
                  <a:close/>
                </a:path>
              </a:pathLst>
            </a:custGeom>
            <a:ln w="18719">
              <a:solidFill>
                <a:srgbClr val="FFFFFF"/>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1466087" y="6623304"/>
              <a:ext cx="518159" cy="947927"/>
            </a:xfrm>
            <a:prstGeom prst="rect">
              <a:avLst/>
            </a:prstGeom>
          </p:spPr>
        </p:pic>
        <p:pic>
          <p:nvPicPr>
            <p:cNvPr id="16" name="object 16"/>
            <p:cNvPicPr/>
            <p:nvPr/>
          </p:nvPicPr>
          <p:blipFill>
            <a:blip r:embed="rId4" cstate="print"/>
            <a:stretch>
              <a:fillRect/>
            </a:stretch>
          </p:blipFill>
          <p:spPr>
            <a:xfrm>
              <a:off x="2471927" y="6623304"/>
              <a:ext cx="460248" cy="947927"/>
            </a:xfrm>
            <a:prstGeom prst="rect">
              <a:avLst/>
            </a:prstGeom>
          </p:spPr>
        </p:pic>
        <p:pic>
          <p:nvPicPr>
            <p:cNvPr id="17" name="object 17"/>
            <p:cNvPicPr/>
            <p:nvPr/>
          </p:nvPicPr>
          <p:blipFill>
            <a:blip r:embed="rId5" cstate="print"/>
            <a:stretch>
              <a:fillRect/>
            </a:stretch>
          </p:blipFill>
          <p:spPr>
            <a:xfrm>
              <a:off x="3102863" y="6623304"/>
              <a:ext cx="886967" cy="947927"/>
            </a:xfrm>
            <a:prstGeom prst="rect">
              <a:avLst/>
            </a:prstGeom>
          </p:spPr>
        </p:pic>
        <p:pic>
          <p:nvPicPr>
            <p:cNvPr id="18" name="object 18"/>
            <p:cNvPicPr/>
            <p:nvPr/>
          </p:nvPicPr>
          <p:blipFill>
            <a:blip r:embed="rId6" cstate="print"/>
            <a:stretch>
              <a:fillRect/>
            </a:stretch>
          </p:blipFill>
          <p:spPr>
            <a:xfrm>
              <a:off x="4303775" y="6623304"/>
              <a:ext cx="487680" cy="947927"/>
            </a:xfrm>
            <a:prstGeom prst="rect">
              <a:avLst/>
            </a:prstGeom>
          </p:spPr>
        </p:pic>
        <p:pic>
          <p:nvPicPr>
            <p:cNvPr id="19" name="object 19"/>
            <p:cNvPicPr/>
            <p:nvPr/>
          </p:nvPicPr>
          <p:blipFill>
            <a:blip r:embed="rId7" cstate="print"/>
            <a:stretch>
              <a:fillRect/>
            </a:stretch>
          </p:blipFill>
          <p:spPr>
            <a:xfrm>
              <a:off x="952499" y="5038318"/>
              <a:ext cx="4429124" cy="339089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292F-4EA0-39EA-E450-4011DCDBD81E}"/>
              </a:ext>
            </a:extLst>
          </p:cNvPr>
          <p:cNvSpPr>
            <a:spLocks noGrp="1"/>
          </p:cNvSpPr>
          <p:nvPr>
            <p:ph type="title"/>
          </p:nvPr>
        </p:nvSpPr>
        <p:spPr/>
        <p:txBody>
          <a:bodyPr/>
          <a:lstStyle/>
          <a:p>
            <a:r>
              <a:rPr lang="en-US" dirty="0">
                <a:latin typeface="Consolas" panose="020B0609020204030204" pitchFamily="49" charset="0"/>
              </a:rPr>
              <a:t>Collision resolution techniques </a:t>
            </a:r>
            <a:endParaRPr lang="en-IN" dirty="0">
              <a:latin typeface="Consolas" panose="020B0609020204030204" pitchFamily="49" charset="0"/>
            </a:endParaRPr>
          </a:p>
        </p:txBody>
      </p:sp>
      <p:sp>
        <p:nvSpPr>
          <p:cNvPr id="3" name="Text Placeholder 2">
            <a:extLst>
              <a:ext uri="{FF2B5EF4-FFF2-40B4-BE49-F238E27FC236}">
                <a16:creationId xmlns:a16="http://schemas.microsoft.com/office/drawing/2014/main" id="{891F00F3-3959-904E-DDB6-D90D26904379}"/>
              </a:ext>
            </a:extLst>
          </p:cNvPr>
          <p:cNvSpPr>
            <a:spLocks noGrp="1"/>
          </p:cNvSpPr>
          <p:nvPr>
            <p:ph type="body" idx="1"/>
          </p:nvPr>
        </p:nvSpPr>
        <p:spPr>
          <a:xfrm>
            <a:off x="1164987" y="2677694"/>
            <a:ext cx="15970724" cy="6463308"/>
          </a:xfrm>
        </p:spPr>
        <p:txBody>
          <a:bodyPr/>
          <a:lstStyle/>
          <a:p>
            <a:pPr algn="l">
              <a:buFont typeface="+mj-lt"/>
              <a:buAutoNum type="arabicPeriod"/>
            </a:pPr>
            <a:r>
              <a:rPr lang="en-US" sz="2100" b="1" i="0" dirty="0">
                <a:effectLst/>
                <a:latin typeface="Consolas" panose="020B0609020204030204" pitchFamily="49" charset="0"/>
              </a:rPr>
              <a:t>Open Addressing</a:t>
            </a:r>
            <a:r>
              <a:rPr lang="en-US" sz="2100" b="0" i="0" dirty="0">
                <a:effectLst/>
                <a:latin typeface="Consolas" panose="020B0609020204030204" pitchFamily="49" charset="0"/>
              </a:rPr>
              <a:t>:</a:t>
            </a:r>
          </a:p>
          <a:p>
            <a:pPr marL="742950" lvl="1" indent="-285750" algn="l">
              <a:buFont typeface="+mj-lt"/>
              <a:buAutoNum type="arabicPeriod"/>
            </a:pPr>
            <a:r>
              <a:rPr lang="en-US" sz="2100" b="0" i="0" dirty="0">
                <a:solidFill>
                  <a:schemeClr val="bg1"/>
                </a:solidFill>
                <a:effectLst/>
                <a:latin typeface="Consolas" panose="020B0609020204030204" pitchFamily="49" charset="0"/>
              </a:rPr>
              <a:t>In open addressing, when a collision occurs, the algorithm searches for another empty slot in the hash table to place the colliding key.</a:t>
            </a:r>
          </a:p>
          <a:p>
            <a:pPr marL="742950" lvl="1" indent="-285750" algn="l">
              <a:buFont typeface="+mj-lt"/>
              <a:buAutoNum type="arabicPeriod"/>
            </a:pPr>
            <a:r>
              <a:rPr lang="en-US" sz="2100" b="0" i="0" dirty="0">
                <a:solidFill>
                  <a:schemeClr val="bg1"/>
                </a:solidFill>
                <a:effectLst/>
                <a:latin typeface="Consolas" panose="020B0609020204030204" pitchFamily="49" charset="0"/>
              </a:rPr>
              <a:t>There are several variations of open addressing, including linear probing, quadratic probing, and double hashing.</a:t>
            </a:r>
          </a:p>
          <a:p>
            <a:pPr marL="742950" lvl="1" indent="-285750" algn="l">
              <a:buFont typeface="+mj-lt"/>
              <a:buAutoNum type="arabicPeriod"/>
            </a:pPr>
            <a:r>
              <a:rPr lang="en-US" sz="2100" b="0" i="0" dirty="0">
                <a:solidFill>
                  <a:schemeClr val="bg1"/>
                </a:solidFill>
                <a:effectLst/>
                <a:latin typeface="Consolas" panose="020B0609020204030204" pitchFamily="49" charset="0"/>
              </a:rPr>
              <a:t>Linear probing involves searching for the next available slot by incrementing the hash value by a fixed interval until an empty slot is found.</a:t>
            </a:r>
          </a:p>
          <a:p>
            <a:pPr marL="742950" lvl="1" indent="-285750" algn="l">
              <a:buFont typeface="+mj-lt"/>
              <a:buAutoNum type="arabicPeriod"/>
            </a:pPr>
            <a:r>
              <a:rPr lang="en-US" sz="2100" b="0" i="0" dirty="0">
                <a:solidFill>
                  <a:schemeClr val="bg1"/>
                </a:solidFill>
                <a:effectLst/>
                <a:latin typeface="Consolas" panose="020B0609020204030204" pitchFamily="49" charset="0"/>
              </a:rPr>
              <a:t>Quadratic probing uses a quadratic function to determine the next slot to probe, providing better clustering resistance than linear probing.</a:t>
            </a:r>
          </a:p>
          <a:p>
            <a:pPr marL="742950" lvl="1" indent="-285750" algn="l">
              <a:buFont typeface="+mj-lt"/>
              <a:buAutoNum type="arabicPeriod"/>
            </a:pPr>
            <a:r>
              <a:rPr lang="en-US" sz="2100" b="0" i="0" dirty="0">
                <a:solidFill>
                  <a:schemeClr val="bg1"/>
                </a:solidFill>
                <a:effectLst/>
                <a:latin typeface="Consolas" panose="020B0609020204030204" pitchFamily="49" charset="0"/>
              </a:rPr>
              <a:t>Double hashing involves using a secondary hash function to calculate the step size for probing, reducing the likelihood of clustering.</a:t>
            </a:r>
          </a:p>
          <a:p>
            <a:pPr marL="742950" lvl="1" indent="-285750" algn="l">
              <a:buFont typeface="+mj-lt"/>
              <a:buAutoNum type="arabicPeriod"/>
            </a:pPr>
            <a:r>
              <a:rPr lang="en-US" sz="2100" b="0" i="0" dirty="0">
                <a:solidFill>
                  <a:schemeClr val="bg1"/>
                </a:solidFill>
                <a:effectLst/>
                <a:latin typeface="Consolas" panose="020B0609020204030204" pitchFamily="49" charset="0"/>
              </a:rPr>
              <a:t>Open addressing is typically used when memory is a concern or when the size of the hash table is fixed.</a:t>
            </a:r>
          </a:p>
          <a:p>
            <a:pPr algn="l">
              <a:buFont typeface="+mj-lt"/>
              <a:buAutoNum type="arabicPeriod"/>
            </a:pPr>
            <a:r>
              <a:rPr lang="en-US" sz="2100" b="1" i="0" dirty="0">
                <a:effectLst/>
                <a:latin typeface="Consolas" panose="020B0609020204030204" pitchFamily="49" charset="0"/>
              </a:rPr>
              <a:t>Chaining</a:t>
            </a:r>
            <a:r>
              <a:rPr lang="en-US" sz="2100" b="0" i="0" dirty="0">
                <a:effectLst/>
                <a:latin typeface="Consolas" panose="020B0609020204030204" pitchFamily="49" charset="0"/>
              </a:rPr>
              <a:t>:</a:t>
            </a:r>
          </a:p>
          <a:p>
            <a:pPr marL="742950" lvl="1" indent="-285750" algn="l">
              <a:buFont typeface="+mj-lt"/>
              <a:buAutoNum type="arabicPeriod"/>
            </a:pPr>
            <a:r>
              <a:rPr lang="en-US" sz="2100" b="0" i="0" dirty="0">
                <a:solidFill>
                  <a:schemeClr val="bg1"/>
                </a:solidFill>
                <a:effectLst/>
                <a:latin typeface="Consolas" panose="020B0609020204030204" pitchFamily="49" charset="0"/>
              </a:rPr>
              <a:t>In chaining, each slot in the hash table is associated with a linked list or another data structure.</a:t>
            </a:r>
          </a:p>
          <a:p>
            <a:pPr marL="742950" lvl="1" indent="-285750" algn="l">
              <a:buFont typeface="+mj-lt"/>
              <a:buAutoNum type="arabicPeriod"/>
            </a:pPr>
            <a:r>
              <a:rPr lang="en-US" sz="2100" b="0" i="0" dirty="0">
                <a:solidFill>
                  <a:schemeClr val="bg1"/>
                </a:solidFill>
                <a:effectLst/>
                <a:latin typeface="Consolas" panose="020B0609020204030204" pitchFamily="49" charset="0"/>
              </a:rPr>
              <a:t>When a collision occurs, the colliding keys are added to the linked list at the corresponding slot.</a:t>
            </a:r>
          </a:p>
          <a:p>
            <a:pPr marL="742950" lvl="1" indent="-285750" algn="l">
              <a:buFont typeface="+mj-lt"/>
              <a:buAutoNum type="arabicPeriod"/>
            </a:pPr>
            <a:r>
              <a:rPr lang="en-US" sz="2100" b="0" i="0" dirty="0">
                <a:solidFill>
                  <a:schemeClr val="bg1"/>
                </a:solidFill>
                <a:effectLst/>
                <a:latin typeface="Consolas" panose="020B0609020204030204" pitchFamily="49" charset="0"/>
              </a:rPr>
              <a:t>Chaining allows multiple keys to map to the same hash value, effectively handling collisions without requiring additional probing or searching.</a:t>
            </a:r>
          </a:p>
          <a:p>
            <a:pPr marL="742950" lvl="1" indent="-285750" algn="l">
              <a:buFont typeface="+mj-lt"/>
              <a:buAutoNum type="arabicPeriod"/>
            </a:pPr>
            <a:r>
              <a:rPr lang="en-US" sz="2100" b="0" i="0" dirty="0">
                <a:solidFill>
                  <a:schemeClr val="bg1"/>
                </a:solidFill>
                <a:effectLst/>
                <a:latin typeface="Consolas" panose="020B0609020204030204" pitchFamily="49" charset="0"/>
              </a:rPr>
              <a:t>Chaining is flexible and can handle a large number of collisions efficiently, making it suitable for dynamic hash tables where the size may vary over time.</a:t>
            </a:r>
          </a:p>
          <a:p>
            <a:endParaRPr lang="en-IN" sz="2100" dirty="0">
              <a:latin typeface="Consolas" panose="020B0609020204030204" pitchFamily="49" charset="0"/>
            </a:endParaRPr>
          </a:p>
        </p:txBody>
      </p:sp>
    </p:spTree>
    <p:extLst>
      <p:ext uri="{BB962C8B-B14F-4D97-AF65-F5344CB8AC3E}">
        <p14:creationId xmlns:p14="http://schemas.microsoft.com/office/powerpoint/2010/main" val="140449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FFC0-25F2-B38E-5FBB-781A6D29C2A9}"/>
              </a:ext>
            </a:extLst>
          </p:cNvPr>
          <p:cNvSpPr>
            <a:spLocks noGrp="1"/>
          </p:cNvSpPr>
          <p:nvPr>
            <p:ph type="title"/>
          </p:nvPr>
        </p:nvSpPr>
        <p:spPr>
          <a:xfrm>
            <a:off x="1417624" y="1767186"/>
            <a:ext cx="15465450" cy="1477328"/>
          </a:xfrm>
        </p:spPr>
        <p:txBody>
          <a:bodyPr/>
          <a:lstStyle/>
          <a:p>
            <a:pPr algn="ctr"/>
            <a:r>
              <a:rPr lang="en-US" sz="9600" dirty="0"/>
              <a:t>Thankyou </a:t>
            </a:r>
            <a:endParaRPr lang="en-IN" sz="9600" dirty="0"/>
          </a:p>
        </p:txBody>
      </p:sp>
      <p:sp>
        <p:nvSpPr>
          <p:cNvPr id="3" name="Text Placeholder 2">
            <a:extLst>
              <a:ext uri="{FF2B5EF4-FFF2-40B4-BE49-F238E27FC236}">
                <a16:creationId xmlns:a16="http://schemas.microsoft.com/office/drawing/2014/main" id="{7E5859ED-8D15-D92B-1139-CDBA6E3E4EB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16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0182" y="1328503"/>
            <a:ext cx="13788568" cy="935513"/>
          </a:xfrm>
          <a:prstGeom prst="rect">
            <a:avLst/>
          </a:prstGeom>
        </p:spPr>
        <p:txBody>
          <a:bodyPr vert="horz" wrap="square" lIns="0" tIns="12065" rIns="0" bIns="0" rtlCol="0">
            <a:spAutoFit/>
          </a:bodyPr>
          <a:lstStyle/>
          <a:p>
            <a:pPr marL="12700">
              <a:lnSpc>
                <a:spcPct val="100000"/>
              </a:lnSpc>
              <a:spcBef>
                <a:spcPts val="95"/>
              </a:spcBef>
            </a:pPr>
            <a:r>
              <a:rPr spc="-65" dirty="0">
                <a:latin typeface="Consolas"/>
                <a:cs typeface="Consolas"/>
              </a:rPr>
              <a:t>Unveiling</a:t>
            </a:r>
            <a:r>
              <a:rPr spc="-90" dirty="0">
                <a:latin typeface="Consolas"/>
                <a:cs typeface="Consolas"/>
              </a:rPr>
              <a:t> </a:t>
            </a:r>
            <a:r>
              <a:rPr spc="-65" dirty="0">
                <a:latin typeface="Consolas"/>
                <a:cs typeface="Consolas"/>
              </a:rPr>
              <a:t>the</a:t>
            </a:r>
            <a:r>
              <a:rPr spc="-85" dirty="0">
                <a:latin typeface="Consolas"/>
                <a:cs typeface="Consolas"/>
              </a:rPr>
              <a:t> </a:t>
            </a:r>
            <a:r>
              <a:rPr lang="en-US" spc="-65" dirty="0">
                <a:latin typeface="Consolas"/>
                <a:cs typeface="Consolas"/>
              </a:rPr>
              <a:t>hashing algorithm </a:t>
            </a:r>
            <a:endParaRPr spc="-65" dirty="0">
              <a:latin typeface="Consolas"/>
              <a:cs typeface="Consolas"/>
            </a:endParaRPr>
          </a:p>
        </p:txBody>
      </p:sp>
      <p:pic>
        <p:nvPicPr>
          <p:cNvPr id="15" name="Picture 14">
            <a:extLst>
              <a:ext uri="{FF2B5EF4-FFF2-40B4-BE49-F238E27FC236}">
                <a16:creationId xmlns:a16="http://schemas.microsoft.com/office/drawing/2014/main" id="{E9268562-BB7D-42BC-595A-D1FEE67C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50" y="2911548"/>
            <a:ext cx="7778025" cy="49053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object 5"/>
          <p:cNvGrpSpPr/>
          <p:nvPr/>
        </p:nvGrpSpPr>
        <p:grpSpPr>
          <a:xfrm>
            <a:off x="504595" y="7243528"/>
            <a:ext cx="3544893" cy="2305986"/>
            <a:chOff x="504595" y="7243528"/>
            <a:chExt cx="3544893" cy="2305986"/>
          </a:xfrm>
        </p:grpSpPr>
        <p:sp>
          <p:nvSpPr>
            <p:cNvPr id="7" name="object 7"/>
            <p:cNvSpPr/>
            <p:nvPr/>
          </p:nvSpPr>
          <p:spPr>
            <a:xfrm>
              <a:off x="504596" y="7244245"/>
              <a:ext cx="3540760" cy="2298700"/>
            </a:xfrm>
            <a:custGeom>
              <a:avLst/>
              <a:gdLst/>
              <a:ahLst/>
              <a:cxnLst/>
              <a:rect l="l" t="t" r="r" b="b"/>
              <a:pathLst>
                <a:path w="3540760" h="2298700">
                  <a:moveTo>
                    <a:pt x="3540201" y="0"/>
                  </a:moveTo>
                  <a:lnTo>
                    <a:pt x="0" y="0"/>
                  </a:lnTo>
                  <a:lnTo>
                    <a:pt x="0" y="2298115"/>
                  </a:lnTo>
                  <a:lnTo>
                    <a:pt x="1770468" y="2298115"/>
                  </a:lnTo>
                  <a:lnTo>
                    <a:pt x="3540201" y="2298115"/>
                  </a:lnTo>
                  <a:lnTo>
                    <a:pt x="3540201" y="0"/>
                  </a:lnTo>
                  <a:close/>
                </a:path>
              </a:pathLst>
            </a:custGeom>
            <a:solidFill>
              <a:srgbClr val="2F3B42"/>
            </a:solidFill>
          </p:spPr>
          <p:txBody>
            <a:bodyPr wrap="square" lIns="0" tIns="0" rIns="0" bIns="0" rtlCol="0"/>
            <a:lstStyle/>
            <a:p>
              <a:endParaRPr/>
            </a:p>
          </p:txBody>
        </p:sp>
        <p:sp>
          <p:nvSpPr>
            <p:cNvPr id="8" name="object 8"/>
            <p:cNvSpPr/>
            <p:nvPr/>
          </p:nvSpPr>
          <p:spPr>
            <a:xfrm>
              <a:off x="504595" y="7243528"/>
              <a:ext cx="3540760" cy="2299335"/>
            </a:xfrm>
            <a:custGeom>
              <a:avLst/>
              <a:gdLst/>
              <a:ahLst/>
              <a:cxnLst/>
              <a:rect l="l" t="t" r="r" b="b"/>
              <a:pathLst>
                <a:path w="3540760" h="2299334">
                  <a:moveTo>
                    <a:pt x="1770464" y="2298833"/>
                  </a:moveTo>
                  <a:lnTo>
                    <a:pt x="0" y="2298833"/>
                  </a:lnTo>
                  <a:lnTo>
                    <a:pt x="0" y="723"/>
                  </a:lnTo>
                  <a:lnTo>
                    <a:pt x="3540194" y="723"/>
                  </a:lnTo>
                  <a:lnTo>
                    <a:pt x="3540194" y="2298833"/>
                  </a:lnTo>
                  <a:lnTo>
                    <a:pt x="1770464" y="2298833"/>
                  </a:lnTo>
                  <a:close/>
                </a:path>
                <a:path w="3540760" h="2299334">
                  <a:moveTo>
                    <a:pt x="1770464" y="753803"/>
                  </a:moveTo>
                  <a:lnTo>
                    <a:pt x="0" y="753803"/>
                  </a:lnTo>
                  <a:lnTo>
                    <a:pt x="0" y="0"/>
                  </a:lnTo>
                  <a:lnTo>
                    <a:pt x="3540194" y="0"/>
                  </a:lnTo>
                  <a:lnTo>
                    <a:pt x="3540194" y="753803"/>
                  </a:lnTo>
                  <a:lnTo>
                    <a:pt x="1770464" y="753803"/>
                  </a:lnTo>
                  <a:close/>
                </a:path>
                <a:path w="3540760" h="2299334">
                  <a:moveTo>
                    <a:pt x="3008841" y="228226"/>
                  </a:moveTo>
                  <a:lnTo>
                    <a:pt x="3237077" y="456452"/>
                  </a:lnTo>
                </a:path>
                <a:path w="3540760" h="2299334">
                  <a:moveTo>
                    <a:pt x="3236353" y="228226"/>
                  </a:moveTo>
                  <a:lnTo>
                    <a:pt x="3008117" y="456452"/>
                  </a:lnTo>
                </a:path>
                <a:path w="3540760" h="2299334">
                  <a:moveTo>
                    <a:pt x="1921648" y="341977"/>
                  </a:moveTo>
                  <a:lnTo>
                    <a:pt x="2245644" y="343425"/>
                  </a:lnTo>
                </a:path>
                <a:path w="3540760" h="2299334">
                  <a:moveTo>
                    <a:pt x="2627249" y="455741"/>
                  </a:moveTo>
                  <a:lnTo>
                    <a:pt x="2513480" y="455741"/>
                  </a:lnTo>
                  <a:lnTo>
                    <a:pt x="2513480" y="228226"/>
                  </a:lnTo>
                  <a:lnTo>
                    <a:pt x="2741005" y="228226"/>
                  </a:lnTo>
                  <a:lnTo>
                    <a:pt x="2741005" y="455741"/>
                  </a:lnTo>
                  <a:lnTo>
                    <a:pt x="2627249" y="455741"/>
                  </a:lnTo>
                  <a:close/>
                </a:path>
              </a:pathLst>
            </a:custGeom>
            <a:ln w="18719">
              <a:solidFill>
                <a:srgbClr val="FFFFFF"/>
              </a:solidFill>
            </a:ln>
          </p:spPr>
          <p:txBody>
            <a:bodyPr wrap="square" lIns="0" tIns="0" rIns="0" bIns="0" rtlCol="0"/>
            <a:lstStyle/>
            <a:p>
              <a:endParaRPr/>
            </a:p>
          </p:txBody>
        </p:sp>
        <p:pic>
          <p:nvPicPr>
            <p:cNvPr id="9" name="object 9"/>
            <p:cNvPicPr/>
            <p:nvPr/>
          </p:nvPicPr>
          <p:blipFill>
            <a:blip r:embed="rId3" cstate="print"/>
            <a:stretch>
              <a:fillRect/>
            </a:stretch>
          </p:blipFill>
          <p:spPr>
            <a:xfrm>
              <a:off x="1121663" y="8308848"/>
              <a:ext cx="374903" cy="947928"/>
            </a:xfrm>
            <a:prstGeom prst="rect">
              <a:avLst/>
            </a:prstGeom>
          </p:spPr>
        </p:pic>
        <p:pic>
          <p:nvPicPr>
            <p:cNvPr id="10" name="object 10"/>
            <p:cNvPicPr/>
            <p:nvPr/>
          </p:nvPicPr>
          <p:blipFill>
            <a:blip r:embed="rId4" cstate="print"/>
            <a:stretch>
              <a:fillRect/>
            </a:stretch>
          </p:blipFill>
          <p:spPr>
            <a:xfrm>
              <a:off x="1920240" y="8293608"/>
              <a:ext cx="630936" cy="944880"/>
            </a:xfrm>
            <a:prstGeom prst="rect">
              <a:avLst/>
            </a:prstGeom>
          </p:spPr>
        </p:pic>
        <p:pic>
          <p:nvPicPr>
            <p:cNvPr id="11" name="object 11"/>
            <p:cNvPicPr/>
            <p:nvPr/>
          </p:nvPicPr>
          <p:blipFill>
            <a:blip r:embed="rId5" cstate="print"/>
            <a:stretch>
              <a:fillRect/>
            </a:stretch>
          </p:blipFill>
          <p:spPr>
            <a:xfrm>
              <a:off x="2901695" y="8293608"/>
              <a:ext cx="496824" cy="944880"/>
            </a:xfrm>
            <a:prstGeom prst="rect">
              <a:avLst/>
            </a:prstGeom>
          </p:spPr>
        </p:pic>
        <p:pic>
          <p:nvPicPr>
            <p:cNvPr id="12" name="object 12"/>
            <p:cNvPicPr/>
            <p:nvPr/>
          </p:nvPicPr>
          <p:blipFill>
            <a:blip r:embed="rId6" cstate="print"/>
            <a:stretch>
              <a:fillRect/>
            </a:stretch>
          </p:blipFill>
          <p:spPr>
            <a:xfrm>
              <a:off x="506190" y="7244464"/>
              <a:ext cx="3543298" cy="2305050"/>
            </a:xfrm>
            <a:prstGeom prst="rect">
              <a:avLst/>
            </a:prstGeom>
          </p:spPr>
        </p:pic>
      </p:grpSp>
      <p:sp>
        <p:nvSpPr>
          <p:cNvPr id="13" name="TextBox 12">
            <a:extLst>
              <a:ext uri="{FF2B5EF4-FFF2-40B4-BE49-F238E27FC236}">
                <a16:creationId xmlns:a16="http://schemas.microsoft.com/office/drawing/2014/main" id="{7702A879-4662-FF86-219C-1786EB9515FA}"/>
              </a:ext>
            </a:extLst>
          </p:cNvPr>
          <p:cNvSpPr txBox="1"/>
          <p:nvPr/>
        </p:nvSpPr>
        <p:spPr>
          <a:xfrm>
            <a:off x="9146217" y="2913801"/>
            <a:ext cx="7528065" cy="6186309"/>
          </a:xfrm>
          <a:prstGeom prst="rect">
            <a:avLst/>
          </a:prstGeom>
          <a:noFill/>
        </p:spPr>
        <p:txBody>
          <a:bodyPr wrap="square" rtlCol="0">
            <a:spAutoFit/>
          </a:bodyPr>
          <a:lstStyle/>
          <a:p>
            <a:r>
              <a:rPr lang="en-US" sz="3600" dirty="0">
                <a:solidFill>
                  <a:schemeClr val="bg1"/>
                </a:solidFill>
                <a:latin typeface="Consolas" panose="020B0609020204030204" pitchFamily="49" charset="0"/>
              </a:rPr>
              <a:t>Hashing is a technique that converts input data into a fixed-size string of bytes, known as a hash value, using an algorithm. It's used for efficient data organization and retrieval, with each unique input typically producing a unique hash, enabling fast access to stored information.</a:t>
            </a:r>
            <a:endParaRPr lang="en-IN" sz="3600" dirty="0">
              <a:solidFill>
                <a:schemeClr val="bg1"/>
              </a:solidFill>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0182" y="1328503"/>
            <a:ext cx="7429500" cy="939800"/>
          </a:xfrm>
          <a:prstGeom prst="rect">
            <a:avLst/>
          </a:prstGeom>
        </p:spPr>
        <p:txBody>
          <a:bodyPr vert="horz" wrap="square" lIns="0" tIns="12065" rIns="0" bIns="0" rtlCol="0">
            <a:spAutoFit/>
          </a:bodyPr>
          <a:lstStyle/>
          <a:p>
            <a:pPr marL="12700">
              <a:lnSpc>
                <a:spcPct val="100000"/>
              </a:lnSpc>
              <a:spcBef>
                <a:spcPts val="95"/>
              </a:spcBef>
            </a:pPr>
            <a:r>
              <a:rPr lang="en-US" spc="-65" dirty="0">
                <a:latin typeface="Consolas"/>
                <a:cs typeface="Consolas"/>
              </a:rPr>
              <a:t>Example of </a:t>
            </a:r>
            <a:r>
              <a:rPr spc="-65" dirty="0">
                <a:latin typeface="Consolas"/>
                <a:cs typeface="Consolas"/>
              </a:rPr>
              <a:t>Hashing</a:t>
            </a:r>
          </a:p>
        </p:txBody>
      </p:sp>
      <p:grpSp>
        <p:nvGrpSpPr>
          <p:cNvPr id="5" name="object 5"/>
          <p:cNvGrpSpPr/>
          <p:nvPr/>
        </p:nvGrpSpPr>
        <p:grpSpPr>
          <a:xfrm>
            <a:off x="504595" y="7243528"/>
            <a:ext cx="3544893" cy="2305986"/>
            <a:chOff x="504595" y="7243528"/>
            <a:chExt cx="3544893" cy="2305986"/>
          </a:xfrm>
        </p:grpSpPr>
        <p:sp>
          <p:nvSpPr>
            <p:cNvPr id="7" name="object 7"/>
            <p:cNvSpPr/>
            <p:nvPr/>
          </p:nvSpPr>
          <p:spPr>
            <a:xfrm>
              <a:off x="504596" y="7244245"/>
              <a:ext cx="3540760" cy="2298700"/>
            </a:xfrm>
            <a:custGeom>
              <a:avLst/>
              <a:gdLst/>
              <a:ahLst/>
              <a:cxnLst/>
              <a:rect l="l" t="t" r="r" b="b"/>
              <a:pathLst>
                <a:path w="3540760" h="2298700">
                  <a:moveTo>
                    <a:pt x="3540201" y="0"/>
                  </a:moveTo>
                  <a:lnTo>
                    <a:pt x="0" y="0"/>
                  </a:lnTo>
                  <a:lnTo>
                    <a:pt x="0" y="2298115"/>
                  </a:lnTo>
                  <a:lnTo>
                    <a:pt x="1770468" y="2298115"/>
                  </a:lnTo>
                  <a:lnTo>
                    <a:pt x="3540201" y="2298115"/>
                  </a:lnTo>
                  <a:lnTo>
                    <a:pt x="3540201" y="0"/>
                  </a:lnTo>
                  <a:close/>
                </a:path>
              </a:pathLst>
            </a:custGeom>
            <a:solidFill>
              <a:srgbClr val="2F3B42"/>
            </a:solidFill>
          </p:spPr>
          <p:txBody>
            <a:bodyPr wrap="square" lIns="0" tIns="0" rIns="0" bIns="0" rtlCol="0"/>
            <a:lstStyle/>
            <a:p>
              <a:endParaRPr/>
            </a:p>
          </p:txBody>
        </p:sp>
        <p:sp>
          <p:nvSpPr>
            <p:cNvPr id="8" name="object 8"/>
            <p:cNvSpPr/>
            <p:nvPr/>
          </p:nvSpPr>
          <p:spPr>
            <a:xfrm>
              <a:off x="504595" y="7243528"/>
              <a:ext cx="3540760" cy="2299335"/>
            </a:xfrm>
            <a:custGeom>
              <a:avLst/>
              <a:gdLst/>
              <a:ahLst/>
              <a:cxnLst/>
              <a:rect l="l" t="t" r="r" b="b"/>
              <a:pathLst>
                <a:path w="3540760" h="2299334">
                  <a:moveTo>
                    <a:pt x="1770464" y="2298833"/>
                  </a:moveTo>
                  <a:lnTo>
                    <a:pt x="0" y="2298833"/>
                  </a:lnTo>
                  <a:lnTo>
                    <a:pt x="0" y="723"/>
                  </a:lnTo>
                  <a:lnTo>
                    <a:pt x="3540194" y="723"/>
                  </a:lnTo>
                  <a:lnTo>
                    <a:pt x="3540194" y="2298833"/>
                  </a:lnTo>
                  <a:lnTo>
                    <a:pt x="1770464" y="2298833"/>
                  </a:lnTo>
                  <a:close/>
                </a:path>
                <a:path w="3540760" h="2299334">
                  <a:moveTo>
                    <a:pt x="1770464" y="753803"/>
                  </a:moveTo>
                  <a:lnTo>
                    <a:pt x="0" y="753803"/>
                  </a:lnTo>
                  <a:lnTo>
                    <a:pt x="0" y="0"/>
                  </a:lnTo>
                  <a:lnTo>
                    <a:pt x="3540194" y="0"/>
                  </a:lnTo>
                  <a:lnTo>
                    <a:pt x="3540194" y="753803"/>
                  </a:lnTo>
                  <a:lnTo>
                    <a:pt x="1770464" y="753803"/>
                  </a:lnTo>
                  <a:close/>
                </a:path>
                <a:path w="3540760" h="2299334">
                  <a:moveTo>
                    <a:pt x="3008841" y="228226"/>
                  </a:moveTo>
                  <a:lnTo>
                    <a:pt x="3237077" y="456452"/>
                  </a:lnTo>
                </a:path>
                <a:path w="3540760" h="2299334">
                  <a:moveTo>
                    <a:pt x="3236353" y="228226"/>
                  </a:moveTo>
                  <a:lnTo>
                    <a:pt x="3008117" y="456452"/>
                  </a:lnTo>
                </a:path>
                <a:path w="3540760" h="2299334">
                  <a:moveTo>
                    <a:pt x="1921648" y="341977"/>
                  </a:moveTo>
                  <a:lnTo>
                    <a:pt x="2245644" y="343425"/>
                  </a:lnTo>
                </a:path>
                <a:path w="3540760" h="2299334">
                  <a:moveTo>
                    <a:pt x="2627249" y="455741"/>
                  </a:moveTo>
                  <a:lnTo>
                    <a:pt x="2513480" y="455741"/>
                  </a:lnTo>
                  <a:lnTo>
                    <a:pt x="2513480" y="228226"/>
                  </a:lnTo>
                  <a:lnTo>
                    <a:pt x="2741005" y="228226"/>
                  </a:lnTo>
                  <a:lnTo>
                    <a:pt x="2741005" y="455741"/>
                  </a:lnTo>
                  <a:lnTo>
                    <a:pt x="2627249" y="455741"/>
                  </a:lnTo>
                  <a:close/>
                </a:path>
              </a:pathLst>
            </a:custGeom>
            <a:ln w="18719">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121663" y="8308848"/>
              <a:ext cx="374903" cy="947928"/>
            </a:xfrm>
            <a:prstGeom prst="rect">
              <a:avLst/>
            </a:prstGeom>
          </p:spPr>
        </p:pic>
        <p:pic>
          <p:nvPicPr>
            <p:cNvPr id="10" name="object 10"/>
            <p:cNvPicPr/>
            <p:nvPr/>
          </p:nvPicPr>
          <p:blipFill>
            <a:blip r:embed="rId3" cstate="print"/>
            <a:stretch>
              <a:fillRect/>
            </a:stretch>
          </p:blipFill>
          <p:spPr>
            <a:xfrm>
              <a:off x="1920240" y="8293608"/>
              <a:ext cx="630936" cy="944880"/>
            </a:xfrm>
            <a:prstGeom prst="rect">
              <a:avLst/>
            </a:prstGeom>
          </p:spPr>
        </p:pic>
        <p:pic>
          <p:nvPicPr>
            <p:cNvPr id="11" name="object 11"/>
            <p:cNvPicPr/>
            <p:nvPr/>
          </p:nvPicPr>
          <p:blipFill>
            <a:blip r:embed="rId4" cstate="print"/>
            <a:stretch>
              <a:fillRect/>
            </a:stretch>
          </p:blipFill>
          <p:spPr>
            <a:xfrm>
              <a:off x="2901695" y="8293608"/>
              <a:ext cx="496824" cy="944880"/>
            </a:xfrm>
            <a:prstGeom prst="rect">
              <a:avLst/>
            </a:prstGeom>
          </p:spPr>
        </p:pic>
        <p:pic>
          <p:nvPicPr>
            <p:cNvPr id="12" name="object 12"/>
            <p:cNvPicPr/>
            <p:nvPr/>
          </p:nvPicPr>
          <p:blipFill>
            <a:blip r:embed="rId5" cstate="print"/>
            <a:stretch>
              <a:fillRect/>
            </a:stretch>
          </p:blipFill>
          <p:spPr>
            <a:xfrm>
              <a:off x="506190" y="7244464"/>
              <a:ext cx="3543298" cy="2305050"/>
            </a:xfrm>
            <a:prstGeom prst="rect">
              <a:avLst/>
            </a:prstGeom>
          </p:spPr>
        </p:pic>
      </p:grpSp>
      <p:sp>
        <p:nvSpPr>
          <p:cNvPr id="13" name="TextBox 12">
            <a:extLst>
              <a:ext uri="{FF2B5EF4-FFF2-40B4-BE49-F238E27FC236}">
                <a16:creationId xmlns:a16="http://schemas.microsoft.com/office/drawing/2014/main" id="{973DFAAC-EF01-C0EB-23F9-87E1139A5702}"/>
              </a:ext>
            </a:extLst>
          </p:cNvPr>
          <p:cNvSpPr txBox="1"/>
          <p:nvPr/>
        </p:nvSpPr>
        <p:spPr>
          <a:xfrm>
            <a:off x="8807450" y="2940050"/>
            <a:ext cx="8496300" cy="6555641"/>
          </a:xfrm>
          <a:prstGeom prst="rect">
            <a:avLst/>
          </a:prstGeom>
          <a:noFill/>
        </p:spPr>
        <p:txBody>
          <a:bodyPr wrap="square" rtlCol="0">
            <a:spAutoFit/>
          </a:bodyPr>
          <a:lstStyle/>
          <a:p>
            <a:r>
              <a:rPr lang="en-US" sz="3000" dirty="0">
                <a:solidFill>
                  <a:schemeClr val="bg1"/>
                </a:solidFill>
                <a:latin typeface="Consolas" panose="020B0609020204030204" pitchFamily="49" charset="0"/>
              </a:rPr>
              <a:t>Suppose you have a bunch of students in a class, and you want to organize their names in a list for easy access. Instead of putting them randomly, you use their student ID numbers as keys and apply a magic formula (hashing) to decide where each name goes in the list. So, when you need to find a student's name, you use their ID number with the formula to quickly locate it in the list. This way, finding a student's name becomes much faster because you know exactly where to look based on their ID number.</a:t>
            </a:r>
            <a:endParaRPr lang="en-IN" sz="3000" dirty="0">
              <a:solidFill>
                <a:schemeClr val="bg1"/>
              </a:solidFill>
              <a:latin typeface="Consolas" panose="020B0609020204030204" pitchFamily="49" charset="0"/>
            </a:endParaRPr>
          </a:p>
        </p:txBody>
      </p:sp>
      <p:pic>
        <p:nvPicPr>
          <p:cNvPr id="15" name="Picture 14">
            <a:extLst>
              <a:ext uri="{FF2B5EF4-FFF2-40B4-BE49-F238E27FC236}">
                <a16:creationId xmlns:a16="http://schemas.microsoft.com/office/drawing/2014/main" id="{063CF7EE-71E1-27AB-50CE-E8F95534D9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663" y="2635251"/>
            <a:ext cx="6781626" cy="4322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042" y="2101850"/>
            <a:ext cx="8252459" cy="939800"/>
          </a:xfrm>
          <a:prstGeom prst="rect">
            <a:avLst/>
          </a:prstGeom>
        </p:spPr>
        <p:txBody>
          <a:bodyPr vert="horz" wrap="square" lIns="0" tIns="12065" rIns="0" bIns="0" rtlCol="0">
            <a:spAutoFit/>
          </a:bodyPr>
          <a:lstStyle/>
          <a:p>
            <a:pPr marL="12700">
              <a:lnSpc>
                <a:spcPct val="100000"/>
              </a:lnSpc>
              <a:spcBef>
                <a:spcPts val="95"/>
              </a:spcBef>
            </a:pPr>
            <a:r>
              <a:rPr lang="en-US" spc="-65" dirty="0">
                <a:latin typeface="Consolas"/>
                <a:cs typeface="Consolas"/>
              </a:rPr>
              <a:t>Types of </a:t>
            </a:r>
            <a:r>
              <a:rPr lang="en-US" b="1" spc="-65" dirty="0">
                <a:latin typeface="Consolas"/>
                <a:cs typeface="Consolas"/>
              </a:rPr>
              <a:t>hashing</a:t>
            </a:r>
            <a:r>
              <a:rPr lang="en-US" spc="-65" dirty="0">
                <a:latin typeface="Consolas"/>
                <a:cs typeface="Consolas"/>
              </a:rPr>
              <a:t> </a:t>
            </a:r>
            <a:endParaRPr spc="-65" dirty="0">
              <a:latin typeface="Consolas"/>
              <a:cs typeface="Consolas"/>
            </a:endParaRPr>
          </a:p>
        </p:txBody>
      </p:sp>
      <p:grpSp>
        <p:nvGrpSpPr>
          <p:cNvPr id="5" name="object 5"/>
          <p:cNvGrpSpPr/>
          <p:nvPr/>
        </p:nvGrpSpPr>
        <p:grpSpPr>
          <a:xfrm>
            <a:off x="13417550" y="5133055"/>
            <a:ext cx="4416678" cy="2484437"/>
            <a:chOff x="13346811" y="3912895"/>
            <a:chExt cx="4416678" cy="2484437"/>
          </a:xfrm>
        </p:grpSpPr>
        <p:sp>
          <p:nvSpPr>
            <p:cNvPr id="7" name="object 7"/>
            <p:cNvSpPr/>
            <p:nvPr/>
          </p:nvSpPr>
          <p:spPr>
            <a:xfrm>
              <a:off x="13346938" y="3924427"/>
              <a:ext cx="4408170" cy="2465070"/>
            </a:xfrm>
            <a:custGeom>
              <a:avLst/>
              <a:gdLst/>
              <a:ahLst/>
              <a:cxnLst/>
              <a:rect l="l" t="t" r="r" b="b"/>
              <a:pathLst>
                <a:path w="4408169" h="2465070">
                  <a:moveTo>
                    <a:pt x="4407662" y="0"/>
                  </a:moveTo>
                  <a:lnTo>
                    <a:pt x="0" y="0"/>
                  </a:lnTo>
                  <a:lnTo>
                    <a:pt x="0" y="2464485"/>
                  </a:lnTo>
                  <a:lnTo>
                    <a:pt x="2203831" y="2464485"/>
                  </a:lnTo>
                  <a:lnTo>
                    <a:pt x="4407662" y="2464485"/>
                  </a:lnTo>
                  <a:lnTo>
                    <a:pt x="4407662" y="0"/>
                  </a:lnTo>
                  <a:close/>
                </a:path>
              </a:pathLst>
            </a:custGeom>
            <a:solidFill>
              <a:srgbClr val="2F3B42"/>
            </a:solidFill>
          </p:spPr>
          <p:txBody>
            <a:bodyPr wrap="square" lIns="0" tIns="0" rIns="0" bIns="0" rtlCol="0"/>
            <a:lstStyle/>
            <a:p>
              <a:endParaRPr/>
            </a:p>
          </p:txBody>
        </p:sp>
        <p:sp>
          <p:nvSpPr>
            <p:cNvPr id="8" name="object 8"/>
            <p:cNvSpPr/>
            <p:nvPr/>
          </p:nvSpPr>
          <p:spPr>
            <a:xfrm>
              <a:off x="13346811" y="3924427"/>
              <a:ext cx="4408170" cy="2465070"/>
            </a:xfrm>
            <a:custGeom>
              <a:avLst/>
              <a:gdLst/>
              <a:ahLst/>
              <a:cxnLst/>
              <a:rect l="l" t="t" r="r" b="b"/>
              <a:pathLst>
                <a:path w="4408169" h="2465070">
                  <a:moveTo>
                    <a:pt x="2203958" y="2464475"/>
                  </a:moveTo>
                  <a:lnTo>
                    <a:pt x="0" y="2464475"/>
                  </a:lnTo>
                  <a:lnTo>
                    <a:pt x="0" y="0"/>
                  </a:lnTo>
                  <a:lnTo>
                    <a:pt x="4407789" y="0"/>
                  </a:lnTo>
                  <a:lnTo>
                    <a:pt x="4407789" y="2464475"/>
                  </a:lnTo>
                  <a:lnTo>
                    <a:pt x="2203958" y="2464475"/>
                  </a:lnTo>
                  <a:close/>
                </a:path>
                <a:path w="4408169" h="2465070">
                  <a:moveTo>
                    <a:pt x="2203958" y="742299"/>
                  </a:moveTo>
                  <a:lnTo>
                    <a:pt x="0" y="742299"/>
                  </a:lnTo>
                  <a:lnTo>
                    <a:pt x="0" y="0"/>
                  </a:lnTo>
                  <a:lnTo>
                    <a:pt x="4407789" y="0"/>
                  </a:lnTo>
                  <a:lnTo>
                    <a:pt x="4407789" y="742299"/>
                  </a:lnTo>
                  <a:lnTo>
                    <a:pt x="2203958" y="742299"/>
                  </a:lnTo>
                  <a:close/>
                </a:path>
                <a:path w="4408169" h="2465070">
                  <a:moveTo>
                    <a:pt x="3883660" y="225360"/>
                  </a:moveTo>
                  <a:lnTo>
                    <a:pt x="4108958" y="450708"/>
                  </a:lnTo>
                </a:path>
                <a:path w="4408169" h="2465070">
                  <a:moveTo>
                    <a:pt x="4108323" y="225360"/>
                  </a:moveTo>
                  <a:lnTo>
                    <a:pt x="3882898" y="450708"/>
                  </a:lnTo>
                </a:path>
                <a:path w="4408169" h="2465070">
                  <a:moveTo>
                    <a:pt x="2812288" y="336955"/>
                  </a:moveTo>
                  <a:lnTo>
                    <a:pt x="3131947" y="338390"/>
                  </a:lnTo>
                </a:path>
                <a:path w="4408169" h="2465070">
                  <a:moveTo>
                    <a:pt x="3507740" y="449984"/>
                  </a:moveTo>
                  <a:lnTo>
                    <a:pt x="3395472" y="449984"/>
                  </a:lnTo>
                  <a:lnTo>
                    <a:pt x="3395472" y="225360"/>
                  </a:lnTo>
                  <a:lnTo>
                    <a:pt x="3620135" y="225360"/>
                  </a:lnTo>
                  <a:lnTo>
                    <a:pt x="3620135" y="449984"/>
                  </a:lnTo>
                  <a:lnTo>
                    <a:pt x="3507740" y="449984"/>
                  </a:lnTo>
                  <a:close/>
                </a:path>
              </a:pathLst>
            </a:custGeom>
            <a:ln w="18719">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3889736" y="5053584"/>
              <a:ext cx="518159" cy="947927"/>
            </a:xfrm>
            <a:prstGeom prst="rect">
              <a:avLst/>
            </a:prstGeom>
          </p:spPr>
        </p:pic>
        <p:pic>
          <p:nvPicPr>
            <p:cNvPr id="10" name="object 10"/>
            <p:cNvPicPr/>
            <p:nvPr/>
          </p:nvPicPr>
          <p:blipFill>
            <a:blip r:embed="rId3" cstate="print"/>
            <a:stretch>
              <a:fillRect/>
            </a:stretch>
          </p:blipFill>
          <p:spPr>
            <a:xfrm>
              <a:off x="14743175" y="5053584"/>
              <a:ext cx="460248" cy="947927"/>
            </a:xfrm>
            <a:prstGeom prst="rect">
              <a:avLst/>
            </a:prstGeom>
          </p:spPr>
        </p:pic>
        <p:pic>
          <p:nvPicPr>
            <p:cNvPr id="11" name="object 11"/>
            <p:cNvPicPr/>
            <p:nvPr/>
          </p:nvPicPr>
          <p:blipFill>
            <a:blip r:embed="rId4" cstate="print"/>
            <a:stretch>
              <a:fillRect/>
            </a:stretch>
          </p:blipFill>
          <p:spPr>
            <a:xfrm>
              <a:off x="15438119" y="5053584"/>
              <a:ext cx="890015" cy="947927"/>
            </a:xfrm>
            <a:prstGeom prst="rect">
              <a:avLst/>
            </a:prstGeom>
          </p:spPr>
        </p:pic>
        <p:pic>
          <p:nvPicPr>
            <p:cNvPr id="12" name="object 12"/>
            <p:cNvPicPr/>
            <p:nvPr/>
          </p:nvPicPr>
          <p:blipFill>
            <a:blip r:embed="rId5" cstate="print"/>
            <a:stretch>
              <a:fillRect/>
            </a:stretch>
          </p:blipFill>
          <p:spPr>
            <a:xfrm>
              <a:off x="16824960" y="5050536"/>
              <a:ext cx="557784" cy="954024"/>
            </a:xfrm>
            <a:prstGeom prst="rect">
              <a:avLst/>
            </a:prstGeom>
          </p:spPr>
        </p:pic>
        <p:pic>
          <p:nvPicPr>
            <p:cNvPr id="13" name="object 13"/>
            <p:cNvPicPr/>
            <p:nvPr/>
          </p:nvPicPr>
          <p:blipFill>
            <a:blip r:embed="rId6" cstate="print"/>
            <a:stretch>
              <a:fillRect/>
            </a:stretch>
          </p:blipFill>
          <p:spPr>
            <a:xfrm>
              <a:off x="13353414" y="3912895"/>
              <a:ext cx="4410075" cy="2484437"/>
            </a:xfrm>
            <a:prstGeom prst="rect">
              <a:avLst/>
            </a:prstGeom>
          </p:spPr>
        </p:pic>
      </p:grpSp>
      <p:sp>
        <p:nvSpPr>
          <p:cNvPr id="14" name="TextBox 13">
            <a:extLst>
              <a:ext uri="{FF2B5EF4-FFF2-40B4-BE49-F238E27FC236}">
                <a16:creationId xmlns:a16="http://schemas.microsoft.com/office/drawing/2014/main" id="{DCC7933F-E172-8C54-E818-928CAC29FFFF}"/>
              </a:ext>
            </a:extLst>
          </p:cNvPr>
          <p:cNvSpPr txBox="1"/>
          <p:nvPr/>
        </p:nvSpPr>
        <p:spPr>
          <a:xfrm>
            <a:off x="1073150" y="3649159"/>
            <a:ext cx="7315200"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1"/>
                </a:solidFill>
                <a:latin typeface="Consolas" panose="020B0609020204030204" pitchFamily="49" charset="0"/>
              </a:rPr>
              <a:t>Method of  division</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Remainder method</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Midsquare method</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Truncation method</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Shifting method</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Folding method</a:t>
            </a:r>
          </a:p>
          <a:p>
            <a:pPr marL="285750" indent="-285750">
              <a:buFont typeface="Arial" panose="020B0604020202020204" pitchFamily="34" charset="0"/>
              <a:buChar char="•"/>
            </a:pPr>
            <a:r>
              <a:rPr lang="en-US" sz="3600" dirty="0">
                <a:solidFill>
                  <a:schemeClr val="bg1"/>
                </a:solidFill>
                <a:latin typeface="Consolas" panose="020B0609020204030204" pitchFamily="49" charset="0"/>
              </a:rPr>
              <a:t>Radix conversion method </a:t>
            </a:r>
          </a:p>
          <a:p>
            <a:pPr marL="285750" indent="-285750">
              <a:buFont typeface="Arial" panose="020B0604020202020204" pitchFamily="34" charset="0"/>
              <a:buChar char="•"/>
            </a:pPr>
            <a:endParaRPr lang="en-IN" sz="3600" dirty="0">
              <a:solidFill>
                <a:schemeClr val="bg1"/>
              </a:solidFill>
              <a:latin typeface="Consolas" panose="020B0609020204030204" pitchFamily="49" charset="0"/>
            </a:endParaRPr>
          </a:p>
        </p:txBody>
      </p:sp>
      <p:pic>
        <p:nvPicPr>
          <p:cNvPr id="18" name="Picture 17">
            <a:extLst>
              <a:ext uri="{FF2B5EF4-FFF2-40B4-BE49-F238E27FC236}">
                <a16:creationId xmlns:a16="http://schemas.microsoft.com/office/drawing/2014/main" id="{7CA3A0B7-20BE-3901-64BB-23F0B9262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5176" y="2475433"/>
            <a:ext cx="7211120" cy="37904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3346811" y="3912908"/>
            <a:ext cx="4416678" cy="2484424"/>
            <a:chOff x="13346811" y="3912908"/>
            <a:chExt cx="4416678" cy="2484424"/>
          </a:xfrm>
        </p:grpSpPr>
        <p:sp>
          <p:nvSpPr>
            <p:cNvPr id="7" name="object 7"/>
            <p:cNvSpPr/>
            <p:nvPr/>
          </p:nvSpPr>
          <p:spPr>
            <a:xfrm>
              <a:off x="13346938" y="3924427"/>
              <a:ext cx="4408170" cy="2465070"/>
            </a:xfrm>
            <a:custGeom>
              <a:avLst/>
              <a:gdLst/>
              <a:ahLst/>
              <a:cxnLst/>
              <a:rect l="l" t="t" r="r" b="b"/>
              <a:pathLst>
                <a:path w="4408169" h="2465070">
                  <a:moveTo>
                    <a:pt x="4407662" y="0"/>
                  </a:moveTo>
                  <a:lnTo>
                    <a:pt x="0" y="0"/>
                  </a:lnTo>
                  <a:lnTo>
                    <a:pt x="0" y="2464485"/>
                  </a:lnTo>
                  <a:lnTo>
                    <a:pt x="2203831" y="2464485"/>
                  </a:lnTo>
                  <a:lnTo>
                    <a:pt x="4407662" y="2464485"/>
                  </a:lnTo>
                  <a:lnTo>
                    <a:pt x="4407662" y="0"/>
                  </a:lnTo>
                  <a:close/>
                </a:path>
              </a:pathLst>
            </a:custGeom>
            <a:solidFill>
              <a:srgbClr val="2F3B42"/>
            </a:solidFill>
          </p:spPr>
          <p:txBody>
            <a:bodyPr wrap="square" lIns="0" tIns="0" rIns="0" bIns="0" rtlCol="0"/>
            <a:lstStyle/>
            <a:p>
              <a:endParaRPr/>
            </a:p>
          </p:txBody>
        </p:sp>
        <p:sp>
          <p:nvSpPr>
            <p:cNvPr id="8" name="object 8"/>
            <p:cNvSpPr/>
            <p:nvPr/>
          </p:nvSpPr>
          <p:spPr>
            <a:xfrm>
              <a:off x="13346811" y="3924427"/>
              <a:ext cx="4408170" cy="2465070"/>
            </a:xfrm>
            <a:custGeom>
              <a:avLst/>
              <a:gdLst/>
              <a:ahLst/>
              <a:cxnLst/>
              <a:rect l="l" t="t" r="r" b="b"/>
              <a:pathLst>
                <a:path w="4408169" h="2465070">
                  <a:moveTo>
                    <a:pt x="2203958" y="2464488"/>
                  </a:moveTo>
                  <a:lnTo>
                    <a:pt x="0" y="2464488"/>
                  </a:lnTo>
                  <a:lnTo>
                    <a:pt x="0" y="0"/>
                  </a:lnTo>
                  <a:lnTo>
                    <a:pt x="4407789" y="0"/>
                  </a:lnTo>
                  <a:lnTo>
                    <a:pt x="4407789" y="2464488"/>
                  </a:lnTo>
                  <a:lnTo>
                    <a:pt x="2203958" y="2464488"/>
                  </a:lnTo>
                  <a:close/>
                </a:path>
                <a:path w="4408169" h="2465070">
                  <a:moveTo>
                    <a:pt x="2203958" y="742299"/>
                  </a:moveTo>
                  <a:lnTo>
                    <a:pt x="0" y="742299"/>
                  </a:lnTo>
                  <a:lnTo>
                    <a:pt x="0" y="0"/>
                  </a:lnTo>
                  <a:lnTo>
                    <a:pt x="4407789" y="0"/>
                  </a:lnTo>
                  <a:lnTo>
                    <a:pt x="4407789" y="742299"/>
                  </a:lnTo>
                  <a:lnTo>
                    <a:pt x="2203958" y="742299"/>
                  </a:lnTo>
                  <a:close/>
                </a:path>
                <a:path w="4408169" h="2465070">
                  <a:moveTo>
                    <a:pt x="3883660" y="225360"/>
                  </a:moveTo>
                  <a:lnTo>
                    <a:pt x="4108958" y="450708"/>
                  </a:lnTo>
                </a:path>
                <a:path w="4408169" h="2465070">
                  <a:moveTo>
                    <a:pt x="4108323" y="225360"/>
                  </a:moveTo>
                  <a:lnTo>
                    <a:pt x="3882898" y="450708"/>
                  </a:lnTo>
                </a:path>
                <a:path w="4408169" h="2465070">
                  <a:moveTo>
                    <a:pt x="2812288" y="336955"/>
                  </a:moveTo>
                  <a:lnTo>
                    <a:pt x="3131947" y="338390"/>
                  </a:lnTo>
                </a:path>
                <a:path w="4408169" h="2465070">
                  <a:moveTo>
                    <a:pt x="3507740" y="449997"/>
                  </a:moveTo>
                  <a:lnTo>
                    <a:pt x="3395472" y="449997"/>
                  </a:lnTo>
                  <a:lnTo>
                    <a:pt x="3395472" y="225360"/>
                  </a:lnTo>
                  <a:lnTo>
                    <a:pt x="3620135" y="225360"/>
                  </a:lnTo>
                  <a:lnTo>
                    <a:pt x="3620135" y="449997"/>
                  </a:lnTo>
                  <a:lnTo>
                    <a:pt x="3507740" y="449997"/>
                  </a:lnTo>
                  <a:close/>
                </a:path>
              </a:pathLst>
            </a:custGeom>
            <a:ln w="18719">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3889736" y="5053584"/>
              <a:ext cx="518159" cy="947927"/>
            </a:xfrm>
            <a:prstGeom prst="rect">
              <a:avLst/>
            </a:prstGeom>
          </p:spPr>
        </p:pic>
        <p:pic>
          <p:nvPicPr>
            <p:cNvPr id="10" name="object 10"/>
            <p:cNvPicPr/>
            <p:nvPr/>
          </p:nvPicPr>
          <p:blipFill>
            <a:blip r:embed="rId3" cstate="print"/>
            <a:stretch>
              <a:fillRect/>
            </a:stretch>
          </p:blipFill>
          <p:spPr>
            <a:xfrm>
              <a:off x="14743175" y="5053584"/>
              <a:ext cx="460248" cy="947927"/>
            </a:xfrm>
            <a:prstGeom prst="rect">
              <a:avLst/>
            </a:prstGeom>
          </p:spPr>
        </p:pic>
        <p:pic>
          <p:nvPicPr>
            <p:cNvPr id="11" name="object 11"/>
            <p:cNvPicPr/>
            <p:nvPr/>
          </p:nvPicPr>
          <p:blipFill>
            <a:blip r:embed="rId4" cstate="print"/>
            <a:stretch>
              <a:fillRect/>
            </a:stretch>
          </p:blipFill>
          <p:spPr>
            <a:xfrm>
              <a:off x="15438119" y="5053584"/>
              <a:ext cx="890015" cy="947927"/>
            </a:xfrm>
            <a:prstGeom prst="rect">
              <a:avLst/>
            </a:prstGeom>
          </p:spPr>
        </p:pic>
        <p:pic>
          <p:nvPicPr>
            <p:cNvPr id="12" name="object 12"/>
            <p:cNvPicPr/>
            <p:nvPr/>
          </p:nvPicPr>
          <p:blipFill>
            <a:blip r:embed="rId5" cstate="print"/>
            <a:stretch>
              <a:fillRect/>
            </a:stretch>
          </p:blipFill>
          <p:spPr>
            <a:xfrm>
              <a:off x="16824960" y="5050536"/>
              <a:ext cx="557784" cy="954024"/>
            </a:xfrm>
            <a:prstGeom prst="rect">
              <a:avLst/>
            </a:prstGeom>
          </p:spPr>
        </p:pic>
        <p:pic>
          <p:nvPicPr>
            <p:cNvPr id="13" name="object 13"/>
            <p:cNvPicPr/>
            <p:nvPr/>
          </p:nvPicPr>
          <p:blipFill>
            <a:blip r:embed="rId6" cstate="print"/>
            <a:stretch>
              <a:fillRect/>
            </a:stretch>
          </p:blipFill>
          <p:spPr>
            <a:xfrm>
              <a:off x="13353414" y="3912908"/>
              <a:ext cx="4410075" cy="2484424"/>
            </a:xfrm>
            <a:prstGeom prst="rect">
              <a:avLst/>
            </a:prstGeom>
          </p:spPr>
        </p:pic>
      </p:grpSp>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sz="5900" spc="-50" dirty="0">
                <a:latin typeface="Consolas"/>
                <a:cs typeface="Consolas"/>
              </a:rPr>
              <a:t>Method of division </a:t>
            </a:r>
            <a:endParaRPr sz="5900" dirty="0">
              <a:latin typeface="Consolas"/>
              <a:cs typeface="Consolas"/>
            </a:endParaRPr>
          </a:p>
        </p:txBody>
      </p:sp>
      <p:sp>
        <p:nvSpPr>
          <p:cNvPr id="15" name="TextBox 14">
            <a:extLst>
              <a:ext uri="{FF2B5EF4-FFF2-40B4-BE49-F238E27FC236}">
                <a16:creationId xmlns:a16="http://schemas.microsoft.com/office/drawing/2014/main" id="{19CE6129-DCF4-B8B4-2EDD-2B0DED591198}"/>
              </a:ext>
            </a:extLst>
          </p:cNvPr>
          <p:cNvSpPr txBox="1"/>
          <p:nvPr/>
        </p:nvSpPr>
        <p:spPr>
          <a:xfrm>
            <a:off x="1243125" y="3016250"/>
            <a:ext cx="8647126" cy="2308324"/>
          </a:xfrm>
          <a:prstGeom prst="rect">
            <a:avLst/>
          </a:prstGeom>
          <a:noFill/>
        </p:spPr>
        <p:txBody>
          <a:bodyPr wrap="square" rtlCol="0">
            <a:spAutoFit/>
          </a:bodyPr>
          <a:lstStyle/>
          <a:p>
            <a:r>
              <a:rPr lang="en-US" sz="3600" b="0" i="0" dirty="0">
                <a:solidFill>
                  <a:schemeClr val="bg1"/>
                </a:solidFill>
                <a:effectLst/>
                <a:latin typeface="Söhne"/>
              </a:rPr>
              <a:t>Division hashing is a simple hashing method that involves dividing the key by a chosen divisor and using the quotient as the hash value</a:t>
            </a:r>
            <a:endParaRPr lang="en-IN" sz="3600" dirty="0">
              <a:solidFill>
                <a:schemeClr val="bg1"/>
              </a:solidFill>
            </a:endParaRPr>
          </a:p>
        </p:txBody>
      </p:sp>
      <p:sp>
        <p:nvSpPr>
          <p:cNvPr id="17" name="TextBox 16">
            <a:extLst>
              <a:ext uri="{FF2B5EF4-FFF2-40B4-BE49-F238E27FC236}">
                <a16:creationId xmlns:a16="http://schemas.microsoft.com/office/drawing/2014/main" id="{3BDB79E9-437D-E1A2-706E-1C6CBDB9E2E9}"/>
              </a:ext>
            </a:extLst>
          </p:cNvPr>
          <p:cNvSpPr txBox="1"/>
          <p:nvPr/>
        </p:nvSpPr>
        <p:spPr>
          <a:xfrm>
            <a:off x="1254391" y="5633838"/>
            <a:ext cx="10498152" cy="3970318"/>
          </a:xfrm>
          <a:prstGeom prst="rect">
            <a:avLst/>
          </a:prstGeom>
          <a:noFill/>
        </p:spPr>
        <p:txBody>
          <a:bodyPr wrap="square" rtlCol="0">
            <a:spAutoFit/>
          </a:bodyPr>
          <a:lstStyle/>
          <a:p>
            <a:pPr algn="l">
              <a:buFont typeface="+mj-lt"/>
              <a:buAutoNum type="arabicPeriod"/>
            </a:pPr>
            <a:r>
              <a:rPr lang="en-US" sz="2800" b="0" i="0" dirty="0">
                <a:solidFill>
                  <a:schemeClr val="bg1"/>
                </a:solidFill>
                <a:effectLst/>
                <a:latin typeface="Consolas" panose="020B0609020204030204" pitchFamily="49" charset="0"/>
              </a:rPr>
              <a:t>Student ID: 123456</a:t>
            </a:r>
          </a:p>
          <a:p>
            <a:pPr marL="742950" lvl="1" indent="-285750" algn="l">
              <a:buFont typeface="+mj-lt"/>
              <a:buAutoNum type="arabicPeriod"/>
            </a:pPr>
            <a:r>
              <a:rPr lang="en-US" sz="2800" b="0" i="0" dirty="0">
                <a:solidFill>
                  <a:schemeClr val="bg1"/>
                </a:solidFill>
                <a:effectLst/>
                <a:latin typeface="Consolas" panose="020B0609020204030204" pitchFamily="49" charset="0"/>
              </a:rPr>
              <a:t>Hash Value: 123456÷10=12345(quotient)</a:t>
            </a:r>
          </a:p>
          <a:p>
            <a:pPr marL="742950" lvl="1" indent="-285750" algn="l">
              <a:buFont typeface="+mj-lt"/>
              <a:buAutoNum type="arabicPeriod"/>
            </a:pPr>
            <a:r>
              <a:rPr lang="en-US" sz="2800" b="0" i="0" dirty="0">
                <a:solidFill>
                  <a:schemeClr val="bg1"/>
                </a:solidFill>
                <a:effectLst/>
                <a:latin typeface="Consolas" panose="020B0609020204030204" pitchFamily="49" charset="0"/>
              </a:rPr>
              <a:t>Location of Record: Index 12345 in the hash table</a:t>
            </a:r>
          </a:p>
          <a:p>
            <a:pPr algn="l">
              <a:buFont typeface="+mj-lt"/>
              <a:buAutoNum type="arabicPeriod"/>
            </a:pPr>
            <a:r>
              <a:rPr lang="en-US" sz="2800" b="0" i="0" dirty="0">
                <a:solidFill>
                  <a:schemeClr val="bg1"/>
                </a:solidFill>
                <a:effectLst/>
                <a:latin typeface="Consolas" panose="020B0609020204030204" pitchFamily="49" charset="0"/>
              </a:rPr>
              <a:t>Student ID: 987654</a:t>
            </a:r>
          </a:p>
          <a:p>
            <a:pPr marL="742950" lvl="1" indent="-285750" algn="l">
              <a:buFont typeface="+mj-lt"/>
              <a:buAutoNum type="arabicPeriod"/>
            </a:pPr>
            <a:r>
              <a:rPr lang="en-US" sz="2800" b="0" i="0" dirty="0">
                <a:solidFill>
                  <a:schemeClr val="bg1"/>
                </a:solidFill>
                <a:effectLst/>
                <a:latin typeface="Consolas" panose="020B0609020204030204" pitchFamily="49" charset="0"/>
              </a:rPr>
              <a:t>Hash Value: 987654÷10=98765(quotient)</a:t>
            </a:r>
          </a:p>
          <a:p>
            <a:pPr marL="742950" lvl="1" indent="-285750" algn="l">
              <a:buFont typeface="+mj-lt"/>
              <a:buAutoNum type="arabicPeriod"/>
            </a:pPr>
            <a:r>
              <a:rPr lang="en-US" sz="2800" b="0" i="0" dirty="0">
                <a:solidFill>
                  <a:schemeClr val="bg1"/>
                </a:solidFill>
                <a:effectLst/>
                <a:latin typeface="Consolas" panose="020B0609020204030204" pitchFamily="49" charset="0"/>
              </a:rPr>
              <a:t>Location of Record: Index 98765 in the hash table</a:t>
            </a:r>
          </a:p>
          <a:p>
            <a:endParaRPr lang="en-IN" sz="2800" dirty="0">
              <a:solidFill>
                <a:schemeClr val="bg1"/>
              </a:solidFill>
              <a:latin typeface="Consolas" panose="020B0609020204030204" pitchFamily="49" charset="0"/>
            </a:endParaRPr>
          </a:p>
        </p:txBody>
      </p:sp>
      <p:pic>
        <p:nvPicPr>
          <p:cNvPr id="19" name="Graphic 18" descr="Mathematics with solid fill">
            <a:extLst>
              <a:ext uri="{FF2B5EF4-FFF2-40B4-BE49-F238E27FC236}">
                <a16:creationId xmlns:a16="http://schemas.microsoft.com/office/drawing/2014/main" id="{A01E5706-9844-434B-59DB-09E39D1EA2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10439" y="1138352"/>
            <a:ext cx="2884207" cy="28842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3150" y="1568450"/>
            <a:ext cx="8539480" cy="848360"/>
          </a:xfrm>
          <a:prstGeom prst="rect">
            <a:avLst/>
          </a:prstGeom>
        </p:spPr>
        <p:txBody>
          <a:bodyPr vert="horz" wrap="square" lIns="0" tIns="12065" rIns="0" bIns="0" rtlCol="0">
            <a:spAutoFit/>
          </a:bodyPr>
          <a:lstStyle/>
          <a:p>
            <a:pPr marL="12700">
              <a:lnSpc>
                <a:spcPct val="100000"/>
              </a:lnSpc>
              <a:spcBef>
                <a:spcPts val="95"/>
              </a:spcBef>
            </a:pPr>
            <a:r>
              <a:rPr lang="en-US" sz="5400" dirty="0">
                <a:latin typeface="Consolas"/>
                <a:cs typeface="Consolas"/>
              </a:rPr>
              <a:t>Remainder method </a:t>
            </a:r>
            <a:endParaRPr sz="5400" dirty="0">
              <a:latin typeface="Consolas"/>
              <a:cs typeface="Consolas"/>
            </a:endParaRPr>
          </a:p>
        </p:txBody>
      </p:sp>
      <p:grpSp>
        <p:nvGrpSpPr>
          <p:cNvPr id="5" name="object 5"/>
          <p:cNvGrpSpPr/>
          <p:nvPr/>
        </p:nvGrpSpPr>
        <p:grpSpPr>
          <a:xfrm>
            <a:off x="13346811" y="3912908"/>
            <a:ext cx="4416678" cy="2484424"/>
            <a:chOff x="13346811" y="3912908"/>
            <a:chExt cx="4416678" cy="2484424"/>
          </a:xfrm>
        </p:grpSpPr>
        <p:sp>
          <p:nvSpPr>
            <p:cNvPr id="7" name="object 7"/>
            <p:cNvSpPr/>
            <p:nvPr/>
          </p:nvSpPr>
          <p:spPr>
            <a:xfrm>
              <a:off x="13346938" y="3924427"/>
              <a:ext cx="4408170" cy="2465070"/>
            </a:xfrm>
            <a:custGeom>
              <a:avLst/>
              <a:gdLst/>
              <a:ahLst/>
              <a:cxnLst/>
              <a:rect l="l" t="t" r="r" b="b"/>
              <a:pathLst>
                <a:path w="4408169" h="2465070">
                  <a:moveTo>
                    <a:pt x="4407662" y="0"/>
                  </a:moveTo>
                  <a:lnTo>
                    <a:pt x="0" y="0"/>
                  </a:lnTo>
                  <a:lnTo>
                    <a:pt x="0" y="2464485"/>
                  </a:lnTo>
                  <a:lnTo>
                    <a:pt x="2203831" y="2464485"/>
                  </a:lnTo>
                  <a:lnTo>
                    <a:pt x="4407662" y="2464485"/>
                  </a:lnTo>
                  <a:lnTo>
                    <a:pt x="4407662" y="0"/>
                  </a:lnTo>
                  <a:close/>
                </a:path>
              </a:pathLst>
            </a:custGeom>
            <a:solidFill>
              <a:srgbClr val="2F3B42"/>
            </a:solidFill>
          </p:spPr>
          <p:txBody>
            <a:bodyPr wrap="square" lIns="0" tIns="0" rIns="0" bIns="0" rtlCol="0"/>
            <a:lstStyle/>
            <a:p>
              <a:endParaRPr/>
            </a:p>
          </p:txBody>
        </p:sp>
        <p:sp>
          <p:nvSpPr>
            <p:cNvPr id="8" name="object 8"/>
            <p:cNvSpPr/>
            <p:nvPr/>
          </p:nvSpPr>
          <p:spPr>
            <a:xfrm>
              <a:off x="13346811" y="3924427"/>
              <a:ext cx="4408170" cy="2465070"/>
            </a:xfrm>
            <a:custGeom>
              <a:avLst/>
              <a:gdLst/>
              <a:ahLst/>
              <a:cxnLst/>
              <a:rect l="l" t="t" r="r" b="b"/>
              <a:pathLst>
                <a:path w="4408169" h="2465070">
                  <a:moveTo>
                    <a:pt x="2203958" y="2464488"/>
                  </a:moveTo>
                  <a:lnTo>
                    <a:pt x="0" y="2464488"/>
                  </a:lnTo>
                  <a:lnTo>
                    <a:pt x="0" y="0"/>
                  </a:lnTo>
                  <a:lnTo>
                    <a:pt x="4407789" y="0"/>
                  </a:lnTo>
                  <a:lnTo>
                    <a:pt x="4407789" y="2464488"/>
                  </a:lnTo>
                  <a:lnTo>
                    <a:pt x="2203958" y="2464488"/>
                  </a:lnTo>
                  <a:close/>
                </a:path>
                <a:path w="4408169" h="2465070">
                  <a:moveTo>
                    <a:pt x="2203958" y="742299"/>
                  </a:moveTo>
                  <a:lnTo>
                    <a:pt x="0" y="742299"/>
                  </a:lnTo>
                  <a:lnTo>
                    <a:pt x="0" y="0"/>
                  </a:lnTo>
                  <a:lnTo>
                    <a:pt x="4407789" y="0"/>
                  </a:lnTo>
                  <a:lnTo>
                    <a:pt x="4407789" y="742299"/>
                  </a:lnTo>
                  <a:lnTo>
                    <a:pt x="2203958" y="742299"/>
                  </a:lnTo>
                  <a:close/>
                </a:path>
                <a:path w="4408169" h="2465070">
                  <a:moveTo>
                    <a:pt x="3883660" y="225360"/>
                  </a:moveTo>
                  <a:lnTo>
                    <a:pt x="4108958" y="450708"/>
                  </a:lnTo>
                </a:path>
                <a:path w="4408169" h="2465070">
                  <a:moveTo>
                    <a:pt x="4108323" y="225360"/>
                  </a:moveTo>
                  <a:lnTo>
                    <a:pt x="3882898" y="450708"/>
                  </a:lnTo>
                </a:path>
                <a:path w="4408169" h="2465070">
                  <a:moveTo>
                    <a:pt x="2812288" y="336955"/>
                  </a:moveTo>
                  <a:lnTo>
                    <a:pt x="3131947" y="338390"/>
                  </a:lnTo>
                </a:path>
                <a:path w="4408169" h="2465070">
                  <a:moveTo>
                    <a:pt x="3507740" y="449997"/>
                  </a:moveTo>
                  <a:lnTo>
                    <a:pt x="3395472" y="449997"/>
                  </a:lnTo>
                  <a:lnTo>
                    <a:pt x="3395472" y="225360"/>
                  </a:lnTo>
                  <a:lnTo>
                    <a:pt x="3620135" y="225360"/>
                  </a:lnTo>
                  <a:lnTo>
                    <a:pt x="3620135" y="449997"/>
                  </a:lnTo>
                  <a:lnTo>
                    <a:pt x="3507740" y="449997"/>
                  </a:lnTo>
                  <a:close/>
                </a:path>
              </a:pathLst>
            </a:custGeom>
            <a:ln w="18719">
              <a:solidFill>
                <a:srgbClr val="FFFFFF"/>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3889736" y="5053584"/>
              <a:ext cx="518159" cy="947927"/>
            </a:xfrm>
            <a:prstGeom prst="rect">
              <a:avLst/>
            </a:prstGeom>
          </p:spPr>
        </p:pic>
        <p:pic>
          <p:nvPicPr>
            <p:cNvPr id="10" name="object 10"/>
            <p:cNvPicPr/>
            <p:nvPr/>
          </p:nvPicPr>
          <p:blipFill>
            <a:blip r:embed="rId3" cstate="print"/>
            <a:stretch>
              <a:fillRect/>
            </a:stretch>
          </p:blipFill>
          <p:spPr>
            <a:xfrm>
              <a:off x="14743175" y="5053584"/>
              <a:ext cx="460248" cy="947927"/>
            </a:xfrm>
            <a:prstGeom prst="rect">
              <a:avLst/>
            </a:prstGeom>
          </p:spPr>
        </p:pic>
        <p:pic>
          <p:nvPicPr>
            <p:cNvPr id="11" name="object 11"/>
            <p:cNvPicPr/>
            <p:nvPr/>
          </p:nvPicPr>
          <p:blipFill>
            <a:blip r:embed="rId4" cstate="print"/>
            <a:stretch>
              <a:fillRect/>
            </a:stretch>
          </p:blipFill>
          <p:spPr>
            <a:xfrm>
              <a:off x="15438119" y="5053584"/>
              <a:ext cx="890015" cy="947927"/>
            </a:xfrm>
            <a:prstGeom prst="rect">
              <a:avLst/>
            </a:prstGeom>
          </p:spPr>
        </p:pic>
        <p:pic>
          <p:nvPicPr>
            <p:cNvPr id="12" name="object 12"/>
            <p:cNvPicPr/>
            <p:nvPr/>
          </p:nvPicPr>
          <p:blipFill>
            <a:blip r:embed="rId5" cstate="print"/>
            <a:stretch>
              <a:fillRect/>
            </a:stretch>
          </p:blipFill>
          <p:spPr>
            <a:xfrm>
              <a:off x="16824960" y="5050536"/>
              <a:ext cx="557784" cy="954024"/>
            </a:xfrm>
            <a:prstGeom prst="rect">
              <a:avLst/>
            </a:prstGeom>
          </p:spPr>
        </p:pic>
        <p:pic>
          <p:nvPicPr>
            <p:cNvPr id="13" name="object 13"/>
            <p:cNvPicPr/>
            <p:nvPr/>
          </p:nvPicPr>
          <p:blipFill>
            <a:blip r:embed="rId6" cstate="print"/>
            <a:stretch>
              <a:fillRect/>
            </a:stretch>
          </p:blipFill>
          <p:spPr>
            <a:xfrm>
              <a:off x="13353414" y="3912908"/>
              <a:ext cx="4410075" cy="2484424"/>
            </a:xfrm>
            <a:prstGeom prst="rect">
              <a:avLst/>
            </a:prstGeom>
          </p:spPr>
        </p:pic>
      </p:grpSp>
      <p:sp>
        <p:nvSpPr>
          <p:cNvPr id="4" name="TextBox 3">
            <a:extLst>
              <a:ext uri="{FF2B5EF4-FFF2-40B4-BE49-F238E27FC236}">
                <a16:creationId xmlns:a16="http://schemas.microsoft.com/office/drawing/2014/main" id="{CEEB2E01-D11D-44AB-AF39-7BF2BC4FC9D7}"/>
              </a:ext>
            </a:extLst>
          </p:cNvPr>
          <p:cNvSpPr txBox="1"/>
          <p:nvPr/>
        </p:nvSpPr>
        <p:spPr>
          <a:xfrm>
            <a:off x="1073150" y="2863850"/>
            <a:ext cx="11658600" cy="6555641"/>
          </a:xfrm>
          <a:prstGeom prst="rect">
            <a:avLst/>
          </a:prstGeom>
          <a:noFill/>
        </p:spPr>
        <p:txBody>
          <a:bodyPr wrap="square" rtlCol="0">
            <a:spAutoFit/>
          </a:bodyPr>
          <a:lstStyle/>
          <a:p>
            <a:pPr algn="l"/>
            <a:r>
              <a:rPr lang="en-US" sz="2800" b="0" i="0" dirty="0">
                <a:solidFill>
                  <a:schemeClr val="bg1"/>
                </a:solidFill>
                <a:effectLst/>
                <a:latin typeface="Consolas" panose="020B0609020204030204" pitchFamily="49" charset="0"/>
              </a:rPr>
              <a:t>The remainder method, also known as the modulo hashing method, is a simple technique where the hash value is obtained by taking the remainder of the key divided by a chosen divisor. </a:t>
            </a:r>
            <a:r>
              <a:rPr lang="en-US" sz="2800" b="1" i="0" dirty="0">
                <a:solidFill>
                  <a:schemeClr val="bg1"/>
                </a:solidFill>
                <a:effectLst/>
                <a:latin typeface="Consolas" panose="020B0609020204030204" pitchFamily="49" charset="0"/>
              </a:rPr>
              <a:t>Input</a:t>
            </a:r>
            <a:r>
              <a:rPr lang="en-US" sz="2800" b="0" i="0" dirty="0">
                <a:solidFill>
                  <a:schemeClr val="bg1"/>
                </a:solidFill>
                <a:effectLst/>
                <a:latin typeface="Consolas" panose="020B0609020204030204" pitchFamily="49" charset="0"/>
              </a:rPr>
              <a:t>: Employee IDs</a:t>
            </a:r>
          </a:p>
          <a:p>
            <a:pPr algn="l"/>
            <a:endParaRPr lang="en-US" sz="2800" b="0" i="0" dirty="0">
              <a:solidFill>
                <a:schemeClr val="bg1"/>
              </a:solidFill>
              <a:effectLst/>
              <a:latin typeface="Consolas" panose="020B0609020204030204" pitchFamily="49" charset="0"/>
            </a:endParaRPr>
          </a:p>
          <a:p>
            <a:pPr algn="l">
              <a:buFont typeface="+mj-lt"/>
              <a:buAutoNum type="arabicPeriod"/>
            </a:pPr>
            <a:r>
              <a:rPr lang="en-US" sz="2800" b="1" i="0" dirty="0">
                <a:solidFill>
                  <a:schemeClr val="bg1"/>
                </a:solidFill>
                <a:effectLst/>
                <a:latin typeface="Consolas" panose="020B0609020204030204" pitchFamily="49" charset="0"/>
              </a:rPr>
              <a:t>Compute the Hash Value</a:t>
            </a:r>
            <a:r>
              <a:rPr lang="en-US" sz="2800" b="0" i="0" dirty="0">
                <a:solidFill>
                  <a:schemeClr val="bg1"/>
                </a:solidFill>
                <a:effectLst/>
                <a:latin typeface="Consolas" panose="020B0609020204030204" pitchFamily="49" charset="0"/>
              </a:rPr>
              <a:t>:</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12345: 12345mod  7=4</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98765: 98765mod  7=3</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54321: 54321mod  7=3</a:t>
            </a:r>
          </a:p>
          <a:p>
            <a:pPr algn="l">
              <a:buFont typeface="+mj-lt"/>
              <a:buAutoNum type="arabicPeriod"/>
            </a:pPr>
            <a:r>
              <a:rPr lang="en-US" sz="2800" b="1" i="0" dirty="0">
                <a:solidFill>
                  <a:schemeClr val="bg1"/>
                </a:solidFill>
                <a:effectLst/>
                <a:latin typeface="Consolas" panose="020B0609020204030204" pitchFamily="49" charset="0"/>
              </a:rPr>
              <a:t>Use the Hash Value</a:t>
            </a:r>
            <a:r>
              <a:rPr lang="en-US" sz="2800" b="0" i="0" dirty="0">
                <a:solidFill>
                  <a:schemeClr val="bg1"/>
                </a:solidFill>
                <a:effectLst/>
                <a:latin typeface="Consolas" panose="020B0609020204030204" pitchFamily="49" charset="0"/>
              </a:rPr>
              <a:t>:</a:t>
            </a:r>
          </a:p>
          <a:p>
            <a:pPr marL="742950" lvl="1" indent="-285750" algn="l">
              <a:buFont typeface="+mj-lt"/>
              <a:buAutoNum type="arabicPeriod"/>
            </a:pPr>
            <a:r>
              <a:rPr lang="en-US" sz="2800" b="0" i="0" dirty="0">
                <a:solidFill>
                  <a:schemeClr val="bg1"/>
                </a:solidFill>
                <a:effectLst/>
                <a:latin typeface="Consolas" panose="020B0609020204030204" pitchFamily="49" charset="0"/>
              </a:rPr>
              <a:t>Employee ID 12345 will be stored at index 4 in the hash table.</a:t>
            </a:r>
          </a:p>
          <a:p>
            <a:pPr marL="742950" lvl="1" indent="-285750" algn="l">
              <a:buFont typeface="+mj-lt"/>
              <a:buAutoNum type="arabicPeriod"/>
            </a:pPr>
            <a:r>
              <a:rPr lang="en-US" sz="2800" b="0" i="0" dirty="0">
                <a:solidFill>
                  <a:schemeClr val="bg1"/>
                </a:solidFill>
                <a:effectLst/>
                <a:latin typeface="Consolas" panose="020B0609020204030204" pitchFamily="49" charset="0"/>
              </a:rPr>
              <a:t>Employee ID 98765 and 54321 both hash to index 3, so they might need to be handled using collision resolution techniques like chaining or probing.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1D32-1CE1-E743-45CD-C5107B0BC201}"/>
              </a:ext>
            </a:extLst>
          </p:cNvPr>
          <p:cNvSpPr>
            <a:spLocks noGrp="1"/>
          </p:cNvSpPr>
          <p:nvPr>
            <p:ph type="title"/>
          </p:nvPr>
        </p:nvSpPr>
        <p:spPr/>
        <p:txBody>
          <a:bodyPr/>
          <a:lstStyle/>
          <a:p>
            <a:r>
              <a:rPr lang="en-US" dirty="0">
                <a:latin typeface="Consolas" panose="020B0609020204030204" pitchFamily="49" charset="0"/>
              </a:rPr>
              <a:t>Mid-square method </a:t>
            </a:r>
            <a:endParaRPr lang="en-IN" dirty="0">
              <a:latin typeface="Consolas" panose="020B0609020204030204" pitchFamily="49" charset="0"/>
            </a:endParaRPr>
          </a:p>
        </p:txBody>
      </p:sp>
      <p:sp>
        <p:nvSpPr>
          <p:cNvPr id="3" name="Text Placeholder 2">
            <a:extLst>
              <a:ext uri="{FF2B5EF4-FFF2-40B4-BE49-F238E27FC236}">
                <a16:creationId xmlns:a16="http://schemas.microsoft.com/office/drawing/2014/main" id="{AF7B56AB-67D0-4EF6-C8DF-9FA7FD0556FA}"/>
              </a:ext>
            </a:extLst>
          </p:cNvPr>
          <p:cNvSpPr>
            <a:spLocks noGrp="1"/>
          </p:cNvSpPr>
          <p:nvPr>
            <p:ph type="body" idx="1"/>
          </p:nvPr>
        </p:nvSpPr>
        <p:spPr>
          <a:xfrm>
            <a:off x="1417624" y="2995199"/>
            <a:ext cx="10142804" cy="6401753"/>
          </a:xfrm>
        </p:spPr>
        <p:txBody>
          <a:bodyPr/>
          <a:lstStyle/>
          <a:p>
            <a:r>
              <a:rPr lang="en-US" sz="2800" dirty="0">
                <a:latin typeface="Consolas" panose="020B0609020204030204" pitchFamily="49" charset="0"/>
              </a:rPr>
              <a:t>The Mid-Square method is a hashing technique that involves squaring the key and then selecting a portion of the resulting digits as the hash value. </a:t>
            </a:r>
          </a:p>
          <a:p>
            <a:endParaRPr lang="en-US" sz="4000" dirty="0">
              <a:latin typeface="Consolas" panose="020B0609020204030204" pitchFamily="49" charset="0"/>
            </a:endParaRPr>
          </a:p>
          <a:p>
            <a:pPr algn="l">
              <a:buFont typeface="+mj-lt"/>
              <a:buAutoNum type="arabicPeriod"/>
            </a:pPr>
            <a:r>
              <a:rPr lang="en-US" sz="2800" b="1" i="0" dirty="0">
                <a:effectLst/>
                <a:latin typeface="Consolas" panose="020B0609020204030204" pitchFamily="49" charset="0"/>
              </a:rPr>
              <a:t>Input</a:t>
            </a:r>
            <a:r>
              <a:rPr lang="en-US" sz="2800" b="0" i="0" dirty="0">
                <a:effectLst/>
                <a:latin typeface="Consolas" panose="020B0609020204030204" pitchFamily="49" charset="0"/>
              </a:rPr>
              <a:t>: Student IDs</a:t>
            </a:r>
          </a:p>
          <a:p>
            <a:pPr algn="l">
              <a:buFont typeface="+mj-lt"/>
              <a:buAutoNum type="arabicPeriod"/>
            </a:pPr>
            <a:r>
              <a:rPr lang="en-US" sz="2800" b="1" i="0" dirty="0">
                <a:effectLst/>
                <a:latin typeface="Consolas" panose="020B0609020204030204" pitchFamily="49" charset="0"/>
              </a:rPr>
              <a:t>Square the Key</a:t>
            </a:r>
            <a:r>
              <a:rPr lang="en-US" sz="2800" b="0" i="0" dirty="0">
                <a:effectLst/>
                <a:latin typeface="Consolas" panose="020B0609020204030204" pitchFamily="49" charset="0"/>
              </a:rPr>
              <a:t>: For example, if we have a student ID of 1234, we square it to get 12342=1522756.</a:t>
            </a:r>
          </a:p>
          <a:p>
            <a:pPr algn="l">
              <a:buFont typeface="+mj-lt"/>
              <a:buAutoNum type="arabicPeriod"/>
            </a:pPr>
            <a:r>
              <a:rPr lang="en-US" sz="2800" b="1" i="0" dirty="0">
                <a:effectLst/>
                <a:latin typeface="Consolas" panose="020B0609020204030204" pitchFamily="49" charset="0"/>
              </a:rPr>
              <a:t>Select Digits</a:t>
            </a:r>
            <a:r>
              <a:rPr lang="en-US" sz="2800" b="0" i="0" dirty="0">
                <a:effectLst/>
                <a:latin typeface="Consolas" panose="020B0609020204030204" pitchFamily="49" charset="0"/>
              </a:rPr>
              <a:t>: Choose a portion of the digits from the squared result. For example, if we choose the middle two digits, we get 2222 from 1522756</a:t>
            </a:r>
          </a:p>
          <a:p>
            <a:pPr algn="l">
              <a:buFont typeface="+mj-lt"/>
              <a:buAutoNum type="arabicPeriod"/>
            </a:pPr>
            <a:r>
              <a:rPr lang="en-US" sz="2800" b="1" i="0" dirty="0">
                <a:effectLst/>
                <a:latin typeface="Consolas" panose="020B0609020204030204" pitchFamily="49" charset="0"/>
              </a:rPr>
              <a:t>Use the Hash Value</a:t>
            </a:r>
            <a:r>
              <a:rPr lang="en-US" sz="2800" b="0" i="0" dirty="0">
                <a:effectLst/>
                <a:latin typeface="Consolas" panose="020B0609020204030204" pitchFamily="49" charset="0"/>
              </a:rPr>
              <a:t>: The selected digits, 2222, are used as the hash value to determine the location of the record in the hash table.</a:t>
            </a:r>
          </a:p>
          <a:p>
            <a:endParaRPr lang="en-IN" sz="4000" dirty="0">
              <a:latin typeface="Consolas" panose="020B0609020204030204" pitchFamily="49" charset="0"/>
            </a:endParaRPr>
          </a:p>
        </p:txBody>
      </p:sp>
      <p:grpSp>
        <p:nvGrpSpPr>
          <p:cNvPr id="4" name="object 12">
            <a:extLst>
              <a:ext uri="{FF2B5EF4-FFF2-40B4-BE49-F238E27FC236}">
                <a16:creationId xmlns:a16="http://schemas.microsoft.com/office/drawing/2014/main" id="{ECD41857-1117-C06F-4CD4-BD35ECF32F6F}"/>
              </a:ext>
            </a:extLst>
          </p:cNvPr>
          <p:cNvGrpSpPr/>
          <p:nvPr/>
        </p:nvGrpSpPr>
        <p:grpSpPr>
          <a:xfrm>
            <a:off x="13722350" y="4311650"/>
            <a:ext cx="4429760" cy="3396615"/>
            <a:chOff x="952296" y="5035670"/>
            <a:chExt cx="4429760" cy="3396615"/>
          </a:xfrm>
        </p:grpSpPr>
        <p:sp>
          <p:nvSpPr>
            <p:cNvPr id="5" name="object 13">
              <a:extLst>
                <a:ext uri="{FF2B5EF4-FFF2-40B4-BE49-F238E27FC236}">
                  <a16:creationId xmlns:a16="http://schemas.microsoft.com/office/drawing/2014/main" id="{F4773465-0487-02B3-60AD-DEBBC8DE5440}"/>
                </a:ext>
              </a:extLst>
            </p:cNvPr>
            <p:cNvSpPr/>
            <p:nvPr/>
          </p:nvSpPr>
          <p:spPr>
            <a:xfrm>
              <a:off x="961652" y="5045037"/>
              <a:ext cx="4408170" cy="3377565"/>
            </a:xfrm>
            <a:custGeom>
              <a:avLst/>
              <a:gdLst/>
              <a:ahLst/>
              <a:cxnLst/>
              <a:rect l="l" t="t" r="r" b="b"/>
              <a:pathLst>
                <a:path w="4408170" h="3377565">
                  <a:moveTo>
                    <a:pt x="4407729" y="0"/>
                  </a:moveTo>
                  <a:lnTo>
                    <a:pt x="0" y="0"/>
                  </a:lnTo>
                  <a:lnTo>
                    <a:pt x="0" y="3377387"/>
                  </a:lnTo>
                  <a:lnTo>
                    <a:pt x="2203872" y="3377387"/>
                  </a:lnTo>
                  <a:lnTo>
                    <a:pt x="4407729" y="3377387"/>
                  </a:lnTo>
                  <a:lnTo>
                    <a:pt x="4407729" y="0"/>
                  </a:lnTo>
                  <a:close/>
                </a:path>
              </a:pathLst>
            </a:custGeom>
            <a:solidFill>
              <a:srgbClr val="2F3B42"/>
            </a:solidFill>
          </p:spPr>
          <p:txBody>
            <a:bodyPr wrap="square" lIns="0" tIns="0" rIns="0" bIns="0" rtlCol="0"/>
            <a:lstStyle/>
            <a:p>
              <a:endParaRPr/>
            </a:p>
          </p:txBody>
        </p:sp>
        <p:sp>
          <p:nvSpPr>
            <p:cNvPr id="6" name="object 14">
              <a:extLst>
                <a:ext uri="{FF2B5EF4-FFF2-40B4-BE49-F238E27FC236}">
                  <a16:creationId xmlns:a16="http://schemas.microsoft.com/office/drawing/2014/main" id="{1E5B5178-32B2-76C5-C59D-F3D09019CDDF}"/>
                </a:ext>
              </a:extLst>
            </p:cNvPr>
            <p:cNvSpPr/>
            <p:nvPr/>
          </p:nvSpPr>
          <p:spPr>
            <a:xfrm>
              <a:off x="961656" y="5045030"/>
              <a:ext cx="4408170" cy="3377565"/>
            </a:xfrm>
            <a:custGeom>
              <a:avLst/>
              <a:gdLst/>
              <a:ahLst/>
              <a:cxnLst/>
              <a:rect l="l" t="t" r="r" b="b"/>
              <a:pathLst>
                <a:path w="4408170" h="3377565">
                  <a:moveTo>
                    <a:pt x="2203875" y="3377392"/>
                  </a:moveTo>
                  <a:lnTo>
                    <a:pt x="0" y="3377392"/>
                  </a:lnTo>
                  <a:lnTo>
                    <a:pt x="0" y="0"/>
                  </a:lnTo>
                  <a:lnTo>
                    <a:pt x="4407741" y="0"/>
                  </a:lnTo>
                  <a:lnTo>
                    <a:pt x="4407741" y="3377392"/>
                  </a:lnTo>
                  <a:lnTo>
                    <a:pt x="2203875" y="3377392"/>
                  </a:lnTo>
                  <a:close/>
                </a:path>
                <a:path w="4408170" h="3377565">
                  <a:moveTo>
                    <a:pt x="2203875" y="742297"/>
                  </a:moveTo>
                  <a:lnTo>
                    <a:pt x="0" y="742297"/>
                  </a:lnTo>
                  <a:lnTo>
                    <a:pt x="0" y="0"/>
                  </a:lnTo>
                  <a:lnTo>
                    <a:pt x="4407741" y="0"/>
                  </a:lnTo>
                  <a:lnTo>
                    <a:pt x="4407741" y="742297"/>
                  </a:lnTo>
                  <a:lnTo>
                    <a:pt x="2203875" y="742297"/>
                  </a:lnTo>
                  <a:close/>
                </a:path>
                <a:path w="4408170" h="3377565">
                  <a:moveTo>
                    <a:pt x="3883594" y="224636"/>
                  </a:moveTo>
                  <a:lnTo>
                    <a:pt x="4108945" y="449983"/>
                  </a:lnTo>
                </a:path>
                <a:path w="4408170" h="3377565">
                  <a:moveTo>
                    <a:pt x="4108234" y="224636"/>
                  </a:moveTo>
                  <a:lnTo>
                    <a:pt x="3882870" y="449983"/>
                  </a:lnTo>
                </a:path>
                <a:path w="4408170" h="3377565">
                  <a:moveTo>
                    <a:pt x="2812262" y="336954"/>
                  </a:moveTo>
                  <a:lnTo>
                    <a:pt x="3131924" y="338389"/>
                  </a:lnTo>
                </a:path>
                <a:path w="4408170" h="3377565">
                  <a:moveTo>
                    <a:pt x="3507759" y="449272"/>
                  </a:moveTo>
                  <a:lnTo>
                    <a:pt x="3395452" y="449272"/>
                  </a:lnTo>
                  <a:lnTo>
                    <a:pt x="3395452" y="224636"/>
                  </a:lnTo>
                  <a:lnTo>
                    <a:pt x="3620079" y="224636"/>
                  </a:lnTo>
                  <a:lnTo>
                    <a:pt x="3620079" y="449272"/>
                  </a:lnTo>
                  <a:lnTo>
                    <a:pt x="3507759" y="449272"/>
                  </a:lnTo>
                  <a:close/>
                </a:path>
              </a:pathLst>
            </a:custGeom>
            <a:ln w="18719">
              <a:solidFill>
                <a:srgbClr val="FFFFFF"/>
              </a:solidFill>
            </a:ln>
          </p:spPr>
          <p:txBody>
            <a:bodyPr wrap="square" lIns="0" tIns="0" rIns="0" bIns="0" rtlCol="0"/>
            <a:lstStyle/>
            <a:p>
              <a:endParaRPr/>
            </a:p>
          </p:txBody>
        </p:sp>
        <p:pic>
          <p:nvPicPr>
            <p:cNvPr id="7" name="object 15">
              <a:extLst>
                <a:ext uri="{FF2B5EF4-FFF2-40B4-BE49-F238E27FC236}">
                  <a16:creationId xmlns:a16="http://schemas.microsoft.com/office/drawing/2014/main" id="{5AE2C91E-A93E-948C-D48D-1F94D0AB5D02}"/>
                </a:ext>
              </a:extLst>
            </p:cNvPr>
            <p:cNvPicPr/>
            <p:nvPr/>
          </p:nvPicPr>
          <p:blipFill>
            <a:blip r:embed="rId2" cstate="print"/>
            <a:stretch>
              <a:fillRect/>
            </a:stretch>
          </p:blipFill>
          <p:spPr>
            <a:xfrm>
              <a:off x="1466087" y="6623304"/>
              <a:ext cx="518159" cy="947927"/>
            </a:xfrm>
            <a:prstGeom prst="rect">
              <a:avLst/>
            </a:prstGeom>
          </p:spPr>
        </p:pic>
        <p:pic>
          <p:nvPicPr>
            <p:cNvPr id="8" name="object 16">
              <a:extLst>
                <a:ext uri="{FF2B5EF4-FFF2-40B4-BE49-F238E27FC236}">
                  <a16:creationId xmlns:a16="http://schemas.microsoft.com/office/drawing/2014/main" id="{524A3441-AF42-E760-7519-79823FE55AC4}"/>
                </a:ext>
              </a:extLst>
            </p:cNvPr>
            <p:cNvPicPr/>
            <p:nvPr/>
          </p:nvPicPr>
          <p:blipFill>
            <a:blip r:embed="rId3" cstate="print"/>
            <a:stretch>
              <a:fillRect/>
            </a:stretch>
          </p:blipFill>
          <p:spPr>
            <a:xfrm>
              <a:off x="2471927" y="6623304"/>
              <a:ext cx="460248" cy="947927"/>
            </a:xfrm>
            <a:prstGeom prst="rect">
              <a:avLst/>
            </a:prstGeom>
          </p:spPr>
        </p:pic>
        <p:pic>
          <p:nvPicPr>
            <p:cNvPr id="9" name="object 17">
              <a:extLst>
                <a:ext uri="{FF2B5EF4-FFF2-40B4-BE49-F238E27FC236}">
                  <a16:creationId xmlns:a16="http://schemas.microsoft.com/office/drawing/2014/main" id="{BD74FA0F-DA34-BDB7-0B5F-149489EE8FEC}"/>
                </a:ext>
              </a:extLst>
            </p:cNvPr>
            <p:cNvPicPr/>
            <p:nvPr/>
          </p:nvPicPr>
          <p:blipFill>
            <a:blip r:embed="rId4" cstate="print"/>
            <a:stretch>
              <a:fillRect/>
            </a:stretch>
          </p:blipFill>
          <p:spPr>
            <a:xfrm>
              <a:off x="3102863" y="6623304"/>
              <a:ext cx="886967" cy="947927"/>
            </a:xfrm>
            <a:prstGeom prst="rect">
              <a:avLst/>
            </a:prstGeom>
          </p:spPr>
        </p:pic>
        <p:pic>
          <p:nvPicPr>
            <p:cNvPr id="10" name="object 18">
              <a:extLst>
                <a:ext uri="{FF2B5EF4-FFF2-40B4-BE49-F238E27FC236}">
                  <a16:creationId xmlns:a16="http://schemas.microsoft.com/office/drawing/2014/main" id="{1CAF6F61-59AA-7DB7-CB0D-A37BE7B320C0}"/>
                </a:ext>
              </a:extLst>
            </p:cNvPr>
            <p:cNvPicPr/>
            <p:nvPr/>
          </p:nvPicPr>
          <p:blipFill>
            <a:blip r:embed="rId5" cstate="print"/>
            <a:stretch>
              <a:fillRect/>
            </a:stretch>
          </p:blipFill>
          <p:spPr>
            <a:xfrm>
              <a:off x="4303775" y="6623304"/>
              <a:ext cx="487680" cy="947927"/>
            </a:xfrm>
            <a:prstGeom prst="rect">
              <a:avLst/>
            </a:prstGeom>
          </p:spPr>
        </p:pic>
        <p:pic>
          <p:nvPicPr>
            <p:cNvPr id="11" name="object 19">
              <a:extLst>
                <a:ext uri="{FF2B5EF4-FFF2-40B4-BE49-F238E27FC236}">
                  <a16:creationId xmlns:a16="http://schemas.microsoft.com/office/drawing/2014/main" id="{AD2916D3-5E1A-0FBD-0EF5-28E1A7AE6F8A}"/>
                </a:ext>
              </a:extLst>
            </p:cNvPr>
            <p:cNvPicPr/>
            <p:nvPr/>
          </p:nvPicPr>
          <p:blipFill>
            <a:blip r:embed="rId6" cstate="print"/>
            <a:stretch>
              <a:fillRect/>
            </a:stretch>
          </p:blipFill>
          <p:spPr>
            <a:xfrm>
              <a:off x="952499" y="5038318"/>
              <a:ext cx="4429124" cy="3390899"/>
            </a:xfrm>
            <a:prstGeom prst="rect">
              <a:avLst/>
            </a:prstGeom>
          </p:spPr>
        </p:pic>
      </p:grpSp>
    </p:spTree>
    <p:extLst>
      <p:ext uri="{BB962C8B-B14F-4D97-AF65-F5344CB8AC3E}">
        <p14:creationId xmlns:p14="http://schemas.microsoft.com/office/powerpoint/2010/main" val="200784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6B7C-B4C3-7FC9-2C1D-3606A129F987}"/>
              </a:ext>
            </a:extLst>
          </p:cNvPr>
          <p:cNvSpPr>
            <a:spLocks noGrp="1"/>
          </p:cNvSpPr>
          <p:nvPr>
            <p:ph type="title"/>
          </p:nvPr>
        </p:nvSpPr>
        <p:spPr/>
        <p:txBody>
          <a:bodyPr/>
          <a:lstStyle/>
          <a:p>
            <a:r>
              <a:rPr lang="en-US" dirty="0">
                <a:latin typeface="Consolas" panose="020B0609020204030204" pitchFamily="49" charset="0"/>
              </a:rPr>
              <a:t>Truncation Method </a:t>
            </a:r>
            <a:endParaRPr lang="en-IN" dirty="0">
              <a:latin typeface="Consolas" panose="020B0609020204030204" pitchFamily="49" charset="0"/>
            </a:endParaRPr>
          </a:p>
        </p:txBody>
      </p:sp>
      <p:sp>
        <p:nvSpPr>
          <p:cNvPr id="3" name="Text Placeholder 2">
            <a:extLst>
              <a:ext uri="{FF2B5EF4-FFF2-40B4-BE49-F238E27FC236}">
                <a16:creationId xmlns:a16="http://schemas.microsoft.com/office/drawing/2014/main" id="{F9B18CA5-9472-5BDF-6151-9CE3F6CCC574}"/>
              </a:ext>
            </a:extLst>
          </p:cNvPr>
          <p:cNvSpPr>
            <a:spLocks noGrp="1"/>
          </p:cNvSpPr>
          <p:nvPr>
            <p:ph type="body" idx="1"/>
          </p:nvPr>
        </p:nvSpPr>
        <p:spPr>
          <a:xfrm>
            <a:off x="1225550" y="2940050"/>
            <a:ext cx="11666804" cy="984885"/>
          </a:xfrm>
        </p:spPr>
        <p:txBody>
          <a:bodyPr/>
          <a:lstStyle/>
          <a:p>
            <a:r>
              <a:rPr lang="en-US" dirty="0">
                <a:latin typeface="Consolas" panose="020B0609020204030204" pitchFamily="49" charset="0"/>
              </a:rPr>
              <a:t>The truncation method is a simple hashing technique where a portion of the key's digits are selected to form the hash value</a:t>
            </a:r>
            <a:endParaRPr lang="en-IN" dirty="0">
              <a:latin typeface="Consolas" panose="020B0609020204030204" pitchFamily="49" charset="0"/>
            </a:endParaRPr>
          </a:p>
        </p:txBody>
      </p:sp>
      <p:sp>
        <p:nvSpPr>
          <p:cNvPr id="4" name="TextBox 3">
            <a:extLst>
              <a:ext uri="{FF2B5EF4-FFF2-40B4-BE49-F238E27FC236}">
                <a16:creationId xmlns:a16="http://schemas.microsoft.com/office/drawing/2014/main" id="{78A0AD2C-0C15-5785-1B95-545AB6CA7F8B}"/>
              </a:ext>
            </a:extLst>
          </p:cNvPr>
          <p:cNvSpPr txBox="1"/>
          <p:nvPr/>
        </p:nvSpPr>
        <p:spPr>
          <a:xfrm>
            <a:off x="1225550" y="4464050"/>
            <a:ext cx="11506200" cy="5693866"/>
          </a:xfrm>
          <a:prstGeom prst="rect">
            <a:avLst/>
          </a:prstGeom>
          <a:noFill/>
        </p:spPr>
        <p:txBody>
          <a:bodyPr wrap="square" rtlCol="0">
            <a:spAutoFit/>
          </a:bodyPr>
          <a:lstStyle/>
          <a:p>
            <a:pPr algn="l">
              <a:buFont typeface="+mj-lt"/>
              <a:buAutoNum type="arabicPeriod"/>
            </a:pPr>
            <a:r>
              <a:rPr lang="en-US" sz="2800" b="1" i="0" dirty="0">
                <a:solidFill>
                  <a:schemeClr val="bg1"/>
                </a:solidFill>
                <a:effectLst/>
                <a:latin typeface="Consolas" panose="020B0609020204030204" pitchFamily="49" charset="0"/>
              </a:rPr>
              <a:t>Input</a:t>
            </a:r>
            <a:r>
              <a:rPr lang="en-US" sz="2800" b="0" i="0" dirty="0">
                <a:solidFill>
                  <a:schemeClr val="bg1"/>
                </a:solidFill>
                <a:effectLst/>
                <a:latin typeface="Consolas" panose="020B0609020204030204" pitchFamily="49" charset="0"/>
              </a:rPr>
              <a:t>: Employee IDs</a:t>
            </a:r>
          </a:p>
          <a:p>
            <a:pPr algn="l">
              <a:buFont typeface="+mj-lt"/>
              <a:buAutoNum type="arabicPeriod"/>
            </a:pPr>
            <a:r>
              <a:rPr lang="en-US" sz="2800" b="1" i="0" dirty="0">
                <a:solidFill>
                  <a:schemeClr val="bg1"/>
                </a:solidFill>
                <a:effectLst/>
                <a:latin typeface="Consolas" panose="020B0609020204030204" pitchFamily="49" charset="0"/>
              </a:rPr>
              <a:t>Select Digits</a:t>
            </a:r>
            <a:r>
              <a:rPr lang="en-US" sz="2800" b="0" i="0" dirty="0">
                <a:solidFill>
                  <a:schemeClr val="bg1"/>
                </a:solidFill>
                <a:effectLst/>
                <a:latin typeface="Consolas" panose="020B0609020204030204" pitchFamily="49" charset="0"/>
              </a:rPr>
              <a:t>: For example, if we choose the last three digits from each employee ID:</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123456789, we select the last three digits, which are 789.</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987654321, we select the last three digits, which are 321.</a:t>
            </a:r>
          </a:p>
          <a:p>
            <a:pPr marL="742950" lvl="1" indent="-285750" algn="l">
              <a:buFont typeface="+mj-lt"/>
              <a:buAutoNum type="arabicPeriod"/>
            </a:pPr>
            <a:r>
              <a:rPr lang="en-US" sz="2800" b="0" i="0" dirty="0">
                <a:solidFill>
                  <a:schemeClr val="bg1"/>
                </a:solidFill>
                <a:effectLst/>
                <a:latin typeface="Consolas" panose="020B0609020204030204" pitchFamily="49" charset="0"/>
              </a:rPr>
              <a:t>For Employee ID 543216789, we select the last three digits, which are 789.</a:t>
            </a:r>
          </a:p>
          <a:p>
            <a:pPr algn="l">
              <a:buFont typeface="+mj-lt"/>
              <a:buAutoNum type="arabicPeriod"/>
            </a:pPr>
            <a:r>
              <a:rPr lang="en-US" sz="2800" b="1" i="0" dirty="0">
                <a:solidFill>
                  <a:schemeClr val="bg1"/>
                </a:solidFill>
                <a:effectLst/>
                <a:latin typeface="Consolas" panose="020B0609020204030204" pitchFamily="49" charset="0"/>
              </a:rPr>
              <a:t>Use the Hash Value</a:t>
            </a:r>
            <a:r>
              <a:rPr lang="en-US" sz="2800" b="0" i="0" dirty="0">
                <a:solidFill>
                  <a:schemeClr val="bg1"/>
                </a:solidFill>
                <a:effectLst/>
                <a:latin typeface="Consolas" panose="020B0609020204030204" pitchFamily="49" charset="0"/>
              </a:rPr>
              <a:t>: The selected digits, 789, 321, and 789, are used as the hash values to determine the location of the records in the hash table.</a:t>
            </a:r>
          </a:p>
          <a:p>
            <a:endParaRPr lang="en-IN" sz="2800" dirty="0">
              <a:solidFill>
                <a:schemeClr val="bg1"/>
              </a:solidFill>
              <a:latin typeface="Consolas" panose="020B0609020204030204" pitchFamily="49" charset="0"/>
            </a:endParaRPr>
          </a:p>
        </p:txBody>
      </p:sp>
      <p:grpSp>
        <p:nvGrpSpPr>
          <p:cNvPr id="5" name="object 12">
            <a:extLst>
              <a:ext uri="{FF2B5EF4-FFF2-40B4-BE49-F238E27FC236}">
                <a16:creationId xmlns:a16="http://schemas.microsoft.com/office/drawing/2014/main" id="{3443D751-0CA6-ACAB-AD6C-4D1A948C851A}"/>
              </a:ext>
            </a:extLst>
          </p:cNvPr>
          <p:cNvGrpSpPr/>
          <p:nvPr/>
        </p:nvGrpSpPr>
        <p:grpSpPr>
          <a:xfrm>
            <a:off x="13569950" y="3914368"/>
            <a:ext cx="4429760" cy="3396615"/>
            <a:chOff x="952296" y="5035670"/>
            <a:chExt cx="4429760" cy="3396615"/>
          </a:xfrm>
        </p:grpSpPr>
        <p:sp>
          <p:nvSpPr>
            <p:cNvPr id="6" name="object 13">
              <a:extLst>
                <a:ext uri="{FF2B5EF4-FFF2-40B4-BE49-F238E27FC236}">
                  <a16:creationId xmlns:a16="http://schemas.microsoft.com/office/drawing/2014/main" id="{C8BF4A2B-212C-19D6-1306-2A8FF96A296C}"/>
                </a:ext>
              </a:extLst>
            </p:cNvPr>
            <p:cNvSpPr/>
            <p:nvPr/>
          </p:nvSpPr>
          <p:spPr>
            <a:xfrm>
              <a:off x="961652" y="5045037"/>
              <a:ext cx="4408170" cy="3377565"/>
            </a:xfrm>
            <a:custGeom>
              <a:avLst/>
              <a:gdLst/>
              <a:ahLst/>
              <a:cxnLst/>
              <a:rect l="l" t="t" r="r" b="b"/>
              <a:pathLst>
                <a:path w="4408170" h="3377565">
                  <a:moveTo>
                    <a:pt x="4407729" y="0"/>
                  </a:moveTo>
                  <a:lnTo>
                    <a:pt x="0" y="0"/>
                  </a:lnTo>
                  <a:lnTo>
                    <a:pt x="0" y="3377387"/>
                  </a:lnTo>
                  <a:lnTo>
                    <a:pt x="2203872" y="3377387"/>
                  </a:lnTo>
                  <a:lnTo>
                    <a:pt x="4407729" y="3377387"/>
                  </a:lnTo>
                  <a:lnTo>
                    <a:pt x="4407729" y="0"/>
                  </a:lnTo>
                  <a:close/>
                </a:path>
              </a:pathLst>
            </a:custGeom>
            <a:solidFill>
              <a:srgbClr val="2F3B42"/>
            </a:solidFill>
          </p:spPr>
          <p:txBody>
            <a:bodyPr wrap="square" lIns="0" tIns="0" rIns="0" bIns="0" rtlCol="0"/>
            <a:lstStyle/>
            <a:p>
              <a:endParaRPr/>
            </a:p>
          </p:txBody>
        </p:sp>
        <p:sp>
          <p:nvSpPr>
            <p:cNvPr id="7" name="object 14">
              <a:extLst>
                <a:ext uri="{FF2B5EF4-FFF2-40B4-BE49-F238E27FC236}">
                  <a16:creationId xmlns:a16="http://schemas.microsoft.com/office/drawing/2014/main" id="{A6D81E96-F6A5-EF57-D83D-BD25088B320A}"/>
                </a:ext>
              </a:extLst>
            </p:cNvPr>
            <p:cNvSpPr/>
            <p:nvPr/>
          </p:nvSpPr>
          <p:spPr>
            <a:xfrm>
              <a:off x="961656" y="5045030"/>
              <a:ext cx="4408170" cy="3377565"/>
            </a:xfrm>
            <a:custGeom>
              <a:avLst/>
              <a:gdLst/>
              <a:ahLst/>
              <a:cxnLst/>
              <a:rect l="l" t="t" r="r" b="b"/>
              <a:pathLst>
                <a:path w="4408170" h="3377565">
                  <a:moveTo>
                    <a:pt x="2203875" y="3377392"/>
                  </a:moveTo>
                  <a:lnTo>
                    <a:pt x="0" y="3377392"/>
                  </a:lnTo>
                  <a:lnTo>
                    <a:pt x="0" y="0"/>
                  </a:lnTo>
                  <a:lnTo>
                    <a:pt x="4407741" y="0"/>
                  </a:lnTo>
                  <a:lnTo>
                    <a:pt x="4407741" y="3377392"/>
                  </a:lnTo>
                  <a:lnTo>
                    <a:pt x="2203875" y="3377392"/>
                  </a:lnTo>
                  <a:close/>
                </a:path>
                <a:path w="4408170" h="3377565">
                  <a:moveTo>
                    <a:pt x="2203875" y="742297"/>
                  </a:moveTo>
                  <a:lnTo>
                    <a:pt x="0" y="742297"/>
                  </a:lnTo>
                  <a:lnTo>
                    <a:pt x="0" y="0"/>
                  </a:lnTo>
                  <a:lnTo>
                    <a:pt x="4407741" y="0"/>
                  </a:lnTo>
                  <a:lnTo>
                    <a:pt x="4407741" y="742297"/>
                  </a:lnTo>
                  <a:lnTo>
                    <a:pt x="2203875" y="742297"/>
                  </a:lnTo>
                  <a:close/>
                </a:path>
                <a:path w="4408170" h="3377565">
                  <a:moveTo>
                    <a:pt x="3883594" y="224636"/>
                  </a:moveTo>
                  <a:lnTo>
                    <a:pt x="4108945" y="449983"/>
                  </a:lnTo>
                </a:path>
                <a:path w="4408170" h="3377565">
                  <a:moveTo>
                    <a:pt x="4108234" y="224636"/>
                  </a:moveTo>
                  <a:lnTo>
                    <a:pt x="3882870" y="449983"/>
                  </a:lnTo>
                </a:path>
                <a:path w="4408170" h="3377565">
                  <a:moveTo>
                    <a:pt x="2812262" y="336954"/>
                  </a:moveTo>
                  <a:lnTo>
                    <a:pt x="3131924" y="338389"/>
                  </a:lnTo>
                </a:path>
                <a:path w="4408170" h="3377565">
                  <a:moveTo>
                    <a:pt x="3507759" y="449272"/>
                  </a:moveTo>
                  <a:lnTo>
                    <a:pt x="3395452" y="449272"/>
                  </a:lnTo>
                  <a:lnTo>
                    <a:pt x="3395452" y="224636"/>
                  </a:lnTo>
                  <a:lnTo>
                    <a:pt x="3620079" y="224636"/>
                  </a:lnTo>
                  <a:lnTo>
                    <a:pt x="3620079" y="449272"/>
                  </a:lnTo>
                  <a:lnTo>
                    <a:pt x="3507759" y="449272"/>
                  </a:lnTo>
                  <a:close/>
                </a:path>
              </a:pathLst>
            </a:custGeom>
            <a:ln w="18719">
              <a:solidFill>
                <a:srgbClr val="FFFFFF"/>
              </a:solidFill>
            </a:ln>
          </p:spPr>
          <p:txBody>
            <a:bodyPr wrap="square" lIns="0" tIns="0" rIns="0" bIns="0" rtlCol="0"/>
            <a:lstStyle/>
            <a:p>
              <a:endParaRPr/>
            </a:p>
          </p:txBody>
        </p:sp>
        <p:pic>
          <p:nvPicPr>
            <p:cNvPr id="8" name="object 15">
              <a:extLst>
                <a:ext uri="{FF2B5EF4-FFF2-40B4-BE49-F238E27FC236}">
                  <a16:creationId xmlns:a16="http://schemas.microsoft.com/office/drawing/2014/main" id="{4B8C560D-B22E-6153-FCC5-E1A0642898D5}"/>
                </a:ext>
              </a:extLst>
            </p:cNvPr>
            <p:cNvPicPr/>
            <p:nvPr/>
          </p:nvPicPr>
          <p:blipFill>
            <a:blip r:embed="rId2" cstate="print"/>
            <a:stretch>
              <a:fillRect/>
            </a:stretch>
          </p:blipFill>
          <p:spPr>
            <a:xfrm>
              <a:off x="1466087" y="6623304"/>
              <a:ext cx="518159" cy="947927"/>
            </a:xfrm>
            <a:prstGeom prst="rect">
              <a:avLst/>
            </a:prstGeom>
          </p:spPr>
        </p:pic>
        <p:pic>
          <p:nvPicPr>
            <p:cNvPr id="9" name="object 16">
              <a:extLst>
                <a:ext uri="{FF2B5EF4-FFF2-40B4-BE49-F238E27FC236}">
                  <a16:creationId xmlns:a16="http://schemas.microsoft.com/office/drawing/2014/main" id="{EBBB2D3D-CBB4-A185-9DEC-7DBE68EBD372}"/>
                </a:ext>
              </a:extLst>
            </p:cNvPr>
            <p:cNvPicPr/>
            <p:nvPr/>
          </p:nvPicPr>
          <p:blipFill>
            <a:blip r:embed="rId3" cstate="print"/>
            <a:stretch>
              <a:fillRect/>
            </a:stretch>
          </p:blipFill>
          <p:spPr>
            <a:xfrm>
              <a:off x="2471927" y="6623304"/>
              <a:ext cx="460248" cy="947927"/>
            </a:xfrm>
            <a:prstGeom prst="rect">
              <a:avLst/>
            </a:prstGeom>
          </p:spPr>
        </p:pic>
        <p:pic>
          <p:nvPicPr>
            <p:cNvPr id="10" name="object 17">
              <a:extLst>
                <a:ext uri="{FF2B5EF4-FFF2-40B4-BE49-F238E27FC236}">
                  <a16:creationId xmlns:a16="http://schemas.microsoft.com/office/drawing/2014/main" id="{5984DD55-18AD-3C5A-1AF5-1DE9E7313369}"/>
                </a:ext>
              </a:extLst>
            </p:cNvPr>
            <p:cNvPicPr/>
            <p:nvPr/>
          </p:nvPicPr>
          <p:blipFill>
            <a:blip r:embed="rId4" cstate="print"/>
            <a:stretch>
              <a:fillRect/>
            </a:stretch>
          </p:blipFill>
          <p:spPr>
            <a:xfrm>
              <a:off x="3102863" y="6623304"/>
              <a:ext cx="886967" cy="947927"/>
            </a:xfrm>
            <a:prstGeom prst="rect">
              <a:avLst/>
            </a:prstGeom>
          </p:spPr>
        </p:pic>
        <p:pic>
          <p:nvPicPr>
            <p:cNvPr id="11" name="object 18">
              <a:extLst>
                <a:ext uri="{FF2B5EF4-FFF2-40B4-BE49-F238E27FC236}">
                  <a16:creationId xmlns:a16="http://schemas.microsoft.com/office/drawing/2014/main" id="{7B7C9C62-C3E6-E964-63F7-1B8784D45256}"/>
                </a:ext>
              </a:extLst>
            </p:cNvPr>
            <p:cNvPicPr/>
            <p:nvPr/>
          </p:nvPicPr>
          <p:blipFill>
            <a:blip r:embed="rId5" cstate="print"/>
            <a:stretch>
              <a:fillRect/>
            </a:stretch>
          </p:blipFill>
          <p:spPr>
            <a:xfrm>
              <a:off x="4303775" y="6623304"/>
              <a:ext cx="487680" cy="947927"/>
            </a:xfrm>
            <a:prstGeom prst="rect">
              <a:avLst/>
            </a:prstGeom>
          </p:spPr>
        </p:pic>
        <p:pic>
          <p:nvPicPr>
            <p:cNvPr id="12" name="object 19">
              <a:extLst>
                <a:ext uri="{FF2B5EF4-FFF2-40B4-BE49-F238E27FC236}">
                  <a16:creationId xmlns:a16="http://schemas.microsoft.com/office/drawing/2014/main" id="{863B7543-7DAD-BEFA-BBED-02395384997C}"/>
                </a:ext>
              </a:extLst>
            </p:cNvPr>
            <p:cNvPicPr/>
            <p:nvPr/>
          </p:nvPicPr>
          <p:blipFill>
            <a:blip r:embed="rId6" cstate="print"/>
            <a:stretch>
              <a:fillRect/>
            </a:stretch>
          </p:blipFill>
          <p:spPr>
            <a:xfrm>
              <a:off x="952499" y="5038318"/>
              <a:ext cx="4429124" cy="3390899"/>
            </a:xfrm>
            <a:prstGeom prst="rect">
              <a:avLst/>
            </a:prstGeom>
          </p:spPr>
        </p:pic>
      </p:grpSp>
    </p:spTree>
    <p:extLst>
      <p:ext uri="{BB962C8B-B14F-4D97-AF65-F5344CB8AC3E}">
        <p14:creationId xmlns:p14="http://schemas.microsoft.com/office/powerpoint/2010/main" val="267809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04C3-7D2B-9782-F81F-08C12F19C5D6}"/>
              </a:ext>
            </a:extLst>
          </p:cNvPr>
          <p:cNvSpPr>
            <a:spLocks noGrp="1"/>
          </p:cNvSpPr>
          <p:nvPr>
            <p:ph type="title"/>
          </p:nvPr>
        </p:nvSpPr>
        <p:spPr>
          <a:xfrm>
            <a:off x="2797355" y="1467152"/>
            <a:ext cx="15465450" cy="939800"/>
          </a:xfrm>
        </p:spPr>
        <p:txBody>
          <a:bodyPr/>
          <a:lstStyle/>
          <a:p>
            <a:r>
              <a:rPr lang="en-US" dirty="0">
                <a:latin typeface="Consolas" panose="020B0609020204030204" pitchFamily="49" charset="0"/>
              </a:rPr>
              <a:t>collision</a:t>
            </a:r>
            <a:endParaRPr lang="en-IN" dirty="0">
              <a:latin typeface="Consolas" panose="020B0609020204030204" pitchFamily="49" charset="0"/>
            </a:endParaRPr>
          </a:p>
        </p:txBody>
      </p:sp>
      <p:sp>
        <p:nvSpPr>
          <p:cNvPr id="3" name="Text Placeholder 2">
            <a:extLst>
              <a:ext uri="{FF2B5EF4-FFF2-40B4-BE49-F238E27FC236}">
                <a16:creationId xmlns:a16="http://schemas.microsoft.com/office/drawing/2014/main" id="{30FA7C76-F1A1-4289-736F-4178394D92D5}"/>
              </a:ext>
            </a:extLst>
          </p:cNvPr>
          <p:cNvSpPr>
            <a:spLocks noGrp="1"/>
          </p:cNvSpPr>
          <p:nvPr>
            <p:ph type="body" idx="1"/>
          </p:nvPr>
        </p:nvSpPr>
        <p:spPr>
          <a:xfrm>
            <a:off x="1474267" y="2742676"/>
            <a:ext cx="8009204" cy="4308872"/>
          </a:xfrm>
        </p:spPr>
        <p:txBody>
          <a:bodyPr/>
          <a:lstStyle/>
          <a:p>
            <a:r>
              <a:rPr lang="en-US" sz="2800" b="0" i="0" dirty="0">
                <a:effectLst/>
                <a:latin typeface="Consolas" panose="020B0609020204030204" pitchFamily="49" charset="0"/>
              </a:rPr>
              <a:t>A collision in the context of hashing occurs when two different inputs produce the same hash value. In other words, it's when two distinct pieces of data map to the same location or index in a hash table. Collisions can happen due to the finite range of hash values compared to the potentially infinite set of input data.</a:t>
            </a:r>
          </a:p>
          <a:p>
            <a:endParaRPr lang="en-IN" sz="2800" dirty="0">
              <a:latin typeface="Consolas" panose="020B0609020204030204" pitchFamily="49" charset="0"/>
            </a:endParaRPr>
          </a:p>
        </p:txBody>
      </p:sp>
      <p:pic>
        <p:nvPicPr>
          <p:cNvPr id="5" name="Picture 4">
            <a:extLst>
              <a:ext uri="{FF2B5EF4-FFF2-40B4-BE49-F238E27FC236}">
                <a16:creationId xmlns:a16="http://schemas.microsoft.com/office/drawing/2014/main" id="{262DC517-5226-F7EF-0FBE-82A021BDA9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80795" y="3163594"/>
            <a:ext cx="4000090" cy="4000090"/>
          </a:xfrm>
          <a:prstGeom prst="roundRect">
            <a:avLst>
              <a:gd name="adj" fmla="val 14542"/>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84D7762-F648-DCF5-9CBA-2F6EF3A34F8E}"/>
              </a:ext>
            </a:extLst>
          </p:cNvPr>
          <p:cNvSpPr txBox="1"/>
          <p:nvPr/>
        </p:nvSpPr>
        <p:spPr>
          <a:xfrm>
            <a:off x="1301750" y="6631945"/>
            <a:ext cx="10744200" cy="2246769"/>
          </a:xfrm>
          <a:prstGeom prst="rect">
            <a:avLst/>
          </a:prstGeom>
          <a:noFill/>
        </p:spPr>
        <p:txBody>
          <a:bodyPr wrap="square" rtlCol="0">
            <a:spAutoFit/>
          </a:bodyPr>
          <a:lstStyle/>
          <a:p>
            <a:pPr algn="l"/>
            <a:r>
              <a:rPr lang="en-US" sz="2800" b="0" i="0" dirty="0">
                <a:solidFill>
                  <a:schemeClr val="bg1"/>
                </a:solidFill>
                <a:effectLst/>
                <a:latin typeface="Consolas" panose="020B0609020204030204" pitchFamily="49" charset="0"/>
              </a:rPr>
              <a:t>For example </a:t>
            </a:r>
          </a:p>
          <a:p>
            <a:pPr algn="l">
              <a:buFont typeface="+mj-lt"/>
              <a:buAutoNum type="arabicPeriod"/>
            </a:pPr>
            <a:r>
              <a:rPr lang="en-US" sz="2800" b="0" i="0" dirty="0">
                <a:solidFill>
                  <a:schemeClr val="bg1"/>
                </a:solidFill>
                <a:effectLst/>
                <a:latin typeface="Consolas" panose="020B0609020204030204" pitchFamily="49" charset="0"/>
              </a:rPr>
              <a:t>Key "a" hashes to index 1 (because 5 % 3 = 2).</a:t>
            </a:r>
          </a:p>
          <a:p>
            <a:pPr algn="l">
              <a:buFont typeface="+mj-lt"/>
              <a:buAutoNum type="arabicPeriod"/>
            </a:pPr>
            <a:r>
              <a:rPr lang="en-US" sz="2800" b="0" i="0" dirty="0">
                <a:solidFill>
                  <a:schemeClr val="bg1"/>
                </a:solidFill>
                <a:effectLst/>
                <a:latin typeface="Consolas" panose="020B0609020204030204" pitchFamily="49" charset="0"/>
              </a:rPr>
              <a:t>Key "b" also hashes to index 1 (because 6 % 3 = 2).</a:t>
            </a:r>
          </a:p>
          <a:p>
            <a:pPr algn="l"/>
            <a:endParaRPr lang="en-US" sz="2800" b="0" i="0" dirty="0">
              <a:solidFill>
                <a:schemeClr val="bg1"/>
              </a:solidFill>
              <a:effectLst/>
              <a:latin typeface="Consolas" panose="020B0609020204030204" pitchFamily="49" charset="0"/>
            </a:endParaRPr>
          </a:p>
          <a:p>
            <a:endParaRPr lang="en-IN" sz="2800" dirty="0">
              <a:solidFill>
                <a:schemeClr val="bg1"/>
              </a:solidFill>
              <a:latin typeface="Consolas" panose="020B0609020204030204" pitchFamily="49" charset="0"/>
            </a:endParaRPr>
          </a:p>
        </p:txBody>
      </p:sp>
      <p:sp>
        <p:nvSpPr>
          <p:cNvPr id="13" name="Rectangle 7">
            <a:extLst>
              <a:ext uri="{FF2B5EF4-FFF2-40B4-BE49-F238E27FC236}">
                <a16:creationId xmlns:a16="http://schemas.microsoft.com/office/drawing/2014/main" id="{717C3DAE-2EDB-52F4-BE5D-F1A1D187A200}"/>
              </a:ext>
            </a:extLst>
          </p:cNvPr>
          <p:cNvSpPr>
            <a:spLocks noChangeArrowheads="1"/>
          </p:cNvSpPr>
          <p:nvPr/>
        </p:nvSpPr>
        <p:spPr bwMode="auto">
          <a:xfrm>
            <a:off x="1337598" y="8186217"/>
            <a:ext cx="1040355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Consolas" panose="020B0609020204030204" pitchFamily="49" charset="0"/>
              </a:rPr>
              <a:t>Here, "apple" and "banana" both hash to the same index (index 1), causing a collision.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Consolas" panose="020B0609020204030204" pitchFamily="49" charset="0"/>
            </a:endParaRPr>
          </a:p>
        </p:txBody>
      </p:sp>
      <p:sp>
        <p:nvSpPr>
          <p:cNvPr id="14" name="Rectangle 8">
            <a:extLst>
              <a:ext uri="{FF2B5EF4-FFF2-40B4-BE49-F238E27FC236}">
                <a16:creationId xmlns:a16="http://schemas.microsoft.com/office/drawing/2014/main" id="{45FCE141-702B-B2E5-1369-85F45E1AC6C4}"/>
              </a:ext>
            </a:extLst>
          </p:cNvPr>
          <p:cNvSpPr>
            <a:spLocks noChangeArrowheads="1"/>
          </p:cNvSpPr>
          <p:nvPr/>
        </p:nvSpPr>
        <p:spPr bwMode="auto">
          <a:xfrm>
            <a:off x="0" y="0"/>
            <a:ext cx="5651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95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973</Words>
  <Application>Microsoft Office PowerPoint</Application>
  <PresentationFormat>Custom</PresentationFormat>
  <Paragraphs>69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Consolas</vt:lpstr>
      <vt:lpstr>Microsoft Sans Serif</vt:lpstr>
      <vt:lpstr>Söhne</vt:lpstr>
      <vt:lpstr>Office Theme</vt:lpstr>
      <vt:lpstr>⥫</vt:lpstr>
      <vt:lpstr>Unveiling the hashing algorithm </vt:lpstr>
      <vt:lpstr>Example of Hashing</vt:lpstr>
      <vt:lpstr>Types of hashing </vt:lpstr>
      <vt:lpstr>Method of division </vt:lpstr>
      <vt:lpstr>Remainder method </vt:lpstr>
      <vt:lpstr>Mid-square method </vt:lpstr>
      <vt:lpstr>Truncation Method </vt:lpstr>
      <vt:lpstr>collision</vt:lpstr>
      <vt:lpstr>Collision resolution techniques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Raghav</dc:creator>
  <cp:lastModifiedBy>Harsh Arora</cp:lastModifiedBy>
  <cp:revision>11</cp:revision>
  <dcterms:created xsi:type="dcterms:W3CDTF">2024-03-28T11:09:30Z</dcterms:created>
  <dcterms:modified xsi:type="dcterms:W3CDTF">2024-03-31T05:55:32Z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2024-03-28T00:00:00Z</vt:filetime>
  </property>
  <property fmtid="{D5CDD505-2E9C-101B-9397-08002B2CF9AE}" pid="3" name="Creator">
    <vt:lpwstr>Chromium</vt:lpwstr>
  </property>
  <property fmtid="{D5CDD505-2E9C-101B-9397-08002B2CF9AE}" pid="4" name="LastSaved">
    <vt:filetime>2024-03-28T00:00:00Z</vt:filetime>
  </property>
</Properties>
</file>