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sldIdLst>
    <p:sldId id="269" r:id="rId5"/>
    <p:sldId id="257" r:id="rId6"/>
    <p:sldId id="259" r:id="rId7"/>
    <p:sldId id="260" r:id="rId8"/>
    <p:sldId id="261" r:id="rId9"/>
    <p:sldId id="262" r:id="rId10"/>
    <p:sldId id="263" r:id="rId11"/>
    <p:sldId id="264" r:id="rId12"/>
    <p:sldId id="265" r:id="rId13"/>
    <p:sldId id="266" r:id="rId14"/>
    <p:sldId id="267" r:id="rId15"/>
    <p:sldId id="268"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264753-0C57-4C01-A4F0-09F797D3B379}" type="datetimeFigureOut">
              <a:rPr lang="en-IN" smtClean="0"/>
              <a:t>14-05-2021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51F15C-774D-46B3-ADFD-69F1FD58E05F}" type="slidenum">
              <a:rPr lang="en-IN" smtClean="0"/>
              <a:t>‹#›</a:t>
            </a:fld>
            <a:endParaRPr lang="en-IN"/>
          </a:p>
        </p:txBody>
      </p:sp>
    </p:spTree>
    <p:extLst>
      <p:ext uri="{BB962C8B-B14F-4D97-AF65-F5344CB8AC3E}">
        <p14:creationId xmlns:p14="http://schemas.microsoft.com/office/powerpoint/2010/main" val="1757897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65E1FB-94CF-467C-9075-93C5F17254B3}" type="slidenum">
              <a:rPr lang="en-US" smtClean="0"/>
              <a:t>13</a:t>
            </a:fld>
            <a:endParaRPr lang="en-US"/>
          </a:p>
        </p:txBody>
      </p:sp>
    </p:spTree>
    <p:extLst>
      <p:ext uri="{BB962C8B-B14F-4D97-AF65-F5344CB8AC3E}">
        <p14:creationId xmlns:p14="http://schemas.microsoft.com/office/powerpoint/2010/main" val="483202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160EF2E-B074-4C3B-8C42-80C179B35F53}" type="datetimeFigureOut">
              <a:rPr lang="en-IN" smtClean="0"/>
              <a:t>14-05-2021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AF894CB-8C12-4035-8314-BE80E03D62A0}" type="slidenum">
              <a:rPr lang="en-IN" smtClean="0"/>
              <a:t>‹#›</a:t>
            </a:fld>
            <a:endParaRPr lang="en-IN"/>
          </a:p>
        </p:txBody>
      </p:sp>
    </p:spTree>
    <p:extLst>
      <p:ext uri="{BB962C8B-B14F-4D97-AF65-F5344CB8AC3E}">
        <p14:creationId xmlns:p14="http://schemas.microsoft.com/office/powerpoint/2010/main" val="4153650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60EF2E-B074-4C3B-8C42-80C179B35F53}" type="datetimeFigureOut">
              <a:rPr lang="en-IN" smtClean="0"/>
              <a:t>14-05-2021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AF894CB-8C12-4035-8314-BE80E03D62A0}" type="slidenum">
              <a:rPr lang="en-IN" smtClean="0"/>
              <a:t>‹#›</a:t>
            </a:fld>
            <a:endParaRPr lang="en-IN"/>
          </a:p>
        </p:txBody>
      </p:sp>
    </p:spTree>
    <p:extLst>
      <p:ext uri="{BB962C8B-B14F-4D97-AF65-F5344CB8AC3E}">
        <p14:creationId xmlns:p14="http://schemas.microsoft.com/office/powerpoint/2010/main" val="2072708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160EF2E-B074-4C3B-8C42-80C179B35F53}" type="datetimeFigureOut">
              <a:rPr lang="en-IN" smtClean="0"/>
              <a:t>14-05-2021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F894CB-8C12-4035-8314-BE80E03D62A0}" type="slidenum">
              <a:rPr lang="en-IN" smtClean="0"/>
              <a:t>‹#›</a:t>
            </a:fld>
            <a:endParaRPr lang="en-IN"/>
          </a:p>
        </p:txBody>
      </p:sp>
    </p:spTree>
    <p:extLst>
      <p:ext uri="{BB962C8B-B14F-4D97-AF65-F5344CB8AC3E}">
        <p14:creationId xmlns:p14="http://schemas.microsoft.com/office/powerpoint/2010/main" val="1939123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160EF2E-B074-4C3B-8C42-80C179B35F53}" type="datetimeFigureOut">
              <a:rPr lang="en-IN" smtClean="0"/>
              <a:t>14-05-2021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F894CB-8C12-4035-8314-BE80E03D62A0}" type="slidenum">
              <a:rPr lang="en-IN" smtClean="0"/>
              <a:t>‹#›</a:t>
            </a:fld>
            <a:endParaRPr lang="en-IN"/>
          </a:p>
        </p:txBody>
      </p:sp>
    </p:spTree>
    <p:extLst>
      <p:ext uri="{BB962C8B-B14F-4D97-AF65-F5344CB8AC3E}">
        <p14:creationId xmlns:p14="http://schemas.microsoft.com/office/powerpoint/2010/main" val="1736038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60EF2E-B074-4C3B-8C42-80C179B35F53}" type="datetimeFigureOut">
              <a:rPr lang="en-IN" smtClean="0"/>
              <a:t>14-05-2021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F894CB-8C12-4035-8314-BE80E03D62A0}" type="slidenum">
              <a:rPr lang="en-IN" smtClean="0"/>
              <a:t>‹#›</a:t>
            </a:fld>
            <a:endParaRPr lang="en-IN"/>
          </a:p>
        </p:txBody>
      </p:sp>
    </p:spTree>
    <p:extLst>
      <p:ext uri="{BB962C8B-B14F-4D97-AF65-F5344CB8AC3E}">
        <p14:creationId xmlns:p14="http://schemas.microsoft.com/office/powerpoint/2010/main" val="3590350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160EF2E-B074-4C3B-8C42-80C179B35F53}" type="datetimeFigureOut">
              <a:rPr lang="en-IN" smtClean="0"/>
              <a:t>14-05-2021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F894CB-8C12-4035-8314-BE80E03D62A0}" type="slidenum">
              <a:rPr lang="en-IN" smtClean="0"/>
              <a:t>‹#›</a:t>
            </a:fld>
            <a:endParaRPr lang="en-IN"/>
          </a:p>
        </p:txBody>
      </p:sp>
    </p:spTree>
    <p:extLst>
      <p:ext uri="{BB962C8B-B14F-4D97-AF65-F5344CB8AC3E}">
        <p14:creationId xmlns:p14="http://schemas.microsoft.com/office/powerpoint/2010/main" val="2735203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160EF2E-B074-4C3B-8C42-80C179B35F53}" type="datetimeFigureOut">
              <a:rPr lang="en-IN" smtClean="0"/>
              <a:t>14-05-2021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CAF894CB-8C12-4035-8314-BE80E03D62A0}" type="slidenum">
              <a:rPr lang="en-IN" smtClean="0"/>
              <a:t>‹#›</a:t>
            </a:fld>
            <a:endParaRPr lang="en-IN"/>
          </a:p>
        </p:txBody>
      </p:sp>
    </p:spTree>
    <p:extLst>
      <p:ext uri="{BB962C8B-B14F-4D97-AF65-F5344CB8AC3E}">
        <p14:creationId xmlns:p14="http://schemas.microsoft.com/office/powerpoint/2010/main" val="462868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160EF2E-B074-4C3B-8C42-80C179B35F53}" type="datetimeFigureOut">
              <a:rPr lang="en-IN" smtClean="0"/>
              <a:t>14-05-2021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F894CB-8C12-4035-8314-BE80E03D62A0}" type="slidenum">
              <a:rPr lang="en-IN" smtClean="0"/>
              <a:t>‹#›</a:t>
            </a:fld>
            <a:endParaRPr lang="en-IN"/>
          </a:p>
        </p:txBody>
      </p:sp>
    </p:spTree>
    <p:extLst>
      <p:ext uri="{BB962C8B-B14F-4D97-AF65-F5344CB8AC3E}">
        <p14:creationId xmlns:p14="http://schemas.microsoft.com/office/powerpoint/2010/main" val="413511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160EF2E-B074-4C3B-8C42-80C179B35F53}" type="datetimeFigureOut">
              <a:rPr lang="en-IN" smtClean="0"/>
              <a:t>14-05-2021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F894CB-8C12-4035-8314-BE80E03D62A0}" type="slidenum">
              <a:rPr lang="en-IN" smtClean="0"/>
              <a:t>‹#›</a:t>
            </a:fld>
            <a:endParaRPr lang="en-IN"/>
          </a:p>
        </p:txBody>
      </p:sp>
    </p:spTree>
    <p:extLst>
      <p:ext uri="{BB962C8B-B14F-4D97-AF65-F5344CB8AC3E}">
        <p14:creationId xmlns:p14="http://schemas.microsoft.com/office/powerpoint/2010/main" val="888377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60EF2E-B074-4C3B-8C42-80C179B35F53}" type="datetimeFigureOut">
              <a:rPr lang="en-IN" smtClean="0"/>
              <a:t>14-05-2021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F894CB-8C12-4035-8314-BE80E03D62A0}" type="slidenum">
              <a:rPr lang="en-IN" smtClean="0"/>
              <a:t>‹#›</a:t>
            </a:fld>
            <a:endParaRPr lang="en-IN"/>
          </a:p>
        </p:txBody>
      </p:sp>
    </p:spTree>
    <p:extLst>
      <p:ext uri="{BB962C8B-B14F-4D97-AF65-F5344CB8AC3E}">
        <p14:creationId xmlns:p14="http://schemas.microsoft.com/office/powerpoint/2010/main" val="2155166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60EF2E-B074-4C3B-8C42-80C179B35F53}" type="datetimeFigureOut">
              <a:rPr lang="en-IN" smtClean="0"/>
              <a:t>14-05-2021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F894CB-8C12-4035-8314-BE80E03D62A0}" type="slidenum">
              <a:rPr lang="en-IN" smtClean="0"/>
              <a:t>‹#›</a:t>
            </a:fld>
            <a:endParaRPr lang="en-IN"/>
          </a:p>
        </p:txBody>
      </p:sp>
    </p:spTree>
    <p:extLst>
      <p:ext uri="{BB962C8B-B14F-4D97-AF65-F5344CB8AC3E}">
        <p14:creationId xmlns:p14="http://schemas.microsoft.com/office/powerpoint/2010/main" val="30417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60EF2E-B074-4C3B-8C42-80C179B35F53}" type="datetimeFigureOut">
              <a:rPr lang="en-IN" smtClean="0"/>
              <a:t>14-05-2021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F894CB-8C12-4035-8314-BE80E03D62A0}" type="slidenum">
              <a:rPr lang="en-IN" smtClean="0"/>
              <a:t>‹#›</a:t>
            </a:fld>
            <a:endParaRPr lang="en-IN"/>
          </a:p>
        </p:txBody>
      </p:sp>
    </p:spTree>
    <p:extLst>
      <p:ext uri="{BB962C8B-B14F-4D97-AF65-F5344CB8AC3E}">
        <p14:creationId xmlns:p14="http://schemas.microsoft.com/office/powerpoint/2010/main" val="2551806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60EF2E-B074-4C3B-8C42-80C179B35F53}" type="datetimeFigureOut">
              <a:rPr lang="en-IN" smtClean="0"/>
              <a:t>14-05-2021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F894CB-8C12-4035-8314-BE80E03D62A0}" type="slidenum">
              <a:rPr lang="en-IN" smtClean="0"/>
              <a:t>‹#›</a:t>
            </a:fld>
            <a:endParaRPr lang="en-IN"/>
          </a:p>
        </p:txBody>
      </p:sp>
    </p:spTree>
    <p:extLst>
      <p:ext uri="{BB962C8B-B14F-4D97-AF65-F5344CB8AC3E}">
        <p14:creationId xmlns:p14="http://schemas.microsoft.com/office/powerpoint/2010/main" val="2703735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60EF2E-B074-4C3B-8C42-80C179B35F53}" type="datetimeFigureOut">
              <a:rPr lang="en-IN" smtClean="0"/>
              <a:t>14-05-2021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F894CB-8C12-4035-8314-BE80E03D62A0}" type="slidenum">
              <a:rPr lang="en-IN" smtClean="0"/>
              <a:t>‹#›</a:t>
            </a:fld>
            <a:endParaRPr lang="en-IN"/>
          </a:p>
        </p:txBody>
      </p:sp>
    </p:spTree>
    <p:extLst>
      <p:ext uri="{BB962C8B-B14F-4D97-AF65-F5344CB8AC3E}">
        <p14:creationId xmlns:p14="http://schemas.microsoft.com/office/powerpoint/2010/main" val="1195030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60EF2E-B074-4C3B-8C42-80C179B35F53}" type="datetimeFigureOut">
              <a:rPr lang="en-IN" smtClean="0"/>
              <a:t>14-05-2021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AF894CB-8C12-4035-8314-BE80E03D62A0}" type="slidenum">
              <a:rPr lang="en-IN" smtClean="0"/>
              <a:t>‹#›</a:t>
            </a:fld>
            <a:endParaRPr lang="en-IN"/>
          </a:p>
        </p:txBody>
      </p:sp>
    </p:spTree>
    <p:extLst>
      <p:ext uri="{BB962C8B-B14F-4D97-AF65-F5344CB8AC3E}">
        <p14:creationId xmlns:p14="http://schemas.microsoft.com/office/powerpoint/2010/main" val="1245787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60EF2E-B074-4C3B-8C42-80C179B35F53}" type="datetimeFigureOut">
              <a:rPr lang="en-IN" smtClean="0"/>
              <a:t>14-05-2021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AF894CB-8C12-4035-8314-BE80E03D62A0}" type="slidenum">
              <a:rPr lang="en-IN" smtClean="0"/>
              <a:t>‹#›</a:t>
            </a:fld>
            <a:endParaRPr lang="en-IN"/>
          </a:p>
        </p:txBody>
      </p:sp>
    </p:spTree>
    <p:extLst>
      <p:ext uri="{BB962C8B-B14F-4D97-AF65-F5344CB8AC3E}">
        <p14:creationId xmlns:p14="http://schemas.microsoft.com/office/powerpoint/2010/main" val="1833409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60EF2E-B074-4C3B-8C42-80C179B35F53}" type="datetimeFigureOut">
              <a:rPr lang="en-IN" smtClean="0"/>
              <a:t>14-05-2021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AF894CB-8C12-4035-8314-BE80E03D62A0}" type="slidenum">
              <a:rPr lang="en-IN" smtClean="0"/>
              <a:t>‹#›</a:t>
            </a:fld>
            <a:endParaRPr lang="en-IN"/>
          </a:p>
        </p:txBody>
      </p:sp>
    </p:spTree>
    <p:extLst>
      <p:ext uri="{BB962C8B-B14F-4D97-AF65-F5344CB8AC3E}">
        <p14:creationId xmlns:p14="http://schemas.microsoft.com/office/powerpoint/2010/main" val="4220081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160EF2E-B074-4C3B-8C42-80C179B35F53}" type="datetimeFigureOut">
              <a:rPr lang="en-IN" smtClean="0"/>
              <a:t>14-05-2021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AF894CB-8C12-4035-8314-BE80E03D62A0}" type="slidenum">
              <a:rPr lang="en-IN" smtClean="0"/>
              <a:t>‹#›</a:t>
            </a:fld>
            <a:endParaRPr lang="en-IN"/>
          </a:p>
        </p:txBody>
      </p:sp>
    </p:spTree>
    <p:extLst>
      <p:ext uri="{BB962C8B-B14F-4D97-AF65-F5344CB8AC3E}">
        <p14:creationId xmlns:p14="http://schemas.microsoft.com/office/powerpoint/2010/main" val="3070639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59C33-75D9-4239-A18F-3BC64A3B91F4}"/>
              </a:ext>
            </a:extLst>
          </p:cNvPr>
          <p:cNvSpPr>
            <a:spLocks noGrp="1"/>
          </p:cNvSpPr>
          <p:nvPr>
            <p:ph type="ctrTitle"/>
          </p:nvPr>
        </p:nvSpPr>
        <p:spPr>
          <a:xfrm>
            <a:off x="1683171" y="1961322"/>
            <a:ext cx="8825658" cy="1984867"/>
          </a:xfrm>
        </p:spPr>
        <p:txBody>
          <a:bodyPr/>
          <a:lstStyle/>
          <a:p>
            <a:r>
              <a:rPr lang="en-US" dirty="0">
                <a:latin typeface="Algerian" panose="04020705040A02060702" pitchFamily="82" charset="0"/>
              </a:rPr>
              <a:t>GATE QUESTIONS </a:t>
            </a:r>
            <a:endParaRPr lang="en-IN" dirty="0">
              <a:latin typeface="Algerian" panose="04020705040A02060702" pitchFamily="82" charset="0"/>
            </a:endParaRPr>
          </a:p>
        </p:txBody>
      </p:sp>
    </p:spTree>
    <p:extLst>
      <p:ext uri="{BB962C8B-B14F-4D97-AF65-F5344CB8AC3E}">
        <p14:creationId xmlns:p14="http://schemas.microsoft.com/office/powerpoint/2010/main" val="4190856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3BBBF64-FFBB-4ABC-AD34-A7F031D01E5A}"/>
              </a:ext>
            </a:extLst>
          </p:cNvPr>
          <p:cNvSpPr txBox="1">
            <a:spLocks/>
          </p:cNvSpPr>
          <p:nvPr/>
        </p:nvSpPr>
        <p:spPr>
          <a:xfrm>
            <a:off x="172278" y="238539"/>
            <a:ext cx="11595652" cy="524941"/>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B31166"/>
              </a:buClr>
              <a:buSzPct val="80000"/>
              <a:buFont typeface="Wingdings 3" charset="2"/>
              <a:buNone/>
              <a:tabLst/>
              <a:defRPr/>
            </a:pPr>
            <a:r>
              <a:rPr kumimoji="0" lang="en-IN"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SOLUTION: For Request 2</a:t>
            </a:r>
          </a:p>
          <a:p>
            <a:pPr marL="0" marR="0" lvl="0" indent="0" algn="l" defTabSz="457200" rtl="0" eaLnBrk="1" fontAlgn="auto" latinLnBrk="0" hangingPunct="1">
              <a:lnSpc>
                <a:spcPct val="100000"/>
              </a:lnSpc>
              <a:spcBef>
                <a:spcPts val="1000"/>
              </a:spcBef>
              <a:spcAft>
                <a:spcPts val="0"/>
              </a:spcAft>
              <a:buClr>
                <a:srgbClr val="B31166"/>
              </a:buClr>
              <a:buSzPct val="80000"/>
              <a:buFont typeface="Wingdings 3" charset="2"/>
              <a:buNone/>
              <a:tabLst/>
              <a:defRPr/>
            </a:pPr>
            <a:endParaRPr kumimoji="0" lang="en-IN"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4" name="Table 3">
            <a:extLst>
              <a:ext uri="{FF2B5EF4-FFF2-40B4-BE49-F238E27FC236}">
                <a16:creationId xmlns:a16="http://schemas.microsoft.com/office/drawing/2014/main" id="{9961AD8A-EFDA-451D-A499-8B8F30A9C997}"/>
              </a:ext>
            </a:extLst>
          </p:cNvPr>
          <p:cNvGraphicFramePr>
            <a:graphicFrameLocks noGrp="1"/>
          </p:cNvGraphicFramePr>
          <p:nvPr/>
        </p:nvGraphicFramePr>
        <p:xfrm>
          <a:off x="259052" y="763480"/>
          <a:ext cx="9845336" cy="2228296"/>
        </p:xfrm>
        <a:graphic>
          <a:graphicData uri="http://schemas.openxmlformats.org/drawingml/2006/table">
            <a:tbl>
              <a:tblPr/>
              <a:tblGrid>
                <a:gridCol w="1420756">
                  <a:extLst>
                    <a:ext uri="{9D8B030D-6E8A-4147-A177-3AD203B41FA5}">
                      <a16:colId xmlns:a16="http://schemas.microsoft.com/office/drawing/2014/main" val="935374181"/>
                    </a:ext>
                  </a:extLst>
                </a:gridCol>
                <a:gridCol w="1447060">
                  <a:extLst>
                    <a:ext uri="{9D8B030D-6E8A-4147-A177-3AD203B41FA5}">
                      <a16:colId xmlns:a16="http://schemas.microsoft.com/office/drawing/2014/main" val="3490146218"/>
                    </a:ext>
                  </a:extLst>
                </a:gridCol>
                <a:gridCol w="1411549">
                  <a:extLst>
                    <a:ext uri="{9D8B030D-6E8A-4147-A177-3AD203B41FA5}">
                      <a16:colId xmlns:a16="http://schemas.microsoft.com/office/drawing/2014/main" val="1063743563"/>
                    </a:ext>
                  </a:extLst>
                </a:gridCol>
                <a:gridCol w="1353681">
                  <a:extLst>
                    <a:ext uri="{9D8B030D-6E8A-4147-A177-3AD203B41FA5}">
                      <a16:colId xmlns:a16="http://schemas.microsoft.com/office/drawing/2014/main" val="1731470880"/>
                    </a:ext>
                  </a:extLst>
                </a:gridCol>
                <a:gridCol w="1469418">
                  <a:extLst>
                    <a:ext uri="{9D8B030D-6E8A-4147-A177-3AD203B41FA5}">
                      <a16:colId xmlns:a16="http://schemas.microsoft.com/office/drawing/2014/main" val="2899849113"/>
                    </a:ext>
                  </a:extLst>
                </a:gridCol>
                <a:gridCol w="1371436">
                  <a:extLst>
                    <a:ext uri="{9D8B030D-6E8A-4147-A177-3AD203B41FA5}">
                      <a16:colId xmlns:a16="http://schemas.microsoft.com/office/drawing/2014/main" val="2794327891"/>
                    </a:ext>
                  </a:extLst>
                </a:gridCol>
                <a:gridCol w="1371436">
                  <a:extLst>
                    <a:ext uri="{9D8B030D-6E8A-4147-A177-3AD203B41FA5}">
                      <a16:colId xmlns:a16="http://schemas.microsoft.com/office/drawing/2014/main" val="2495363687"/>
                    </a:ext>
                  </a:extLst>
                </a:gridCol>
              </a:tblGrid>
              <a:tr h="459955">
                <a:tc rowSpan="2">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IN" b="1" dirty="0"/>
                        <a:t>Allocation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gridSpan="3">
                  <a:txBody>
                    <a:bodyPr/>
                    <a:lstStyle/>
                    <a:p>
                      <a:pPr algn="ctr"/>
                      <a:r>
                        <a:rPr lang="en-IN" b="1" dirty="0"/>
                        <a:t>Max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153004293"/>
                  </a:ext>
                </a:extLst>
              </a:tr>
              <a:tr h="381740">
                <a:tc vMerge="1">
                  <a:txBody>
                    <a:bodyPr/>
                    <a:lstStyle/>
                    <a:p>
                      <a:endParaRPr lang="en-IN"/>
                    </a:p>
                  </a:txBody>
                  <a:tcPr/>
                </a:tc>
                <a:tc>
                  <a:txBody>
                    <a:bodyPr/>
                    <a:lstStyle/>
                    <a:p>
                      <a:pPr algn="ctr"/>
                      <a:r>
                        <a:rPr lang="en-IN" b="1"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8396806"/>
                  </a:ext>
                </a:extLst>
              </a:tr>
              <a:tr h="470517">
                <a:tc>
                  <a:txBody>
                    <a:bodyPr/>
                    <a:lstStyle/>
                    <a:p>
                      <a:pPr algn="ctr"/>
                      <a:r>
                        <a:rPr lang="en-IN" b="1" dirty="0"/>
                        <a:t>P0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54650067"/>
                  </a:ext>
                </a:extLst>
              </a:tr>
              <a:tr h="458042">
                <a:tc>
                  <a:txBody>
                    <a:bodyPr/>
                    <a:lstStyle/>
                    <a:p>
                      <a:pPr algn="ctr"/>
                      <a:r>
                        <a:rPr lang="en-IN" b="1" dirty="0"/>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48706252"/>
                  </a:ext>
                </a:extLst>
              </a:tr>
              <a:tr h="458042">
                <a:tc>
                  <a:txBody>
                    <a:bodyPr/>
                    <a:lstStyle/>
                    <a:p>
                      <a:pPr algn="ctr"/>
                      <a:r>
                        <a:rPr lang="en-IN" b="1" dirty="0"/>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1763386"/>
                  </a:ext>
                </a:extLst>
              </a:tr>
            </a:tbl>
          </a:graphicData>
        </a:graphic>
      </p:graphicFrame>
      <p:sp>
        <p:nvSpPr>
          <p:cNvPr id="6" name="TextBox 5">
            <a:extLst>
              <a:ext uri="{FF2B5EF4-FFF2-40B4-BE49-F238E27FC236}">
                <a16:creationId xmlns:a16="http://schemas.microsoft.com/office/drawing/2014/main" id="{37AD4E08-C6B5-49C8-998B-1273FCEB1AC8}"/>
              </a:ext>
            </a:extLst>
          </p:cNvPr>
          <p:cNvSpPr txBox="1"/>
          <p:nvPr/>
        </p:nvSpPr>
        <p:spPr>
          <a:xfrm>
            <a:off x="10292796" y="1510075"/>
            <a:ext cx="1640149" cy="147732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entury Gothic" panose="020B0502020202020204"/>
                <a:ea typeface="+mn-ea"/>
                <a:cs typeface="+mn-cs"/>
              </a:rPr>
              <a:t>Available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entury Gothic" panose="020B0502020202020204"/>
                <a:ea typeface="+mn-ea"/>
                <a:cs typeface="+mn-cs"/>
              </a:rPr>
              <a:t>X=3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entury Gothic" panose="020B0502020202020204"/>
                <a:ea typeface="+mn-ea"/>
                <a:cs typeface="+mn-cs"/>
              </a:rPr>
              <a:t>Y=2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entury Gothic" panose="020B0502020202020204"/>
                <a:ea typeface="+mn-ea"/>
                <a:cs typeface="+mn-cs"/>
              </a:rPr>
              <a:t>Z=2</a:t>
            </a:r>
          </a:p>
        </p:txBody>
      </p:sp>
      <p:sp>
        <p:nvSpPr>
          <p:cNvPr id="8" name="TextBox 7">
            <a:extLst>
              <a:ext uri="{FF2B5EF4-FFF2-40B4-BE49-F238E27FC236}">
                <a16:creationId xmlns:a16="http://schemas.microsoft.com/office/drawing/2014/main" id="{6195C119-E889-43C3-B164-960BA5A610AC}"/>
              </a:ext>
            </a:extLst>
          </p:cNvPr>
          <p:cNvSpPr txBox="1"/>
          <p:nvPr/>
        </p:nvSpPr>
        <p:spPr>
          <a:xfrm>
            <a:off x="259052" y="3111872"/>
            <a:ext cx="9845335" cy="107721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REQ2: P1 requests 2 units of X, 0 units of Y and 0 units of Z</a:t>
            </a:r>
          </a:p>
          <a:p>
            <a:pPr marL="0" marR="0" lvl="0" indent="0" algn="l" defTabSz="457200" rtl="0" eaLnBrk="1" fontAlgn="auto" latinLnBrk="0" hangingPunct="1">
              <a:lnSpc>
                <a:spcPct val="100000"/>
              </a:lnSpc>
              <a:spcBef>
                <a:spcPts val="0"/>
              </a:spcBef>
              <a:spcAft>
                <a:spcPts val="0"/>
              </a:spcAft>
              <a:buClrTx/>
              <a:buSzTx/>
              <a:buFont typeface="Wingdings 3" charset="2"/>
              <a:buNone/>
              <a:tabLst/>
              <a:defRPr/>
            </a:pPr>
            <a:endParaRPr kumimoji="0" lang="en-IN"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 typeface="Wingdings 3" charset="2"/>
              <a:buNone/>
              <a:tabLst/>
              <a:defRPr/>
            </a:pPr>
            <a:r>
              <a:rPr kumimoji="0" lang="en-IN"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According to this request the process P1 requests for 2 units of X, so we subtract 2 units of X from Available and add 2 units of X to the allocation column at process P1.</a:t>
            </a:r>
          </a:p>
        </p:txBody>
      </p:sp>
      <p:graphicFrame>
        <p:nvGraphicFramePr>
          <p:cNvPr id="10" name="Table 9">
            <a:extLst>
              <a:ext uri="{FF2B5EF4-FFF2-40B4-BE49-F238E27FC236}">
                <a16:creationId xmlns:a16="http://schemas.microsoft.com/office/drawing/2014/main" id="{98014333-DBC3-4DD6-B678-CB9988D6C15E}"/>
              </a:ext>
            </a:extLst>
          </p:cNvPr>
          <p:cNvGraphicFramePr>
            <a:graphicFrameLocks noGrp="1"/>
          </p:cNvGraphicFramePr>
          <p:nvPr/>
        </p:nvGraphicFramePr>
        <p:xfrm>
          <a:off x="259052" y="4391165"/>
          <a:ext cx="9845332" cy="2228296"/>
        </p:xfrm>
        <a:graphic>
          <a:graphicData uri="http://schemas.openxmlformats.org/drawingml/2006/table">
            <a:tbl>
              <a:tblPr/>
              <a:tblGrid>
                <a:gridCol w="1002018">
                  <a:extLst>
                    <a:ext uri="{9D8B030D-6E8A-4147-A177-3AD203B41FA5}">
                      <a16:colId xmlns:a16="http://schemas.microsoft.com/office/drawing/2014/main" val="1232716378"/>
                    </a:ext>
                  </a:extLst>
                </a:gridCol>
                <a:gridCol w="1020570">
                  <a:extLst>
                    <a:ext uri="{9D8B030D-6E8A-4147-A177-3AD203B41FA5}">
                      <a16:colId xmlns:a16="http://schemas.microsoft.com/office/drawing/2014/main" val="2170411554"/>
                    </a:ext>
                  </a:extLst>
                </a:gridCol>
                <a:gridCol w="995524">
                  <a:extLst>
                    <a:ext uri="{9D8B030D-6E8A-4147-A177-3AD203B41FA5}">
                      <a16:colId xmlns:a16="http://schemas.microsoft.com/office/drawing/2014/main" val="2742470707"/>
                    </a:ext>
                  </a:extLst>
                </a:gridCol>
                <a:gridCol w="954712">
                  <a:extLst>
                    <a:ext uri="{9D8B030D-6E8A-4147-A177-3AD203B41FA5}">
                      <a16:colId xmlns:a16="http://schemas.microsoft.com/office/drawing/2014/main" val="1461606132"/>
                    </a:ext>
                  </a:extLst>
                </a:gridCol>
                <a:gridCol w="1036338">
                  <a:extLst>
                    <a:ext uri="{9D8B030D-6E8A-4147-A177-3AD203B41FA5}">
                      <a16:colId xmlns:a16="http://schemas.microsoft.com/office/drawing/2014/main" val="3910563593"/>
                    </a:ext>
                  </a:extLst>
                </a:gridCol>
                <a:gridCol w="967234">
                  <a:extLst>
                    <a:ext uri="{9D8B030D-6E8A-4147-A177-3AD203B41FA5}">
                      <a16:colId xmlns:a16="http://schemas.microsoft.com/office/drawing/2014/main" val="3126789933"/>
                    </a:ext>
                  </a:extLst>
                </a:gridCol>
                <a:gridCol w="967234">
                  <a:extLst>
                    <a:ext uri="{9D8B030D-6E8A-4147-A177-3AD203B41FA5}">
                      <a16:colId xmlns:a16="http://schemas.microsoft.com/office/drawing/2014/main" val="443901620"/>
                    </a:ext>
                  </a:extLst>
                </a:gridCol>
                <a:gridCol w="967234">
                  <a:extLst>
                    <a:ext uri="{9D8B030D-6E8A-4147-A177-3AD203B41FA5}">
                      <a16:colId xmlns:a16="http://schemas.microsoft.com/office/drawing/2014/main" val="3211565305"/>
                    </a:ext>
                  </a:extLst>
                </a:gridCol>
                <a:gridCol w="967234">
                  <a:extLst>
                    <a:ext uri="{9D8B030D-6E8A-4147-A177-3AD203B41FA5}">
                      <a16:colId xmlns:a16="http://schemas.microsoft.com/office/drawing/2014/main" val="798850662"/>
                    </a:ext>
                  </a:extLst>
                </a:gridCol>
                <a:gridCol w="967234">
                  <a:extLst>
                    <a:ext uri="{9D8B030D-6E8A-4147-A177-3AD203B41FA5}">
                      <a16:colId xmlns:a16="http://schemas.microsoft.com/office/drawing/2014/main" val="506867081"/>
                    </a:ext>
                  </a:extLst>
                </a:gridCol>
              </a:tblGrid>
              <a:tr h="459955">
                <a:tc rowSpan="2">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IN" b="1" dirty="0"/>
                        <a:t>Allocation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gridSpan="3">
                  <a:txBody>
                    <a:bodyPr/>
                    <a:lstStyle/>
                    <a:p>
                      <a:pPr algn="ctr"/>
                      <a:r>
                        <a:rPr lang="en-IN" b="1" dirty="0"/>
                        <a:t>Max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gridSpan="3">
                  <a:txBody>
                    <a:bodyPr/>
                    <a:lstStyle/>
                    <a:p>
                      <a:pPr algn="ctr"/>
                      <a:r>
                        <a:rPr lang="en-IN" b="1" dirty="0"/>
                        <a:t>Need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76317308"/>
                  </a:ext>
                </a:extLst>
              </a:tr>
              <a:tr h="381740">
                <a:tc vMerge="1">
                  <a:txBody>
                    <a:bodyPr/>
                    <a:lstStyle/>
                    <a:p>
                      <a:endParaRPr lang="en-IN"/>
                    </a:p>
                  </a:txBody>
                  <a:tcPr>
                    <a:lnT w="12700" cap="flat" cmpd="sng" algn="ctr">
                      <a:solidFill>
                        <a:schemeClr val="tx1"/>
                      </a:solidFill>
                      <a:prstDash val="solid"/>
                      <a:round/>
                      <a:headEnd type="none" w="med" len="med"/>
                      <a:tailEnd type="none" w="med" len="med"/>
                    </a:lnT>
                  </a:tcPr>
                </a:tc>
                <a:tc>
                  <a:txBody>
                    <a:bodyPr/>
                    <a:lstStyle/>
                    <a:p>
                      <a:pPr algn="ctr"/>
                      <a:r>
                        <a:rPr lang="en-IN" b="1" dirty="0"/>
                        <a:t>X</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0545297"/>
                  </a:ext>
                </a:extLst>
              </a:tr>
              <a:tr h="470517">
                <a:tc>
                  <a:txBody>
                    <a:bodyPr/>
                    <a:lstStyle/>
                    <a:p>
                      <a:pPr algn="ctr"/>
                      <a:r>
                        <a:rPr lang="en-IN" b="1" dirty="0"/>
                        <a:t>P0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80116384"/>
                  </a:ext>
                </a:extLst>
              </a:tr>
              <a:tr h="458042">
                <a:tc>
                  <a:txBody>
                    <a:bodyPr/>
                    <a:lstStyle/>
                    <a:p>
                      <a:pPr algn="ctr"/>
                      <a:r>
                        <a:rPr lang="en-IN" b="1" dirty="0"/>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77620636"/>
                  </a:ext>
                </a:extLst>
              </a:tr>
              <a:tr h="458042">
                <a:tc>
                  <a:txBody>
                    <a:bodyPr/>
                    <a:lstStyle/>
                    <a:p>
                      <a:pPr algn="ctr"/>
                      <a:r>
                        <a:rPr lang="en-IN" b="1" dirty="0"/>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64932734"/>
                  </a:ext>
                </a:extLst>
              </a:tr>
            </a:tbl>
          </a:graphicData>
        </a:graphic>
      </p:graphicFrame>
      <p:sp>
        <p:nvSpPr>
          <p:cNvPr id="12" name="TextBox 11">
            <a:extLst>
              <a:ext uri="{FF2B5EF4-FFF2-40B4-BE49-F238E27FC236}">
                <a16:creationId xmlns:a16="http://schemas.microsoft.com/office/drawing/2014/main" id="{6E56F146-A518-4B49-A309-097285EB3B34}"/>
              </a:ext>
            </a:extLst>
          </p:cNvPr>
          <p:cNvSpPr txBox="1"/>
          <p:nvPr/>
        </p:nvSpPr>
        <p:spPr>
          <a:xfrm>
            <a:off x="10283917" y="4845447"/>
            <a:ext cx="1649028" cy="147732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entury Gothic" panose="020B0502020202020204"/>
                <a:ea typeface="+mn-ea"/>
                <a:cs typeface="+mn-cs"/>
              </a:rPr>
              <a:t>Available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entury Gothic" panose="020B0502020202020204"/>
                <a:ea typeface="+mn-ea"/>
                <a:cs typeface="+mn-cs"/>
              </a:rPr>
              <a:t>X=1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entury Gothic" panose="020B0502020202020204"/>
                <a:ea typeface="+mn-ea"/>
                <a:cs typeface="+mn-cs"/>
              </a:rPr>
              <a:t>Y=2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entury Gothic" panose="020B0502020202020204"/>
                <a:ea typeface="+mn-ea"/>
                <a:cs typeface="+mn-cs"/>
              </a:rPr>
              <a:t>Z=2</a:t>
            </a:r>
          </a:p>
        </p:txBody>
      </p:sp>
    </p:spTree>
    <p:extLst>
      <p:ext uri="{BB962C8B-B14F-4D97-AF65-F5344CB8AC3E}">
        <p14:creationId xmlns:p14="http://schemas.microsoft.com/office/powerpoint/2010/main" val="1721073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744AE7-7A56-4A9A-A630-FB9007426DF0}"/>
              </a:ext>
            </a:extLst>
          </p:cNvPr>
          <p:cNvSpPr txBox="1"/>
          <p:nvPr/>
        </p:nvSpPr>
        <p:spPr>
          <a:xfrm>
            <a:off x="250793" y="514009"/>
            <a:ext cx="9718829"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 typeface="Wingdings 3" charset="2"/>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With this availability, we service P1 (P2 can also be serviced). So, the state is :</a:t>
            </a:r>
          </a:p>
        </p:txBody>
      </p:sp>
      <p:graphicFrame>
        <p:nvGraphicFramePr>
          <p:cNvPr id="4" name="Table 3">
            <a:extLst>
              <a:ext uri="{FF2B5EF4-FFF2-40B4-BE49-F238E27FC236}">
                <a16:creationId xmlns:a16="http://schemas.microsoft.com/office/drawing/2014/main" id="{C4A4391A-0A86-45AA-90AE-83AD327ACDE8}"/>
              </a:ext>
            </a:extLst>
          </p:cNvPr>
          <p:cNvGraphicFramePr>
            <a:graphicFrameLocks noGrp="1"/>
          </p:cNvGraphicFramePr>
          <p:nvPr/>
        </p:nvGraphicFramePr>
        <p:xfrm>
          <a:off x="250793" y="1278345"/>
          <a:ext cx="9845332" cy="2228296"/>
        </p:xfrm>
        <a:graphic>
          <a:graphicData uri="http://schemas.openxmlformats.org/drawingml/2006/table">
            <a:tbl>
              <a:tblPr/>
              <a:tblGrid>
                <a:gridCol w="1002018">
                  <a:extLst>
                    <a:ext uri="{9D8B030D-6E8A-4147-A177-3AD203B41FA5}">
                      <a16:colId xmlns:a16="http://schemas.microsoft.com/office/drawing/2014/main" val="2023692621"/>
                    </a:ext>
                  </a:extLst>
                </a:gridCol>
                <a:gridCol w="1020570">
                  <a:extLst>
                    <a:ext uri="{9D8B030D-6E8A-4147-A177-3AD203B41FA5}">
                      <a16:colId xmlns:a16="http://schemas.microsoft.com/office/drawing/2014/main" val="1490663008"/>
                    </a:ext>
                  </a:extLst>
                </a:gridCol>
                <a:gridCol w="995524">
                  <a:extLst>
                    <a:ext uri="{9D8B030D-6E8A-4147-A177-3AD203B41FA5}">
                      <a16:colId xmlns:a16="http://schemas.microsoft.com/office/drawing/2014/main" val="2599584489"/>
                    </a:ext>
                  </a:extLst>
                </a:gridCol>
                <a:gridCol w="954712">
                  <a:extLst>
                    <a:ext uri="{9D8B030D-6E8A-4147-A177-3AD203B41FA5}">
                      <a16:colId xmlns:a16="http://schemas.microsoft.com/office/drawing/2014/main" val="2543172802"/>
                    </a:ext>
                  </a:extLst>
                </a:gridCol>
                <a:gridCol w="1036338">
                  <a:extLst>
                    <a:ext uri="{9D8B030D-6E8A-4147-A177-3AD203B41FA5}">
                      <a16:colId xmlns:a16="http://schemas.microsoft.com/office/drawing/2014/main" val="971050472"/>
                    </a:ext>
                  </a:extLst>
                </a:gridCol>
                <a:gridCol w="967234">
                  <a:extLst>
                    <a:ext uri="{9D8B030D-6E8A-4147-A177-3AD203B41FA5}">
                      <a16:colId xmlns:a16="http://schemas.microsoft.com/office/drawing/2014/main" val="164060324"/>
                    </a:ext>
                  </a:extLst>
                </a:gridCol>
                <a:gridCol w="967234">
                  <a:extLst>
                    <a:ext uri="{9D8B030D-6E8A-4147-A177-3AD203B41FA5}">
                      <a16:colId xmlns:a16="http://schemas.microsoft.com/office/drawing/2014/main" val="3522397390"/>
                    </a:ext>
                  </a:extLst>
                </a:gridCol>
                <a:gridCol w="967234">
                  <a:extLst>
                    <a:ext uri="{9D8B030D-6E8A-4147-A177-3AD203B41FA5}">
                      <a16:colId xmlns:a16="http://schemas.microsoft.com/office/drawing/2014/main" val="719513460"/>
                    </a:ext>
                  </a:extLst>
                </a:gridCol>
                <a:gridCol w="967234">
                  <a:extLst>
                    <a:ext uri="{9D8B030D-6E8A-4147-A177-3AD203B41FA5}">
                      <a16:colId xmlns:a16="http://schemas.microsoft.com/office/drawing/2014/main" val="3022343556"/>
                    </a:ext>
                  </a:extLst>
                </a:gridCol>
                <a:gridCol w="967234">
                  <a:extLst>
                    <a:ext uri="{9D8B030D-6E8A-4147-A177-3AD203B41FA5}">
                      <a16:colId xmlns:a16="http://schemas.microsoft.com/office/drawing/2014/main" val="2628135723"/>
                    </a:ext>
                  </a:extLst>
                </a:gridCol>
              </a:tblGrid>
              <a:tr h="459955">
                <a:tc rowSpan="2">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IN" b="1" dirty="0"/>
                        <a:t>Allocation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gridSpan="3">
                  <a:txBody>
                    <a:bodyPr/>
                    <a:lstStyle/>
                    <a:p>
                      <a:pPr algn="ctr"/>
                      <a:r>
                        <a:rPr lang="en-IN" b="1" dirty="0"/>
                        <a:t>Max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gridSpan="3">
                  <a:txBody>
                    <a:bodyPr/>
                    <a:lstStyle/>
                    <a:p>
                      <a:pPr algn="ctr"/>
                      <a:r>
                        <a:rPr lang="en-IN" b="1" dirty="0"/>
                        <a:t>Need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13126915"/>
                  </a:ext>
                </a:extLst>
              </a:tr>
              <a:tr h="381740">
                <a:tc vMerge="1">
                  <a:txBody>
                    <a:bodyPr/>
                    <a:lstStyle/>
                    <a:p>
                      <a:endParaRPr lang="en-IN"/>
                    </a:p>
                  </a:txBody>
                  <a:tcPr>
                    <a:lnT w="12700" cap="flat" cmpd="sng" algn="ctr">
                      <a:solidFill>
                        <a:schemeClr val="tx1"/>
                      </a:solidFill>
                      <a:prstDash val="solid"/>
                      <a:round/>
                      <a:headEnd type="none" w="med" len="med"/>
                      <a:tailEnd type="none" w="med" len="med"/>
                    </a:lnT>
                  </a:tcPr>
                </a:tc>
                <a:tc>
                  <a:txBody>
                    <a:bodyPr/>
                    <a:lstStyle/>
                    <a:p>
                      <a:pPr algn="ctr"/>
                      <a:r>
                        <a:rPr lang="en-IN" b="1" dirty="0"/>
                        <a:t>X</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51497138"/>
                  </a:ext>
                </a:extLst>
              </a:tr>
              <a:tr h="470517">
                <a:tc>
                  <a:txBody>
                    <a:bodyPr/>
                    <a:lstStyle/>
                    <a:p>
                      <a:pPr algn="ctr"/>
                      <a:r>
                        <a:rPr lang="en-IN" b="1" dirty="0"/>
                        <a:t>P0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7675055"/>
                  </a:ext>
                </a:extLst>
              </a:tr>
              <a:tr h="458042">
                <a:tc>
                  <a:txBody>
                    <a:bodyPr/>
                    <a:lstStyle/>
                    <a:p>
                      <a:pPr algn="ctr"/>
                      <a:r>
                        <a:rPr lang="en-IN" b="1" dirty="0"/>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48472669"/>
                  </a:ext>
                </a:extLst>
              </a:tr>
              <a:tr h="458042">
                <a:tc>
                  <a:txBody>
                    <a:bodyPr/>
                    <a:lstStyle/>
                    <a:p>
                      <a:pPr algn="ctr"/>
                      <a:r>
                        <a:rPr lang="en-IN" b="1" dirty="0"/>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90151502"/>
                  </a:ext>
                </a:extLst>
              </a:tr>
            </a:tbl>
          </a:graphicData>
        </a:graphic>
      </p:graphicFrame>
      <p:sp>
        <p:nvSpPr>
          <p:cNvPr id="6" name="TextBox 5">
            <a:extLst>
              <a:ext uri="{FF2B5EF4-FFF2-40B4-BE49-F238E27FC236}">
                <a16:creationId xmlns:a16="http://schemas.microsoft.com/office/drawing/2014/main" id="{7426C370-1A0C-4214-91FC-7F8F531D4660}"/>
              </a:ext>
            </a:extLst>
          </p:cNvPr>
          <p:cNvSpPr txBox="1"/>
          <p:nvPr/>
        </p:nvSpPr>
        <p:spPr>
          <a:xfrm>
            <a:off x="10264806" y="1840299"/>
            <a:ext cx="1560251" cy="147732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entury Gothic" panose="020B0502020202020204"/>
                <a:ea typeface="+mn-ea"/>
                <a:cs typeface="+mn-cs"/>
              </a:rPr>
              <a:t>Available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entury Gothic" panose="020B0502020202020204"/>
                <a:ea typeface="+mn-ea"/>
                <a:cs typeface="+mn-cs"/>
              </a:rPr>
              <a:t>X=</a:t>
            </a:r>
            <a:r>
              <a:rPr lang="en-IN" dirty="0">
                <a:solidFill>
                  <a:prstClr val="black"/>
                </a:solidFill>
                <a:latin typeface="Century Gothic" panose="020B0502020202020204"/>
              </a:rPr>
              <a:t>1</a:t>
            </a:r>
            <a:r>
              <a:rPr kumimoji="0" lang="en-IN" sz="1800" b="0" i="0" u="none" strike="noStrike" kern="1200" cap="none" spc="0" normalizeH="0" baseline="0" noProof="0" dirty="0">
                <a:ln>
                  <a:noFill/>
                </a:ln>
                <a:solidFill>
                  <a:prstClr val="black"/>
                </a:solidFill>
                <a:effectLst/>
                <a:uLnTx/>
                <a:uFillTx/>
                <a:latin typeface="Century Gothic" panose="020B0502020202020204"/>
                <a:ea typeface="+mn-ea"/>
                <a:cs typeface="+mn-cs"/>
              </a:rPr>
              <a:t>+5=6</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entury Gothic" panose="020B0502020202020204"/>
                <a:ea typeface="+mn-ea"/>
                <a:cs typeface="+mn-cs"/>
              </a:rPr>
              <a:t>Y=2+2=4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entury Gothic" panose="020B0502020202020204"/>
                <a:ea typeface="+mn-ea"/>
                <a:cs typeface="+mn-cs"/>
              </a:rPr>
              <a:t>Z=2+0=2</a:t>
            </a:r>
          </a:p>
        </p:txBody>
      </p:sp>
      <p:graphicFrame>
        <p:nvGraphicFramePr>
          <p:cNvPr id="7" name="Table 6">
            <a:extLst>
              <a:ext uri="{FF2B5EF4-FFF2-40B4-BE49-F238E27FC236}">
                <a16:creationId xmlns:a16="http://schemas.microsoft.com/office/drawing/2014/main" id="{3D2E0FB4-A58F-45E4-A7B5-B75D1456AADA}"/>
              </a:ext>
            </a:extLst>
          </p:cNvPr>
          <p:cNvGraphicFramePr>
            <a:graphicFrameLocks noGrp="1"/>
          </p:cNvGraphicFramePr>
          <p:nvPr/>
        </p:nvGraphicFramePr>
        <p:xfrm>
          <a:off x="250793" y="4086311"/>
          <a:ext cx="9845332" cy="2228296"/>
        </p:xfrm>
        <a:graphic>
          <a:graphicData uri="http://schemas.openxmlformats.org/drawingml/2006/table">
            <a:tbl>
              <a:tblPr/>
              <a:tblGrid>
                <a:gridCol w="1002018">
                  <a:extLst>
                    <a:ext uri="{9D8B030D-6E8A-4147-A177-3AD203B41FA5}">
                      <a16:colId xmlns:a16="http://schemas.microsoft.com/office/drawing/2014/main" val="1112864635"/>
                    </a:ext>
                  </a:extLst>
                </a:gridCol>
                <a:gridCol w="1020570">
                  <a:extLst>
                    <a:ext uri="{9D8B030D-6E8A-4147-A177-3AD203B41FA5}">
                      <a16:colId xmlns:a16="http://schemas.microsoft.com/office/drawing/2014/main" val="2314038634"/>
                    </a:ext>
                  </a:extLst>
                </a:gridCol>
                <a:gridCol w="995524">
                  <a:extLst>
                    <a:ext uri="{9D8B030D-6E8A-4147-A177-3AD203B41FA5}">
                      <a16:colId xmlns:a16="http://schemas.microsoft.com/office/drawing/2014/main" val="3475568590"/>
                    </a:ext>
                  </a:extLst>
                </a:gridCol>
                <a:gridCol w="954712">
                  <a:extLst>
                    <a:ext uri="{9D8B030D-6E8A-4147-A177-3AD203B41FA5}">
                      <a16:colId xmlns:a16="http://schemas.microsoft.com/office/drawing/2014/main" val="3556223977"/>
                    </a:ext>
                  </a:extLst>
                </a:gridCol>
                <a:gridCol w="1036338">
                  <a:extLst>
                    <a:ext uri="{9D8B030D-6E8A-4147-A177-3AD203B41FA5}">
                      <a16:colId xmlns:a16="http://schemas.microsoft.com/office/drawing/2014/main" val="3836405806"/>
                    </a:ext>
                  </a:extLst>
                </a:gridCol>
                <a:gridCol w="967234">
                  <a:extLst>
                    <a:ext uri="{9D8B030D-6E8A-4147-A177-3AD203B41FA5}">
                      <a16:colId xmlns:a16="http://schemas.microsoft.com/office/drawing/2014/main" val="1578499043"/>
                    </a:ext>
                  </a:extLst>
                </a:gridCol>
                <a:gridCol w="967234">
                  <a:extLst>
                    <a:ext uri="{9D8B030D-6E8A-4147-A177-3AD203B41FA5}">
                      <a16:colId xmlns:a16="http://schemas.microsoft.com/office/drawing/2014/main" val="2663167743"/>
                    </a:ext>
                  </a:extLst>
                </a:gridCol>
                <a:gridCol w="967234">
                  <a:extLst>
                    <a:ext uri="{9D8B030D-6E8A-4147-A177-3AD203B41FA5}">
                      <a16:colId xmlns:a16="http://schemas.microsoft.com/office/drawing/2014/main" val="2141852095"/>
                    </a:ext>
                  </a:extLst>
                </a:gridCol>
                <a:gridCol w="967234">
                  <a:extLst>
                    <a:ext uri="{9D8B030D-6E8A-4147-A177-3AD203B41FA5}">
                      <a16:colId xmlns:a16="http://schemas.microsoft.com/office/drawing/2014/main" val="2919575908"/>
                    </a:ext>
                  </a:extLst>
                </a:gridCol>
                <a:gridCol w="967234">
                  <a:extLst>
                    <a:ext uri="{9D8B030D-6E8A-4147-A177-3AD203B41FA5}">
                      <a16:colId xmlns:a16="http://schemas.microsoft.com/office/drawing/2014/main" val="469024929"/>
                    </a:ext>
                  </a:extLst>
                </a:gridCol>
              </a:tblGrid>
              <a:tr h="459955">
                <a:tc rowSpan="2">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IN" b="1" dirty="0"/>
                        <a:t>Allocation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gridSpan="3">
                  <a:txBody>
                    <a:bodyPr/>
                    <a:lstStyle/>
                    <a:p>
                      <a:pPr algn="ctr"/>
                      <a:r>
                        <a:rPr lang="en-IN" b="1" dirty="0"/>
                        <a:t>Max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gridSpan="3">
                  <a:txBody>
                    <a:bodyPr/>
                    <a:lstStyle/>
                    <a:p>
                      <a:pPr algn="ctr"/>
                      <a:r>
                        <a:rPr lang="en-IN" b="1" dirty="0"/>
                        <a:t>Need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667662"/>
                  </a:ext>
                </a:extLst>
              </a:tr>
              <a:tr h="381740">
                <a:tc vMerge="1">
                  <a:txBody>
                    <a:bodyPr/>
                    <a:lstStyle/>
                    <a:p>
                      <a:endParaRPr lang="en-IN"/>
                    </a:p>
                  </a:txBody>
                  <a:tcPr>
                    <a:lnT w="12700" cap="flat" cmpd="sng" algn="ctr">
                      <a:solidFill>
                        <a:schemeClr val="tx1"/>
                      </a:solidFill>
                      <a:prstDash val="solid"/>
                      <a:round/>
                      <a:headEnd type="none" w="med" len="med"/>
                      <a:tailEnd type="none" w="med" len="med"/>
                    </a:lnT>
                  </a:tcPr>
                </a:tc>
                <a:tc>
                  <a:txBody>
                    <a:bodyPr/>
                    <a:lstStyle/>
                    <a:p>
                      <a:pPr algn="ctr"/>
                      <a:r>
                        <a:rPr lang="en-IN" b="1" dirty="0"/>
                        <a:t>X</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0642607"/>
                  </a:ext>
                </a:extLst>
              </a:tr>
              <a:tr h="470517">
                <a:tc>
                  <a:txBody>
                    <a:bodyPr/>
                    <a:lstStyle/>
                    <a:p>
                      <a:pPr algn="ctr"/>
                      <a:r>
                        <a:rPr lang="en-IN" b="1" dirty="0"/>
                        <a:t>P0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36967254"/>
                  </a:ext>
                </a:extLst>
              </a:tr>
              <a:tr h="458042">
                <a:tc>
                  <a:txBody>
                    <a:bodyPr/>
                    <a:lstStyle/>
                    <a:p>
                      <a:pPr algn="ctr"/>
                      <a:r>
                        <a:rPr lang="en-IN" b="1" dirty="0"/>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9932181"/>
                  </a:ext>
                </a:extLst>
              </a:tr>
              <a:tr h="458042">
                <a:tc>
                  <a:txBody>
                    <a:bodyPr/>
                    <a:lstStyle/>
                    <a:p>
                      <a:pPr algn="ctr"/>
                      <a:r>
                        <a:rPr lang="en-IN" b="1" dirty="0"/>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853512"/>
                  </a:ext>
                </a:extLst>
              </a:tr>
            </a:tbl>
          </a:graphicData>
        </a:graphic>
      </p:graphicFrame>
      <p:sp>
        <p:nvSpPr>
          <p:cNvPr id="9" name="TextBox 8">
            <a:extLst>
              <a:ext uri="{FF2B5EF4-FFF2-40B4-BE49-F238E27FC236}">
                <a16:creationId xmlns:a16="http://schemas.microsoft.com/office/drawing/2014/main" id="{90E8B33E-9E0C-4C5B-8441-9E90F8EA4924}"/>
              </a:ext>
            </a:extLst>
          </p:cNvPr>
          <p:cNvSpPr txBox="1"/>
          <p:nvPr/>
        </p:nvSpPr>
        <p:spPr>
          <a:xfrm>
            <a:off x="10264806" y="4488188"/>
            <a:ext cx="1542495" cy="147732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entury Gothic" panose="020B0502020202020204"/>
                <a:ea typeface="+mn-ea"/>
                <a:cs typeface="+mn-cs"/>
              </a:rPr>
              <a:t>Available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entury Gothic" panose="020B0502020202020204"/>
                <a:ea typeface="+mn-ea"/>
                <a:cs typeface="+mn-cs"/>
              </a:rPr>
              <a:t>X=6</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entury Gothic" panose="020B0502020202020204"/>
                <a:ea typeface="+mn-ea"/>
                <a:cs typeface="+mn-cs"/>
              </a:rPr>
              <a:t>Y=4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entury Gothic" panose="020B0502020202020204"/>
                <a:ea typeface="+mn-ea"/>
                <a:cs typeface="+mn-cs"/>
              </a:rPr>
              <a:t>Z=2</a:t>
            </a:r>
          </a:p>
        </p:txBody>
      </p:sp>
    </p:spTree>
    <p:extLst>
      <p:ext uri="{BB962C8B-B14F-4D97-AF65-F5344CB8AC3E}">
        <p14:creationId xmlns:p14="http://schemas.microsoft.com/office/powerpoint/2010/main" val="4186569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2BCEA2-307D-430F-9247-1C55760AFA07}"/>
              </a:ext>
            </a:extLst>
          </p:cNvPr>
          <p:cNvSpPr txBox="1"/>
          <p:nvPr/>
        </p:nvSpPr>
        <p:spPr>
          <a:xfrm>
            <a:off x="403926" y="83081"/>
            <a:ext cx="9860872"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 typeface="Wingdings 3" charset="2"/>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With the current availability, we service P2. The state becomes :</a:t>
            </a:r>
          </a:p>
        </p:txBody>
      </p:sp>
      <p:graphicFrame>
        <p:nvGraphicFramePr>
          <p:cNvPr id="4" name="Table 3">
            <a:extLst>
              <a:ext uri="{FF2B5EF4-FFF2-40B4-BE49-F238E27FC236}">
                <a16:creationId xmlns:a16="http://schemas.microsoft.com/office/drawing/2014/main" id="{0D1BD685-CAA4-4619-A73E-EE0869FDF0E3}"/>
              </a:ext>
            </a:extLst>
          </p:cNvPr>
          <p:cNvGraphicFramePr>
            <a:graphicFrameLocks noGrp="1"/>
          </p:cNvGraphicFramePr>
          <p:nvPr/>
        </p:nvGraphicFramePr>
        <p:xfrm>
          <a:off x="419466" y="522955"/>
          <a:ext cx="9845332" cy="2228296"/>
        </p:xfrm>
        <a:graphic>
          <a:graphicData uri="http://schemas.openxmlformats.org/drawingml/2006/table">
            <a:tbl>
              <a:tblPr/>
              <a:tblGrid>
                <a:gridCol w="1002018">
                  <a:extLst>
                    <a:ext uri="{9D8B030D-6E8A-4147-A177-3AD203B41FA5}">
                      <a16:colId xmlns:a16="http://schemas.microsoft.com/office/drawing/2014/main" val="1941937431"/>
                    </a:ext>
                  </a:extLst>
                </a:gridCol>
                <a:gridCol w="1020570">
                  <a:extLst>
                    <a:ext uri="{9D8B030D-6E8A-4147-A177-3AD203B41FA5}">
                      <a16:colId xmlns:a16="http://schemas.microsoft.com/office/drawing/2014/main" val="1856551458"/>
                    </a:ext>
                  </a:extLst>
                </a:gridCol>
                <a:gridCol w="995524">
                  <a:extLst>
                    <a:ext uri="{9D8B030D-6E8A-4147-A177-3AD203B41FA5}">
                      <a16:colId xmlns:a16="http://schemas.microsoft.com/office/drawing/2014/main" val="2287930680"/>
                    </a:ext>
                  </a:extLst>
                </a:gridCol>
                <a:gridCol w="954712">
                  <a:extLst>
                    <a:ext uri="{9D8B030D-6E8A-4147-A177-3AD203B41FA5}">
                      <a16:colId xmlns:a16="http://schemas.microsoft.com/office/drawing/2014/main" val="3555037015"/>
                    </a:ext>
                  </a:extLst>
                </a:gridCol>
                <a:gridCol w="1036338">
                  <a:extLst>
                    <a:ext uri="{9D8B030D-6E8A-4147-A177-3AD203B41FA5}">
                      <a16:colId xmlns:a16="http://schemas.microsoft.com/office/drawing/2014/main" val="3827902486"/>
                    </a:ext>
                  </a:extLst>
                </a:gridCol>
                <a:gridCol w="967234">
                  <a:extLst>
                    <a:ext uri="{9D8B030D-6E8A-4147-A177-3AD203B41FA5}">
                      <a16:colId xmlns:a16="http://schemas.microsoft.com/office/drawing/2014/main" val="901269045"/>
                    </a:ext>
                  </a:extLst>
                </a:gridCol>
                <a:gridCol w="967234">
                  <a:extLst>
                    <a:ext uri="{9D8B030D-6E8A-4147-A177-3AD203B41FA5}">
                      <a16:colId xmlns:a16="http://schemas.microsoft.com/office/drawing/2014/main" val="4193159059"/>
                    </a:ext>
                  </a:extLst>
                </a:gridCol>
                <a:gridCol w="967234">
                  <a:extLst>
                    <a:ext uri="{9D8B030D-6E8A-4147-A177-3AD203B41FA5}">
                      <a16:colId xmlns:a16="http://schemas.microsoft.com/office/drawing/2014/main" val="4188156654"/>
                    </a:ext>
                  </a:extLst>
                </a:gridCol>
                <a:gridCol w="967234">
                  <a:extLst>
                    <a:ext uri="{9D8B030D-6E8A-4147-A177-3AD203B41FA5}">
                      <a16:colId xmlns:a16="http://schemas.microsoft.com/office/drawing/2014/main" val="3669549870"/>
                    </a:ext>
                  </a:extLst>
                </a:gridCol>
                <a:gridCol w="967234">
                  <a:extLst>
                    <a:ext uri="{9D8B030D-6E8A-4147-A177-3AD203B41FA5}">
                      <a16:colId xmlns:a16="http://schemas.microsoft.com/office/drawing/2014/main" val="1659385595"/>
                    </a:ext>
                  </a:extLst>
                </a:gridCol>
              </a:tblGrid>
              <a:tr h="459955">
                <a:tc rowSpan="2">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IN" b="1" dirty="0"/>
                        <a:t>Allocation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gridSpan="3">
                  <a:txBody>
                    <a:bodyPr/>
                    <a:lstStyle/>
                    <a:p>
                      <a:pPr algn="ctr"/>
                      <a:r>
                        <a:rPr lang="en-IN" b="1" dirty="0"/>
                        <a:t>Max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gridSpan="3">
                  <a:txBody>
                    <a:bodyPr/>
                    <a:lstStyle/>
                    <a:p>
                      <a:pPr algn="ctr"/>
                      <a:r>
                        <a:rPr lang="en-IN" b="1" dirty="0"/>
                        <a:t>Need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3434420"/>
                  </a:ext>
                </a:extLst>
              </a:tr>
              <a:tr h="381740">
                <a:tc vMerge="1">
                  <a:txBody>
                    <a:bodyPr/>
                    <a:lstStyle/>
                    <a:p>
                      <a:endParaRPr lang="en-IN"/>
                    </a:p>
                  </a:txBody>
                  <a:tcPr>
                    <a:lnT w="12700" cap="flat" cmpd="sng" algn="ctr">
                      <a:solidFill>
                        <a:schemeClr val="tx1"/>
                      </a:solidFill>
                      <a:prstDash val="solid"/>
                      <a:round/>
                      <a:headEnd type="none" w="med" len="med"/>
                      <a:tailEnd type="none" w="med" len="med"/>
                    </a:lnT>
                  </a:tcPr>
                </a:tc>
                <a:tc>
                  <a:txBody>
                    <a:bodyPr/>
                    <a:lstStyle/>
                    <a:p>
                      <a:pPr algn="ctr"/>
                      <a:r>
                        <a:rPr lang="en-IN" b="1" dirty="0"/>
                        <a:t>X</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21010677"/>
                  </a:ext>
                </a:extLst>
              </a:tr>
              <a:tr h="470517">
                <a:tc>
                  <a:txBody>
                    <a:bodyPr/>
                    <a:lstStyle/>
                    <a:p>
                      <a:pPr algn="ctr"/>
                      <a:r>
                        <a:rPr lang="en-IN" b="1" dirty="0"/>
                        <a:t>P0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5872910"/>
                  </a:ext>
                </a:extLst>
              </a:tr>
              <a:tr h="458042">
                <a:tc>
                  <a:txBody>
                    <a:bodyPr/>
                    <a:lstStyle/>
                    <a:p>
                      <a:pPr algn="ctr"/>
                      <a:r>
                        <a:rPr lang="en-IN" b="1" dirty="0"/>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637641"/>
                  </a:ext>
                </a:extLst>
              </a:tr>
              <a:tr h="458042">
                <a:tc>
                  <a:txBody>
                    <a:bodyPr/>
                    <a:lstStyle/>
                    <a:p>
                      <a:pPr algn="ctr"/>
                      <a:r>
                        <a:rPr lang="en-IN" b="1" dirty="0"/>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9345286"/>
                  </a:ext>
                </a:extLst>
              </a:tr>
            </a:tbl>
          </a:graphicData>
        </a:graphic>
      </p:graphicFrame>
      <p:sp>
        <p:nvSpPr>
          <p:cNvPr id="6" name="TextBox 5">
            <a:extLst>
              <a:ext uri="{FF2B5EF4-FFF2-40B4-BE49-F238E27FC236}">
                <a16:creationId xmlns:a16="http://schemas.microsoft.com/office/drawing/2014/main" id="{C2AB113E-3D54-40D0-862F-8D28931C6040}"/>
              </a:ext>
            </a:extLst>
          </p:cNvPr>
          <p:cNvSpPr txBox="1"/>
          <p:nvPr/>
        </p:nvSpPr>
        <p:spPr>
          <a:xfrm>
            <a:off x="10424603" y="1440805"/>
            <a:ext cx="1524740" cy="1477328"/>
          </a:xfrm>
          <a:prstGeom prst="rect">
            <a:avLst/>
          </a:prstGeom>
          <a:noFill/>
        </p:spPr>
        <p:txBody>
          <a:bodyPr wrap="square">
            <a:spAutoFit/>
          </a:bodyPr>
          <a:lstStyle/>
          <a:p>
            <a:r>
              <a:rPr lang="en-IN" dirty="0"/>
              <a:t>Available</a:t>
            </a:r>
          </a:p>
          <a:p>
            <a:endParaRPr lang="en-IN" dirty="0"/>
          </a:p>
          <a:p>
            <a:r>
              <a:rPr lang="en-IN" dirty="0"/>
              <a:t>X=6+2=8</a:t>
            </a:r>
          </a:p>
          <a:p>
            <a:r>
              <a:rPr lang="en-IN" dirty="0"/>
              <a:t>Y=4+1=5</a:t>
            </a:r>
          </a:p>
          <a:p>
            <a:r>
              <a:rPr lang="en-IN" dirty="0"/>
              <a:t>Z=2+1=3</a:t>
            </a:r>
          </a:p>
        </p:txBody>
      </p:sp>
      <p:sp>
        <p:nvSpPr>
          <p:cNvPr id="8" name="TextBox 7">
            <a:extLst>
              <a:ext uri="{FF2B5EF4-FFF2-40B4-BE49-F238E27FC236}">
                <a16:creationId xmlns:a16="http://schemas.microsoft.com/office/drawing/2014/main" id="{8E540C83-6160-4C4A-9959-9AA51E53BB47}"/>
              </a:ext>
            </a:extLst>
          </p:cNvPr>
          <p:cNvSpPr txBox="1"/>
          <p:nvPr/>
        </p:nvSpPr>
        <p:spPr>
          <a:xfrm>
            <a:off x="403926" y="2821793"/>
            <a:ext cx="9845331"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 typeface="Wingdings 3" charset="2"/>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Finally, we service P0. The state now becomes :</a:t>
            </a:r>
          </a:p>
        </p:txBody>
      </p:sp>
      <p:graphicFrame>
        <p:nvGraphicFramePr>
          <p:cNvPr id="9" name="Table 8">
            <a:extLst>
              <a:ext uri="{FF2B5EF4-FFF2-40B4-BE49-F238E27FC236}">
                <a16:creationId xmlns:a16="http://schemas.microsoft.com/office/drawing/2014/main" id="{225211FA-10C7-481D-91EF-F4F460CFC547}"/>
              </a:ext>
            </a:extLst>
          </p:cNvPr>
          <p:cNvGraphicFramePr>
            <a:graphicFrameLocks noGrp="1"/>
          </p:cNvGraphicFramePr>
          <p:nvPr/>
        </p:nvGraphicFramePr>
        <p:xfrm>
          <a:off x="403925" y="3261667"/>
          <a:ext cx="9845332" cy="2228296"/>
        </p:xfrm>
        <a:graphic>
          <a:graphicData uri="http://schemas.openxmlformats.org/drawingml/2006/table">
            <a:tbl>
              <a:tblPr/>
              <a:tblGrid>
                <a:gridCol w="1002018">
                  <a:extLst>
                    <a:ext uri="{9D8B030D-6E8A-4147-A177-3AD203B41FA5}">
                      <a16:colId xmlns:a16="http://schemas.microsoft.com/office/drawing/2014/main" val="1252028376"/>
                    </a:ext>
                  </a:extLst>
                </a:gridCol>
                <a:gridCol w="1020570">
                  <a:extLst>
                    <a:ext uri="{9D8B030D-6E8A-4147-A177-3AD203B41FA5}">
                      <a16:colId xmlns:a16="http://schemas.microsoft.com/office/drawing/2014/main" val="995678277"/>
                    </a:ext>
                  </a:extLst>
                </a:gridCol>
                <a:gridCol w="995524">
                  <a:extLst>
                    <a:ext uri="{9D8B030D-6E8A-4147-A177-3AD203B41FA5}">
                      <a16:colId xmlns:a16="http://schemas.microsoft.com/office/drawing/2014/main" val="4075239031"/>
                    </a:ext>
                  </a:extLst>
                </a:gridCol>
                <a:gridCol w="954712">
                  <a:extLst>
                    <a:ext uri="{9D8B030D-6E8A-4147-A177-3AD203B41FA5}">
                      <a16:colId xmlns:a16="http://schemas.microsoft.com/office/drawing/2014/main" val="1278411750"/>
                    </a:ext>
                  </a:extLst>
                </a:gridCol>
                <a:gridCol w="1036338">
                  <a:extLst>
                    <a:ext uri="{9D8B030D-6E8A-4147-A177-3AD203B41FA5}">
                      <a16:colId xmlns:a16="http://schemas.microsoft.com/office/drawing/2014/main" val="582968067"/>
                    </a:ext>
                  </a:extLst>
                </a:gridCol>
                <a:gridCol w="967234">
                  <a:extLst>
                    <a:ext uri="{9D8B030D-6E8A-4147-A177-3AD203B41FA5}">
                      <a16:colId xmlns:a16="http://schemas.microsoft.com/office/drawing/2014/main" val="3327320765"/>
                    </a:ext>
                  </a:extLst>
                </a:gridCol>
                <a:gridCol w="967234">
                  <a:extLst>
                    <a:ext uri="{9D8B030D-6E8A-4147-A177-3AD203B41FA5}">
                      <a16:colId xmlns:a16="http://schemas.microsoft.com/office/drawing/2014/main" val="1470776742"/>
                    </a:ext>
                  </a:extLst>
                </a:gridCol>
                <a:gridCol w="967234">
                  <a:extLst>
                    <a:ext uri="{9D8B030D-6E8A-4147-A177-3AD203B41FA5}">
                      <a16:colId xmlns:a16="http://schemas.microsoft.com/office/drawing/2014/main" val="3690209167"/>
                    </a:ext>
                  </a:extLst>
                </a:gridCol>
                <a:gridCol w="967234">
                  <a:extLst>
                    <a:ext uri="{9D8B030D-6E8A-4147-A177-3AD203B41FA5}">
                      <a16:colId xmlns:a16="http://schemas.microsoft.com/office/drawing/2014/main" val="1728445183"/>
                    </a:ext>
                  </a:extLst>
                </a:gridCol>
                <a:gridCol w="967234">
                  <a:extLst>
                    <a:ext uri="{9D8B030D-6E8A-4147-A177-3AD203B41FA5}">
                      <a16:colId xmlns:a16="http://schemas.microsoft.com/office/drawing/2014/main" val="1464670344"/>
                    </a:ext>
                  </a:extLst>
                </a:gridCol>
              </a:tblGrid>
              <a:tr h="459955">
                <a:tc rowSpan="2">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IN" b="1" dirty="0"/>
                        <a:t>Allocation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gridSpan="3">
                  <a:txBody>
                    <a:bodyPr/>
                    <a:lstStyle/>
                    <a:p>
                      <a:pPr algn="ctr"/>
                      <a:r>
                        <a:rPr lang="en-IN" b="1" dirty="0"/>
                        <a:t>Max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gridSpan="3">
                  <a:txBody>
                    <a:bodyPr/>
                    <a:lstStyle/>
                    <a:p>
                      <a:pPr algn="ctr"/>
                      <a:r>
                        <a:rPr lang="en-IN" b="1" dirty="0"/>
                        <a:t>Need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80611407"/>
                  </a:ext>
                </a:extLst>
              </a:tr>
              <a:tr h="381740">
                <a:tc vMerge="1">
                  <a:txBody>
                    <a:bodyPr/>
                    <a:lstStyle/>
                    <a:p>
                      <a:endParaRPr lang="en-IN"/>
                    </a:p>
                  </a:txBody>
                  <a:tcPr>
                    <a:lnT w="12700" cap="flat" cmpd="sng" algn="ctr">
                      <a:solidFill>
                        <a:schemeClr val="tx1"/>
                      </a:solidFill>
                      <a:prstDash val="solid"/>
                      <a:round/>
                      <a:headEnd type="none" w="med" len="med"/>
                      <a:tailEnd type="none" w="med" len="med"/>
                    </a:lnT>
                  </a:tcPr>
                </a:tc>
                <a:tc>
                  <a:txBody>
                    <a:bodyPr/>
                    <a:lstStyle/>
                    <a:p>
                      <a:pPr algn="ctr"/>
                      <a:r>
                        <a:rPr lang="en-IN" b="1" dirty="0"/>
                        <a:t>X</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55927706"/>
                  </a:ext>
                </a:extLst>
              </a:tr>
              <a:tr h="470517">
                <a:tc>
                  <a:txBody>
                    <a:bodyPr/>
                    <a:lstStyle/>
                    <a:p>
                      <a:pPr algn="ctr"/>
                      <a:r>
                        <a:rPr lang="en-IN" b="1" dirty="0"/>
                        <a:t>P0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95979944"/>
                  </a:ext>
                </a:extLst>
              </a:tr>
              <a:tr h="458042">
                <a:tc>
                  <a:txBody>
                    <a:bodyPr/>
                    <a:lstStyle/>
                    <a:p>
                      <a:pPr algn="ctr"/>
                      <a:r>
                        <a:rPr lang="en-IN" b="1" dirty="0"/>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53907628"/>
                  </a:ext>
                </a:extLst>
              </a:tr>
              <a:tr h="458042">
                <a:tc>
                  <a:txBody>
                    <a:bodyPr/>
                    <a:lstStyle/>
                    <a:p>
                      <a:pPr algn="ctr"/>
                      <a:r>
                        <a:rPr lang="en-IN" b="1" dirty="0"/>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67849853"/>
                  </a:ext>
                </a:extLst>
              </a:tr>
            </a:tbl>
          </a:graphicData>
        </a:graphic>
      </p:graphicFrame>
      <p:sp>
        <p:nvSpPr>
          <p:cNvPr id="11" name="TextBox 10">
            <a:extLst>
              <a:ext uri="{FF2B5EF4-FFF2-40B4-BE49-F238E27FC236}">
                <a16:creationId xmlns:a16="http://schemas.microsoft.com/office/drawing/2014/main" id="{9841C37C-4FDD-4A3F-A255-FAD6DDF4C5E1}"/>
              </a:ext>
            </a:extLst>
          </p:cNvPr>
          <p:cNvSpPr txBox="1"/>
          <p:nvPr/>
        </p:nvSpPr>
        <p:spPr>
          <a:xfrm>
            <a:off x="10424603" y="3740121"/>
            <a:ext cx="1560251" cy="1477328"/>
          </a:xfrm>
          <a:prstGeom prst="rect">
            <a:avLst/>
          </a:prstGeom>
          <a:noFill/>
        </p:spPr>
        <p:txBody>
          <a:bodyPr wrap="square">
            <a:spAutoFit/>
          </a:bodyPr>
          <a:lstStyle/>
          <a:p>
            <a:r>
              <a:rPr lang="en-IN" dirty="0"/>
              <a:t>Available</a:t>
            </a:r>
          </a:p>
          <a:p>
            <a:endParaRPr lang="en-IN" dirty="0"/>
          </a:p>
          <a:p>
            <a:r>
              <a:rPr lang="en-IN" dirty="0"/>
              <a:t>X=8+0=8</a:t>
            </a:r>
          </a:p>
          <a:p>
            <a:r>
              <a:rPr lang="en-IN" dirty="0"/>
              <a:t>Y=5+0=5</a:t>
            </a:r>
          </a:p>
          <a:p>
            <a:r>
              <a:rPr lang="en-IN" dirty="0"/>
              <a:t>Z=3+1=4</a:t>
            </a:r>
          </a:p>
        </p:txBody>
      </p:sp>
      <p:sp>
        <p:nvSpPr>
          <p:cNvPr id="13" name="TextBox 12">
            <a:extLst>
              <a:ext uri="{FF2B5EF4-FFF2-40B4-BE49-F238E27FC236}">
                <a16:creationId xmlns:a16="http://schemas.microsoft.com/office/drawing/2014/main" id="{E10043AB-3E24-4CBE-9D7E-784DEA79F8DB}"/>
              </a:ext>
            </a:extLst>
          </p:cNvPr>
          <p:cNvSpPr txBox="1"/>
          <p:nvPr/>
        </p:nvSpPr>
        <p:spPr>
          <a:xfrm>
            <a:off x="419466" y="5560505"/>
            <a:ext cx="9860873" cy="1200329"/>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 typeface="Wingdings 3" charset="2"/>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All the processes can be successfully completed</a:t>
            </a:r>
          </a:p>
          <a:p>
            <a:pPr marL="0" marR="0" lvl="0" indent="0" algn="l" defTabSz="457200" rtl="0" eaLnBrk="1" fontAlgn="auto" latinLnBrk="0" hangingPunct="1">
              <a:lnSpc>
                <a:spcPct val="100000"/>
              </a:lnSpc>
              <a:spcBef>
                <a:spcPts val="0"/>
              </a:spcBef>
              <a:spcAft>
                <a:spcPts val="0"/>
              </a:spcAft>
              <a:buClrTx/>
              <a:buSzTx/>
              <a:buFont typeface="Wingdings 3" charset="2"/>
              <a:buNone/>
              <a:tabLst/>
              <a:defRPr/>
            </a:pPr>
            <a:r>
              <a:rPr lang="en-US" b="1" dirty="0">
                <a:solidFill>
                  <a:prstClr val="black"/>
                </a:solidFill>
                <a:latin typeface="Times New Roman" panose="02020603050405020304" pitchFamily="18" charset="0"/>
                <a:cs typeface="Times New Roman" panose="02020603050405020304" pitchFamily="18" charset="0"/>
              </a:rPr>
              <a:t>So REQ2 can be granted since it leads to a safe system</a:t>
            </a:r>
          </a:p>
          <a:p>
            <a:pPr marL="0" marR="0" lvl="0" indent="0" algn="l" defTabSz="457200" rtl="0" eaLnBrk="1" fontAlgn="auto" latinLnBrk="0" hangingPunct="1">
              <a:lnSpc>
                <a:spcPct val="100000"/>
              </a:lnSpc>
              <a:spcBef>
                <a:spcPts val="0"/>
              </a:spcBef>
              <a:spcAft>
                <a:spcPts val="0"/>
              </a:spcAft>
              <a:buClrTx/>
              <a:buSzTx/>
              <a:buFont typeface="Wingdings 3" charset="2"/>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Therefore, Only REQ2 can be permitted.</a:t>
            </a:r>
            <a:b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Hence, option B is the right answer.</a:t>
            </a:r>
          </a:p>
        </p:txBody>
      </p:sp>
    </p:spTree>
    <p:extLst>
      <p:ext uri="{BB962C8B-B14F-4D97-AF65-F5344CB8AC3E}">
        <p14:creationId xmlns:p14="http://schemas.microsoft.com/office/powerpoint/2010/main" val="12370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3CCF1-6BAF-497E-9D9B-EB815CB6F169}"/>
              </a:ext>
            </a:extLst>
          </p:cNvPr>
          <p:cNvSpPr>
            <a:spLocks noGrp="1"/>
          </p:cNvSpPr>
          <p:nvPr>
            <p:ph type="title"/>
          </p:nvPr>
        </p:nvSpPr>
        <p:spPr/>
        <p:txBody>
          <a:bodyPr/>
          <a:lstStyle/>
          <a:p>
            <a:pPr algn="ctr"/>
            <a:r>
              <a:rPr lang="en-US" sz="4800" dirty="0">
                <a:latin typeface="Algerian" panose="04020705040A02060702" pitchFamily="82" charset="0"/>
              </a:rPr>
              <a:t>PROCESS SYNCHRONIZATION AND DEADLOCKS</a:t>
            </a:r>
          </a:p>
        </p:txBody>
      </p:sp>
      <p:graphicFrame>
        <p:nvGraphicFramePr>
          <p:cNvPr id="4" name="Content Placeholder 3">
            <a:extLst>
              <a:ext uri="{FF2B5EF4-FFF2-40B4-BE49-F238E27FC236}">
                <a16:creationId xmlns:a16="http://schemas.microsoft.com/office/drawing/2014/main" id="{4E0AEB3D-5F49-4D92-A593-FB1773024A15}"/>
              </a:ext>
            </a:extLst>
          </p:cNvPr>
          <p:cNvGraphicFramePr>
            <a:graphicFrameLocks noGrp="1"/>
          </p:cNvGraphicFramePr>
          <p:nvPr>
            <p:ph idx="1"/>
            <p:extLst>
              <p:ext uri="{D42A27DB-BD31-4B8C-83A1-F6EECF244321}">
                <p14:modId xmlns:p14="http://schemas.microsoft.com/office/powerpoint/2010/main" val="712422050"/>
              </p:ext>
            </p:extLst>
          </p:nvPr>
        </p:nvGraphicFramePr>
        <p:xfrm>
          <a:off x="561820" y="3667539"/>
          <a:ext cx="6412539" cy="2803772"/>
        </p:xfrm>
        <a:graphic>
          <a:graphicData uri="http://schemas.openxmlformats.org/drawingml/2006/table">
            <a:tbl>
              <a:tblPr/>
              <a:tblGrid>
                <a:gridCol w="2137513">
                  <a:extLst>
                    <a:ext uri="{9D8B030D-6E8A-4147-A177-3AD203B41FA5}">
                      <a16:colId xmlns:a16="http://schemas.microsoft.com/office/drawing/2014/main" val="361674643"/>
                    </a:ext>
                  </a:extLst>
                </a:gridCol>
                <a:gridCol w="2137513">
                  <a:extLst>
                    <a:ext uri="{9D8B030D-6E8A-4147-A177-3AD203B41FA5}">
                      <a16:colId xmlns:a16="http://schemas.microsoft.com/office/drawing/2014/main" val="693603420"/>
                    </a:ext>
                  </a:extLst>
                </a:gridCol>
                <a:gridCol w="2137513">
                  <a:extLst>
                    <a:ext uri="{9D8B030D-6E8A-4147-A177-3AD203B41FA5}">
                      <a16:colId xmlns:a16="http://schemas.microsoft.com/office/drawing/2014/main" val="4063111631"/>
                    </a:ext>
                  </a:extLst>
                </a:gridCol>
              </a:tblGrid>
              <a:tr h="297755">
                <a:tc>
                  <a:txBody>
                    <a:bodyPr/>
                    <a:lstStyle/>
                    <a:p>
                      <a:pPr algn="ctr" fontAlgn="base">
                        <a:spcAft>
                          <a:spcPts val="0"/>
                        </a:spcAft>
                      </a:pPr>
                      <a:r>
                        <a:rPr lang="en-US" sz="2000" b="1" dirty="0">
                          <a:effectLst/>
                          <a:latin typeface="Times New Roman" panose="02020603050405020304" pitchFamily="18" charset="0"/>
                          <a:cs typeface="Times New Roman" panose="02020603050405020304" pitchFamily="18" charset="0"/>
                        </a:rPr>
                        <a:t>Process P0</a:t>
                      </a:r>
                      <a:endParaRPr lang="en-US" sz="2000" dirty="0">
                        <a:effectLst/>
                        <a:latin typeface="Times New Roman" panose="02020603050405020304" pitchFamily="18" charset="0"/>
                        <a:cs typeface="Times New Roman" panose="02020603050405020304" pitchFamily="18" charset="0"/>
                      </a:endParaRPr>
                    </a:p>
                  </a:txBody>
                  <a:tcPr marL="65698" marR="65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ase">
                        <a:spcAft>
                          <a:spcPts val="0"/>
                        </a:spcAft>
                      </a:pPr>
                      <a:r>
                        <a:rPr lang="en-US" sz="2000" b="1" dirty="0">
                          <a:effectLst/>
                          <a:latin typeface="Times New Roman" panose="02020603050405020304" pitchFamily="18" charset="0"/>
                          <a:cs typeface="Times New Roman" panose="02020603050405020304" pitchFamily="18" charset="0"/>
                        </a:rPr>
                        <a:t>Process P1</a:t>
                      </a:r>
                      <a:endParaRPr lang="en-US" sz="2000" dirty="0">
                        <a:effectLst/>
                        <a:latin typeface="Times New Roman" panose="02020603050405020304" pitchFamily="18" charset="0"/>
                        <a:cs typeface="Times New Roman" panose="02020603050405020304" pitchFamily="18" charset="0"/>
                      </a:endParaRPr>
                    </a:p>
                  </a:txBody>
                  <a:tcPr marL="65698" marR="65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ase">
                        <a:spcAft>
                          <a:spcPts val="0"/>
                        </a:spcAft>
                      </a:pPr>
                      <a:r>
                        <a:rPr lang="en-US" sz="2000" b="1">
                          <a:effectLst/>
                          <a:latin typeface="Times New Roman" panose="02020603050405020304" pitchFamily="18" charset="0"/>
                          <a:cs typeface="Times New Roman" panose="02020603050405020304" pitchFamily="18" charset="0"/>
                        </a:rPr>
                        <a:t>Process P2</a:t>
                      </a:r>
                      <a:endParaRPr lang="en-US" sz="2000">
                        <a:effectLst/>
                        <a:latin typeface="Times New Roman" panose="02020603050405020304" pitchFamily="18" charset="0"/>
                        <a:cs typeface="Times New Roman" panose="02020603050405020304" pitchFamily="18" charset="0"/>
                      </a:endParaRPr>
                    </a:p>
                  </a:txBody>
                  <a:tcPr marL="65698" marR="65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88930923"/>
                  </a:ext>
                </a:extLst>
              </a:tr>
              <a:tr h="2498972">
                <a:tc>
                  <a:txBody>
                    <a:bodyPr/>
                    <a:lstStyle/>
                    <a:p>
                      <a:pPr fontAlgn="base">
                        <a:spcAft>
                          <a:spcPts val="0"/>
                        </a:spcAft>
                      </a:pPr>
                      <a:r>
                        <a:rPr lang="en-US" sz="2000" dirty="0">
                          <a:effectLst/>
                          <a:latin typeface="Times New Roman" panose="02020603050405020304" pitchFamily="18" charset="0"/>
                          <a:cs typeface="Times New Roman" panose="02020603050405020304" pitchFamily="18" charset="0"/>
                        </a:rPr>
                        <a:t>while (true) {</a:t>
                      </a:r>
                    </a:p>
                    <a:p>
                      <a:pPr fontAlgn="base">
                        <a:spcAft>
                          <a:spcPts val="0"/>
                        </a:spcAft>
                      </a:pPr>
                      <a:r>
                        <a:rPr lang="en-US" sz="2000" dirty="0">
                          <a:effectLst/>
                          <a:latin typeface="Times New Roman" panose="02020603050405020304" pitchFamily="18" charset="0"/>
                          <a:cs typeface="Times New Roman" panose="02020603050405020304" pitchFamily="18" charset="0"/>
                        </a:rPr>
                        <a:t>wait (S0);</a:t>
                      </a:r>
                    </a:p>
                    <a:p>
                      <a:pPr fontAlgn="base">
                        <a:spcAft>
                          <a:spcPts val="0"/>
                        </a:spcAft>
                      </a:pPr>
                      <a:r>
                        <a:rPr lang="en-US" sz="2000" dirty="0">
                          <a:effectLst/>
                          <a:latin typeface="Times New Roman" panose="02020603050405020304" pitchFamily="18" charset="0"/>
                          <a:cs typeface="Times New Roman" panose="02020603050405020304" pitchFamily="18" charset="0"/>
                        </a:rPr>
                        <a:t>print (0);</a:t>
                      </a:r>
                    </a:p>
                    <a:p>
                      <a:pPr fontAlgn="base">
                        <a:spcAft>
                          <a:spcPts val="0"/>
                        </a:spcAft>
                      </a:pPr>
                      <a:r>
                        <a:rPr lang="en-US" sz="2000" dirty="0">
                          <a:effectLst/>
                          <a:latin typeface="Times New Roman" panose="02020603050405020304" pitchFamily="18" charset="0"/>
                          <a:cs typeface="Times New Roman" panose="02020603050405020304" pitchFamily="18" charset="0"/>
                        </a:rPr>
                        <a:t>release (S1);</a:t>
                      </a:r>
                    </a:p>
                    <a:p>
                      <a:pPr fontAlgn="base">
                        <a:spcAft>
                          <a:spcPts val="0"/>
                        </a:spcAft>
                      </a:pPr>
                      <a:r>
                        <a:rPr lang="en-US" sz="2000" dirty="0">
                          <a:effectLst/>
                          <a:latin typeface="Times New Roman" panose="02020603050405020304" pitchFamily="18" charset="0"/>
                          <a:cs typeface="Times New Roman" panose="02020603050405020304" pitchFamily="18" charset="0"/>
                        </a:rPr>
                        <a:t>release (S2);</a:t>
                      </a:r>
                    </a:p>
                    <a:p>
                      <a:pPr fontAlgn="base">
                        <a:spcAft>
                          <a:spcPts val="0"/>
                        </a:spcAft>
                      </a:pPr>
                      <a:r>
                        <a:rPr lang="en-US" sz="2000" dirty="0">
                          <a:effectLst/>
                          <a:latin typeface="Times New Roman" panose="02020603050405020304" pitchFamily="18" charset="0"/>
                          <a:cs typeface="Times New Roman" panose="02020603050405020304" pitchFamily="18" charset="0"/>
                        </a:rPr>
                        <a:t>}</a:t>
                      </a:r>
                    </a:p>
                  </a:txBody>
                  <a:tcPr marL="65698" marR="65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fontAlgn="base">
                        <a:spcAft>
                          <a:spcPts val="0"/>
                        </a:spcAft>
                      </a:pPr>
                      <a:r>
                        <a:rPr lang="en-US" sz="2000" dirty="0">
                          <a:effectLst/>
                          <a:latin typeface="Times New Roman" panose="02020603050405020304" pitchFamily="18" charset="0"/>
                          <a:cs typeface="Times New Roman" panose="02020603050405020304" pitchFamily="18" charset="0"/>
                        </a:rPr>
                        <a:t>wait (S1);</a:t>
                      </a:r>
                    </a:p>
                    <a:p>
                      <a:pPr fontAlgn="base">
                        <a:spcAft>
                          <a:spcPts val="0"/>
                        </a:spcAft>
                      </a:pPr>
                      <a:r>
                        <a:rPr lang="en-US" sz="2000" dirty="0">
                          <a:effectLst/>
                          <a:latin typeface="Times New Roman" panose="02020603050405020304" pitchFamily="18" charset="0"/>
                          <a:cs typeface="Times New Roman" panose="02020603050405020304" pitchFamily="18" charset="0"/>
                        </a:rPr>
                        <a:t>Release (S0);</a:t>
                      </a:r>
                    </a:p>
                  </a:txBody>
                  <a:tcPr marL="65698" marR="65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fontAlgn="base">
                        <a:spcAft>
                          <a:spcPts val="0"/>
                        </a:spcAft>
                      </a:pPr>
                      <a:r>
                        <a:rPr lang="en-US" sz="2000" dirty="0">
                          <a:effectLst/>
                          <a:latin typeface="Times New Roman" panose="02020603050405020304" pitchFamily="18" charset="0"/>
                          <a:cs typeface="Times New Roman" panose="02020603050405020304" pitchFamily="18" charset="0"/>
                        </a:rPr>
                        <a:t>wait (S2);</a:t>
                      </a:r>
                    </a:p>
                    <a:p>
                      <a:pPr fontAlgn="base">
                        <a:spcAft>
                          <a:spcPts val="0"/>
                        </a:spcAft>
                      </a:pPr>
                      <a:r>
                        <a:rPr lang="en-US" sz="2000" dirty="0">
                          <a:effectLst/>
                          <a:latin typeface="Times New Roman" panose="02020603050405020304" pitchFamily="18" charset="0"/>
                          <a:cs typeface="Times New Roman" panose="02020603050405020304" pitchFamily="18" charset="0"/>
                        </a:rPr>
                        <a:t>release (S0);</a:t>
                      </a:r>
                    </a:p>
                  </a:txBody>
                  <a:tcPr marL="65698" marR="656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75195623"/>
                  </a:ext>
                </a:extLst>
              </a:tr>
            </a:tbl>
          </a:graphicData>
        </a:graphic>
      </p:graphicFrame>
      <p:sp>
        <p:nvSpPr>
          <p:cNvPr id="5" name="Rectangle 1">
            <a:extLst>
              <a:ext uri="{FF2B5EF4-FFF2-40B4-BE49-F238E27FC236}">
                <a16:creationId xmlns:a16="http://schemas.microsoft.com/office/drawing/2014/main" id="{3AFD705F-1EA6-4CBB-890F-DB69BE6A5C1D}"/>
              </a:ext>
            </a:extLst>
          </p:cNvPr>
          <p:cNvSpPr>
            <a:spLocks noChangeArrowheads="1"/>
          </p:cNvSpPr>
          <p:nvPr/>
        </p:nvSpPr>
        <p:spPr bwMode="auto">
          <a:xfrm>
            <a:off x="307108" y="1278366"/>
            <a:ext cx="11713908"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sz="2400" dirty="0">
                <a:solidFill>
                  <a:schemeClr val="accent4">
                    <a:lumMod val="50000"/>
                  </a:schemeClr>
                </a:solidFill>
                <a:highlight>
                  <a:srgbClr val="FFFF00"/>
                </a:highlight>
                <a:latin typeface="Times New Roman" panose="02020603050405020304" pitchFamily="18" charset="0"/>
                <a:cs typeface="Times New Roman" panose="02020603050405020304" pitchFamily="18" charset="0"/>
              </a:rPr>
              <a:t>Q</a:t>
            </a:r>
            <a:r>
              <a:rPr lang="en-US" sz="2400" i="0" dirty="0">
                <a:solidFill>
                  <a:schemeClr val="accent4">
                    <a:lumMod val="50000"/>
                  </a:schemeClr>
                </a:solidFill>
                <a:effectLst/>
                <a:highlight>
                  <a:srgbClr val="FFFF00"/>
                </a:highligh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following program consists of 3 concurrent processes and 3 binary semaphores. The semaphores are initialized as S0=1, S1=0, S2=0</a:t>
            </a:r>
          </a:p>
          <a:p>
            <a:pPr marL="0" marR="0" lvl="0" indent="0" defTabSz="914400" rtl="0" eaLnBrk="0" fontAlgn="base" latinLnBrk="0" hangingPunct="0">
              <a:lnSpc>
                <a:spcPct val="100000"/>
              </a:lnSpc>
              <a:spcBef>
                <a:spcPct val="0"/>
              </a:spcBef>
              <a:spcAft>
                <a:spcPct val="0"/>
              </a:spcAft>
              <a:buClrTx/>
              <a:buSzTx/>
              <a:buFontTx/>
              <a:buNone/>
              <a:tabLst/>
            </a:pPr>
            <a:r>
              <a:rPr lang="en-US" sz="2400" i="0" dirty="0">
                <a:solidFill>
                  <a:srgbClr val="000000"/>
                </a:solidFill>
                <a:effectLst/>
                <a:latin typeface="Times New Roman" panose="02020603050405020304" pitchFamily="18" charset="0"/>
                <a:cs typeface="Times New Roman" panose="02020603050405020304" pitchFamily="18" charset="0"/>
              </a:rPr>
              <a:t>How many times will process P0 print '0’?  [GATE CS 2014]</a:t>
            </a:r>
            <a:br>
              <a:rPr lang="en-US" sz="2400" dirty="0">
                <a:latin typeface="Times New Roman" panose="02020603050405020304" pitchFamily="18" charset="0"/>
                <a:cs typeface="Times New Roman" panose="02020603050405020304" pitchFamily="18" charset="0"/>
              </a:rPr>
            </a:br>
            <a:r>
              <a:rPr lang="en-US" sz="2400" i="0" dirty="0">
                <a:solidFill>
                  <a:srgbClr val="000000"/>
                </a:solidFill>
                <a:effectLst/>
                <a:latin typeface="Times New Roman" panose="02020603050405020304" pitchFamily="18" charset="0"/>
                <a:cs typeface="Times New Roman" panose="02020603050405020304" pitchFamily="18" charset="0"/>
              </a:rPr>
              <a:t>(a) At least twice                              (b) Exactly twice </a:t>
            </a:r>
            <a:br>
              <a:rPr lang="en-US" sz="2400" dirty="0">
                <a:latin typeface="Times New Roman" panose="02020603050405020304" pitchFamily="18" charset="0"/>
                <a:cs typeface="Times New Roman" panose="02020603050405020304" pitchFamily="18" charset="0"/>
              </a:rPr>
            </a:br>
            <a:r>
              <a:rPr lang="en-US" sz="2400" i="0" dirty="0">
                <a:solidFill>
                  <a:srgbClr val="000000"/>
                </a:solidFill>
                <a:effectLst/>
                <a:latin typeface="Times New Roman" panose="02020603050405020304" pitchFamily="18" charset="0"/>
                <a:cs typeface="Times New Roman" panose="02020603050405020304" pitchFamily="18" charset="0"/>
              </a:rPr>
              <a:t>(c) Exactly thrice                              (d) Exactly once</a:t>
            </a:r>
            <a:br>
              <a:rPr lang="en-US" sz="2400" dirty="0">
                <a:latin typeface="Times New Roman" panose="02020603050405020304" pitchFamily="18" charset="0"/>
                <a:cs typeface="Times New Roman" panose="02020603050405020304" pitchFamily="18" charset="0"/>
              </a:rPr>
            </a:b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0915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FBA186-DC2C-4100-860B-A8690C171BB0}"/>
              </a:ext>
            </a:extLst>
          </p:cNvPr>
          <p:cNvSpPr txBox="1"/>
          <p:nvPr/>
        </p:nvSpPr>
        <p:spPr>
          <a:xfrm>
            <a:off x="592873" y="177485"/>
            <a:ext cx="11006254" cy="6247864"/>
          </a:xfrm>
          <a:prstGeom prst="rect">
            <a:avLst/>
          </a:prstGeom>
          <a:noFill/>
        </p:spPr>
        <p:txBody>
          <a:bodyPr wrap="square">
            <a:spAutoFit/>
          </a:bodyPr>
          <a:lstStyle/>
          <a:p>
            <a:pPr algn="just" fontAlgn="base"/>
            <a:r>
              <a:rPr lang="en-US" sz="2000" b="0" i="0" dirty="0">
                <a:solidFill>
                  <a:schemeClr val="accent4">
                    <a:lumMod val="50000"/>
                  </a:schemeClr>
                </a:solidFill>
                <a:effectLst/>
                <a:highlight>
                  <a:srgbClr val="FFFF00"/>
                </a:highlight>
                <a:latin typeface="Times New Roman" panose="02020603050405020304" pitchFamily="18" charset="0"/>
                <a:cs typeface="Times New Roman" panose="02020603050405020304" pitchFamily="18" charset="0"/>
              </a:rPr>
              <a:t>SOL:</a:t>
            </a:r>
          </a:p>
          <a:p>
            <a:pPr algn="just" fontAlgn="base"/>
            <a:r>
              <a:rPr lang="en-US" sz="2000" b="0" i="0" dirty="0">
                <a:solidFill>
                  <a:srgbClr val="000000"/>
                </a:solidFill>
                <a:effectLst/>
                <a:latin typeface="Times New Roman" panose="02020603050405020304" pitchFamily="18" charset="0"/>
                <a:cs typeface="Times New Roman" panose="02020603050405020304" pitchFamily="18" charset="0"/>
              </a:rPr>
              <a:t>P0 will execute first because only S0=1. Hence it will print 0 (for the first time). Also P0 releases S1 and S2. Since S1=1 and S2=1, therefore P1 or P2, any one of them can be executed. </a:t>
            </a:r>
          </a:p>
          <a:p>
            <a:pPr algn="just" fontAlgn="base"/>
            <a:r>
              <a:rPr lang="en-US" sz="2000" b="0" i="0" dirty="0">
                <a:solidFill>
                  <a:srgbClr val="000000"/>
                </a:solidFill>
                <a:effectLst/>
                <a:latin typeface="Times New Roman" panose="02020603050405020304" pitchFamily="18" charset="0"/>
                <a:cs typeface="Times New Roman" panose="02020603050405020304" pitchFamily="18" charset="0"/>
              </a:rPr>
              <a:t>Let us assume that P1 executes and releases S0 (Now value of S0 = 1). Note that P1 process is completed. </a:t>
            </a:r>
          </a:p>
          <a:p>
            <a:pPr algn="just" fontAlgn="base"/>
            <a:r>
              <a:rPr lang="en-US" sz="2000" b="0" i="0" dirty="0">
                <a:solidFill>
                  <a:srgbClr val="000000"/>
                </a:solidFill>
                <a:effectLst/>
                <a:latin typeface="Times New Roman" panose="02020603050405020304" pitchFamily="18" charset="0"/>
                <a:cs typeface="Times New Roman" panose="02020603050405020304" pitchFamily="18" charset="0"/>
              </a:rPr>
              <a:t>Now S0=1 and S2=1, hence either P0 can execute or P2 can execute. Let us check both the conditions:-</a:t>
            </a:r>
          </a:p>
          <a:p>
            <a:pPr algn="just" fontAlgn="base"/>
            <a:br>
              <a:rPr lang="en-US" sz="2000" b="0" i="0" dirty="0">
                <a:solidFill>
                  <a:srgbClr val="000000"/>
                </a:solidFill>
                <a:effectLst/>
                <a:latin typeface="Times New Roman" panose="02020603050405020304" pitchFamily="18" charset="0"/>
                <a:cs typeface="Times New Roman" panose="02020603050405020304" pitchFamily="18" charset="0"/>
              </a:rPr>
            </a:b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fontAlgn="base"/>
            <a:r>
              <a:rPr lang="en-US" sz="2000" b="0" i="0" dirty="0">
                <a:solidFill>
                  <a:srgbClr val="000000"/>
                </a:solidFill>
                <a:effectLst/>
                <a:latin typeface="Times New Roman" panose="02020603050405020304" pitchFamily="18" charset="0"/>
                <a:cs typeface="Times New Roman" panose="02020603050405020304" pitchFamily="18" charset="0"/>
              </a:rPr>
              <a:t>1. Let us assume that P2 executes, and releases S0 and completes its execution. Now P0 executes; S0=0 and prints 0 (i.e. second 0). And then releases S1 and S2. But note that P1 and P2 processes has already finished their execution. Again if P0 tries to execute it goes into sleep condition because S0=0. Therefore, minimum number of times '0' gets printed is 2.</a:t>
            </a:r>
          </a:p>
          <a:p>
            <a:pPr algn="just" fontAlgn="base"/>
            <a:br>
              <a:rPr lang="en-US" sz="2000" b="0" i="0" dirty="0">
                <a:solidFill>
                  <a:srgbClr val="000000"/>
                </a:solidFill>
                <a:effectLst/>
                <a:latin typeface="Times New Roman" panose="02020603050405020304" pitchFamily="18" charset="0"/>
                <a:cs typeface="Times New Roman" panose="02020603050405020304" pitchFamily="18" charset="0"/>
              </a:rPr>
            </a:br>
            <a:endParaRPr lang="en-US" sz="2000" b="0" i="0" dirty="0">
              <a:solidFill>
                <a:srgbClr val="000000"/>
              </a:solidFill>
              <a:effectLst/>
              <a:latin typeface="Times New Roman" panose="02020603050405020304" pitchFamily="18" charset="0"/>
              <a:cs typeface="Times New Roman" panose="02020603050405020304" pitchFamily="18" charset="0"/>
            </a:endParaRPr>
          </a:p>
          <a:p>
            <a:r>
              <a:rPr lang="en-US" sz="2000" b="0" i="0" dirty="0">
                <a:solidFill>
                  <a:srgbClr val="000000"/>
                </a:solidFill>
                <a:effectLst/>
                <a:latin typeface="Times New Roman" panose="02020603050405020304" pitchFamily="18" charset="0"/>
                <a:cs typeface="Times New Roman" panose="02020603050405020304" pitchFamily="18" charset="0"/>
              </a:rPr>
              <a:t>2. Now, let us assume that P0 executes. Hence S0=0, (due to wait(S0)), and it will print 0 (second 0) and releases S1 and S2. Now only P2 can execute, because P1 has already completed its execution and P0 cannot execute because S0 = 0. Now P2 executes and releases S0 (i.e. S0=1) and finishes its execution. Now P0 starts its execution and again prints 0 (</a:t>
            </a:r>
            <a:r>
              <a:rPr lang="en-US" sz="2000" b="0" i="0" dirty="0" err="1">
                <a:solidFill>
                  <a:srgbClr val="000000"/>
                </a:solidFill>
                <a:effectLst/>
                <a:latin typeface="Times New Roman" panose="02020603050405020304" pitchFamily="18" charset="0"/>
                <a:cs typeface="Times New Roman" panose="02020603050405020304" pitchFamily="18" charset="0"/>
              </a:rPr>
              <a:t>thrid</a:t>
            </a:r>
            <a:r>
              <a:rPr lang="en-US" sz="2000" b="0" i="0" dirty="0">
                <a:solidFill>
                  <a:srgbClr val="000000"/>
                </a:solidFill>
                <a:effectLst/>
                <a:latin typeface="Times New Roman" panose="02020603050405020304" pitchFamily="18" charset="0"/>
                <a:cs typeface="Times New Roman" panose="02020603050405020304" pitchFamily="18" charset="0"/>
              </a:rPr>
              <a:t> 0) and releases S1 and S2 (Note that now S0=0). P1 and P2 has already completed its execution therefore again P1 takes its turn, but since S0=0, it goes into sleep condition. And the processes P1 and P2 which could wakeup P0 has already finished their execution. Therefore, maximum number of times '0' gets printed is 2.</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7997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D4A22-7B16-4900-834C-5445E9140552}"/>
              </a:ext>
            </a:extLst>
          </p:cNvPr>
          <p:cNvSpPr>
            <a:spLocks noGrp="1"/>
          </p:cNvSpPr>
          <p:nvPr>
            <p:ph type="title"/>
          </p:nvPr>
        </p:nvSpPr>
        <p:spPr/>
        <p:txBody>
          <a:bodyPr/>
          <a:lstStyle/>
          <a:p>
            <a:r>
              <a:rPr lang="en-US" sz="4400" dirty="0">
                <a:latin typeface="Algerian" panose="04020705040A02060702" pitchFamily="82" charset="0"/>
              </a:rPr>
              <a:t>PROCESS SCHEDULING(SRTF)</a:t>
            </a:r>
            <a:endParaRPr lang="en-IN" sz="4400" dirty="0">
              <a:latin typeface="Algerian" panose="04020705040A02060702" pitchFamily="82" charset="0"/>
            </a:endParaRPr>
          </a:p>
        </p:txBody>
      </p:sp>
      <p:sp>
        <p:nvSpPr>
          <p:cNvPr id="4" name="Content Placeholder 2">
            <a:extLst>
              <a:ext uri="{FF2B5EF4-FFF2-40B4-BE49-F238E27FC236}">
                <a16:creationId xmlns:a16="http://schemas.microsoft.com/office/drawing/2014/main" id="{819CE225-E125-43BE-8425-CB6F6AFC06C2}"/>
              </a:ext>
            </a:extLst>
          </p:cNvPr>
          <p:cNvSpPr>
            <a:spLocks noGrp="1"/>
          </p:cNvSpPr>
          <p:nvPr>
            <p:ph idx="1"/>
          </p:nvPr>
        </p:nvSpPr>
        <p:spPr>
          <a:xfrm>
            <a:off x="125896" y="2332383"/>
            <a:ext cx="12066104" cy="4337119"/>
          </a:xfrm>
        </p:spPr>
        <p:txBody>
          <a:bodyPr>
            <a:normAutofit/>
          </a:bodyPr>
          <a:lstStyle/>
          <a:p>
            <a:pPr>
              <a:buNone/>
            </a:pPr>
            <a:r>
              <a:rPr lang="en-US" sz="2200" dirty="0">
                <a:latin typeface="Times New Roman" panose="02020603050405020304" pitchFamily="18" charset="0"/>
                <a:cs typeface="Times New Roman" panose="02020603050405020304" pitchFamily="18" charset="0"/>
              </a:rPr>
              <a:t>Consider the following CPU processes with arrival times (in milliseconds) and length of CPU bursts (in milliseconds) as given below:</a:t>
            </a:r>
          </a:p>
          <a:p>
            <a:pPr>
              <a:buNone/>
            </a:pPr>
            <a:r>
              <a:rPr lang="en-US" sz="2200" dirty="0">
                <a:latin typeface="Times New Roman" panose="02020603050405020304" pitchFamily="18" charset="0"/>
                <a:cs typeface="Times New Roman" panose="02020603050405020304" pitchFamily="18" charset="0"/>
              </a:rPr>
              <a:t>                                                                                </a:t>
            </a:r>
          </a:p>
          <a:p>
            <a:pPr>
              <a:buNone/>
            </a:pPr>
            <a:endParaRPr lang="en-US" sz="2200" dirty="0">
              <a:latin typeface="Times New Roman" panose="02020603050405020304" pitchFamily="18" charset="0"/>
              <a:cs typeface="Times New Roman" panose="02020603050405020304" pitchFamily="18" charset="0"/>
            </a:endParaRPr>
          </a:p>
          <a:p>
            <a:pPr>
              <a:buNone/>
            </a:pPr>
            <a:endParaRPr lang="en-US" sz="2200" dirty="0">
              <a:latin typeface="Times New Roman" panose="02020603050405020304" pitchFamily="18" charset="0"/>
              <a:cs typeface="Times New Roman" panose="02020603050405020304" pitchFamily="18" charset="0"/>
            </a:endParaRPr>
          </a:p>
          <a:p>
            <a:pPr>
              <a:buNone/>
            </a:pPr>
            <a:endParaRPr lang="en-US" sz="2200" dirty="0">
              <a:latin typeface="Times New Roman" panose="02020603050405020304" pitchFamily="18" charset="0"/>
              <a:cs typeface="Times New Roman" panose="02020603050405020304" pitchFamily="18" charset="0"/>
            </a:endParaRPr>
          </a:p>
          <a:p>
            <a:pPr>
              <a:buNone/>
            </a:pPr>
            <a:endParaRPr lang="en-US" sz="2200" dirty="0">
              <a:latin typeface="Times New Roman" panose="02020603050405020304" pitchFamily="18" charset="0"/>
              <a:cs typeface="Times New Roman" panose="02020603050405020304" pitchFamily="18" charset="0"/>
            </a:endParaRPr>
          </a:p>
          <a:p>
            <a:pPr>
              <a:buNone/>
            </a:pPr>
            <a:endParaRPr lang="en-US" sz="2200" dirty="0">
              <a:latin typeface="Times New Roman" panose="02020603050405020304" pitchFamily="18" charset="0"/>
              <a:cs typeface="Times New Roman" panose="02020603050405020304" pitchFamily="18" charset="0"/>
            </a:endParaRPr>
          </a:p>
          <a:p>
            <a:pPr>
              <a:buNone/>
            </a:pPr>
            <a:r>
              <a:rPr lang="en-US" sz="2200" dirty="0">
                <a:latin typeface="Times New Roman" panose="02020603050405020304" pitchFamily="18" charset="0"/>
                <a:cs typeface="Times New Roman" panose="02020603050405020304" pitchFamily="18" charset="0"/>
              </a:rPr>
              <a:t>If the pre-emptive shortest remaining time first scheduling algorithm is used to schedule the processes, then the average waiting time across all processes is _________ milliseconds.         (GATE 2017)</a:t>
            </a:r>
          </a:p>
          <a:p>
            <a:pPr>
              <a:buNone/>
            </a:pPr>
            <a:endParaRPr lang="en-US" sz="2000" dirty="0"/>
          </a:p>
        </p:txBody>
      </p:sp>
      <p:graphicFrame>
        <p:nvGraphicFramePr>
          <p:cNvPr id="5" name="Table 5">
            <a:extLst>
              <a:ext uri="{FF2B5EF4-FFF2-40B4-BE49-F238E27FC236}">
                <a16:creationId xmlns:a16="http://schemas.microsoft.com/office/drawing/2014/main" id="{564F724B-91EC-4E5D-B71E-6BD4D0290D3C}"/>
              </a:ext>
            </a:extLst>
          </p:cNvPr>
          <p:cNvGraphicFramePr>
            <a:graphicFrameLocks noGrp="1"/>
          </p:cNvGraphicFramePr>
          <p:nvPr>
            <p:extLst>
              <p:ext uri="{D42A27DB-BD31-4B8C-83A1-F6EECF244321}">
                <p14:modId xmlns:p14="http://schemas.microsoft.com/office/powerpoint/2010/main" val="520851215"/>
              </p:ext>
            </p:extLst>
          </p:nvPr>
        </p:nvGraphicFramePr>
        <p:xfrm>
          <a:off x="521253" y="3203113"/>
          <a:ext cx="8127999" cy="22860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534602813"/>
                    </a:ext>
                  </a:extLst>
                </a:gridCol>
                <a:gridCol w="2709333">
                  <a:extLst>
                    <a:ext uri="{9D8B030D-6E8A-4147-A177-3AD203B41FA5}">
                      <a16:colId xmlns:a16="http://schemas.microsoft.com/office/drawing/2014/main" val="3430781867"/>
                    </a:ext>
                  </a:extLst>
                </a:gridCol>
                <a:gridCol w="2709333">
                  <a:extLst>
                    <a:ext uri="{9D8B030D-6E8A-4147-A177-3AD203B41FA5}">
                      <a16:colId xmlns:a16="http://schemas.microsoft.com/office/drawing/2014/main" val="1612596028"/>
                    </a:ext>
                  </a:extLst>
                </a:gridCol>
              </a:tblGrid>
              <a:tr h="370840">
                <a:tc>
                  <a:txBody>
                    <a:bodyPr/>
                    <a:lstStyle/>
                    <a:p>
                      <a:r>
                        <a:rPr lang="en-US" sz="2400" dirty="0">
                          <a:latin typeface="Times New Roman" panose="02020603050405020304" pitchFamily="18" charset="0"/>
                          <a:cs typeface="Times New Roman" panose="02020603050405020304" pitchFamily="18" charset="0"/>
                        </a:rPr>
                        <a:t>PROCESS</a:t>
                      </a:r>
                    </a:p>
                  </a:txBody>
                  <a:tcPr/>
                </a:tc>
                <a:tc>
                  <a:txBody>
                    <a:bodyPr/>
                    <a:lstStyle/>
                    <a:p>
                      <a:r>
                        <a:rPr lang="en-US" sz="2400" dirty="0">
                          <a:latin typeface="Times New Roman" panose="02020603050405020304" pitchFamily="18" charset="0"/>
                          <a:cs typeface="Times New Roman" panose="02020603050405020304" pitchFamily="18" charset="0"/>
                        </a:rPr>
                        <a:t>ARRIVAL TIME</a:t>
                      </a:r>
                    </a:p>
                  </a:txBody>
                  <a:tcPr/>
                </a:tc>
                <a:tc>
                  <a:txBody>
                    <a:bodyPr/>
                    <a:lstStyle/>
                    <a:p>
                      <a:r>
                        <a:rPr lang="en-US" sz="2400" dirty="0">
                          <a:latin typeface="Times New Roman" panose="02020603050405020304" pitchFamily="18" charset="0"/>
                          <a:cs typeface="Times New Roman" panose="02020603050405020304" pitchFamily="18" charset="0"/>
                        </a:rPr>
                        <a:t>BURST</a:t>
                      </a:r>
                      <a:r>
                        <a:rPr lang="en-US" sz="2400" baseline="0" dirty="0">
                          <a:latin typeface="Times New Roman" panose="02020603050405020304" pitchFamily="18" charset="0"/>
                          <a:cs typeface="Times New Roman" panose="02020603050405020304" pitchFamily="18" charset="0"/>
                        </a:rPr>
                        <a:t> TIME</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26774603"/>
                  </a:ext>
                </a:extLst>
              </a:tr>
              <a:tr h="370840">
                <a:tc>
                  <a:txBody>
                    <a:bodyPr/>
                    <a:lstStyle/>
                    <a:p>
                      <a:r>
                        <a:rPr lang="en-US" sz="2400" dirty="0">
                          <a:latin typeface="Times New Roman" panose="02020603050405020304" pitchFamily="18" charset="0"/>
                          <a:cs typeface="Times New Roman" panose="02020603050405020304" pitchFamily="18" charset="0"/>
                        </a:rPr>
                        <a:t>P1</a:t>
                      </a:r>
                    </a:p>
                  </a:txBody>
                  <a:tcPr/>
                </a:tc>
                <a:tc>
                  <a:txBody>
                    <a:bodyPr/>
                    <a:lstStyle/>
                    <a:p>
                      <a:r>
                        <a:rPr lang="en-US" sz="2400" dirty="0">
                          <a:latin typeface="Times New Roman" panose="02020603050405020304" pitchFamily="18" charset="0"/>
                          <a:cs typeface="Times New Roman" panose="02020603050405020304" pitchFamily="18" charset="0"/>
                        </a:rPr>
                        <a:t>0</a:t>
                      </a:r>
                    </a:p>
                  </a:txBody>
                  <a:tcPr/>
                </a:tc>
                <a:tc>
                  <a:txBody>
                    <a:bodyPr/>
                    <a:lstStyle/>
                    <a:p>
                      <a:r>
                        <a:rPr lang="en-US" sz="2400" dirty="0">
                          <a:latin typeface="Times New Roman" panose="02020603050405020304" pitchFamily="18" charset="0"/>
                          <a:cs typeface="Times New Roman" panose="02020603050405020304" pitchFamily="18" charset="0"/>
                        </a:rPr>
                        <a:t>7</a:t>
                      </a:r>
                    </a:p>
                  </a:txBody>
                  <a:tcPr/>
                </a:tc>
                <a:extLst>
                  <a:ext uri="{0D108BD9-81ED-4DB2-BD59-A6C34878D82A}">
                    <a16:rowId xmlns:a16="http://schemas.microsoft.com/office/drawing/2014/main" val="4261113551"/>
                  </a:ext>
                </a:extLst>
              </a:tr>
              <a:tr h="370840">
                <a:tc>
                  <a:txBody>
                    <a:bodyPr/>
                    <a:lstStyle/>
                    <a:p>
                      <a:r>
                        <a:rPr lang="en-US" sz="2400" dirty="0">
                          <a:latin typeface="Times New Roman" panose="02020603050405020304" pitchFamily="18" charset="0"/>
                          <a:cs typeface="Times New Roman" panose="02020603050405020304" pitchFamily="18" charset="0"/>
                        </a:rPr>
                        <a:t>P2</a:t>
                      </a:r>
                    </a:p>
                  </a:txBody>
                  <a:tcPr/>
                </a:tc>
                <a:tc>
                  <a:txBody>
                    <a:bodyPr/>
                    <a:lstStyle/>
                    <a:p>
                      <a:r>
                        <a:rPr lang="en-US" sz="2400" dirty="0">
                          <a:latin typeface="Times New Roman" panose="02020603050405020304" pitchFamily="18" charset="0"/>
                          <a:cs typeface="Times New Roman" panose="02020603050405020304" pitchFamily="18" charset="0"/>
                        </a:rPr>
                        <a:t>3</a:t>
                      </a:r>
                    </a:p>
                  </a:txBody>
                  <a:tcPr/>
                </a:tc>
                <a:tc>
                  <a:txBody>
                    <a:bodyPr/>
                    <a:lstStyle/>
                    <a:p>
                      <a:r>
                        <a:rPr lang="en-US" sz="2400"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1603471831"/>
                  </a:ext>
                </a:extLst>
              </a:tr>
              <a:tr h="370840">
                <a:tc>
                  <a:txBody>
                    <a:bodyPr/>
                    <a:lstStyle/>
                    <a:p>
                      <a:r>
                        <a:rPr lang="en-US" sz="2400" dirty="0">
                          <a:latin typeface="Times New Roman" panose="02020603050405020304" pitchFamily="18" charset="0"/>
                          <a:cs typeface="Times New Roman" panose="02020603050405020304" pitchFamily="18" charset="0"/>
                        </a:rPr>
                        <a:t>P3</a:t>
                      </a:r>
                    </a:p>
                  </a:txBody>
                  <a:tcPr/>
                </a:tc>
                <a:tc>
                  <a:txBody>
                    <a:bodyPr/>
                    <a:lstStyle/>
                    <a:p>
                      <a:r>
                        <a:rPr lang="en-US" sz="2400" dirty="0">
                          <a:latin typeface="Times New Roman" panose="02020603050405020304" pitchFamily="18" charset="0"/>
                          <a:cs typeface="Times New Roman" panose="02020603050405020304" pitchFamily="18" charset="0"/>
                        </a:rPr>
                        <a:t>5</a:t>
                      </a:r>
                    </a:p>
                  </a:txBody>
                  <a:tcPr/>
                </a:tc>
                <a:tc>
                  <a:txBody>
                    <a:bodyPr/>
                    <a:lstStyle/>
                    <a:p>
                      <a:r>
                        <a:rPr lang="en-US" sz="2400" dirty="0">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16311902"/>
                  </a:ext>
                </a:extLst>
              </a:tr>
              <a:tr h="370840">
                <a:tc>
                  <a:txBody>
                    <a:bodyPr/>
                    <a:lstStyle/>
                    <a:p>
                      <a:r>
                        <a:rPr lang="en-US" sz="2400" dirty="0">
                          <a:latin typeface="Times New Roman" panose="02020603050405020304" pitchFamily="18" charset="0"/>
                          <a:cs typeface="Times New Roman" panose="02020603050405020304" pitchFamily="18" charset="0"/>
                        </a:rPr>
                        <a:t>P4</a:t>
                      </a:r>
                    </a:p>
                  </a:txBody>
                  <a:tcPr/>
                </a:tc>
                <a:tc>
                  <a:txBody>
                    <a:bodyPr/>
                    <a:lstStyle/>
                    <a:p>
                      <a:r>
                        <a:rPr lang="en-US" sz="2400" dirty="0">
                          <a:latin typeface="Times New Roman" panose="02020603050405020304" pitchFamily="18" charset="0"/>
                          <a:cs typeface="Times New Roman" panose="02020603050405020304" pitchFamily="18" charset="0"/>
                        </a:rPr>
                        <a:t>6</a:t>
                      </a:r>
                    </a:p>
                  </a:txBody>
                  <a:tcPr/>
                </a:tc>
                <a:tc>
                  <a:txBody>
                    <a:bodyPr/>
                    <a:lstStyle/>
                    <a:p>
                      <a:r>
                        <a:rPr lang="en-US" sz="2400"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val="1537994499"/>
                  </a:ext>
                </a:extLst>
              </a:tr>
            </a:tbl>
          </a:graphicData>
        </a:graphic>
      </p:graphicFrame>
    </p:spTree>
    <p:extLst>
      <p:ext uri="{BB962C8B-B14F-4D97-AF65-F5344CB8AC3E}">
        <p14:creationId xmlns:p14="http://schemas.microsoft.com/office/powerpoint/2010/main" val="1388775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D067A06-257F-4F98-99DD-4EFE5D57C718}"/>
              </a:ext>
            </a:extLst>
          </p:cNvPr>
          <p:cNvGraphicFramePr>
            <a:graphicFrameLocks/>
          </p:cNvGraphicFramePr>
          <p:nvPr>
            <p:extLst>
              <p:ext uri="{D42A27DB-BD31-4B8C-83A1-F6EECF244321}">
                <p14:modId xmlns:p14="http://schemas.microsoft.com/office/powerpoint/2010/main" val="1941484450"/>
              </p:ext>
            </p:extLst>
          </p:nvPr>
        </p:nvGraphicFramePr>
        <p:xfrm>
          <a:off x="722243" y="2654207"/>
          <a:ext cx="9203634" cy="2263607"/>
        </p:xfrm>
        <a:graphic>
          <a:graphicData uri="http://schemas.openxmlformats.org/drawingml/2006/table">
            <a:tbl>
              <a:tblPr firstRow="1" bandRow="1">
                <a:tableStyleId>{5C22544A-7EE6-4342-B048-85BDC9FD1C3A}</a:tableStyleId>
              </a:tblPr>
              <a:tblGrid>
                <a:gridCol w="1193064">
                  <a:extLst>
                    <a:ext uri="{9D8B030D-6E8A-4147-A177-3AD203B41FA5}">
                      <a16:colId xmlns:a16="http://schemas.microsoft.com/office/drawing/2014/main" val="20000"/>
                    </a:ext>
                  </a:extLst>
                </a:gridCol>
                <a:gridCol w="1789595">
                  <a:extLst>
                    <a:ext uri="{9D8B030D-6E8A-4147-A177-3AD203B41FA5}">
                      <a16:colId xmlns:a16="http://schemas.microsoft.com/office/drawing/2014/main" val="20001"/>
                    </a:ext>
                  </a:extLst>
                </a:gridCol>
                <a:gridCol w="1533939">
                  <a:extLst>
                    <a:ext uri="{9D8B030D-6E8A-4147-A177-3AD203B41FA5}">
                      <a16:colId xmlns:a16="http://schemas.microsoft.com/office/drawing/2014/main" val="20002"/>
                    </a:ext>
                  </a:extLst>
                </a:gridCol>
                <a:gridCol w="1704377">
                  <a:extLst>
                    <a:ext uri="{9D8B030D-6E8A-4147-A177-3AD203B41FA5}">
                      <a16:colId xmlns:a16="http://schemas.microsoft.com/office/drawing/2014/main" val="20003"/>
                    </a:ext>
                  </a:extLst>
                </a:gridCol>
                <a:gridCol w="1789595">
                  <a:extLst>
                    <a:ext uri="{9D8B030D-6E8A-4147-A177-3AD203B41FA5}">
                      <a16:colId xmlns:a16="http://schemas.microsoft.com/office/drawing/2014/main" val="20004"/>
                    </a:ext>
                  </a:extLst>
                </a:gridCol>
                <a:gridCol w="1193064">
                  <a:extLst>
                    <a:ext uri="{9D8B030D-6E8A-4147-A177-3AD203B41FA5}">
                      <a16:colId xmlns:a16="http://schemas.microsoft.com/office/drawing/2014/main" val="20005"/>
                    </a:ext>
                  </a:extLst>
                </a:gridCol>
              </a:tblGrid>
              <a:tr h="800567">
                <a:tc>
                  <a:txBody>
                    <a:bodyPr/>
                    <a:lstStyle/>
                    <a:p>
                      <a:r>
                        <a:rPr lang="en-US" dirty="0"/>
                        <a:t>PROCESS</a:t>
                      </a:r>
                    </a:p>
                  </a:txBody>
                  <a:tcPr/>
                </a:tc>
                <a:tc>
                  <a:txBody>
                    <a:bodyPr/>
                    <a:lstStyle/>
                    <a:p>
                      <a:r>
                        <a:rPr lang="en-US" dirty="0"/>
                        <a:t>ARRIVAL TIME</a:t>
                      </a:r>
                    </a:p>
                  </a:txBody>
                  <a:tcPr/>
                </a:tc>
                <a:tc>
                  <a:txBody>
                    <a:bodyPr/>
                    <a:lstStyle/>
                    <a:p>
                      <a:r>
                        <a:rPr lang="en-US" dirty="0"/>
                        <a:t>BURST TIME</a:t>
                      </a:r>
                    </a:p>
                  </a:txBody>
                  <a:tcPr/>
                </a:tc>
                <a:tc>
                  <a:txBody>
                    <a:bodyPr/>
                    <a:lstStyle/>
                    <a:p>
                      <a:r>
                        <a:rPr lang="en-US" dirty="0"/>
                        <a:t>COMPLETION</a:t>
                      </a:r>
                      <a:r>
                        <a:rPr lang="en-US" baseline="0" dirty="0"/>
                        <a:t> TIME</a:t>
                      </a:r>
                      <a:endParaRPr lang="en-US" dirty="0"/>
                    </a:p>
                  </a:txBody>
                  <a:tcPr/>
                </a:tc>
                <a:tc>
                  <a:txBody>
                    <a:bodyPr/>
                    <a:lstStyle/>
                    <a:p>
                      <a:r>
                        <a:rPr lang="en-US" dirty="0"/>
                        <a:t>TURNAROUND TIME</a:t>
                      </a:r>
                    </a:p>
                  </a:txBody>
                  <a:tcPr/>
                </a:tc>
                <a:tc>
                  <a:txBody>
                    <a:bodyPr/>
                    <a:lstStyle/>
                    <a:p>
                      <a:r>
                        <a:rPr lang="en-US" dirty="0"/>
                        <a:t>WAITING TIME</a:t>
                      </a:r>
                    </a:p>
                  </a:txBody>
                  <a:tcPr/>
                </a:tc>
                <a:extLst>
                  <a:ext uri="{0D108BD9-81ED-4DB2-BD59-A6C34878D82A}">
                    <a16:rowId xmlns:a16="http://schemas.microsoft.com/office/drawing/2014/main" val="10000"/>
                  </a:ext>
                </a:extLst>
              </a:tr>
              <a:tr h="218958">
                <a:tc>
                  <a:txBody>
                    <a:bodyPr/>
                    <a:lstStyle/>
                    <a:p>
                      <a:r>
                        <a:rPr lang="en-US" dirty="0"/>
                        <a:t>P1</a:t>
                      </a:r>
                    </a:p>
                  </a:txBody>
                  <a:tcPr/>
                </a:tc>
                <a:tc>
                  <a:txBody>
                    <a:bodyPr/>
                    <a:lstStyle/>
                    <a:p>
                      <a:r>
                        <a:rPr lang="en-US" dirty="0"/>
                        <a:t>0</a:t>
                      </a:r>
                    </a:p>
                  </a:txBody>
                  <a:tcPr/>
                </a:tc>
                <a:tc>
                  <a:txBody>
                    <a:bodyPr/>
                    <a:lstStyle/>
                    <a:p>
                      <a:r>
                        <a:rPr lang="en-US" dirty="0"/>
                        <a:t>7</a:t>
                      </a:r>
                    </a:p>
                  </a:txBody>
                  <a:tcPr/>
                </a:tc>
                <a:tc>
                  <a:txBody>
                    <a:bodyPr/>
                    <a:lstStyle/>
                    <a:p>
                      <a:r>
                        <a:rPr lang="en-US" dirty="0"/>
                        <a:t>12</a:t>
                      </a:r>
                    </a:p>
                  </a:txBody>
                  <a:tcPr/>
                </a:tc>
                <a:tc>
                  <a:txBody>
                    <a:bodyPr/>
                    <a:lstStyle/>
                    <a:p>
                      <a:r>
                        <a:rPr lang="en-US" dirty="0"/>
                        <a:t>12</a:t>
                      </a:r>
                    </a:p>
                  </a:txBody>
                  <a:tcPr/>
                </a:tc>
                <a:tc>
                  <a:txBody>
                    <a:bodyPr/>
                    <a:lstStyle/>
                    <a:p>
                      <a:r>
                        <a:rPr lang="en-US" dirty="0"/>
                        <a:t>5</a:t>
                      </a:r>
                    </a:p>
                  </a:txBody>
                  <a:tcPr/>
                </a:tc>
                <a:extLst>
                  <a:ext uri="{0D108BD9-81ED-4DB2-BD59-A6C34878D82A}">
                    <a16:rowId xmlns:a16="http://schemas.microsoft.com/office/drawing/2014/main" val="10001"/>
                  </a:ext>
                </a:extLst>
              </a:tr>
              <a:tr h="218958">
                <a:tc>
                  <a:txBody>
                    <a:bodyPr/>
                    <a:lstStyle/>
                    <a:p>
                      <a:r>
                        <a:rPr lang="en-US" dirty="0"/>
                        <a:t>P2</a:t>
                      </a:r>
                    </a:p>
                  </a:txBody>
                  <a:tcPr/>
                </a:tc>
                <a:tc>
                  <a:txBody>
                    <a:bodyPr/>
                    <a:lstStyle/>
                    <a:p>
                      <a:r>
                        <a:rPr lang="en-US" dirty="0"/>
                        <a:t>3</a:t>
                      </a:r>
                    </a:p>
                  </a:txBody>
                  <a:tcPr/>
                </a:tc>
                <a:tc>
                  <a:txBody>
                    <a:bodyPr/>
                    <a:lstStyle/>
                    <a:p>
                      <a:r>
                        <a:rPr lang="en-US" dirty="0"/>
                        <a:t>3</a:t>
                      </a:r>
                    </a:p>
                  </a:txBody>
                  <a:tcPr/>
                </a:tc>
                <a:tc>
                  <a:txBody>
                    <a:bodyPr/>
                    <a:lstStyle/>
                    <a:p>
                      <a:r>
                        <a:rPr lang="en-US" dirty="0"/>
                        <a:t>6</a:t>
                      </a:r>
                    </a:p>
                  </a:txBody>
                  <a:tcPr/>
                </a:tc>
                <a:tc>
                  <a:txBody>
                    <a:bodyPr/>
                    <a:lstStyle/>
                    <a:p>
                      <a:r>
                        <a:rPr lang="en-US" dirty="0"/>
                        <a:t>3</a:t>
                      </a:r>
                    </a:p>
                  </a:txBody>
                  <a:tcPr/>
                </a:tc>
                <a:tc>
                  <a:txBody>
                    <a:bodyPr/>
                    <a:lstStyle/>
                    <a:p>
                      <a:r>
                        <a:rPr lang="en-US" dirty="0"/>
                        <a:t>0</a:t>
                      </a:r>
                    </a:p>
                  </a:txBody>
                  <a:tcPr/>
                </a:tc>
                <a:extLst>
                  <a:ext uri="{0D108BD9-81ED-4DB2-BD59-A6C34878D82A}">
                    <a16:rowId xmlns:a16="http://schemas.microsoft.com/office/drawing/2014/main" val="10002"/>
                  </a:ext>
                </a:extLst>
              </a:tr>
              <a:tr h="218958">
                <a:tc>
                  <a:txBody>
                    <a:bodyPr/>
                    <a:lstStyle/>
                    <a:p>
                      <a:r>
                        <a:rPr lang="en-US" dirty="0"/>
                        <a:t>P3</a:t>
                      </a:r>
                    </a:p>
                  </a:txBody>
                  <a:tcPr/>
                </a:tc>
                <a:tc>
                  <a:txBody>
                    <a:bodyPr/>
                    <a:lstStyle/>
                    <a:p>
                      <a:r>
                        <a:rPr lang="en-US" dirty="0"/>
                        <a:t>5</a:t>
                      </a:r>
                    </a:p>
                  </a:txBody>
                  <a:tcPr/>
                </a:tc>
                <a:tc>
                  <a:txBody>
                    <a:bodyPr/>
                    <a:lstStyle/>
                    <a:p>
                      <a:r>
                        <a:rPr lang="en-US" dirty="0"/>
                        <a:t>5</a:t>
                      </a:r>
                    </a:p>
                  </a:txBody>
                  <a:tcPr/>
                </a:tc>
                <a:tc>
                  <a:txBody>
                    <a:bodyPr/>
                    <a:lstStyle/>
                    <a:p>
                      <a:r>
                        <a:rPr lang="en-US" dirty="0"/>
                        <a:t>17</a:t>
                      </a:r>
                    </a:p>
                  </a:txBody>
                  <a:tcPr/>
                </a:tc>
                <a:tc>
                  <a:txBody>
                    <a:bodyPr/>
                    <a:lstStyle/>
                    <a:p>
                      <a:r>
                        <a:rPr lang="en-US" dirty="0"/>
                        <a:t>12</a:t>
                      </a:r>
                    </a:p>
                  </a:txBody>
                  <a:tcPr/>
                </a:tc>
                <a:tc>
                  <a:txBody>
                    <a:bodyPr/>
                    <a:lstStyle/>
                    <a:p>
                      <a:r>
                        <a:rPr lang="en-US" dirty="0"/>
                        <a:t>7</a:t>
                      </a:r>
                    </a:p>
                  </a:txBody>
                  <a:tcPr/>
                </a:tc>
                <a:extLst>
                  <a:ext uri="{0D108BD9-81ED-4DB2-BD59-A6C34878D82A}">
                    <a16:rowId xmlns:a16="http://schemas.microsoft.com/office/drawing/2014/main" val="10003"/>
                  </a:ext>
                </a:extLst>
              </a:tr>
              <a:tr h="218958">
                <a:tc>
                  <a:txBody>
                    <a:bodyPr/>
                    <a:lstStyle/>
                    <a:p>
                      <a:r>
                        <a:rPr lang="en-US" dirty="0"/>
                        <a:t>P4</a:t>
                      </a:r>
                    </a:p>
                  </a:txBody>
                  <a:tcPr/>
                </a:tc>
                <a:tc>
                  <a:txBody>
                    <a:bodyPr/>
                    <a:lstStyle/>
                    <a:p>
                      <a:r>
                        <a:rPr lang="en-US" dirty="0"/>
                        <a:t>6</a:t>
                      </a:r>
                    </a:p>
                  </a:txBody>
                  <a:tcPr/>
                </a:tc>
                <a:tc>
                  <a:txBody>
                    <a:bodyPr/>
                    <a:lstStyle/>
                    <a:p>
                      <a:r>
                        <a:rPr lang="en-US" dirty="0"/>
                        <a:t>2</a:t>
                      </a:r>
                    </a:p>
                  </a:txBody>
                  <a:tcPr/>
                </a:tc>
                <a:tc>
                  <a:txBody>
                    <a:bodyPr/>
                    <a:lstStyle/>
                    <a:p>
                      <a:r>
                        <a:rPr lang="en-US" dirty="0"/>
                        <a:t>8</a:t>
                      </a:r>
                    </a:p>
                  </a:txBody>
                  <a:tcPr/>
                </a:tc>
                <a:tc>
                  <a:txBody>
                    <a:bodyPr/>
                    <a:lstStyle/>
                    <a:p>
                      <a:r>
                        <a:rPr lang="en-US" dirty="0"/>
                        <a:t>2</a:t>
                      </a:r>
                    </a:p>
                  </a:txBody>
                  <a:tcPr/>
                </a:tc>
                <a:tc>
                  <a:txBody>
                    <a:bodyPr/>
                    <a:lstStyle/>
                    <a:p>
                      <a:r>
                        <a:rPr lang="en-US" dirty="0"/>
                        <a:t>0</a:t>
                      </a:r>
                    </a:p>
                  </a:txBody>
                  <a:tcPr/>
                </a:tc>
                <a:extLst>
                  <a:ext uri="{0D108BD9-81ED-4DB2-BD59-A6C34878D82A}">
                    <a16:rowId xmlns:a16="http://schemas.microsoft.com/office/drawing/2014/main" val="10004"/>
                  </a:ext>
                </a:extLst>
              </a:tr>
            </a:tbl>
          </a:graphicData>
        </a:graphic>
      </p:graphicFrame>
      <p:graphicFrame>
        <p:nvGraphicFramePr>
          <p:cNvPr id="5" name="Table 4">
            <a:extLst>
              <a:ext uri="{FF2B5EF4-FFF2-40B4-BE49-F238E27FC236}">
                <a16:creationId xmlns:a16="http://schemas.microsoft.com/office/drawing/2014/main" id="{B8C22151-4C14-49B4-9EC2-908128D30B27}"/>
              </a:ext>
            </a:extLst>
          </p:cNvPr>
          <p:cNvGraphicFramePr>
            <a:graphicFrameLocks noGrp="1"/>
          </p:cNvGraphicFramePr>
          <p:nvPr>
            <p:extLst>
              <p:ext uri="{D42A27DB-BD31-4B8C-83A1-F6EECF244321}">
                <p14:modId xmlns:p14="http://schemas.microsoft.com/office/powerpoint/2010/main" val="605638358"/>
              </p:ext>
            </p:extLst>
          </p:nvPr>
        </p:nvGraphicFramePr>
        <p:xfrm>
          <a:off x="1096617" y="5440017"/>
          <a:ext cx="6096000" cy="53340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533400">
                <a:tc>
                  <a:txBody>
                    <a:bodyPr/>
                    <a:lstStyle/>
                    <a:p>
                      <a:r>
                        <a:rPr lang="en-US" dirty="0"/>
                        <a:t>P1</a:t>
                      </a:r>
                    </a:p>
                  </a:txBody>
                  <a:tcPr/>
                </a:tc>
                <a:tc>
                  <a:txBody>
                    <a:bodyPr/>
                    <a:lstStyle/>
                    <a:p>
                      <a:r>
                        <a:rPr lang="en-US" dirty="0"/>
                        <a:t>P2</a:t>
                      </a:r>
                    </a:p>
                  </a:txBody>
                  <a:tcPr/>
                </a:tc>
                <a:tc>
                  <a:txBody>
                    <a:bodyPr/>
                    <a:lstStyle/>
                    <a:p>
                      <a:r>
                        <a:rPr lang="en-US" dirty="0"/>
                        <a:t>P2</a:t>
                      </a:r>
                    </a:p>
                  </a:txBody>
                  <a:tcPr/>
                </a:tc>
                <a:tc>
                  <a:txBody>
                    <a:bodyPr/>
                    <a:lstStyle/>
                    <a:p>
                      <a:r>
                        <a:rPr lang="en-US" dirty="0"/>
                        <a:t>P4</a:t>
                      </a:r>
                    </a:p>
                  </a:txBody>
                  <a:tcPr/>
                </a:tc>
                <a:tc>
                  <a:txBody>
                    <a:bodyPr/>
                    <a:lstStyle/>
                    <a:p>
                      <a:r>
                        <a:rPr lang="en-US" dirty="0"/>
                        <a:t>P1</a:t>
                      </a:r>
                    </a:p>
                  </a:txBody>
                  <a:tcPr/>
                </a:tc>
                <a:tc>
                  <a:txBody>
                    <a:bodyPr/>
                    <a:lstStyle/>
                    <a:p>
                      <a:r>
                        <a:rPr lang="en-US" dirty="0"/>
                        <a:t>P3</a:t>
                      </a:r>
                    </a:p>
                  </a:txBody>
                  <a:tcPr/>
                </a:tc>
                <a:extLst>
                  <a:ext uri="{0D108BD9-81ED-4DB2-BD59-A6C34878D82A}">
                    <a16:rowId xmlns:a16="http://schemas.microsoft.com/office/drawing/2014/main" val="10000"/>
                  </a:ext>
                </a:extLst>
              </a:tr>
            </a:tbl>
          </a:graphicData>
        </a:graphic>
      </p:graphicFrame>
      <p:sp>
        <p:nvSpPr>
          <p:cNvPr id="6" name="TextBox 5">
            <a:extLst>
              <a:ext uri="{FF2B5EF4-FFF2-40B4-BE49-F238E27FC236}">
                <a16:creationId xmlns:a16="http://schemas.microsoft.com/office/drawing/2014/main" id="{9A2DD0E0-B7D8-4242-BE99-CB751B62AE61}"/>
              </a:ext>
            </a:extLst>
          </p:cNvPr>
          <p:cNvSpPr txBox="1"/>
          <p:nvPr/>
        </p:nvSpPr>
        <p:spPr>
          <a:xfrm>
            <a:off x="887895" y="6125817"/>
            <a:ext cx="6609522" cy="369332"/>
          </a:xfrm>
          <a:prstGeom prst="rect">
            <a:avLst/>
          </a:prstGeom>
          <a:ln>
            <a:solidFill>
              <a:schemeClr val="bg1"/>
            </a:solidFill>
          </a:ln>
        </p:spPr>
        <p:style>
          <a:lnRef idx="2">
            <a:schemeClr val="accent6">
              <a:shade val="50000"/>
            </a:schemeClr>
          </a:lnRef>
          <a:fillRef idx="1001">
            <a:schemeClr val="lt1"/>
          </a:fillRef>
          <a:effectRef idx="0">
            <a:schemeClr val="accent6"/>
          </a:effectRef>
          <a:fontRef idx="minor">
            <a:schemeClr val="lt1"/>
          </a:fontRef>
        </p:style>
        <p:txBody>
          <a:bodyPr wrap="square" rtlCol="0">
            <a:spAutoFit/>
          </a:bodyPr>
          <a:lstStyle/>
          <a:p>
            <a:r>
              <a:rPr lang="en-US" dirty="0">
                <a:solidFill>
                  <a:schemeClr val="tx1"/>
                </a:solidFill>
              </a:rPr>
              <a:t>0               3              5              6             8               12           17             </a:t>
            </a:r>
          </a:p>
        </p:txBody>
      </p:sp>
      <p:sp>
        <p:nvSpPr>
          <p:cNvPr id="2" name="TextBox 1">
            <a:extLst>
              <a:ext uri="{FF2B5EF4-FFF2-40B4-BE49-F238E27FC236}">
                <a16:creationId xmlns:a16="http://schemas.microsoft.com/office/drawing/2014/main" id="{C7B4AF69-8CAA-4DDC-9919-C96479833058}"/>
              </a:ext>
            </a:extLst>
          </p:cNvPr>
          <p:cNvSpPr txBox="1"/>
          <p:nvPr/>
        </p:nvSpPr>
        <p:spPr>
          <a:xfrm>
            <a:off x="798443" y="362851"/>
            <a:ext cx="8242852"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Options :</a:t>
            </a:r>
          </a:p>
          <a:p>
            <a:r>
              <a:rPr lang="pt-BR" sz="2400" b="1" i="0" dirty="0">
                <a:solidFill>
                  <a:srgbClr val="40424E"/>
                </a:solidFill>
                <a:effectLst/>
                <a:latin typeface="Times New Roman" panose="02020603050405020304" pitchFamily="18" charset="0"/>
                <a:cs typeface="Times New Roman" panose="02020603050405020304" pitchFamily="18" charset="0"/>
              </a:rPr>
              <a:t>(A)</a:t>
            </a:r>
            <a:r>
              <a:rPr lang="pt-BR" sz="2400" b="0" i="0" dirty="0">
                <a:solidFill>
                  <a:srgbClr val="40424E"/>
                </a:solidFill>
                <a:effectLst/>
                <a:latin typeface="Times New Roman" panose="02020603050405020304" pitchFamily="18" charset="0"/>
                <a:cs typeface="Times New Roman" panose="02020603050405020304" pitchFamily="18" charset="0"/>
              </a:rPr>
              <a:t> 1</a:t>
            </a:r>
            <a:br>
              <a:rPr lang="pt-BR" sz="2400" dirty="0">
                <a:latin typeface="Times New Roman" panose="02020603050405020304" pitchFamily="18" charset="0"/>
                <a:cs typeface="Times New Roman" panose="02020603050405020304" pitchFamily="18" charset="0"/>
              </a:rPr>
            </a:br>
            <a:r>
              <a:rPr lang="pt-BR" sz="2400" b="1" i="0" dirty="0">
                <a:solidFill>
                  <a:srgbClr val="40424E"/>
                </a:solidFill>
                <a:effectLst/>
                <a:latin typeface="Times New Roman" panose="02020603050405020304" pitchFamily="18" charset="0"/>
                <a:cs typeface="Times New Roman" panose="02020603050405020304" pitchFamily="18" charset="0"/>
              </a:rPr>
              <a:t>(B)</a:t>
            </a:r>
            <a:r>
              <a:rPr lang="pt-BR" sz="2400" b="0" i="0" dirty="0">
                <a:solidFill>
                  <a:srgbClr val="40424E"/>
                </a:solidFill>
                <a:effectLst/>
                <a:latin typeface="Times New Roman" panose="02020603050405020304" pitchFamily="18" charset="0"/>
                <a:cs typeface="Times New Roman" panose="02020603050405020304" pitchFamily="18" charset="0"/>
              </a:rPr>
              <a:t> 2</a:t>
            </a:r>
            <a:br>
              <a:rPr lang="pt-BR" sz="2400" dirty="0">
                <a:latin typeface="Times New Roman" panose="02020603050405020304" pitchFamily="18" charset="0"/>
                <a:cs typeface="Times New Roman" panose="02020603050405020304" pitchFamily="18" charset="0"/>
              </a:rPr>
            </a:br>
            <a:r>
              <a:rPr lang="pt-BR" sz="2400" b="1" i="0" dirty="0">
                <a:solidFill>
                  <a:srgbClr val="40424E"/>
                </a:solidFill>
                <a:effectLst/>
                <a:latin typeface="Times New Roman" panose="02020603050405020304" pitchFamily="18" charset="0"/>
                <a:cs typeface="Times New Roman" panose="02020603050405020304" pitchFamily="18" charset="0"/>
              </a:rPr>
              <a:t>(C)</a:t>
            </a:r>
            <a:r>
              <a:rPr lang="pt-BR" sz="2400" b="0" i="0" dirty="0">
                <a:solidFill>
                  <a:srgbClr val="40424E"/>
                </a:solidFill>
                <a:effectLst/>
                <a:latin typeface="Times New Roman" panose="02020603050405020304" pitchFamily="18" charset="0"/>
                <a:cs typeface="Times New Roman" panose="02020603050405020304" pitchFamily="18" charset="0"/>
              </a:rPr>
              <a:t> 3</a:t>
            </a:r>
            <a:br>
              <a:rPr lang="pt-BR" sz="2400" dirty="0">
                <a:latin typeface="Times New Roman" panose="02020603050405020304" pitchFamily="18" charset="0"/>
                <a:cs typeface="Times New Roman" panose="02020603050405020304" pitchFamily="18" charset="0"/>
              </a:rPr>
            </a:br>
            <a:r>
              <a:rPr lang="pt-BR" sz="2400" b="1" i="0" dirty="0">
                <a:solidFill>
                  <a:srgbClr val="40424E"/>
                </a:solidFill>
                <a:effectLst/>
                <a:latin typeface="Times New Roman" panose="02020603050405020304" pitchFamily="18" charset="0"/>
                <a:cs typeface="Times New Roman" panose="02020603050405020304" pitchFamily="18" charset="0"/>
              </a:rPr>
              <a:t>(D)</a:t>
            </a:r>
            <a:r>
              <a:rPr lang="pt-BR" sz="2400" b="0" i="0" dirty="0">
                <a:solidFill>
                  <a:srgbClr val="40424E"/>
                </a:solidFill>
                <a:effectLst/>
                <a:latin typeface="Times New Roman" panose="02020603050405020304" pitchFamily="18" charset="0"/>
                <a:cs typeface="Times New Roman" panose="02020603050405020304" pitchFamily="18" charset="0"/>
              </a:rPr>
              <a:t> 4</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7731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E8804C3-533F-4461-9ACF-BCE8250D2428}"/>
              </a:ext>
            </a:extLst>
          </p:cNvPr>
          <p:cNvSpPr txBox="1">
            <a:spLocks/>
          </p:cNvSpPr>
          <p:nvPr/>
        </p:nvSpPr>
        <p:spPr>
          <a:xfrm>
            <a:off x="490330" y="586408"/>
            <a:ext cx="9912627" cy="6019800"/>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Wingdings 3" charset="2"/>
              <a:buNone/>
            </a:pPr>
            <a:r>
              <a:rPr lang="en-US" sz="2000" dirty="0">
                <a:latin typeface="Times New Roman" panose="02020603050405020304" pitchFamily="18" charset="0"/>
                <a:cs typeface="Times New Roman" panose="02020603050405020304" pitchFamily="18" charset="0"/>
              </a:rPr>
              <a:t>The Average Waiting time=</a:t>
            </a:r>
          </a:p>
          <a:p>
            <a:pPr>
              <a:buFont typeface="Wingdings 3" charset="2"/>
              <a:buNone/>
            </a:pPr>
            <a:endParaRPr lang="en-US" sz="2000" dirty="0">
              <a:latin typeface="Times New Roman" panose="02020603050405020304" pitchFamily="18" charset="0"/>
              <a:cs typeface="Times New Roman" panose="02020603050405020304" pitchFamily="18" charset="0"/>
            </a:endParaRPr>
          </a:p>
          <a:p>
            <a:pPr fontAlgn="base">
              <a:buFont typeface="Wingdings 3" charset="2"/>
              <a:buNone/>
            </a:pPr>
            <a:r>
              <a:rPr lang="en-US" sz="2000" dirty="0">
                <a:latin typeface="Times New Roman" panose="02020603050405020304" pitchFamily="18" charset="0"/>
                <a:cs typeface="Times New Roman" panose="02020603050405020304" pitchFamily="18" charset="0"/>
              </a:rPr>
              <a:t>   The Gantt chart is prepared according to the arrival and burst time given in the table.​​</a:t>
            </a:r>
          </a:p>
          <a:p>
            <a:pPr fontAlgn="base"/>
            <a:r>
              <a:rPr lang="en-US" sz="2000" dirty="0">
                <a:latin typeface="Times New Roman" panose="02020603050405020304" pitchFamily="18" charset="0"/>
                <a:cs typeface="Times New Roman" panose="02020603050405020304" pitchFamily="18" charset="0"/>
              </a:rPr>
              <a:t>Since, at time 0, the only available process is P1 with CPU burst time 7. This is the only available process in the list therefore it is scheduled.​</a:t>
            </a:r>
          </a:p>
          <a:p>
            <a:pPr fontAlgn="base"/>
            <a:r>
              <a:rPr lang="en-US" sz="2000" dirty="0">
                <a:latin typeface="Times New Roman" panose="02020603050405020304" pitchFamily="18" charset="0"/>
                <a:cs typeface="Times New Roman" panose="02020603050405020304" pitchFamily="18" charset="0"/>
              </a:rPr>
              <a:t>The next process arrives at time 3. Since the algorithm we are using is SRTF which is a preemptive one, the current execution is stopped, and the scheduler checks for the process with the least burst time.​</a:t>
            </a:r>
          </a:p>
          <a:p>
            <a:pPr fontAlgn="base"/>
            <a:r>
              <a:rPr lang="en-US" sz="2000" dirty="0">
                <a:latin typeface="Times New Roman" panose="02020603050405020304" pitchFamily="18" charset="0"/>
                <a:cs typeface="Times New Roman" panose="02020603050405020304" pitchFamily="18" charset="0"/>
              </a:rPr>
              <a:t>So now there are 2 processes available in the ready queue.P1 is executed for 3 milliseconds and remaining burst time is 4 milliseconds whereas P2 has burst time of 3 </a:t>
            </a:r>
            <a:r>
              <a:rPr lang="en-US" sz="2000" dirty="0" err="1">
                <a:latin typeface="Times New Roman" panose="02020603050405020304" pitchFamily="18" charset="0"/>
                <a:cs typeface="Times New Roman" panose="02020603050405020304" pitchFamily="18" charset="0"/>
              </a:rPr>
              <a:t>ms.</a:t>
            </a:r>
            <a:r>
              <a:rPr lang="en-US" sz="2000" dirty="0">
                <a:latin typeface="Times New Roman" panose="02020603050405020304" pitchFamily="18" charset="0"/>
                <a:cs typeface="Times New Roman" panose="02020603050405020304" pitchFamily="18" charset="0"/>
              </a:rPr>
              <a:t> Hence Process P2 is scheduled on the CPU according to the algorithm.​</a:t>
            </a:r>
          </a:p>
          <a:p>
            <a:pPr fontAlgn="base"/>
            <a:r>
              <a:rPr lang="en-US" sz="2000" dirty="0">
                <a:latin typeface="Times New Roman" panose="02020603050405020304" pitchFamily="18" charset="0"/>
                <a:cs typeface="Times New Roman" panose="02020603050405020304" pitchFamily="18" charset="0"/>
              </a:rPr>
              <a:t>The Next process P3 arrives at time 5.But as the remaining burst time of P2 is 1ms,therefore P3 continues to execute.</a:t>
            </a:r>
          </a:p>
          <a:p>
            <a:pPr fontAlgn="base"/>
            <a:r>
              <a:rPr lang="en-US" sz="2000" dirty="0">
                <a:latin typeface="Times New Roman" panose="02020603050405020304" pitchFamily="18" charset="0"/>
                <a:cs typeface="Times New Roman" panose="02020603050405020304" pitchFamily="18" charset="0"/>
              </a:rPr>
              <a:t>The Next process arrives at time 6.As the process P2 is finished executing the ,the scheduler will compare the burst time of remaining processes in the ready queue which are P1(4ms), P4(2ms) and P3(5ms).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t>
            </a:r>
          </a:p>
          <a:p>
            <a:pPr fontAlgn="base"/>
            <a:endParaRPr lang="en-US" sz="2000" dirty="0">
              <a:latin typeface="Times New Roman" panose="02020603050405020304" pitchFamily="18" charset="0"/>
              <a:cs typeface="Times New Roman" panose="02020603050405020304" pitchFamily="18" charset="0"/>
            </a:endParaRPr>
          </a:p>
          <a:p>
            <a:pPr fontAlgn="base"/>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5549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7D89079-F2CA-4743-87DF-86872525F6A6}"/>
              </a:ext>
            </a:extLst>
          </p:cNvPr>
          <p:cNvSpPr txBox="1">
            <a:spLocks/>
          </p:cNvSpPr>
          <p:nvPr/>
        </p:nvSpPr>
        <p:spPr>
          <a:xfrm>
            <a:off x="457199" y="533400"/>
            <a:ext cx="9852991" cy="5668963"/>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As the burst time of P4 is least, it will execute without getting interrupted until its completion.</a:t>
            </a:r>
          </a:p>
          <a:p>
            <a:r>
              <a:rPr lang="en-US" sz="2400" dirty="0">
                <a:latin typeface="Times New Roman" panose="02020603050405020304" pitchFamily="18" charset="0"/>
                <a:cs typeface="Times New Roman" panose="02020603050405020304" pitchFamily="18" charset="0"/>
              </a:rPr>
              <a:t>After this P1 will be executed and then P3 as per the SHORTEST JOB  FIRST algorithm.</a:t>
            </a:r>
          </a:p>
          <a:p>
            <a:pPr>
              <a:buFont typeface="Wingdings 3" charset="2"/>
              <a:buNone/>
            </a:pPr>
            <a:r>
              <a:rPr lang="en-US" sz="2400" dirty="0">
                <a:latin typeface="Times New Roman" panose="02020603050405020304" pitchFamily="18" charset="0"/>
                <a:cs typeface="Times New Roman" panose="02020603050405020304" pitchFamily="18" charset="0"/>
              </a:rPr>
              <a:t>Once all the processes arrive ,no preemption(interruption while execution) is done , and the algorithm runs as SJF.</a:t>
            </a:r>
          </a:p>
          <a:p>
            <a:pPr>
              <a:buFont typeface="Wingdings 3" charset="2"/>
              <a:buNone/>
            </a:pPr>
            <a:r>
              <a:rPr lang="en-US" sz="2400" dirty="0">
                <a:latin typeface="Times New Roman" panose="02020603050405020304" pitchFamily="18" charset="0"/>
                <a:cs typeface="Times New Roman" panose="02020603050405020304" pitchFamily="18" charset="0"/>
              </a:rPr>
              <a:t>Therefore, the Avg Waiting Time is 3 milliseconds for the above question.</a:t>
            </a:r>
          </a:p>
        </p:txBody>
      </p:sp>
    </p:spTree>
    <p:extLst>
      <p:ext uri="{BB962C8B-B14F-4D97-AF65-F5344CB8AC3E}">
        <p14:creationId xmlns:p14="http://schemas.microsoft.com/office/powerpoint/2010/main" val="3738114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C3904-14CE-44A8-90C1-8575EBC0B001}"/>
              </a:ext>
            </a:extLst>
          </p:cNvPr>
          <p:cNvSpPr>
            <a:spLocks noGrp="1"/>
          </p:cNvSpPr>
          <p:nvPr>
            <p:ph type="title"/>
          </p:nvPr>
        </p:nvSpPr>
        <p:spPr>
          <a:xfrm>
            <a:off x="942919" y="838200"/>
            <a:ext cx="8761413" cy="706964"/>
          </a:xfrm>
        </p:spPr>
        <p:txBody>
          <a:bodyPr/>
          <a:lstStyle/>
          <a:p>
            <a:br>
              <a:rPr lang="en-IN" sz="4400" b="0" i="0" dirty="0">
                <a:solidFill>
                  <a:schemeClr val="bg1"/>
                </a:solidFill>
                <a:effectLst/>
                <a:latin typeface="Algerian" panose="04020705040A02060702" pitchFamily="82" charset="0"/>
              </a:rPr>
            </a:br>
            <a:r>
              <a:rPr lang="en-IN" sz="4400" b="0" i="0" dirty="0">
                <a:solidFill>
                  <a:schemeClr val="bg1"/>
                </a:solidFill>
                <a:effectLst/>
                <a:latin typeface="Algerian" panose="04020705040A02060702" pitchFamily="82" charset="0"/>
              </a:rPr>
              <a:t>best fit and first fit</a:t>
            </a:r>
            <a:br>
              <a:rPr lang="en-IN" sz="4400" b="0" i="0" dirty="0">
                <a:solidFill>
                  <a:schemeClr val="bg1"/>
                </a:solidFill>
                <a:effectLst/>
                <a:latin typeface="Algerian" panose="04020705040A02060702" pitchFamily="82" charset="0"/>
              </a:rPr>
            </a:br>
            <a:endParaRPr lang="en-IN" sz="4400" dirty="0">
              <a:solidFill>
                <a:schemeClr val="bg1"/>
              </a:solidFill>
              <a:latin typeface="Algerian" panose="04020705040A02060702" pitchFamily="82" charset="0"/>
            </a:endParaRPr>
          </a:p>
        </p:txBody>
      </p:sp>
      <p:sp>
        <p:nvSpPr>
          <p:cNvPr id="4" name="Content Placeholder 2">
            <a:extLst>
              <a:ext uri="{FF2B5EF4-FFF2-40B4-BE49-F238E27FC236}">
                <a16:creationId xmlns:a16="http://schemas.microsoft.com/office/drawing/2014/main" id="{8EE53A78-16DD-4382-B807-C2C31EB0C34F}"/>
              </a:ext>
            </a:extLst>
          </p:cNvPr>
          <p:cNvSpPr>
            <a:spLocks noGrp="1"/>
          </p:cNvSpPr>
          <p:nvPr/>
        </p:nvSpPr>
        <p:spPr>
          <a:xfrm>
            <a:off x="0" y="1895061"/>
            <a:ext cx="11062252" cy="46780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a:p>
            <a:pPr marL="0" indent="0">
              <a:buNone/>
            </a:pPr>
            <a:endParaRPr lang="en-IN" dirty="0"/>
          </a:p>
          <a:p>
            <a:endParaRPr lang="en-IN" dirty="0"/>
          </a:p>
          <a:p>
            <a:pPr marL="0" indent="0">
              <a:buNone/>
            </a:pPr>
            <a:endParaRPr lang="en-IN" dirty="0"/>
          </a:p>
          <a:p>
            <a:pPr marL="0" indent="0">
              <a:buNone/>
            </a:pPr>
            <a:endParaRPr lang="en-IN" dirty="0"/>
          </a:p>
          <a:p>
            <a:pPr marL="0" indent="0">
              <a:buNone/>
            </a:pPr>
            <a:r>
              <a:rPr lang="en-US" altLang="en-US" sz="1800" dirty="0">
                <a:latin typeface="Verdana" panose="020B0604030504040204" pitchFamily="34" charset="0"/>
                <a:ea typeface="Verdana" panose="020B0604030504040204" pitchFamily="34" charset="0"/>
                <a:cs typeface="Verdana" panose="020B0604030504040204" pitchFamily="34" charset="0"/>
              </a:rPr>
              <a:t>Determine</a:t>
            </a:r>
            <a:r>
              <a:rPr lang="en-US" altLang="en-US" sz="1800" dirty="0">
                <a:latin typeface="Times New Roman" panose="02020603050405020304" pitchFamily="18" charset="0"/>
                <a:cs typeface="Times New Roman" panose="02020603050405020304" pitchFamily="18" charset="0"/>
              </a:rPr>
              <a:t> </a:t>
            </a:r>
            <a:r>
              <a:rPr lang="en-US" altLang="en-US" sz="1800" dirty="0">
                <a:latin typeface="Verdana" panose="020B0604030504040204" pitchFamily="34" charset="0"/>
                <a:ea typeface="Verdana" panose="020B0604030504040204" pitchFamily="34" charset="0"/>
                <a:cs typeface="Verdana" panose="020B0604030504040204" pitchFamily="34" charset="0"/>
              </a:rPr>
              <a:t>the</a:t>
            </a:r>
            <a:r>
              <a:rPr lang="en-US" altLang="en-US" sz="1800" dirty="0">
                <a:latin typeface="Times New Roman" panose="02020603050405020304" pitchFamily="18" charset="0"/>
                <a:cs typeface="Times New Roman" panose="02020603050405020304" pitchFamily="18" charset="0"/>
              </a:rPr>
              <a:t> </a:t>
            </a:r>
            <a:r>
              <a:rPr lang="en-US" altLang="en-US" sz="1800" dirty="0">
                <a:latin typeface="Verdana" panose="020B0604030504040204" pitchFamily="34" charset="0"/>
                <a:ea typeface="Verdana" panose="020B0604030504040204" pitchFamily="34" charset="0"/>
                <a:cs typeface="Verdana" panose="020B0604030504040204" pitchFamily="34" charset="0"/>
              </a:rPr>
              <a:t>algorithm</a:t>
            </a:r>
            <a:r>
              <a:rPr lang="en-US" altLang="en-US" sz="1800" dirty="0">
                <a:latin typeface="Times New Roman" panose="02020603050405020304" pitchFamily="18" charset="0"/>
                <a:cs typeface="Times New Roman" panose="02020603050405020304" pitchFamily="18" charset="0"/>
              </a:rPr>
              <a:t> </a:t>
            </a:r>
            <a:r>
              <a:rPr lang="en-US" altLang="en-US" sz="1800" dirty="0">
                <a:latin typeface="Verdana" panose="020B0604030504040204" pitchFamily="34" charset="0"/>
                <a:ea typeface="Verdana" panose="020B0604030504040204" pitchFamily="34" charset="0"/>
                <a:cs typeface="Verdana" panose="020B0604030504040204" pitchFamily="34" charset="0"/>
              </a:rPr>
              <a:t>which</a:t>
            </a:r>
            <a:r>
              <a:rPr lang="en-US" altLang="en-US" sz="1800" dirty="0">
                <a:latin typeface="Times New Roman" panose="02020603050405020304" pitchFamily="18" charset="0"/>
                <a:cs typeface="Times New Roman" panose="02020603050405020304" pitchFamily="18" charset="0"/>
              </a:rPr>
              <a:t> </a:t>
            </a:r>
            <a:r>
              <a:rPr lang="en-US" altLang="en-US" sz="1800" dirty="0">
                <a:latin typeface="Verdana" panose="020B0604030504040204" pitchFamily="34" charset="0"/>
                <a:ea typeface="Verdana" panose="020B0604030504040204" pitchFamily="34" charset="0"/>
                <a:cs typeface="Verdana" panose="020B0604030504040204" pitchFamily="34" charset="0"/>
              </a:rPr>
              <a:t>can</a:t>
            </a:r>
            <a:r>
              <a:rPr lang="en-US" altLang="en-US" sz="1800" dirty="0">
                <a:latin typeface="Times New Roman" panose="02020603050405020304" pitchFamily="18" charset="0"/>
                <a:cs typeface="Times New Roman" panose="02020603050405020304" pitchFamily="18" charset="0"/>
              </a:rPr>
              <a:t> </a:t>
            </a:r>
            <a:r>
              <a:rPr lang="en-US" altLang="en-US" sz="1800" dirty="0">
                <a:latin typeface="Verdana" panose="020B0604030504040204" pitchFamily="34" charset="0"/>
                <a:ea typeface="Verdana" panose="020B0604030504040204" pitchFamily="34" charset="0"/>
                <a:cs typeface="Verdana" panose="020B0604030504040204" pitchFamily="34" charset="0"/>
              </a:rPr>
              <a:t>optimally</a:t>
            </a:r>
            <a:r>
              <a:rPr lang="en-US" altLang="en-US" sz="1800" dirty="0">
                <a:latin typeface="Times New Roman" panose="02020603050405020304" pitchFamily="18" charset="0"/>
                <a:cs typeface="Times New Roman" panose="02020603050405020304" pitchFamily="18" charset="0"/>
              </a:rPr>
              <a:t> </a:t>
            </a:r>
            <a:r>
              <a:rPr lang="en-US" altLang="en-US" sz="1800" dirty="0">
                <a:latin typeface="Verdana" panose="020B0604030504040204" pitchFamily="34" charset="0"/>
                <a:ea typeface="Verdana" panose="020B0604030504040204" pitchFamily="34" charset="0"/>
                <a:cs typeface="Verdana" panose="020B0604030504040204" pitchFamily="34" charset="0"/>
              </a:rPr>
              <a:t>satisfy</a:t>
            </a:r>
            <a:r>
              <a:rPr lang="en-US" altLang="en-US" sz="1800" dirty="0">
                <a:latin typeface="Times New Roman" panose="02020603050405020304" pitchFamily="18" charset="0"/>
                <a:cs typeface="Times New Roman" panose="02020603050405020304" pitchFamily="18" charset="0"/>
              </a:rPr>
              <a:t> </a:t>
            </a:r>
            <a:r>
              <a:rPr lang="en-US" altLang="en-US" sz="1800" dirty="0">
                <a:latin typeface="Verdana" panose="020B0604030504040204" pitchFamily="34" charset="0"/>
                <a:ea typeface="Verdana" panose="020B0604030504040204" pitchFamily="34" charset="0"/>
                <a:cs typeface="Verdana" panose="020B0604030504040204" pitchFamily="34" charset="0"/>
              </a:rPr>
              <a:t>this</a:t>
            </a:r>
            <a:r>
              <a:rPr lang="en-US" altLang="en-US" sz="1800" dirty="0">
                <a:latin typeface="Times New Roman" panose="02020603050405020304" pitchFamily="18" charset="0"/>
                <a:cs typeface="Times New Roman" panose="02020603050405020304" pitchFamily="18" charset="0"/>
              </a:rPr>
              <a:t> </a:t>
            </a:r>
            <a:r>
              <a:rPr lang="en-US" altLang="en-US" sz="1800" dirty="0">
                <a:latin typeface="Verdana" panose="020B0604030504040204" pitchFamily="34" charset="0"/>
                <a:ea typeface="Verdana" panose="020B0604030504040204" pitchFamily="34" charset="0"/>
                <a:cs typeface="Verdana" panose="020B0604030504040204" pitchFamily="34" charset="0"/>
              </a:rPr>
              <a:t>requirement</a:t>
            </a:r>
          </a:p>
          <a:p>
            <a:pPr algn="l">
              <a:buFont typeface="+mj-lt"/>
              <a:buAutoNum type="arabicPeriod"/>
            </a:pPr>
            <a:r>
              <a:rPr lang="en-IN" sz="2000" b="0" i="0" dirty="0">
                <a:solidFill>
                  <a:srgbClr val="000000"/>
                </a:solidFill>
                <a:effectLst/>
                <a:latin typeface="Times New Roman" panose="02020603050405020304" pitchFamily="18" charset="0"/>
                <a:cs typeface="Times New Roman" panose="02020603050405020304" pitchFamily="18" charset="0"/>
              </a:rPr>
              <a:t>First Fit algorithm</a:t>
            </a:r>
          </a:p>
          <a:p>
            <a:pPr algn="l">
              <a:buFont typeface="+mj-lt"/>
              <a:buAutoNum type="arabicPeriod"/>
            </a:pPr>
            <a:r>
              <a:rPr lang="en-IN" sz="2000" b="0" i="0" dirty="0">
                <a:solidFill>
                  <a:srgbClr val="000000"/>
                </a:solidFill>
                <a:effectLst/>
                <a:latin typeface="Times New Roman" panose="02020603050405020304" pitchFamily="18" charset="0"/>
                <a:cs typeface="Times New Roman" panose="02020603050405020304" pitchFamily="18" charset="0"/>
              </a:rPr>
              <a:t>Best Fit Algorithm</a:t>
            </a:r>
          </a:p>
          <a:p>
            <a:pPr algn="l">
              <a:buFont typeface="+mj-lt"/>
              <a:buAutoNum type="arabicPeriod"/>
            </a:pPr>
            <a:r>
              <a:rPr lang="en-IN" sz="2000" b="0" i="0" dirty="0">
                <a:solidFill>
                  <a:srgbClr val="000000"/>
                </a:solidFill>
                <a:effectLst/>
                <a:latin typeface="Times New Roman" panose="02020603050405020304" pitchFamily="18" charset="0"/>
                <a:cs typeface="Times New Roman" panose="02020603050405020304" pitchFamily="18" charset="0"/>
              </a:rPr>
              <a:t>Neither of the two</a:t>
            </a:r>
          </a:p>
          <a:p>
            <a:pPr algn="l">
              <a:buFont typeface="+mj-lt"/>
              <a:buAutoNum type="arabicPeriod"/>
            </a:pPr>
            <a:r>
              <a:rPr lang="en-IN" sz="2000" b="0" i="0" dirty="0">
                <a:solidFill>
                  <a:srgbClr val="000000"/>
                </a:solidFill>
                <a:effectLst/>
                <a:latin typeface="Times New Roman" panose="02020603050405020304" pitchFamily="18" charset="0"/>
                <a:cs typeface="Times New Roman" panose="02020603050405020304" pitchFamily="18" charset="0"/>
              </a:rPr>
              <a:t>Both of them 								[GATE CS 2013]</a:t>
            </a:r>
          </a:p>
          <a:p>
            <a:pPr marL="0" indent="0">
              <a:buNone/>
            </a:pPr>
            <a:endParaRPr lang="en-IN" dirty="0"/>
          </a:p>
          <a:p>
            <a:endParaRPr lang="en-IN" dirty="0"/>
          </a:p>
          <a:p>
            <a:endParaRPr lang="en-IN" dirty="0"/>
          </a:p>
          <a:p>
            <a:endParaRPr lang="en-IN" dirty="0"/>
          </a:p>
          <a:p>
            <a:endParaRPr lang="en-IN" dirty="0"/>
          </a:p>
          <a:p>
            <a:endParaRPr lang="en-IN" dirty="0"/>
          </a:p>
        </p:txBody>
      </p:sp>
      <p:sp>
        <p:nvSpPr>
          <p:cNvPr id="5" name="object 2">
            <a:extLst>
              <a:ext uri="{FF2B5EF4-FFF2-40B4-BE49-F238E27FC236}">
                <a16:creationId xmlns:a16="http://schemas.microsoft.com/office/drawing/2014/main" id="{1855FD70-3870-4212-9B40-22A577861D64}"/>
              </a:ext>
            </a:extLst>
          </p:cNvPr>
          <p:cNvSpPr txBox="1"/>
          <p:nvPr/>
        </p:nvSpPr>
        <p:spPr>
          <a:xfrm>
            <a:off x="336864" y="2586501"/>
            <a:ext cx="6109076" cy="795089"/>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eaLnBrk="1" fontAlgn="auto" hangingPunct="1">
              <a:spcBef>
                <a:spcPts val="0"/>
              </a:spcBef>
              <a:spcAft>
                <a:spcPts val="0"/>
              </a:spcAft>
              <a:defRPr/>
            </a:pPr>
            <a:r>
              <a:rPr sz="2000" spc="25" dirty="0">
                <a:solidFill>
                  <a:srgbClr val="600A4A"/>
                </a:solidFill>
                <a:latin typeface="Times New Roman" panose="02020603050405020304" pitchFamily="18" charset="0"/>
                <a:cs typeface="Times New Roman" panose="02020603050405020304" pitchFamily="18" charset="0"/>
              </a:rPr>
              <a:t>Q</a:t>
            </a:r>
            <a:r>
              <a:rPr sz="2000" spc="5" dirty="0">
                <a:solidFill>
                  <a:srgbClr val="600A4A"/>
                </a:solidFill>
                <a:latin typeface="Times New Roman" panose="02020603050405020304" pitchFamily="18" charset="0"/>
                <a:cs typeface="Times New Roman" panose="02020603050405020304" pitchFamily="18" charset="0"/>
              </a:rPr>
              <a:t>.</a:t>
            </a:r>
            <a:r>
              <a:rPr sz="2000" spc="-10" dirty="0">
                <a:solidFill>
                  <a:srgbClr val="600A4A"/>
                </a:solidFill>
                <a:latin typeface="Times New Roman" panose="02020603050405020304" pitchFamily="18" charset="0"/>
                <a:cs typeface="Times New Roman" panose="02020603050405020304" pitchFamily="18" charset="0"/>
              </a:rPr>
              <a:t> </a:t>
            </a:r>
            <a:r>
              <a:rPr sz="2000" spc="20" dirty="0">
                <a:solidFill>
                  <a:srgbClr val="600A4A"/>
                </a:solidFill>
                <a:latin typeface="Times New Roman" panose="02020603050405020304" pitchFamily="18" charset="0"/>
                <a:cs typeface="Times New Roman" panose="02020603050405020304" pitchFamily="18" charset="0"/>
              </a:rPr>
              <a:t>P</a:t>
            </a:r>
            <a:r>
              <a:rPr sz="2000" spc="50" dirty="0">
                <a:solidFill>
                  <a:srgbClr val="600A4A"/>
                </a:solidFill>
                <a:latin typeface="Times New Roman" panose="02020603050405020304" pitchFamily="18" charset="0"/>
                <a:cs typeface="Times New Roman" panose="02020603050405020304" pitchFamily="18" charset="0"/>
              </a:rPr>
              <a:t>r</a:t>
            </a:r>
            <a:r>
              <a:rPr sz="2000" spc="-50" dirty="0">
                <a:solidFill>
                  <a:srgbClr val="600A4A"/>
                </a:solidFill>
                <a:latin typeface="Times New Roman" panose="02020603050405020304" pitchFamily="18" charset="0"/>
                <a:cs typeface="Times New Roman" panose="02020603050405020304" pitchFamily="18" charset="0"/>
              </a:rPr>
              <a:t>o</a:t>
            </a:r>
            <a:r>
              <a:rPr sz="2000" spc="75" dirty="0">
                <a:solidFill>
                  <a:srgbClr val="600A4A"/>
                </a:solidFill>
                <a:latin typeface="Times New Roman" panose="02020603050405020304" pitchFamily="18" charset="0"/>
                <a:cs typeface="Times New Roman" panose="02020603050405020304" pitchFamily="18" charset="0"/>
              </a:rPr>
              <a:t>c</a:t>
            </a:r>
            <a:r>
              <a:rPr sz="2000" spc="-50" dirty="0">
                <a:solidFill>
                  <a:srgbClr val="600A4A"/>
                </a:solidFill>
                <a:latin typeface="Times New Roman" panose="02020603050405020304" pitchFamily="18" charset="0"/>
                <a:cs typeface="Times New Roman" panose="02020603050405020304" pitchFamily="18" charset="0"/>
              </a:rPr>
              <a:t>e</a:t>
            </a:r>
            <a:r>
              <a:rPr sz="2000" spc="30" dirty="0">
                <a:solidFill>
                  <a:srgbClr val="600A4A"/>
                </a:solidFill>
                <a:latin typeface="Times New Roman" panose="02020603050405020304" pitchFamily="18" charset="0"/>
                <a:cs typeface="Times New Roman" panose="02020603050405020304" pitchFamily="18" charset="0"/>
              </a:rPr>
              <a:t>s</a:t>
            </a:r>
            <a:r>
              <a:rPr sz="2000" spc="15" dirty="0">
                <a:solidFill>
                  <a:srgbClr val="600A4A"/>
                </a:solidFill>
                <a:latin typeface="Times New Roman" panose="02020603050405020304" pitchFamily="18" charset="0"/>
                <a:cs typeface="Times New Roman" panose="02020603050405020304" pitchFamily="18" charset="0"/>
              </a:rPr>
              <a:t>s</a:t>
            </a:r>
            <a:r>
              <a:rPr sz="2000" spc="20" dirty="0">
                <a:solidFill>
                  <a:srgbClr val="600A4A"/>
                </a:solidFill>
                <a:latin typeface="Times New Roman" panose="02020603050405020304" pitchFamily="18" charset="0"/>
                <a:cs typeface="Times New Roman" panose="02020603050405020304" pitchFamily="18" charset="0"/>
              </a:rPr>
              <a:t> </a:t>
            </a:r>
            <a:r>
              <a:rPr sz="2000" spc="50" dirty="0">
                <a:solidFill>
                  <a:srgbClr val="600A4A"/>
                </a:solidFill>
                <a:latin typeface="Times New Roman" panose="02020603050405020304" pitchFamily="18" charset="0"/>
                <a:cs typeface="Times New Roman" panose="02020603050405020304" pitchFamily="18" charset="0"/>
              </a:rPr>
              <a:t>r</a:t>
            </a:r>
            <a:r>
              <a:rPr sz="2000" spc="-5" dirty="0">
                <a:solidFill>
                  <a:srgbClr val="600A4A"/>
                </a:solidFill>
                <a:latin typeface="Times New Roman" panose="02020603050405020304" pitchFamily="18" charset="0"/>
                <a:cs typeface="Times New Roman" panose="02020603050405020304" pitchFamily="18" charset="0"/>
              </a:rPr>
              <a:t>e</a:t>
            </a:r>
            <a:r>
              <a:rPr sz="2000" spc="45" dirty="0">
                <a:solidFill>
                  <a:srgbClr val="600A4A"/>
                </a:solidFill>
                <a:latin typeface="Times New Roman" panose="02020603050405020304" pitchFamily="18" charset="0"/>
                <a:cs typeface="Times New Roman" panose="02020603050405020304" pitchFamily="18" charset="0"/>
              </a:rPr>
              <a:t>qu</a:t>
            </a:r>
            <a:r>
              <a:rPr sz="2000" spc="-50" dirty="0">
                <a:solidFill>
                  <a:srgbClr val="600A4A"/>
                </a:solidFill>
                <a:latin typeface="Times New Roman" panose="02020603050405020304" pitchFamily="18" charset="0"/>
                <a:cs typeface="Times New Roman" panose="02020603050405020304" pitchFamily="18" charset="0"/>
              </a:rPr>
              <a:t>e</a:t>
            </a:r>
            <a:r>
              <a:rPr sz="2000" spc="30" dirty="0">
                <a:solidFill>
                  <a:srgbClr val="600A4A"/>
                </a:solidFill>
                <a:latin typeface="Times New Roman" panose="02020603050405020304" pitchFamily="18" charset="0"/>
                <a:cs typeface="Times New Roman" panose="02020603050405020304" pitchFamily="18" charset="0"/>
              </a:rPr>
              <a:t>s</a:t>
            </a:r>
            <a:r>
              <a:rPr sz="2000" spc="-5" dirty="0">
                <a:solidFill>
                  <a:srgbClr val="600A4A"/>
                </a:solidFill>
                <a:latin typeface="Times New Roman" panose="02020603050405020304" pitchFamily="18" charset="0"/>
                <a:cs typeface="Times New Roman" panose="02020603050405020304" pitchFamily="18" charset="0"/>
              </a:rPr>
              <a:t>t</a:t>
            </a:r>
            <a:r>
              <a:rPr sz="2000" spc="15" dirty="0">
                <a:solidFill>
                  <a:srgbClr val="600A4A"/>
                </a:solidFill>
                <a:latin typeface="Times New Roman" panose="02020603050405020304" pitchFamily="18" charset="0"/>
                <a:cs typeface="Times New Roman" panose="02020603050405020304" pitchFamily="18" charset="0"/>
              </a:rPr>
              <a:t>s</a:t>
            </a:r>
            <a:r>
              <a:rPr sz="2000" spc="65" dirty="0">
                <a:solidFill>
                  <a:srgbClr val="600A4A"/>
                </a:solidFill>
                <a:latin typeface="Times New Roman" panose="02020603050405020304" pitchFamily="18" charset="0"/>
                <a:cs typeface="Times New Roman" panose="02020603050405020304" pitchFamily="18" charset="0"/>
              </a:rPr>
              <a:t> </a:t>
            </a:r>
            <a:r>
              <a:rPr sz="2000" spc="-5" dirty="0">
                <a:solidFill>
                  <a:srgbClr val="600A4A"/>
                </a:solidFill>
                <a:latin typeface="Times New Roman" panose="02020603050405020304" pitchFamily="18" charset="0"/>
                <a:cs typeface="Times New Roman" panose="02020603050405020304" pitchFamily="18" charset="0"/>
              </a:rPr>
              <a:t>a</a:t>
            </a:r>
            <a:r>
              <a:rPr sz="2000" spc="50" dirty="0">
                <a:solidFill>
                  <a:srgbClr val="600A4A"/>
                </a:solidFill>
                <a:latin typeface="Times New Roman" panose="02020603050405020304" pitchFamily="18" charset="0"/>
                <a:cs typeface="Times New Roman" panose="02020603050405020304" pitchFamily="18" charset="0"/>
              </a:rPr>
              <a:t>r</a:t>
            </a:r>
            <a:r>
              <a:rPr sz="2000" spc="15" dirty="0">
                <a:solidFill>
                  <a:srgbClr val="600A4A"/>
                </a:solidFill>
                <a:latin typeface="Times New Roman" panose="02020603050405020304" pitchFamily="18" charset="0"/>
                <a:cs typeface="Times New Roman" panose="02020603050405020304" pitchFamily="18" charset="0"/>
              </a:rPr>
              <a:t>e</a:t>
            </a:r>
            <a:r>
              <a:rPr sz="2000" spc="-20" dirty="0">
                <a:solidFill>
                  <a:srgbClr val="600A4A"/>
                </a:solidFill>
                <a:latin typeface="Times New Roman" panose="02020603050405020304" pitchFamily="18" charset="0"/>
                <a:cs typeface="Times New Roman" panose="02020603050405020304" pitchFamily="18" charset="0"/>
              </a:rPr>
              <a:t> </a:t>
            </a:r>
            <a:r>
              <a:rPr sz="2000" spc="45" dirty="0">
                <a:solidFill>
                  <a:srgbClr val="600A4A"/>
                </a:solidFill>
                <a:latin typeface="Times New Roman" panose="02020603050405020304" pitchFamily="18" charset="0"/>
                <a:cs typeface="Times New Roman" panose="02020603050405020304" pitchFamily="18" charset="0"/>
              </a:rPr>
              <a:t>g</a:t>
            </a:r>
            <a:r>
              <a:rPr sz="2000" spc="35" dirty="0">
                <a:solidFill>
                  <a:srgbClr val="600A4A"/>
                </a:solidFill>
                <a:latin typeface="Times New Roman" panose="02020603050405020304" pitchFamily="18" charset="0"/>
                <a:cs typeface="Times New Roman" panose="02020603050405020304" pitchFamily="18" charset="0"/>
              </a:rPr>
              <a:t>i</a:t>
            </a:r>
            <a:r>
              <a:rPr sz="2000" spc="-10" dirty="0">
                <a:solidFill>
                  <a:srgbClr val="600A4A"/>
                </a:solidFill>
                <a:latin typeface="Times New Roman" panose="02020603050405020304" pitchFamily="18" charset="0"/>
                <a:cs typeface="Times New Roman" panose="02020603050405020304" pitchFamily="18" charset="0"/>
              </a:rPr>
              <a:t>v</a:t>
            </a:r>
            <a:r>
              <a:rPr sz="2000" spc="-5" dirty="0">
                <a:solidFill>
                  <a:srgbClr val="600A4A"/>
                </a:solidFill>
                <a:latin typeface="Times New Roman" panose="02020603050405020304" pitchFamily="18" charset="0"/>
                <a:cs typeface="Times New Roman" panose="02020603050405020304" pitchFamily="18" charset="0"/>
              </a:rPr>
              <a:t>e</a:t>
            </a:r>
            <a:r>
              <a:rPr sz="2000" spc="15" dirty="0">
                <a:solidFill>
                  <a:srgbClr val="600A4A"/>
                </a:solidFill>
                <a:latin typeface="Times New Roman" panose="02020603050405020304" pitchFamily="18" charset="0"/>
                <a:cs typeface="Times New Roman" panose="02020603050405020304" pitchFamily="18" charset="0"/>
              </a:rPr>
              <a:t>n</a:t>
            </a:r>
            <a:r>
              <a:rPr sz="2000" spc="75" dirty="0">
                <a:solidFill>
                  <a:srgbClr val="600A4A"/>
                </a:solidFill>
                <a:latin typeface="Times New Roman" panose="02020603050405020304" pitchFamily="18" charset="0"/>
                <a:cs typeface="Times New Roman" panose="02020603050405020304" pitchFamily="18" charset="0"/>
              </a:rPr>
              <a:t> </a:t>
            </a:r>
            <a:r>
              <a:rPr sz="2000" spc="-50" dirty="0">
                <a:solidFill>
                  <a:srgbClr val="600A4A"/>
                </a:solidFill>
                <a:latin typeface="Times New Roman" panose="02020603050405020304" pitchFamily="18" charset="0"/>
                <a:cs typeface="Times New Roman" panose="02020603050405020304" pitchFamily="18" charset="0"/>
              </a:rPr>
              <a:t>a</a:t>
            </a:r>
            <a:r>
              <a:rPr sz="2000" spc="30" dirty="0">
                <a:solidFill>
                  <a:srgbClr val="600A4A"/>
                </a:solidFill>
                <a:latin typeface="Times New Roman" panose="02020603050405020304" pitchFamily="18" charset="0"/>
                <a:cs typeface="Times New Roman" panose="02020603050405020304" pitchFamily="18" charset="0"/>
              </a:rPr>
              <a:t>s</a:t>
            </a:r>
            <a:r>
              <a:rPr sz="2000" spc="5" dirty="0">
                <a:solidFill>
                  <a:srgbClr val="600A4A"/>
                </a:solidFill>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marL="12700" eaLnBrk="1" fontAlgn="auto" hangingPunct="1">
              <a:spcBef>
                <a:spcPts val="1425"/>
              </a:spcBef>
              <a:spcAft>
                <a:spcPts val="0"/>
              </a:spcAft>
              <a:defRPr/>
            </a:pPr>
            <a:r>
              <a:rPr sz="2000" b="1" spc="15" dirty="0">
                <a:latin typeface="Times New Roman" panose="02020603050405020304" pitchFamily="18" charset="0"/>
                <a:cs typeface="Times New Roman" panose="02020603050405020304" pitchFamily="18" charset="0"/>
              </a:rPr>
              <a:t>2</a:t>
            </a:r>
            <a:r>
              <a:rPr sz="2000" b="1" dirty="0">
                <a:latin typeface="Times New Roman" panose="02020603050405020304" pitchFamily="18" charset="0"/>
                <a:cs typeface="Times New Roman" panose="02020603050405020304" pitchFamily="18" charset="0"/>
              </a:rPr>
              <a:t>5</a:t>
            </a:r>
            <a:r>
              <a:rPr sz="2000" b="1" spc="8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K</a:t>
            </a:r>
            <a:r>
              <a:rPr sz="2000" b="1" spc="12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a:t>
            </a:r>
            <a:r>
              <a:rPr sz="2000" b="1" spc="75" dirty="0">
                <a:latin typeface="Times New Roman" panose="02020603050405020304" pitchFamily="18" charset="0"/>
                <a:cs typeface="Times New Roman" panose="02020603050405020304" pitchFamily="18" charset="0"/>
              </a:rPr>
              <a:t> </a:t>
            </a:r>
            <a:r>
              <a:rPr sz="2000" b="1" spc="-35" dirty="0">
                <a:latin typeface="Times New Roman" panose="02020603050405020304" pitchFamily="18" charset="0"/>
                <a:cs typeface="Times New Roman" panose="02020603050405020304" pitchFamily="18" charset="0"/>
              </a:rPr>
              <a:t>5</a:t>
            </a:r>
            <a:r>
              <a:rPr sz="2000" b="1" dirty="0">
                <a:latin typeface="Times New Roman" panose="02020603050405020304" pitchFamily="18" charset="0"/>
                <a:cs typeface="Times New Roman" panose="02020603050405020304" pitchFamily="18" charset="0"/>
              </a:rPr>
              <a:t>0 </a:t>
            </a:r>
            <a:r>
              <a:rPr sz="2000" b="1" spc="-13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K</a:t>
            </a:r>
            <a:r>
              <a:rPr sz="2000" b="1" spc="7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a:t>
            </a:r>
            <a:r>
              <a:rPr sz="2000" b="1" spc="75" dirty="0">
                <a:latin typeface="Times New Roman" panose="02020603050405020304" pitchFamily="18" charset="0"/>
                <a:cs typeface="Times New Roman" panose="02020603050405020304" pitchFamily="18" charset="0"/>
              </a:rPr>
              <a:t> </a:t>
            </a:r>
            <a:r>
              <a:rPr sz="2000" b="1" spc="15" dirty="0">
                <a:latin typeface="Times New Roman" panose="02020603050405020304" pitchFamily="18" charset="0"/>
                <a:cs typeface="Times New Roman" panose="02020603050405020304" pitchFamily="18" charset="0"/>
              </a:rPr>
              <a:t>1</a:t>
            </a:r>
            <a:r>
              <a:rPr sz="2000" b="1" spc="-35" dirty="0">
                <a:latin typeface="Times New Roman" panose="02020603050405020304" pitchFamily="18" charset="0"/>
                <a:cs typeface="Times New Roman" panose="02020603050405020304" pitchFamily="18" charset="0"/>
              </a:rPr>
              <a:t>0</a:t>
            </a:r>
            <a:r>
              <a:rPr sz="2000" b="1" dirty="0">
                <a:latin typeface="Times New Roman" panose="02020603050405020304" pitchFamily="18" charset="0"/>
                <a:cs typeface="Times New Roman" panose="02020603050405020304" pitchFamily="18" charset="0"/>
              </a:rPr>
              <a:t>0 </a:t>
            </a:r>
            <a:r>
              <a:rPr sz="2000" b="1" spc="-13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K</a:t>
            </a:r>
            <a:r>
              <a:rPr sz="2000" b="1" spc="7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a:t>
            </a:r>
            <a:r>
              <a:rPr sz="2000" b="1" spc="75" dirty="0">
                <a:latin typeface="Times New Roman" panose="02020603050405020304" pitchFamily="18" charset="0"/>
                <a:cs typeface="Times New Roman" panose="02020603050405020304" pitchFamily="18" charset="0"/>
              </a:rPr>
              <a:t> </a:t>
            </a:r>
            <a:r>
              <a:rPr sz="2000" b="1" spc="15" dirty="0">
                <a:latin typeface="Times New Roman" panose="02020603050405020304" pitchFamily="18" charset="0"/>
                <a:cs typeface="Times New Roman" panose="02020603050405020304" pitchFamily="18" charset="0"/>
              </a:rPr>
              <a:t>7</a:t>
            </a:r>
            <a:r>
              <a:rPr sz="2000" b="1" dirty="0">
                <a:latin typeface="Times New Roman" panose="02020603050405020304" pitchFamily="18" charset="0"/>
                <a:cs typeface="Times New Roman" panose="02020603050405020304" pitchFamily="18" charset="0"/>
              </a:rPr>
              <a:t>5</a:t>
            </a:r>
            <a:r>
              <a:rPr sz="2000" b="1" spc="9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K</a:t>
            </a:r>
            <a:endParaRPr sz="2000" dirty="0">
              <a:latin typeface="Times New Roman" panose="02020603050405020304" pitchFamily="18" charset="0"/>
              <a:cs typeface="Times New Roman" panose="02020603050405020304" pitchFamily="18" charset="0"/>
            </a:endParaRPr>
          </a:p>
        </p:txBody>
      </p:sp>
      <p:sp>
        <p:nvSpPr>
          <p:cNvPr id="6" name="object 5">
            <a:extLst>
              <a:ext uri="{FF2B5EF4-FFF2-40B4-BE49-F238E27FC236}">
                <a16:creationId xmlns:a16="http://schemas.microsoft.com/office/drawing/2014/main" id="{E91A7A8B-8786-4D1E-8178-D473475EC80E}"/>
              </a:ext>
            </a:extLst>
          </p:cNvPr>
          <p:cNvSpPr>
            <a:spLocks noChangeArrowheads="1"/>
          </p:cNvSpPr>
          <p:nvPr/>
        </p:nvSpPr>
        <p:spPr bwMode="auto">
          <a:xfrm>
            <a:off x="4724224" y="2656681"/>
            <a:ext cx="6600825" cy="154463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2411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2B10617-F1AD-4E44-B826-21ACB3E8DCC6}"/>
              </a:ext>
            </a:extLst>
          </p:cNvPr>
          <p:cNvGraphicFramePr>
            <a:graphicFrameLocks noGrp="1"/>
          </p:cNvGraphicFramePr>
          <p:nvPr>
            <p:extLst>
              <p:ext uri="{D42A27DB-BD31-4B8C-83A1-F6EECF244321}">
                <p14:modId xmlns:p14="http://schemas.microsoft.com/office/powerpoint/2010/main" val="65164200"/>
              </p:ext>
            </p:extLst>
          </p:nvPr>
        </p:nvGraphicFramePr>
        <p:xfrm>
          <a:off x="1456267" y="2385757"/>
          <a:ext cx="8940799" cy="3269826"/>
        </p:xfrm>
        <a:graphic>
          <a:graphicData uri="http://schemas.openxmlformats.org/drawingml/2006/table">
            <a:tbl>
              <a:tblPr firstRow="1" bandRow="1">
                <a:tableStyleId>{5C22544A-7EE6-4342-B048-85BDC9FD1C3A}</a:tableStyleId>
              </a:tblPr>
              <a:tblGrid>
                <a:gridCol w="1116242">
                  <a:extLst>
                    <a:ext uri="{9D8B030D-6E8A-4147-A177-3AD203B41FA5}">
                      <a16:colId xmlns:a16="http://schemas.microsoft.com/office/drawing/2014/main" val="1479252751"/>
                    </a:ext>
                  </a:extLst>
                </a:gridCol>
                <a:gridCol w="3681536">
                  <a:extLst>
                    <a:ext uri="{9D8B030D-6E8A-4147-A177-3AD203B41FA5}">
                      <a16:colId xmlns:a16="http://schemas.microsoft.com/office/drawing/2014/main" val="3578478802"/>
                    </a:ext>
                  </a:extLst>
                </a:gridCol>
                <a:gridCol w="1907821">
                  <a:extLst>
                    <a:ext uri="{9D8B030D-6E8A-4147-A177-3AD203B41FA5}">
                      <a16:colId xmlns:a16="http://schemas.microsoft.com/office/drawing/2014/main" val="450361285"/>
                    </a:ext>
                  </a:extLst>
                </a:gridCol>
                <a:gridCol w="2235200">
                  <a:extLst>
                    <a:ext uri="{9D8B030D-6E8A-4147-A177-3AD203B41FA5}">
                      <a16:colId xmlns:a16="http://schemas.microsoft.com/office/drawing/2014/main" val="4090678507"/>
                    </a:ext>
                  </a:extLst>
                </a:gridCol>
              </a:tblGrid>
              <a:tr h="544971">
                <a:tc>
                  <a:txBody>
                    <a:bodyPr/>
                    <a:lstStyle/>
                    <a:p>
                      <a:pPr algn="ctr"/>
                      <a:r>
                        <a:rPr lang="en-US" b="1" dirty="0" err="1"/>
                        <a:t>Sr.No</a:t>
                      </a:r>
                      <a:endParaRPr lang="en-IN" b="1" dirty="0"/>
                    </a:p>
                  </a:txBody>
                  <a:tcPr/>
                </a:tc>
                <a:tc>
                  <a:txBody>
                    <a:bodyPr/>
                    <a:lstStyle/>
                    <a:p>
                      <a:pPr algn="ctr"/>
                      <a:r>
                        <a:rPr lang="en-US" b="1" dirty="0"/>
                        <a:t>Name </a:t>
                      </a:r>
                      <a:endParaRPr lang="en-IN" b="1" dirty="0"/>
                    </a:p>
                  </a:txBody>
                  <a:tcPr/>
                </a:tc>
                <a:tc>
                  <a:txBody>
                    <a:bodyPr/>
                    <a:lstStyle/>
                    <a:p>
                      <a:pPr algn="ctr"/>
                      <a:r>
                        <a:rPr lang="en-US" b="1" dirty="0" err="1"/>
                        <a:t>Roll.No</a:t>
                      </a:r>
                      <a:endParaRPr lang="en-IN" b="1" dirty="0"/>
                    </a:p>
                  </a:txBody>
                  <a:tcPr/>
                </a:tc>
                <a:tc>
                  <a:txBody>
                    <a:bodyPr/>
                    <a:lstStyle/>
                    <a:p>
                      <a:pPr algn="ctr"/>
                      <a:r>
                        <a:rPr lang="en-US" b="1" dirty="0"/>
                        <a:t>Batch</a:t>
                      </a:r>
                      <a:endParaRPr lang="en-IN" b="1" dirty="0"/>
                    </a:p>
                  </a:txBody>
                  <a:tcPr/>
                </a:tc>
                <a:extLst>
                  <a:ext uri="{0D108BD9-81ED-4DB2-BD59-A6C34878D82A}">
                    <a16:rowId xmlns:a16="http://schemas.microsoft.com/office/drawing/2014/main" val="3203359549"/>
                  </a:ext>
                </a:extLst>
              </a:tr>
              <a:tr h="544971">
                <a:tc>
                  <a:txBody>
                    <a:bodyPr/>
                    <a:lstStyle/>
                    <a:p>
                      <a:pPr algn="ctr"/>
                      <a:r>
                        <a:rPr lang="en-US" b="1" dirty="0"/>
                        <a:t>1</a:t>
                      </a:r>
                      <a:endParaRPr lang="en-IN" b="1" dirty="0"/>
                    </a:p>
                  </a:txBody>
                  <a:tcPr/>
                </a:tc>
                <a:tc>
                  <a:txBody>
                    <a:bodyPr/>
                    <a:lstStyle/>
                    <a:p>
                      <a:pPr algn="ctr"/>
                      <a:r>
                        <a:rPr lang="en-IN" sz="2000" b="1" i="0" u="none" strike="noStrike" kern="1200" baseline="0" dirty="0">
                          <a:solidFill>
                            <a:schemeClr val="dk1"/>
                          </a:solidFill>
                          <a:latin typeface="Times New Roman" panose="02020603050405020304" pitchFamily="18" charset="0"/>
                          <a:ea typeface="+mn-ea"/>
                          <a:cs typeface="Times New Roman" panose="02020603050405020304" pitchFamily="18" charset="0"/>
                        </a:rPr>
                        <a:t>JAY SHUKLA	</a:t>
                      </a:r>
                    </a:p>
                  </a:txBody>
                  <a:tcPr/>
                </a:tc>
                <a:tc>
                  <a:txBody>
                    <a:bodyPr/>
                    <a:lstStyle/>
                    <a:p>
                      <a:pPr algn="ctr"/>
                      <a:r>
                        <a:rPr lang="en-US" b="1" dirty="0"/>
                        <a:t>61</a:t>
                      </a:r>
                      <a:endParaRPr lang="en-IN" b="1" dirty="0"/>
                    </a:p>
                  </a:txBody>
                  <a:tcPr/>
                </a:tc>
                <a:tc>
                  <a:txBody>
                    <a:bodyPr/>
                    <a:lstStyle/>
                    <a:p>
                      <a:pPr algn="ctr"/>
                      <a:r>
                        <a:rPr lang="en-US" b="1" dirty="0"/>
                        <a:t>SE4-D</a:t>
                      </a:r>
                      <a:endParaRPr lang="en-IN" b="1" dirty="0"/>
                    </a:p>
                  </a:txBody>
                  <a:tcPr/>
                </a:tc>
                <a:extLst>
                  <a:ext uri="{0D108BD9-81ED-4DB2-BD59-A6C34878D82A}">
                    <a16:rowId xmlns:a16="http://schemas.microsoft.com/office/drawing/2014/main" val="1911961517"/>
                  </a:ext>
                </a:extLst>
              </a:tr>
              <a:tr h="544971">
                <a:tc>
                  <a:txBody>
                    <a:bodyPr/>
                    <a:lstStyle/>
                    <a:p>
                      <a:pPr algn="ctr"/>
                      <a:r>
                        <a:rPr lang="en-US" b="1" dirty="0"/>
                        <a:t>2</a:t>
                      </a:r>
                      <a:endParaRPr lang="en-IN"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latin typeface="Times New Roman" panose="02020603050405020304" pitchFamily="18" charset="0"/>
                          <a:cs typeface="Times New Roman" panose="02020603050405020304" pitchFamily="18" charset="0"/>
                        </a:rPr>
                        <a:t>HARSHBHAI SOLANKI</a:t>
                      </a:r>
                      <a:endParaRPr lang="en-US" sz="2000" b="1" dirty="0">
                        <a:solidFill>
                          <a:schemeClr val="tx1"/>
                        </a:solidFill>
                        <a:latin typeface="Times New Roman" panose="02020603050405020304" pitchFamily="18" charset="0"/>
                        <a:ea typeface="Adobe Fan Heiti Std B" panose="020B0700000000000000" pitchFamily="34" charset="-128"/>
                        <a:cs typeface="Times New Roman" panose="02020603050405020304" pitchFamily="18" charset="0"/>
                      </a:endParaRPr>
                    </a:p>
                  </a:txBody>
                  <a:tcPr/>
                </a:tc>
                <a:tc>
                  <a:txBody>
                    <a:bodyPr/>
                    <a:lstStyle/>
                    <a:p>
                      <a:pPr algn="ctr"/>
                      <a:r>
                        <a:rPr lang="en-US" b="1" dirty="0"/>
                        <a:t>62</a:t>
                      </a:r>
                      <a:endParaRPr lang="en-IN"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SE4-D</a:t>
                      </a:r>
                      <a:endParaRPr lang="en-IN" b="1" dirty="0"/>
                    </a:p>
                  </a:txBody>
                  <a:tcPr/>
                </a:tc>
                <a:extLst>
                  <a:ext uri="{0D108BD9-81ED-4DB2-BD59-A6C34878D82A}">
                    <a16:rowId xmlns:a16="http://schemas.microsoft.com/office/drawing/2014/main" val="2802167730"/>
                  </a:ext>
                </a:extLst>
              </a:tr>
              <a:tr h="544971">
                <a:tc>
                  <a:txBody>
                    <a:bodyPr/>
                    <a:lstStyle/>
                    <a:p>
                      <a:pPr algn="ctr"/>
                      <a:r>
                        <a:rPr lang="en-US" b="1" dirty="0"/>
                        <a:t>3</a:t>
                      </a:r>
                      <a:endParaRPr lang="en-IN" b="1" dirty="0"/>
                    </a:p>
                  </a:txBody>
                  <a:tcPr/>
                </a:tc>
                <a:tc>
                  <a:txBody>
                    <a:bodyPr/>
                    <a:lstStyle/>
                    <a:p>
                      <a:pPr algn="ctr"/>
                      <a:r>
                        <a:rPr lang="en-IN" sz="2000" b="1" i="0" u="none" strike="noStrike" kern="1200" baseline="0" dirty="0">
                          <a:solidFill>
                            <a:schemeClr val="dk1"/>
                          </a:solidFill>
                          <a:latin typeface="Times New Roman" panose="02020603050405020304" pitchFamily="18" charset="0"/>
                          <a:ea typeface="+mn-ea"/>
                          <a:cs typeface="Times New Roman" panose="02020603050405020304" pitchFamily="18" charset="0"/>
                        </a:rPr>
                        <a:t>YASH THAKKAR</a:t>
                      </a:r>
                    </a:p>
                  </a:txBody>
                  <a:tcPr/>
                </a:tc>
                <a:tc>
                  <a:txBody>
                    <a:bodyPr/>
                    <a:lstStyle/>
                    <a:p>
                      <a:pPr algn="ctr"/>
                      <a:r>
                        <a:rPr lang="en-US" b="1" dirty="0"/>
                        <a:t>63</a:t>
                      </a:r>
                      <a:endParaRPr lang="en-IN"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SE4-D</a:t>
                      </a:r>
                      <a:endParaRPr lang="en-IN" b="1" dirty="0"/>
                    </a:p>
                  </a:txBody>
                  <a:tcPr/>
                </a:tc>
                <a:extLst>
                  <a:ext uri="{0D108BD9-81ED-4DB2-BD59-A6C34878D82A}">
                    <a16:rowId xmlns:a16="http://schemas.microsoft.com/office/drawing/2014/main" val="2380907887"/>
                  </a:ext>
                </a:extLst>
              </a:tr>
              <a:tr h="544971">
                <a:tc>
                  <a:txBody>
                    <a:bodyPr/>
                    <a:lstStyle/>
                    <a:p>
                      <a:pPr algn="ctr"/>
                      <a:r>
                        <a:rPr lang="en-US" b="1" dirty="0"/>
                        <a:t>4</a:t>
                      </a:r>
                      <a:endParaRPr lang="en-IN" b="1" dirty="0"/>
                    </a:p>
                  </a:txBody>
                  <a:tcPr/>
                </a:tc>
                <a:tc>
                  <a:txBody>
                    <a:bodyPr/>
                    <a:lstStyle/>
                    <a:p>
                      <a:pPr algn="ctr"/>
                      <a:r>
                        <a:rPr lang="en-IN" sz="2000" b="1" i="0" u="none" strike="noStrike" kern="1200" baseline="0" dirty="0">
                          <a:solidFill>
                            <a:schemeClr val="dk1"/>
                          </a:solidFill>
                          <a:latin typeface="Times New Roman" panose="02020603050405020304" pitchFamily="18" charset="0"/>
                          <a:ea typeface="+mn-ea"/>
                          <a:cs typeface="Times New Roman" panose="02020603050405020304" pitchFamily="18" charset="0"/>
                        </a:rPr>
                        <a:t>DHRUV</a:t>
                      </a:r>
                      <a:r>
                        <a:rPr lang="en-US" sz="2000" b="1" dirty="0">
                          <a:solidFill>
                            <a:schemeClr val="tx1"/>
                          </a:solidFill>
                          <a:latin typeface="Times New Roman" panose="02020603050405020304" pitchFamily="18" charset="0"/>
                          <a:cs typeface="Times New Roman" panose="02020603050405020304" pitchFamily="18" charset="0"/>
                        </a:rPr>
                        <a:t> </a:t>
                      </a:r>
                      <a:r>
                        <a:rPr lang="en-IN" sz="2000" b="1" i="0" u="none" strike="noStrike" kern="1200" baseline="0" dirty="0">
                          <a:solidFill>
                            <a:schemeClr val="dk1"/>
                          </a:solidFill>
                          <a:latin typeface="Times New Roman" panose="02020603050405020304" pitchFamily="18" charset="0"/>
                          <a:ea typeface="+mn-ea"/>
                          <a:cs typeface="Times New Roman" panose="02020603050405020304" pitchFamily="18" charset="0"/>
                        </a:rPr>
                        <a:t>TOTRE </a:t>
                      </a:r>
                    </a:p>
                  </a:txBody>
                  <a:tcPr/>
                </a:tc>
                <a:tc>
                  <a:txBody>
                    <a:bodyPr/>
                    <a:lstStyle/>
                    <a:p>
                      <a:pPr algn="ctr"/>
                      <a:r>
                        <a:rPr lang="en-US" b="1" dirty="0"/>
                        <a:t>64</a:t>
                      </a:r>
                      <a:endParaRPr lang="en-IN" b="1"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t>SE4-D</a:t>
                      </a:r>
                      <a:endParaRPr lang="en-IN" b="1" dirty="0"/>
                    </a:p>
                  </a:txBody>
                  <a:tcPr/>
                </a:tc>
                <a:extLst>
                  <a:ext uri="{0D108BD9-81ED-4DB2-BD59-A6C34878D82A}">
                    <a16:rowId xmlns:a16="http://schemas.microsoft.com/office/drawing/2014/main" val="2632963625"/>
                  </a:ext>
                </a:extLst>
              </a:tr>
              <a:tr h="544971">
                <a:tc>
                  <a:txBody>
                    <a:bodyPr/>
                    <a:lstStyle/>
                    <a:p>
                      <a:pPr algn="ctr"/>
                      <a:r>
                        <a:rPr lang="en-US" b="1" dirty="0"/>
                        <a:t>5</a:t>
                      </a:r>
                      <a:endParaRPr lang="en-IN" b="1" dirty="0"/>
                    </a:p>
                  </a:txBody>
                  <a:tcPr/>
                </a:tc>
                <a:tc>
                  <a:txBody>
                    <a:bodyPr/>
                    <a:lstStyle/>
                    <a:p>
                      <a:pPr algn="ctr"/>
                      <a:r>
                        <a:rPr lang="en-IN" sz="2000" b="1" i="0" u="none" strike="noStrike" kern="1200" baseline="0" dirty="0">
                          <a:solidFill>
                            <a:schemeClr val="dk1"/>
                          </a:solidFill>
                          <a:latin typeface="Times New Roman" panose="02020603050405020304" pitchFamily="18" charset="0"/>
                          <a:ea typeface="+mn-ea"/>
                          <a:cs typeface="Times New Roman" panose="02020603050405020304" pitchFamily="18" charset="0"/>
                        </a:rPr>
                        <a:t>HARSH TRIVEDI </a:t>
                      </a:r>
                    </a:p>
                  </a:txBody>
                  <a:tcPr/>
                </a:tc>
                <a:tc>
                  <a:txBody>
                    <a:bodyPr/>
                    <a:lstStyle/>
                    <a:p>
                      <a:pPr algn="ctr"/>
                      <a:r>
                        <a:rPr lang="en-US" b="1" dirty="0"/>
                        <a:t>65</a:t>
                      </a:r>
                      <a:endParaRPr lang="en-IN" b="1"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t>SE4-D</a:t>
                      </a:r>
                      <a:endParaRPr lang="en-IN" b="1" dirty="0"/>
                    </a:p>
                  </a:txBody>
                  <a:tcPr/>
                </a:tc>
                <a:extLst>
                  <a:ext uri="{0D108BD9-81ED-4DB2-BD59-A6C34878D82A}">
                    <a16:rowId xmlns:a16="http://schemas.microsoft.com/office/drawing/2014/main" val="3707337106"/>
                  </a:ext>
                </a:extLst>
              </a:tr>
            </a:tbl>
          </a:graphicData>
        </a:graphic>
      </p:graphicFrame>
      <p:sp>
        <p:nvSpPr>
          <p:cNvPr id="5" name="Title 4">
            <a:extLst>
              <a:ext uri="{FF2B5EF4-FFF2-40B4-BE49-F238E27FC236}">
                <a16:creationId xmlns:a16="http://schemas.microsoft.com/office/drawing/2014/main" id="{5AAB4065-3BFC-4978-AB66-507CC8338D03}"/>
              </a:ext>
            </a:extLst>
          </p:cNvPr>
          <p:cNvSpPr>
            <a:spLocks noGrp="1"/>
          </p:cNvSpPr>
          <p:nvPr>
            <p:ph type="title"/>
          </p:nvPr>
        </p:nvSpPr>
        <p:spPr/>
        <p:txBody>
          <a:bodyPr/>
          <a:lstStyle/>
          <a:p>
            <a:pPr algn="ctr"/>
            <a:r>
              <a:rPr lang="en-US" sz="5400" b="1" dirty="0">
                <a:solidFill>
                  <a:schemeClr val="bg1"/>
                </a:solidFill>
                <a:latin typeface="Algerian" panose="04020705040A02060702" pitchFamily="82" charset="0"/>
              </a:rPr>
              <a:t>GROUP MEMBERS</a:t>
            </a:r>
            <a:endParaRPr lang="en-IN" sz="5400" dirty="0">
              <a:solidFill>
                <a:schemeClr val="bg1"/>
              </a:solidFill>
            </a:endParaRPr>
          </a:p>
        </p:txBody>
      </p:sp>
    </p:spTree>
    <p:extLst>
      <p:ext uri="{BB962C8B-B14F-4D97-AF65-F5344CB8AC3E}">
        <p14:creationId xmlns:p14="http://schemas.microsoft.com/office/powerpoint/2010/main" val="55478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251E1-E373-41F7-B15B-3D0C3438D2B6}"/>
              </a:ext>
            </a:extLst>
          </p:cNvPr>
          <p:cNvSpPr>
            <a:spLocks noGrp="1"/>
          </p:cNvSpPr>
          <p:nvPr/>
        </p:nvSpPr>
        <p:spPr>
          <a:xfrm>
            <a:off x="612913" y="86280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20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E786A1-69D5-4063-8E98-DCA9640E494C}"/>
              </a:ext>
            </a:extLst>
          </p:cNvPr>
          <p:cNvSpPr>
            <a:spLocks noGrp="1"/>
          </p:cNvSpPr>
          <p:nvPr/>
        </p:nvSpPr>
        <p:spPr>
          <a:xfrm>
            <a:off x="612913" y="792956"/>
            <a:ext cx="10515600" cy="58816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en-US" sz="2000" b="1" dirty="0">
                <a:solidFill>
                  <a:srgbClr val="600A38"/>
                </a:solidFill>
                <a:latin typeface="Times New Roman" panose="02020603050405020304" pitchFamily="18" charset="0"/>
                <a:cs typeface="Times New Roman" panose="02020603050405020304" pitchFamily="18" charset="0"/>
              </a:rPr>
              <a:t>Using First Fit algorithm</a:t>
            </a:r>
            <a:endParaRPr lang="en-US" altLang="en-US" sz="2000" dirty="0">
              <a:latin typeface="Times New Roman" panose="02020603050405020304" pitchFamily="18" charset="0"/>
              <a:cs typeface="Times New Roman" panose="02020603050405020304" pitchFamily="18" charset="0"/>
            </a:endParaRPr>
          </a:p>
          <a:p>
            <a:pPr eaLnBrk="1" hangingPunct="1">
              <a:spcBef>
                <a:spcPts val="1500"/>
              </a:spcBef>
            </a:pP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Let's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see,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how</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first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fit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algorithm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works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on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this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problem.</a:t>
            </a:r>
          </a:p>
          <a:p>
            <a:pPr eaLnBrk="1" hangingPunct="1">
              <a:spcBef>
                <a:spcPts val="38"/>
              </a:spcBef>
            </a:pPr>
            <a:endParaRPr lang="en-US" altLang="en-US" sz="2000" dirty="0">
              <a:latin typeface="Times New Roman" panose="02020603050405020304" pitchFamily="18" charset="0"/>
              <a:cs typeface="Times New Roman" panose="02020603050405020304" pitchFamily="18" charset="0"/>
            </a:endParaRPr>
          </a:p>
          <a:p>
            <a:pPr eaLnBrk="1" hangingPunct="1"/>
            <a:r>
              <a:rPr lang="en-US" altLang="en-US" sz="2000" dirty="0">
                <a:solidFill>
                  <a:srgbClr val="600A4A"/>
                </a:solidFill>
                <a:latin typeface="Times New Roman" panose="02020603050405020304" pitchFamily="18" charset="0"/>
                <a:cs typeface="Times New Roman" panose="02020603050405020304" pitchFamily="18" charset="0"/>
              </a:rPr>
              <a:t>1. 25 K requirement</a:t>
            </a:r>
            <a:endParaRPr lang="en-US" altLang="en-US" sz="2000" dirty="0">
              <a:latin typeface="Times New Roman" panose="02020603050405020304" pitchFamily="18" charset="0"/>
              <a:cs typeface="Times New Roman" panose="02020603050405020304" pitchFamily="18" charset="0"/>
            </a:endParaRPr>
          </a:p>
          <a:p>
            <a:pPr eaLnBrk="1" hangingPunct="1">
              <a:lnSpc>
                <a:spcPct val="102000"/>
              </a:lnSpc>
              <a:spcBef>
                <a:spcPts val="1400"/>
              </a:spcBef>
            </a:pP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algorithm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scans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list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until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it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gets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first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hole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which</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should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be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big</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enough</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satisfy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request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of</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25</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K.</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it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gets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space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in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second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partition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which</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is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free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hence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it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allocates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25</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K</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out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of</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75</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K</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process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and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remaining</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50</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K</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is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produced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as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hole.</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object 6">
            <a:extLst>
              <a:ext uri="{FF2B5EF4-FFF2-40B4-BE49-F238E27FC236}">
                <a16:creationId xmlns:a16="http://schemas.microsoft.com/office/drawing/2014/main" id="{1349F1D4-F1B6-477B-BD14-BF641FD9E3EF}"/>
              </a:ext>
            </a:extLst>
          </p:cNvPr>
          <p:cNvSpPr>
            <a:spLocks noChangeArrowheads="1"/>
          </p:cNvSpPr>
          <p:nvPr/>
        </p:nvSpPr>
        <p:spPr bwMode="auto">
          <a:xfrm>
            <a:off x="1651138" y="3569494"/>
            <a:ext cx="5730875" cy="110648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2747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7AFDF-6CB1-45FA-9760-54B14F2405B2}"/>
              </a:ext>
            </a:extLst>
          </p:cNvPr>
          <p:cNvSpPr>
            <a:spLocks noGrp="1"/>
          </p:cNvSpPr>
          <p:nvPr/>
        </p:nvSpPr>
        <p:spPr>
          <a:xfrm>
            <a:off x="230049" y="41755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D44E0F8-EAF7-410B-844C-BFB96B15FBD5}"/>
              </a:ext>
            </a:extLst>
          </p:cNvPr>
          <p:cNvSpPr>
            <a:spLocks noGrp="1"/>
          </p:cNvSpPr>
          <p:nvPr/>
        </p:nvSpPr>
        <p:spPr>
          <a:xfrm>
            <a:off x="0" y="523081"/>
            <a:ext cx="10515600" cy="5811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spc="-5" dirty="0">
                <a:solidFill>
                  <a:srgbClr val="600A4A"/>
                </a:solidFill>
                <a:latin typeface="Times New Roman" panose="02020603050405020304" pitchFamily="18" charset="0"/>
                <a:cs typeface="Times New Roman" panose="02020603050405020304" pitchFamily="18" charset="0"/>
              </a:rPr>
              <a:t>2</a:t>
            </a:r>
            <a:r>
              <a:rPr lang="en-IN" sz="2000" spc="5" dirty="0">
                <a:solidFill>
                  <a:srgbClr val="600A4A"/>
                </a:solidFill>
                <a:latin typeface="Times New Roman" panose="02020603050405020304" pitchFamily="18" charset="0"/>
                <a:cs typeface="Times New Roman" panose="02020603050405020304" pitchFamily="18" charset="0"/>
              </a:rPr>
              <a:t>.</a:t>
            </a:r>
            <a:r>
              <a:rPr lang="en-IN" sz="2000" spc="35" dirty="0">
                <a:solidFill>
                  <a:srgbClr val="600A4A"/>
                </a:solidFill>
                <a:latin typeface="Times New Roman" panose="02020603050405020304" pitchFamily="18" charset="0"/>
                <a:cs typeface="Times New Roman" panose="02020603050405020304" pitchFamily="18" charset="0"/>
              </a:rPr>
              <a:t> </a:t>
            </a:r>
            <a:r>
              <a:rPr lang="en-IN" sz="2000" spc="-5" dirty="0">
                <a:solidFill>
                  <a:srgbClr val="600A4A"/>
                </a:solidFill>
                <a:latin typeface="Times New Roman" panose="02020603050405020304" pitchFamily="18" charset="0"/>
                <a:cs typeface="Times New Roman" panose="02020603050405020304" pitchFamily="18" charset="0"/>
              </a:rPr>
              <a:t>5</a:t>
            </a:r>
            <a:r>
              <a:rPr lang="en-IN" sz="2000" spc="15" dirty="0">
                <a:solidFill>
                  <a:srgbClr val="600A4A"/>
                </a:solidFill>
                <a:latin typeface="Times New Roman" panose="02020603050405020304" pitchFamily="18" charset="0"/>
                <a:cs typeface="Times New Roman" panose="02020603050405020304" pitchFamily="18" charset="0"/>
              </a:rPr>
              <a:t>0</a:t>
            </a:r>
            <a:r>
              <a:rPr lang="en-IN" sz="2000" spc="30" dirty="0">
                <a:solidFill>
                  <a:srgbClr val="600A4A"/>
                </a:solidFill>
                <a:latin typeface="Times New Roman" panose="02020603050405020304" pitchFamily="18" charset="0"/>
                <a:cs typeface="Times New Roman" panose="02020603050405020304" pitchFamily="18" charset="0"/>
              </a:rPr>
              <a:t> </a:t>
            </a:r>
            <a:r>
              <a:rPr lang="en-IN" sz="2000" spc="20" dirty="0" err="1">
                <a:solidFill>
                  <a:srgbClr val="600A4A"/>
                </a:solidFill>
                <a:latin typeface="Times New Roman" panose="02020603050405020304" pitchFamily="18" charset="0"/>
                <a:cs typeface="Times New Roman" panose="02020603050405020304" pitchFamily="18" charset="0"/>
              </a:rPr>
              <a:t>K</a:t>
            </a:r>
            <a:r>
              <a:rPr lang="en-IN" sz="2000" spc="50" dirty="0" err="1">
                <a:solidFill>
                  <a:srgbClr val="600A4A"/>
                </a:solidFill>
                <a:latin typeface="Times New Roman" panose="02020603050405020304" pitchFamily="18" charset="0"/>
                <a:cs typeface="Times New Roman" panose="02020603050405020304" pitchFamily="18" charset="0"/>
              </a:rPr>
              <a:t>r</a:t>
            </a:r>
            <a:r>
              <a:rPr lang="en-IN" sz="2000" spc="-5" dirty="0" err="1">
                <a:solidFill>
                  <a:srgbClr val="600A4A"/>
                </a:solidFill>
                <a:latin typeface="Times New Roman" panose="02020603050405020304" pitchFamily="18" charset="0"/>
                <a:cs typeface="Times New Roman" panose="02020603050405020304" pitchFamily="18" charset="0"/>
              </a:rPr>
              <a:t>e</a:t>
            </a:r>
            <a:r>
              <a:rPr lang="en-IN" sz="2000" spc="45" dirty="0" err="1">
                <a:solidFill>
                  <a:srgbClr val="600A4A"/>
                </a:solidFill>
                <a:latin typeface="Times New Roman" panose="02020603050405020304" pitchFamily="18" charset="0"/>
                <a:cs typeface="Times New Roman" panose="02020603050405020304" pitchFamily="18" charset="0"/>
              </a:rPr>
              <a:t>q</a:t>
            </a:r>
            <a:r>
              <a:rPr lang="en-IN" sz="2000" spc="-5" dirty="0" err="1">
                <a:solidFill>
                  <a:srgbClr val="600A4A"/>
                </a:solidFill>
                <a:latin typeface="Times New Roman" panose="02020603050405020304" pitchFamily="18" charset="0"/>
                <a:cs typeface="Times New Roman" panose="02020603050405020304" pitchFamily="18" charset="0"/>
              </a:rPr>
              <a:t>u</a:t>
            </a:r>
            <a:r>
              <a:rPr lang="en-IN" sz="2000" spc="-15" dirty="0" err="1">
                <a:solidFill>
                  <a:srgbClr val="600A4A"/>
                </a:solidFill>
                <a:latin typeface="Times New Roman" panose="02020603050405020304" pitchFamily="18" charset="0"/>
                <a:cs typeface="Times New Roman" panose="02020603050405020304" pitchFamily="18" charset="0"/>
              </a:rPr>
              <a:t>i</a:t>
            </a:r>
            <a:r>
              <a:rPr lang="en-IN" sz="2000" spc="50" dirty="0" err="1">
                <a:solidFill>
                  <a:srgbClr val="600A4A"/>
                </a:solidFill>
                <a:latin typeface="Times New Roman" panose="02020603050405020304" pitchFamily="18" charset="0"/>
                <a:cs typeface="Times New Roman" panose="02020603050405020304" pitchFamily="18" charset="0"/>
              </a:rPr>
              <a:t>r</a:t>
            </a:r>
            <a:r>
              <a:rPr lang="en-IN" sz="2000" spc="-5" dirty="0" err="1">
                <a:solidFill>
                  <a:srgbClr val="600A4A"/>
                </a:solidFill>
                <a:latin typeface="Times New Roman" panose="02020603050405020304" pitchFamily="18" charset="0"/>
                <a:cs typeface="Times New Roman" panose="02020603050405020304" pitchFamily="18" charset="0"/>
              </a:rPr>
              <a:t>e</a:t>
            </a:r>
            <a:r>
              <a:rPr lang="en-IN" sz="2000" spc="45" dirty="0" err="1">
                <a:solidFill>
                  <a:srgbClr val="600A4A"/>
                </a:solidFill>
                <a:latin typeface="Times New Roman" panose="02020603050405020304" pitchFamily="18" charset="0"/>
                <a:cs typeface="Times New Roman" panose="02020603050405020304" pitchFamily="18" charset="0"/>
              </a:rPr>
              <a:t>m</a:t>
            </a:r>
            <a:r>
              <a:rPr lang="en-IN" sz="2000" spc="-5" dirty="0" err="1">
                <a:solidFill>
                  <a:srgbClr val="600A4A"/>
                </a:solidFill>
                <a:latin typeface="Times New Roman" panose="02020603050405020304" pitchFamily="18" charset="0"/>
                <a:cs typeface="Times New Roman" panose="02020603050405020304" pitchFamily="18" charset="0"/>
              </a:rPr>
              <a:t>e</a:t>
            </a:r>
            <a:r>
              <a:rPr lang="en-IN" sz="2000" spc="45" dirty="0" err="1">
                <a:solidFill>
                  <a:srgbClr val="600A4A"/>
                </a:solidFill>
                <a:latin typeface="Times New Roman" panose="02020603050405020304" pitchFamily="18" charset="0"/>
                <a:cs typeface="Times New Roman" panose="02020603050405020304" pitchFamily="18" charset="0"/>
              </a:rPr>
              <a:t>n</a:t>
            </a:r>
            <a:r>
              <a:rPr lang="en-IN" sz="2000" spc="5" dirty="0" err="1">
                <a:solidFill>
                  <a:srgbClr val="600A4A"/>
                </a:solidFill>
                <a:latin typeface="Times New Roman" panose="02020603050405020304" pitchFamily="18" charset="0"/>
                <a:cs typeface="Times New Roman" panose="02020603050405020304" pitchFamily="18" charset="0"/>
              </a:rPr>
              <a:t>t</a:t>
            </a:r>
            <a:endParaRPr lang="en-US" altLang="en-US" sz="2000" dirty="0">
              <a:latin typeface="Times New Roman" panose="02020603050405020304" pitchFamily="18" charset="0"/>
              <a:ea typeface="Verdana" panose="020B0604030504040204" pitchFamily="34" charset="0"/>
              <a:cs typeface="Times New Roman" panose="02020603050405020304" pitchFamily="18" charset="0"/>
            </a:endParaRPr>
          </a:p>
          <a:p>
            <a:pPr marL="0" indent="0">
              <a:buNone/>
            </a:pP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50</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K</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requirement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can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be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fulfilled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by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allocating</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third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partition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which</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is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50</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K</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in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size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process.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No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free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space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is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produced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as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free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space.</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object 7">
            <a:extLst>
              <a:ext uri="{FF2B5EF4-FFF2-40B4-BE49-F238E27FC236}">
                <a16:creationId xmlns:a16="http://schemas.microsoft.com/office/drawing/2014/main" id="{C4655F57-6250-4F95-A472-4F2732DA2EF8}"/>
              </a:ext>
            </a:extLst>
          </p:cNvPr>
          <p:cNvSpPr>
            <a:spLocks noChangeArrowheads="1"/>
          </p:cNvSpPr>
          <p:nvPr/>
        </p:nvSpPr>
        <p:spPr bwMode="auto">
          <a:xfrm>
            <a:off x="306249" y="1643101"/>
            <a:ext cx="6819900" cy="132556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sz="2000">
              <a:latin typeface="Times New Roman" panose="02020603050405020304" pitchFamily="18" charset="0"/>
              <a:cs typeface="Times New Roman" panose="02020603050405020304" pitchFamily="18" charset="0"/>
            </a:endParaRPr>
          </a:p>
        </p:txBody>
      </p:sp>
      <p:sp>
        <p:nvSpPr>
          <p:cNvPr id="5" name="object 4">
            <a:extLst>
              <a:ext uri="{FF2B5EF4-FFF2-40B4-BE49-F238E27FC236}">
                <a16:creationId xmlns:a16="http://schemas.microsoft.com/office/drawing/2014/main" id="{48CC997D-03B3-47A5-9EC5-E3BE11929221}"/>
              </a:ext>
            </a:extLst>
          </p:cNvPr>
          <p:cNvSpPr txBox="1">
            <a:spLocks noChangeArrowheads="1"/>
          </p:cNvSpPr>
          <p:nvPr/>
        </p:nvSpPr>
        <p:spPr bwMode="auto">
          <a:xfrm>
            <a:off x="353874" y="3994189"/>
            <a:ext cx="6866739" cy="931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lnSpc>
                <a:spcPct val="103000"/>
              </a:lnSpc>
            </a:pP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100</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K</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requirement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can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be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fulfilled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by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using</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fifth</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partition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of</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175</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K</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size.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Out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of</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175</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K,</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100</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K</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will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be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allocated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and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remaining</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75</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K</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will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be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there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as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a</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hole.</a:t>
            </a:r>
          </a:p>
        </p:txBody>
      </p:sp>
      <p:sp>
        <p:nvSpPr>
          <p:cNvPr id="6" name="object 8">
            <a:extLst>
              <a:ext uri="{FF2B5EF4-FFF2-40B4-BE49-F238E27FC236}">
                <a16:creationId xmlns:a16="http://schemas.microsoft.com/office/drawing/2014/main" id="{C8EBEB8F-E1C6-4F4E-8808-D3397A820CD2}"/>
              </a:ext>
            </a:extLst>
          </p:cNvPr>
          <p:cNvSpPr>
            <a:spLocks noChangeArrowheads="1"/>
          </p:cNvSpPr>
          <p:nvPr/>
        </p:nvSpPr>
        <p:spPr bwMode="auto">
          <a:xfrm>
            <a:off x="306249" y="5193507"/>
            <a:ext cx="7086600" cy="114141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sz="2000">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6C2A1931-641E-42AF-9FCA-1FC1FF17BB75}"/>
              </a:ext>
            </a:extLst>
          </p:cNvPr>
          <p:cNvSpPr txBox="1"/>
          <p:nvPr/>
        </p:nvSpPr>
        <p:spPr>
          <a:xfrm>
            <a:off x="157024" y="3193887"/>
            <a:ext cx="2557220" cy="307777"/>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eaLnBrk="1" fontAlgn="auto" hangingPunct="1">
              <a:spcBef>
                <a:spcPts val="0"/>
              </a:spcBef>
              <a:spcAft>
                <a:spcPts val="0"/>
              </a:spcAft>
              <a:defRPr/>
            </a:pPr>
            <a:r>
              <a:rPr sz="2000" spc="-5" dirty="0">
                <a:solidFill>
                  <a:srgbClr val="600A4A"/>
                </a:solidFill>
                <a:latin typeface="Times New Roman" panose="02020603050405020304" pitchFamily="18" charset="0"/>
                <a:cs typeface="Times New Roman" panose="02020603050405020304" pitchFamily="18" charset="0"/>
              </a:rPr>
              <a:t>3</a:t>
            </a:r>
            <a:r>
              <a:rPr sz="2000" spc="5" dirty="0">
                <a:solidFill>
                  <a:srgbClr val="600A4A"/>
                </a:solidFill>
                <a:latin typeface="Times New Roman" panose="02020603050405020304" pitchFamily="18" charset="0"/>
                <a:cs typeface="Times New Roman" panose="02020603050405020304" pitchFamily="18" charset="0"/>
              </a:rPr>
              <a:t>.</a:t>
            </a:r>
            <a:r>
              <a:rPr sz="2000" spc="35" dirty="0">
                <a:solidFill>
                  <a:srgbClr val="600A4A"/>
                </a:solidFill>
                <a:latin typeface="Times New Roman" panose="02020603050405020304" pitchFamily="18" charset="0"/>
                <a:cs typeface="Times New Roman" panose="02020603050405020304" pitchFamily="18" charset="0"/>
              </a:rPr>
              <a:t> </a:t>
            </a:r>
            <a:r>
              <a:rPr sz="2000" spc="-5" dirty="0">
                <a:solidFill>
                  <a:srgbClr val="600A4A"/>
                </a:solidFill>
                <a:latin typeface="Times New Roman" panose="02020603050405020304" pitchFamily="18" charset="0"/>
                <a:cs typeface="Times New Roman" panose="02020603050405020304" pitchFamily="18" charset="0"/>
              </a:rPr>
              <a:t>1</a:t>
            </a:r>
            <a:r>
              <a:rPr sz="2000" spc="45" dirty="0">
                <a:solidFill>
                  <a:srgbClr val="600A4A"/>
                </a:solidFill>
                <a:latin typeface="Times New Roman" panose="02020603050405020304" pitchFamily="18" charset="0"/>
                <a:cs typeface="Times New Roman" panose="02020603050405020304" pitchFamily="18" charset="0"/>
              </a:rPr>
              <a:t>0</a:t>
            </a:r>
            <a:r>
              <a:rPr sz="2000" spc="15" dirty="0">
                <a:solidFill>
                  <a:srgbClr val="600A4A"/>
                </a:solidFill>
                <a:latin typeface="Times New Roman" panose="02020603050405020304" pitchFamily="18" charset="0"/>
                <a:cs typeface="Times New Roman" panose="02020603050405020304" pitchFamily="18" charset="0"/>
              </a:rPr>
              <a:t>0</a:t>
            </a:r>
            <a:r>
              <a:rPr sz="2000" spc="-20" dirty="0">
                <a:solidFill>
                  <a:srgbClr val="600A4A"/>
                </a:solidFill>
                <a:latin typeface="Times New Roman" panose="02020603050405020304" pitchFamily="18" charset="0"/>
                <a:cs typeface="Times New Roman" panose="02020603050405020304" pitchFamily="18" charset="0"/>
              </a:rPr>
              <a:t> </a:t>
            </a:r>
            <a:r>
              <a:rPr sz="2000" spc="20" dirty="0">
                <a:solidFill>
                  <a:srgbClr val="600A4A"/>
                </a:solidFill>
                <a:latin typeface="Times New Roman" panose="02020603050405020304" pitchFamily="18" charset="0"/>
                <a:cs typeface="Times New Roman" panose="02020603050405020304" pitchFamily="18" charset="0"/>
              </a:rPr>
              <a:t>K</a:t>
            </a:r>
            <a:r>
              <a:rPr sz="2000" spc="45" dirty="0">
                <a:solidFill>
                  <a:srgbClr val="600A4A"/>
                </a:solidFill>
                <a:latin typeface="Times New Roman" panose="02020603050405020304" pitchFamily="18" charset="0"/>
                <a:cs typeface="Times New Roman" panose="02020603050405020304" pitchFamily="18" charset="0"/>
              </a:rPr>
              <a:t> </a:t>
            </a:r>
            <a:r>
              <a:rPr sz="2000" spc="50" dirty="0">
                <a:solidFill>
                  <a:srgbClr val="600A4A"/>
                </a:solidFill>
                <a:latin typeface="Times New Roman" panose="02020603050405020304" pitchFamily="18" charset="0"/>
                <a:cs typeface="Times New Roman" panose="02020603050405020304" pitchFamily="18" charset="0"/>
              </a:rPr>
              <a:t>r</a:t>
            </a:r>
            <a:r>
              <a:rPr sz="2000" spc="-5" dirty="0">
                <a:solidFill>
                  <a:srgbClr val="600A4A"/>
                </a:solidFill>
                <a:latin typeface="Times New Roman" panose="02020603050405020304" pitchFamily="18" charset="0"/>
                <a:cs typeface="Times New Roman" panose="02020603050405020304" pitchFamily="18" charset="0"/>
              </a:rPr>
              <a:t>eq</a:t>
            </a:r>
            <a:r>
              <a:rPr sz="2000" spc="45" dirty="0">
                <a:solidFill>
                  <a:srgbClr val="600A4A"/>
                </a:solidFill>
                <a:latin typeface="Times New Roman" panose="02020603050405020304" pitchFamily="18" charset="0"/>
                <a:cs typeface="Times New Roman" panose="02020603050405020304" pitchFamily="18" charset="0"/>
              </a:rPr>
              <a:t>u</a:t>
            </a:r>
            <a:r>
              <a:rPr sz="2000" spc="-15" dirty="0">
                <a:solidFill>
                  <a:srgbClr val="600A4A"/>
                </a:solidFill>
                <a:latin typeface="Times New Roman" panose="02020603050405020304" pitchFamily="18" charset="0"/>
                <a:cs typeface="Times New Roman" panose="02020603050405020304" pitchFamily="18" charset="0"/>
              </a:rPr>
              <a:t>i</a:t>
            </a:r>
            <a:r>
              <a:rPr sz="2000" spc="50" dirty="0">
                <a:solidFill>
                  <a:srgbClr val="600A4A"/>
                </a:solidFill>
                <a:latin typeface="Times New Roman" panose="02020603050405020304" pitchFamily="18" charset="0"/>
                <a:cs typeface="Times New Roman" panose="02020603050405020304" pitchFamily="18" charset="0"/>
              </a:rPr>
              <a:t>r</a:t>
            </a:r>
            <a:r>
              <a:rPr sz="2000" spc="-5" dirty="0">
                <a:solidFill>
                  <a:srgbClr val="600A4A"/>
                </a:solidFill>
                <a:latin typeface="Times New Roman" panose="02020603050405020304" pitchFamily="18" charset="0"/>
                <a:cs typeface="Times New Roman" panose="02020603050405020304" pitchFamily="18" charset="0"/>
              </a:rPr>
              <a:t>e</a:t>
            </a:r>
            <a:r>
              <a:rPr sz="2000" spc="45" dirty="0">
                <a:solidFill>
                  <a:srgbClr val="600A4A"/>
                </a:solidFill>
                <a:latin typeface="Times New Roman" panose="02020603050405020304" pitchFamily="18" charset="0"/>
                <a:cs typeface="Times New Roman" panose="02020603050405020304" pitchFamily="18" charset="0"/>
              </a:rPr>
              <a:t>m</a:t>
            </a:r>
            <a:r>
              <a:rPr sz="2000" spc="-5" dirty="0">
                <a:solidFill>
                  <a:srgbClr val="600A4A"/>
                </a:solidFill>
                <a:latin typeface="Times New Roman" panose="02020603050405020304" pitchFamily="18" charset="0"/>
                <a:cs typeface="Times New Roman" panose="02020603050405020304" pitchFamily="18" charset="0"/>
              </a:rPr>
              <a:t>en</a:t>
            </a:r>
            <a:r>
              <a:rPr sz="2000" spc="5" dirty="0">
                <a:solidFill>
                  <a:srgbClr val="600A4A"/>
                </a:solidFill>
                <a:latin typeface="Times New Roman" panose="02020603050405020304" pitchFamily="18" charset="0"/>
                <a:cs typeface="Times New Roman" panose="02020603050405020304" pitchFamily="18" charset="0"/>
              </a:rPr>
              <a:t>t</a:t>
            </a:r>
            <a:endParaRP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1003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5E37B-C092-4514-82FA-B2DA40672C90}"/>
              </a:ext>
            </a:extLst>
          </p:cNvPr>
          <p:cNvSpPr>
            <a:spLocks noGrp="1"/>
          </p:cNvSpPr>
          <p:nvPr/>
        </p:nvSpPr>
        <p:spPr>
          <a:xfrm>
            <a:off x="414131" y="74836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20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1B1B15-C8CE-408A-B453-8AC67936E60D}"/>
              </a:ext>
            </a:extLst>
          </p:cNvPr>
          <p:cNvSpPr>
            <a:spLocks noGrp="1"/>
          </p:cNvSpPr>
          <p:nvPr/>
        </p:nvSpPr>
        <p:spPr>
          <a:xfrm>
            <a:off x="414131" y="748368"/>
            <a:ext cx="10515600" cy="5811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000" dirty="0">
                <a:solidFill>
                  <a:srgbClr val="600A4A"/>
                </a:solidFill>
                <a:latin typeface="Times New Roman" panose="02020603050405020304" pitchFamily="18" charset="0"/>
                <a:cs typeface="Times New Roman" panose="02020603050405020304" pitchFamily="18" charset="0"/>
              </a:rPr>
              <a:t>4. 75 K requirement</a:t>
            </a:r>
            <a:endParaRPr lang="en-US" altLang="en-US" sz="2000" dirty="0">
              <a:latin typeface="Times New Roman" panose="02020603050405020304" pitchFamily="18" charset="0"/>
              <a:cs typeface="Times New Roman" panose="02020603050405020304" pitchFamily="18" charset="0"/>
            </a:endParaRPr>
          </a:p>
          <a:p>
            <a:pPr>
              <a:lnSpc>
                <a:spcPct val="103000"/>
              </a:lnSpc>
              <a:spcBef>
                <a:spcPts val="1438"/>
              </a:spcBef>
            </a:pP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Since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we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are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having</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a</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75</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K</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free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partition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hence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we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can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allocate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that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much</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space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process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which</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is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demanding</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just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75</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K</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space.</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eaLnBrk="1" hangingPunct="1"/>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Using</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first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fit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algorithm,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we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have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fulfilled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entire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request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optimally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and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no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useless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space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is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remaining.</a:t>
            </a:r>
          </a:p>
          <a:p>
            <a:pPr eaLnBrk="1" hangingPunct="1">
              <a:spcBef>
                <a:spcPts val="50"/>
              </a:spcBef>
            </a:pPr>
            <a:endParaRPr lang="en-US" altLang="en-US" sz="2000" dirty="0">
              <a:latin typeface="Times New Roman" panose="02020603050405020304" pitchFamily="18" charset="0"/>
              <a:cs typeface="Times New Roman" panose="02020603050405020304" pitchFamily="18" charset="0"/>
            </a:endParaRPr>
          </a:p>
          <a:p>
            <a:pPr eaLnBrk="1" hangingPunct="1"/>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Let's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see,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How</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Best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Fit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algorithm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performs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for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problem.</a:t>
            </a:r>
          </a:p>
          <a:p>
            <a:endParaRPr lang="en-IN" sz="2000" dirty="0">
              <a:latin typeface="Times New Roman" panose="02020603050405020304" pitchFamily="18" charset="0"/>
              <a:cs typeface="Times New Roman" panose="02020603050405020304" pitchFamily="18" charset="0"/>
            </a:endParaRPr>
          </a:p>
        </p:txBody>
      </p:sp>
      <p:sp>
        <p:nvSpPr>
          <p:cNvPr id="4" name="object 9">
            <a:extLst>
              <a:ext uri="{FF2B5EF4-FFF2-40B4-BE49-F238E27FC236}">
                <a16:creationId xmlns:a16="http://schemas.microsoft.com/office/drawing/2014/main" id="{2996FE3A-EF90-495A-955A-1B41A8F07CD0}"/>
              </a:ext>
            </a:extLst>
          </p:cNvPr>
          <p:cNvSpPr>
            <a:spLocks noChangeArrowheads="1"/>
          </p:cNvSpPr>
          <p:nvPr/>
        </p:nvSpPr>
        <p:spPr bwMode="auto">
          <a:xfrm>
            <a:off x="642731" y="2035911"/>
            <a:ext cx="5730875" cy="11414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8224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BBFA6-F34D-4050-8231-A97A01D77154}"/>
              </a:ext>
            </a:extLst>
          </p:cNvPr>
          <p:cNvSpPr>
            <a:spLocks noGrp="1"/>
          </p:cNvSpPr>
          <p:nvPr/>
        </p:nvSpPr>
        <p:spPr>
          <a:xfrm>
            <a:off x="399222" y="4838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20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73978C-7D09-4786-A40E-E914300CEE1E}"/>
              </a:ext>
            </a:extLst>
          </p:cNvPr>
          <p:cNvSpPr>
            <a:spLocks noGrp="1"/>
          </p:cNvSpPr>
          <p:nvPr/>
        </p:nvSpPr>
        <p:spPr>
          <a:xfrm>
            <a:off x="323022" y="641816"/>
            <a:ext cx="10515600" cy="58118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en-US" sz="2000" b="1" dirty="0">
                <a:solidFill>
                  <a:srgbClr val="600A38"/>
                </a:solidFill>
                <a:latin typeface="Times New Roman" panose="02020603050405020304" pitchFamily="18" charset="0"/>
                <a:cs typeface="Times New Roman" panose="02020603050405020304" pitchFamily="18" charset="0"/>
              </a:rPr>
              <a:t>Using Best Fit Algorithm</a:t>
            </a:r>
            <a:endParaRPr lang="en-US" altLang="en-US" sz="2000" dirty="0">
              <a:latin typeface="Times New Roman" panose="02020603050405020304" pitchFamily="18" charset="0"/>
              <a:cs typeface="Times New Roman" panose="02020603050405020304" pitchFamily="18" charset="0"/>
            </a:endParaRPr>
          </a:p>
          <a:p>
            <a:pPr eaLnBrk="1" hangingPunct="1">
              <a:spcBef>
                <a:spcPts val="1425"/>
              </a:spcBef>
            </a:pPr>
            <a:r>
              <a:rPr lang="en-US" altLang="en-US" sz="2000" dirty="0">
                <a:solidFill>
                  <a:srgbClr val="600A4A"/>
                </a:solidFill>
                <a:latin typeface="Times New Roman" panose="02020603050405020304" pitchFamily="18" charset="0"/>
                <a:cs typeface="Times New Roman" panose="02020603050405020304" pitchFamily="18" charset="0"/>
              </a:rPr>
              <a:t>1. 25 K requirement</a:t>
            </a:r>
            <a:endParaRPr lang="en-US" altLang="en-US" sz="2000" dirty="0">
              <a:latin typeface="Times New Roman" panose="02020603050405020304" pitchFamily="18" charset="0"/>
              <a:cs typeface="Times New Roman" panose="02020603050405020304" pitchFamily="18" charset="0"/>
            </a:endParaRPr>
          </a:p>
          <a:p>
            <a:pPr eaLnBrk="1" hangingPunct="1">
              <a:lnSpc>
                <a:spcPct val="101000"/>
              </a:lnSpc>
              <a:spcBef>
                <a:spcPts val="1413"/>
              </a:spcBef>
            </a:pP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allocate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25</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K</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space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using</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best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fit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approach,</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need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scan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whole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list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and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then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we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find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that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a</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75</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K</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partition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is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free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and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smallest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among</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all,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which</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can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accommodate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need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of</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process.</a:t>
            </a:r>
          </a:p>
          <a:p>
            <a:pPr eaLnBrk="1" hangingPunct="1">
              <a:spcBef>
                <a:spcPts val="13"/>
              </a:spcBef>
            </a:pPr>
            <a:endParaRPr lang="en-US" altLang="en-US" sz="2000" dirty="0">
              <a:latin typeface="Times New Roman" panose="02020603050405020304" pitchFamily="18" charset="0"/>
              <a:cs typeface="Times New Roman" panose="02020603050405020304" pitchFamily="18" charset="0"/>
            </a:endParaRPr>
          </a:p>
          <a:p>
            <a:pPr eaLnBrk="1" hangingPunct="1">
              <a:lnSpc>
                <a:spcPct val="103000"/>
              </a:lnSpc>
            </a:pP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Therefore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25</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K</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out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of</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those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75</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K</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free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partition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is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allocated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process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and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remaining</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5o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K</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is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produced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as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a</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hole.</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eaLnBrk="1" hangingPunct="1"/>
            <a:r>
              <a:rPr lang="en-US" altLang="en-US" sz="2000" dirty="0">
                <a:solidFill>
                  <a:srgbClr val="600A4A"/>
                </a:solidFill>
                <a:latin typeface="Times New Roman" panose="02020603050405020304" pitchFamily="18" charset="0"/>
                <a:cs typeface="Times New Roman" panose="02020603050405020304" pitchFamily="18" charset="0"/>
              </a:rPr>
              <a:t>2. 50 K requirement</a:t>
            </a:r>
            <a:endParaRPr lang="en-US" altLang="en-US" sz="2000" dirty="0">
              <a:latin typeface="Times New Roman" panose="02020603050405020304" pitchFamily="18" charset="0"/>
              <a:cs typeface="Times New Roman" panose="02020603050405020304" pitchFamily="18" charset="0"/>
            </a:endParaRPr>
          </a:p>
          <a:p>
            <a:pPr eaLnBrk="1" hangingPunct="1">
              <a:spcBef>
                <a:spcPts val="25"/>
              </a:spcBef>
            </a:pPr>
            <a:endParaRPr lang="en-US" altLang="en-US" sz="2000" dirty="0">
              <a:latin typeface="Times New Roman" panose="02020603050405020304" pitchFamily="18" charset="0"/>
              <a:cs typeface="Times New Roman" panose="02020603050405020304" pitchFamily="18" charset="0"/>
            </a:endParaRPr>
          </a:p>
          <a:p>
            <a:pPr eaLnBrk="1" hangingPunct="1">
              <a:lnSpc>
                <a:spcPct val="101000"/>
              </a:lnSpc>
            </a:pP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satisfy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this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need,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we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will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again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scan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whole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list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and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then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find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50</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K</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space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is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free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which</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exact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match</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of</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need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is.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Therefore,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it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will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be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allocated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for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process.</a:t>
            </a:r>
          </a:p>
          <a:p>
            <a:endParaRPr lang="en-IN" sz="2000" dirty="0">
              <a:latin typeface="Times New Roman" panose="02020603050405020304" pitchFamily="18" charset="0"/>
              <a:cs typeface="Times New Roman" panose="02020603050405020304" pitchFamily="18" charset="0"/>
            </a:endParaRPr>
          </a:p>
        </p:txBody>
      </p:sp>
      <p:sp>
        <p:nvSpPr>
          <p:cNvPr id="4" name="object 5">
            <a:extLst>
              <a:ext uri="{FF2B5EF4-FFF2-40B4-BE49-F238E27FC236}">
                <a16:creationId xmlns:a16="http://schemas.microsoft.com/office/drawing/2014/main" id="{AB99F874-CAA6-4783-9961-F108D3A216A7}"/>
              </a:ext>
            </a:extLst>
          </p:cNvPr>
          <p:cNvSpPr>
            <a:spLocks noChangeArrowheads="1"/>
          </p:cNvSpPr>
          <p:nvPr/>
        </p:nvSpPr>
        <p:spPr bwMode="auto">
          <a:xfrm>
            <a:off x="475422" y="3241348"/>
            <a:ext cx="5581650" cy="12509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0129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F3CDC-72F6-4103-916D-F62D0A2BB6F6}"/>
              </a:ext>
            </a:extLst>
          </p:cNvPr>
          <p:cNvSpPr>
            <a:spLocks noGrp="1"/>
          </p:cNvSpPr>
          <p:nvPr/>
        </p:nvSpPr>
        <p:spPr>
          <a:xfrm>
            <a:off x="374374" y="5468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2400" dirty="0">
              <a:latin typeface="Times New Roman" panose="02020603050405020304" pitchFamily="18" charset="0"/>
              <a:cs typeface="Times New Roman" panose="02020603050405020304" pitchFamily="18" charset="0"/>
            </a:endParaRPr>
          </a:p>
        </p:txBody>
      </p:sp>
      <p:sp>
        <p:nvSpPr>
          <p:cNvPr id="3" name="Content Placeholder 6">
            <a:extLst>
              <a:ext uri="{FF2B5EF4-FFF2-40B4-BE49-F238E27FC236}">
                <a16:creationId xmlns:a16="http://schemas.microsoft.com/office/drawing/2014/main" id="{A2056D5F-543C-475B-8CC2-4D6D0F9D0A38}"/>
              </a:ext>
            </a:extLst>
          </p:cNvPr>
          <p:cNvSpPr>
            <a:spLocks noGrp="1"/>
          </p:cNvSpPr>
          <p:nvPr/>
        </p:nvSpPr>
        <p:spPr>
          <a:xfrm>
            <a:off x="374374" y="523081"/>
            <a:ext cx="10515600" cy="58118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eaLnBrk="1" hangingPunct="1"/>
            <a:r>
              <a:rPr lang="en-US" altLang="en-US" sz="2400" dirty="0">
                <a:solidFill>
                  <a:srgbClr val="600A4A"/>
                </a:solidFill>
                <a:latin typeface="Times New Roman" panose="02020603050405020304" pitchFamily="18" charset="0"/>
                <a:cs typeface="Times New Roman" panose="02020603050405020304" pitchFamily="18" charset="0"/>
              </a:rPr>
              <a:t>3. 100 K requirement</a:t>
            </a:r>
            <a:endParaRPr lang="en-US" altLang="en-US" sz="2400" dirty="0">
              <a:latin typeface="Times New Roman" panose="02020603050405020304" pitchFamily="18" charset="0"/>
              <a:cs typeface="Times New Roman" panose="02020603050405020304" pitchFamily="18" charset="0"/>
            </a:endParaRPr>
          </a:p>
          <a:p>
            <a:pPr eaLnBrk="1" hangingPunct="1">
              <a:spcBef>
                <a:spcPts val="25"/>
              </a:spcBef>
            </a:pPr>
            <a:endParaRPr lang="en-US" altLang="en-US" sz="2400" dirty="0">
              <a:latin typeface="Times New Roman" panose="02020603050405020304" pitchFamily="18" charset="0"/>
              <a:cs typeface="Times New Roman" panose="02020603050405020304" pitchFamily="18" charset="0"/>
            </a:endParaRPr>
          </a:p>
          <a:p>
            <a:pPr eaLnBrk="1" hangingPunct="1">
              <a:lnSpc>
                <a:spcPts val="1250"/>
              </a:lnSpc>
            </a:pP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100</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K</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need</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is</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close</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enough</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to</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the</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175</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K</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space.</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The</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algorithm</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scans</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the</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whole</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list</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and</a:t>
            </a:r>
            <a:r>
              <a:rPr lang="en-US" altLang="en-US" sz="2400" dirty="0">
                <a:latin typeface="Times New Roman" panose="02020603050405020304" pitchFamily="18" charset="0"/>
                <a:cs typeface="Times New Roman" panose="02020603050405020304" pitchFamily="18" charset="0"/>
              </a:rPr>
              <a:t> </a:t>
            </a:r>
          </a:p>
          <a:p>
            <a:pPr marL="0" indent="0" eaLnBrk="1" hangingPunct="1">
              <a:lnSpc>
                <a:spcPts val="1250"/>
              </a:lnSpc>
              <a:buNone/>
            </a:pP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then</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allocates</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100</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K</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out</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of</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175</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K</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from</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the</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5th</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free</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partition.</a:t>
            </a:r>
          </a:p>
          <a:p>
            <a:pPr eaLnBrk="1" hangingPunct="1">
              <a:lnSpc>
                <a:spcPts val="1250"/>
              </a:lnSpc>
            </a:pPr>
            <a:endParaRPr lang="en-US" altLang="en-US" sz="2400" dirty="0">
              <a:latin typeface="Times New Roman" panose="02020603050405020304" pitchFamily="18" charset="0"/>
              <a:ea typeface="Verdana" panose="020B0604030504040204" pitchFamily="34" charset="0"/>
              <a:cs typeface="Times New Roman" panose="02020603050405020304" pitchFamily="18" charset="0"/>
            </a:endParaRPr>
          </a:p>
          <a:p>
            <a:pPr eaLnBrk="1" hangingPunct="1">
              <a:lnSpc>
                <a:spcPts val="1250"/>
              </a:lnSpc>
            </a:pPr>
            <a:endParaRPr lang="en-US" altLang="en-US" sz="2400" dirty="0">
              <a:latin typeface="Times New Roman" panose="02020603050405020304" pitchFamily="18" charset="0"/>
              <a:ea typeface="Verdana" panose="020B0604030504040204" pitchFamily="34"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eaLnBrk="1" hangingPunct="1"/>
            <a:r>
              <a:rPr lang="en-US" altLang="en-US" sz="2400" dirty="0">
                <a:solidFill>
                  <a:srgbClr val="600A4A"/>
                </a:solidFill>
                <a:latin typeface="Times New Roman" panose="02020603050405020304" pitchFamily="18" charset="0"/>
                <a:cs typeface="Times New Roman" panose="02020603050405020304" pitchFamily="18" charset="0"/>
              </a:rPr>
              <a:t>4. 75 K requirement</a:t>
            </a:r>
            <a:endParaRPr lang="en-US" altLang="en-US" sz="2400" dirty="0">
              <a:latin typeface="Times New Roman" panose="02020603050405020304" pitchFamily="18" charset="0"/>
              <a:cs typeface="Times New Roman" panose="02020603050405020304" pitchFamily="18" charset="0"/>
            </a:endParaRPr>
          </a:p>
          <a:p>
            <a:pPr eaLnBrk="1" hangingPunct="1">
              <a:spcBef>
                <a:spcPts val="25"/>
              </a:spcBef>
            </a:pPr>
            <a:endParaRPr lang="en-US" altLang="en-US" sz="2400" dirty="0">
              <a:latin typeface="Times New Roman" panose="02020603050405020304" pitchFamily="18" charset="0"/>
              <a:cs typeface="Times New Roman" panose="02020603050405020304" pitchFamily="18" charset="0"/>
            </a:endParaRPr>
          </a:p>
          <a:p>
            <a:pPr eaLnBrk="1" hangingPunct="1">
              <a:lnSpc>
                <a:spcPts val="1250"/>
              </a:lnSpc>
            </a:pP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75</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K</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requirement</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will</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get</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the</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space</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of</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75</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K</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from</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the</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6th</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free</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partition</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but</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the</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algorithm</a:t>
            </a:r>
          </a:p>
          <a:p>
            <a:pPr marL="0" indent="0" eaLnBrk="1" hangingPunct="1">
              <a:lnSpc>
                <a:spcPts val="1250"/>
              </a:lnSpc>
              <a:buNone/>
            </a:pP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will</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scan</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the</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whole</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list</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in</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the</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process</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of</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taking</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this</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ea typeface="Verdana" panose="020B0604030504040204" pitchFamily="34" charset="0"/>
                <a:cs typeface="Times New Roman" panose="02020603050405020304" pitchFamily="18" charset="0"/>
              </a:rPr>
              <a:t>decision.</a:t>
            </a: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object 6">
            <a:extLst>
              <a:ext uri="{FF2B5EF4-FFF2-40B4-BE49-F238E27FC236}">
                <a16:creationId xmlns:a16="http://schemas.microsoft.com/office/drawing/2014/main" id="{DC9ABF2F-8F42-45EF-9056-40B610C7D87F}"/>
              </a:ext>
            </a:extLst>
          </p:cNvPr>
          <p:cNvSpPr>
            <a:spLocks noChangeArrowheads="1"/>
          </p:cNvSpPr>
          <p:nvPr/>
        </p:nvSpPr>
        <p:spPr bwMode="auto">
          <a:xfrm>
            <a:off x="374374" y="862805"/>
            <a:ext cx="5581650" cy="12509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sz="2400">
              <a:latin typeface="Times New Roman" panose="02020603050405020304" pitchFamily="18" charset="0"/>
              <a:cs typeface="Times New Roman" panose="02020603050405020304" pitchFamily="18" charset="0"/>
            </a:endParaRPr>
          </a:p>
        </p:txBody>
      </p:sp>
      <p:sp>
        <p:nvSpPr>
          <p:cNvPr id="5" name="object 4">
            <a:extLst>
              <a:ext uri="{FF2B5EF4-FFF2-40B4-BE49-F238E27FC236}">
                <a16:creationId xmlns:a16="http://schemas.microsoft.com/office/drawing/2014/main" id="{839A7467-523B-4223-AC47-0D345E0FE3FC}"/>
              </a:ext>
            </a:extLst>
          </p:cNvPr>
          <p:cNvSpPr>
            <a:spLocks noChangeArrowheads="1"/>
          </p:cNvSpPr>
          <p:nvPr/>
        </p:nvSpPr>
        <p:spPr bwMode="auto">
          <a:xfrm>
            <a:off x="460099" y="3728243"/>
            <a:ext cx="5676900" cy="12509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1890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1475-09E1-4F55-B70A-E30D5201D234}"/>
              </a:ext>
            </a:extLst>
          </p:cNvPr>
          <p:cNvSpPr>
            <a:spLocks noGrp="1"/>
          </p:cNvSpPr>
          <p:nvPr/>
        </p:nvSpPr>
        <p:spPr>
          <a:xfrm>
            <a:off x="453887" y="70861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20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F35F7B-6A19-4AF6-AFEB-A1550454C151}"/>
              </a:ext>
            </a:extLst>
          </p:cNvPr>
          <p:cNvSpPr>
            <a:spLocks noGrp="1"/>
          </p:cNvSpPr>
          <p:nvPr/>
        </p:nvSpPr>
        <p:spPr>
          <a:xfrm>
            <a:off x="453887" y="708611"/>
            <a:ext cx="10515600" cy="5811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eaLnBrk="1" hangingPunct="1">
              <a:lnSpc>
                <a:spcPts val="1250"/>
              </a:lnSpc>
            </a:pP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By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following</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both</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of</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algorithms,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we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have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noticed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that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both</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algorithms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perform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similar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to</a:t>
            </a:r>
          </a:p>
          <a:p>
            <a:pPr marL="0" indent="0" eaLnBrk="1" hangingPunct="1">
              <a:lnSpc>
                <a:spcPts val="1250"/>
              </a:lnSpc>
              <a:buNone/>
            </a:pP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most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of</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extant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in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this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case.</a:t>
            </a:r>
          </a:p>
          <a:p>
            <a:pPr eaLnBrk="1" hangingPunct="1"/>
            <a:endParaRPr lang="en-US" altLang="en-US" sz="2000" dirty="0">
              <a:latin typeface="Times New Roman" panose="02020603050405020304" pitchFamily="18" charset="0"/>
              <a:cs typeface="Times New Roman" panose="02020603050405020304" pitchFamily="18" charset="0"/>
            </a:endParaRPr>
          </a:p>
          <a:p>
            <a:pPr eaLnBrk="1" hangingPunct="1">
              <a:lnSpc>
                <a:spcPts val="1250"/>
              </a:lnSpc>
            </a:pP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Both</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can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satisfy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need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of</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processes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but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however,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best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fit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algorithm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scans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list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again</a:t>
            </a:r>
            <a:r>
              <a:rPr lang="en-US" altLang="en-US" sz="2000" dirty="0">
                <a:latin typeface="Times New Roman" panose="02020603050405020304" pitchFamily="18" charset="0"/>
                <a:cs typeface="Times New Roman" panose="02020603050405020304" pitchFamily="18" charset="0"/>
              </a:rPr>
              <a:t> </a:t>
            </a:r>
          </a:p>
          <a:p>
            <a:pPr marL="0" indent="0" eaLnBrk="1" hangingPunct="1">
              <a:lnSpc>
                <a:spcPts val="1250"/>
              </a:lnSpc>
              <a:buNone/>
            </a:pP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   and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again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which</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takes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lot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of</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time.</a:t>
            </a:r>
          </a:p>
          <a:p>
            <a:pPr eaLnBrk="1" hangingPunct="1">
              <a:spcBef>
                <a:spcPts val="38"/>
              </a:spcBef>
            </a:pPr>
            <a:endParaRPr lang="en-US" altLang="en-US" sz="2000" dirty="0">
              <a:latin typeface="Times New Roman" panose="02020603050405020304" pitchFamily="18" charset="0"/>
              <a:cs typeface="Times New Roman" panose="02020603050405020304" pitchFamily="18" charset="0"/>
            </a:endParaRPr>
          </a:p>
          <a:p>
            <a:pPr eaLnBrk="1" hangingPunct="1">
              <a:lnSpc>
                <a:spcPct val="103000"/>
              </a:lnSpc>
            </a:pP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Therefore,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if</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you</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ask</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me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that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which</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algorithm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performs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in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more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optimal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way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then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it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will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be</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ea typeface="Verdana" panose="020B0604030504040204" pitchFamily="34" charset="0"/>
                <a:cs typeface="Times New Roman" panose="02020603050405020304" pitchFamily="18" charset="0"/>
              </a:rPr>
              <a:t>First</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ea typeface="Verdana" panose="020B0604030504040204" pitchFamily="34" charset="0"/>
                <a:cs typeface="Times New Roman" panose="02020603050405020304" pitchFamily="18" charset="0"/>
              </a:rPr>
              <a:t>Fit</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ea typeface="Verdana" panose="020B0604030504040204" pitchFamily="34" charset="0"/>
                <a:cs typeface="Times New Roman" panose="02020603050405020304" pitchFamily="18" charset="0"/>
              </a:rPr>
              <a:t>algorithm</a:t>
            </a:r>
            <a:r>
              <a:rPr lang="en-US" altLang="en-US" sz="2000" b="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for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sure.</a:t>
            </a:r>
          </a:p>
          <a:p>
            <a:pPr eaLnBrk="1" hangingPunct="1"/>
            <a:endParaRPr lang="en-US" altLang="en-US" sz="2000" dirty="0">
              <a:latin typeface="Times New Roman" panose="02020603050405020304" pitchFamily="18" charset="0"/>
              <a:cs typeface="Times New Roman" panose="02020603050405020304" pitchFamily="18" charset="0"/>
            </a:endParaRPr>
          </a:p>
          <a:p>
            <a:pPr eaLnBrk="1" hangingPunct="1"/>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Therefore,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answer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in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this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case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Verdana" panose="020B0604030504040204" pitchFamily="34" charset="0"/>
                <a:cs typeface="Times New Roman" panose="02020603050405020304" pitchFamily="18" charset="0"/>
              </a:rPr>
              <a:t>is</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ea typeface="Verdana" panose="020B0604030504040204" pitchFamily="34" charset="0"/>
                <a:cs typeface="Times New Roman" panose="02020603050405020304" pitchFamily="18" charset="0"/>
              </a:rPr>
              <a:t>1</a:t>
            </a:r>
          </a:p>
          <a:p>
            <a:endParaRPr lang="en-IN" sz="2000" dirty="0">
              <a:latin typeface="Times New Roman" panose="02020603050405020304" pitchFamily="18" charset="0"/>
              <a:cs typeface="Times New Roman" panose="02020603050405020304" pitchFamily="18" charset="0"/>
            </a:endParaRPr>
          </a:p>
        </p:txBody>
      </p:sp>
      <p:sp>
        <p:nvSpPr>
          <p:cNvPr id="4" name="object 5">
            <a:extLst>
              <a:ext uri="{FF2B5EF4-FFF2-40B4-BE49-F238E27FC236}">
                <a16:creationId xmlns:a16="http://schemas.microsoft.com/office/drawing/2014/main" id="{240AA90F-09B2-48F2-A346-0813E363344D}"/>
              </a:ext>
            </a:extLst>
          </p:cNvPr>
          <p:cNvSpPr>
            <a:spLocks noChangeArrowheads="1"/>
          </p:cNvSpPr>
          <p:nvPr/>
        </p:nvSpPr>
        <p:spPr bwMode="auto">
          <a:xfrm>
            <a:off x="453887" y="708611"/>
            <a:ext cx="5676900" cy="12509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7911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D2B46E-17AF-4CDC-8D78-BFB6FB5948D8}"/>
              </a:ext>
            </a:extLst>
          </p:cNvPr>
          <p:cNvSpPr>
            <a:spLocks noGrp="1"/>
          </p:cNvSpPr>
          <p:nvPr>
            <p:ph idx="1"/>
          </p:nvPr>
        </p:nvSpPr>
        <p:spPr>
          <a:xfrm>
            <a:off x="463826" y="2332383"/>
            <a:ext cx="11304104" cy="4121426"/>
          </a:xfrm>
        </p:spPr>
        <p:txBody>
          <a:bodyPr>
            <a:noAutofit/>
          </a:bodyPr>
          <a:lstStyle/>
          <a:p>
            <a:pPr marL="0" indent="0" fontAlgn="base">
              <a:spcAft>
                <a:spcPts val="750"/>
              </a:spcAft>
              <a:buNone/>
            </a:pPr>
            <a:r>
              <a:rPr lang="en-US" sz="2000" b="1" dirty="0">
                <a:latin typeface="Times New Roman" panose="02020603050405020304" pitchFamily="18" charset="0"/>
                <a:cs typeface="Times New Roman" panose="02020603050405020304" pitchFamily="18" charset="0"/>
              </a:rPr>
              <a:t>Q:</a:t>
            </a:r>
            <a:r>
              <a:rPr lang="en-IN" sz="2000" dirty="0">
                <a:solidFill>
                  <a:srgbClr val="000000"/>
                </a:solidFill>
                <a:effectLst/>
                <a:latin typeface="Times New Roman" panose="02020603050405020304" pitchFamily="18" charset="0"/>
                <a:ea typeface="Times New Roman" panose="02020603050405020304" pitchFamily="18" charset="0"/>
              </a:rPr>
              <a:t> </a:t>
            </a:r>
            <a:r>
              <a:rPr lang="en-IN" sz="2000" spc="10" dirty="0">
                <a:solidFill>
                  <a:srgbClr val="000000"/>
                </a:solidFill>
                <a:effectLst/>
                <a:latin typeface="Times New Roman" panose="02020603050405020304" pitchFamily="18" charset="0"/>
                <a:ea typeface="Times New Roman" panose="02020603050405020304" pitchFamily="18" charset="0"/>
              </a:rPr>
              <a:t>Consider a storage disk with 4 platters (numbered as 0, 1, 2 and 3), 200 cylinders (numbered as 0, 1, … , 199), and 256 sectors per track (numbered as 0, 1, … 255). The following 6 disk requests of the form [sector number, cylinder number, platter number] are received by the disk controller at the same time:</a:t>
            </a:r>
            <a:r>
              <a:rPr lang="en-IN" sz="2000" dirty="0">
                <a:latin typeface="Times New Roman" panose="02020603050405020304" pitchFamily="18" charset="0"/>
                <a:ea typeface="Times New Roman" panose="02020603050405020304" pitchFamily="18" charset="0"/>
              </a:rPr>
              <a:t> </a:t>
            </a:r>
            <a:r>
              <a:rPr lang="en-IN" sz="2000" spc="10" dirty="0">
                <a:solidFill>
                  <a:srgbClr val="000000"/>
                </a:solidFill>
                <a:effectLst/>
                <a:latin typeface="Times New Roman" panose="02020603050405020304" pitchFamily="18" charset="0"/>
                <a:ea typeface="Times New Roman" panose="02020603050405020304" pitchFamily="18" charset="0"/>
              </a:rPr>
              <a:t>[120, 72, 2], [180, 134, 1], [60, 20, 0], [212, 86, 3], [56, 116, 2], [118, 16, 1]Currently head is positioned at sector number 100 of cylinder 80, and is moving towards higher cylinder numbers. The average power dissipation in moving the head over 100 cylinders is 20 milliwatts and for reversing the direction of the head movement once is 15 milliwatts. Power dissipation associated with rotational latency and switching of head between different platters is negligible.</a:t>
            </a:r>
            <a:r>
              <a:rPr lang="en-IN" sz="2000" dirty="0">
                <a:latin typeface="Times New Roman" panose="02020603050405020304" pitchFamily="18" charset="0"/>
                <a:ea typeface="Times New Roman" panose="02020603050405020304" pitchFamily="18" charset="0"/>
              </a:rPr>
              <a:t> </a:t>
            </a:r>
            <a:r>
              <a:rPr lang="en-IN" sz="2000" spc="10" dirty="0">
                <a:solidFill>
                  <a:srgbClr val="000000"/>
                </a:solidFill>
                <a:effectLst/>
                <a:latin typeface="Times New Roman" panose="02020603050405020304" pitchFamily="18" charset="0"/>
                <a:ea typeface="Times New Roman" panose="02020603050405020304" pitchFamily="18" charset="0"/>
              </a:rPr>
              <a:t>The total power consumption in milliwatts to satisfy all of the above disk requests using the Shortest Seek Time First disk scheduling algorithm is ______ .   [GATE CS 2018]</a:t>
            </a:r>
            <a:br>
              <a:rPr lang="en-IN" sz="2000" spc="10" dirty="0">
                <a:solidFill>
                  <a:srgbClr val="000000"/>
                </a:solidFill>
                <a:effectLst/>
                <a:latin typeface="Times New Roman" panose="02020603050405020304" pitchFamily="18" charset="0"/>
                <a:ea typeface="Times New Roman" panose="02020603050405020304" pitchFamily="18" charset="0"/>
              </a:rPr>
            </a:br>
            <a:r>
              <a:rPr lang="en-IN" sz="2000" b="1" spc="10" dirty="0">
                <a:solidFill>
                  <a:srgbClr val="000000"/>
                </a:solidFill>
                <a:effectLst/>
                <a:latin typeface="Times New Roman" panose="02020603050405020304" pitchFamily="18" charset="0"/>
                <a:ea typeface="Times New Roman" panose="02020603050405020304" pitchFamily="18" charset="0"/>
              </a:rPr>
              <a:t>(A)</a:t>
            </a:r>
            <a:r>
              <a:rPr lang="en-IN" sz="2000" spc="10" dirty="0">
                <a:solidFill>
                  <a:srgbClr val="000000"/>
                </a:solidFill>
                <a:effectLst/>
                <a:latin typeface="Times New Roman" panose="02020603050405020304" pitchFamily="18" charset="0"/>
                <a:ea typeface="Times New Roman" panose="02020603050405020304" pitchFamily="18" charset="0"/>
              </a:rPr>
              <a:t> 45</a:t>
            </a:r>
            <a:br>
              <a:rPr lang="en-IN" sz="2000" spc="10" dirty="0">
                <a:solidFill>
                  <a:srgbClr val="000000"/>
                </a:solidFill>
                <a:effectLst/>
                <a:latin typeface="Times New Roman" panose="02020603050405020304" pitchFamily="18" charset="0"/>
                <a:ea typeface="Times New Roman" panose="02020603050405020304" pitchFamily="18" charset="0"/>
              </a:rPr>
            </a:br>
            <a:r>
              <a:rPr lang="en-IN" sz="2000" b="1" spc="10" dirty="0">
                <a:solidFill>
                  <a:srgbClr val="000000"/>
                </a:solidFill>
                <a:effectLst/>
                <a:latin typeface="Times New Roman" panose="02020603050405020304" pitchFamily="18" charset="0"/>
                <a:ea typeface="Times New Roman" panose="02020603050405020304" pitchFamily="18" charset="0"/>
              </a:rPr>
              <a:t>(B)</a:t>
            </a:r>
            <a:r>
              <a:rPr lang="en-IN" sz="2000" spc="10" dirty="0">
                <a:solidFill>
                  <a:srgbClr val="000000"/>
                </a:solidFill>
                <a:effectLst/>
                <a:latin typeface="Times New Roman" panose="02020603050405020304" pitchFamily="18" charset="0"/>
                <a:ea typeface="Times New Roman" panose="02020603050405020304" pitchFamily="18" charset="0"/>
              </a:rPr>
              <a:t> 80</a:t>
            </a:r>
            <a:br>
              <a:rPr lang="en-IN" sz="2000" spc="10" dirty="0">
                <a:solidFill>
                  <a:srgbClr val="000000"/>
                </a:solidFill>
                <a:effectLst/>
                <a:latin typeface="Times New Roman" panose="02020603050405020304" pitchFamily="18" charset="0"/>
                <a:ea typeface="Times New Roman" panose="02020603050405020304" pitchFamily="18" charset="0"/>
              </a:rPr>
            </a:br>
            <a:r>
              <a:rPr lang="en-IN" sz="2000" b="1" spc="10" dirty="0">
                <a:solidFill>
                  <a:srgbClr val="000000"/>
                </a:solidFill>
                <a:effectLst/>
                <a:latin typeface="Times New Roman" panose="02020603050405020304" pitchFamily="18" charset="0"/>
                <a:ea typeface="Times New Roman" panose="02020603050405020304" pitchFamily="18" charset="0"/>
              </a:rPr>
              <a:t>(C)</a:t>
            </a:r>
            <a:r>
              <a:rPr lang="en-IN" sz="2000" spc="10" dirty="0">
                <a:solidFill>
                  <a:srgbClr val="000000"/>
                </a:solidFill>
                <a:effectLst/>
                <a:latin typeface="Times New Roman" panose="02020603050405020304" pitchFamily="18" charset="0"/>
                <a:ea typeface="Times New Roman" panose="02020603050405020304" pitchFamily="18" charset="0"/>
              </a:rPr>
              <a:t> 85</a:t>
            </a:r>
            <a:br>
              <a:rPr lang="en-IN" sz="2000" spc="10" dirty="0">
                <a:solidFill>
                  <a:srgbClr val="000000"/>
                </a:solidFill>
                <a:effectLst/>
                <a:latin typeface="Times New Roman" panose="02020603050405020304" pitchFamily="18" charset="0"/>
                <a:ea typeface="Times New Roman" panose="02020603050405020304" pitchFamily="18" charset="0"/>
              </a:rPr>
            </a:br>
            <a:r>
              <a:rPr lang="en-IN" sz="2000" b="1" spc="10" dirty="0">
                <a:solidFill>
                  <a:srgbClr val="000000"/>
                </a:solidFill>
                <a:effectLst/>
                <a:latin typeface="Times New Roman" panose="02020603050405020304" pitchFamily="18" charset="0"/>
                <a:ea typeface="Times New Roman" panose="02020603050405020304" pitchFamily="18" charset="0"/>
              </a:rPr>
              <a:t>(D)</a:t>
            </a:r>
            <a:r>
              <a:rPr lang="en-IN" sz="2000" spc="10" dirty="0">
                <a:solidFill>
                  <a:srgbClr val="000000"/>
                </a:solidFill>
                <a:effectLst/>
                <a:latin typeface="Times New Roman" panose="02020603050405020304" pitchFamily="18" charset="0"/>
                <a:ea typeface="Times New Roman" panose="02020603050405020304" pitchFamily="18" charset="0"/>
              </a:rPr>
              <a:t> None of these</a:t>
            </a:r>
            <a:endParaRPr lang="en-IN" sz="2000" dirty="0">
              <a:effectLst/>
              <a:latin typeface="Times New Roman" panose="02020603050405020304" pitchFamily="18" charset="0"/>
              <a:ea typeface="Times New Roman" panose="02020603050405020304" pitchFamily="18" charset="0"/>
            </a:endParaRPr>
          </a:p>
          <a:p>
            <a:pPr marL="0" indent="0" fontAlgn="base">
              <a:buNone/>
            </a:pPr>
            <a:r>
              <a:rPr lang="en-IN" sz="2000" spc="10" dirty="0">
                <a:solidFill>
                  <a:srgbClr val="000000"/>
                </a:solidFill>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fontAlgn="base"/>
            <a:endParaRPr lang="en-IN" sz="2000" dirty="0">
              <a:effectLst/>
              <a:latin typeface="Times New Roman" panose="02020603050405020304" pitchFamily="18" charset="0"/>
              <a:ea typeface="Times New Roman" panose="02020603050405020304" pitchFamily="18" charset="0"/>
            </a:endParaRPr>
          </a:p>
          <a:p>
            <a:pPr marL="0" indent="0">
              <a:lnSpc>
                <a:spcPct val="107000"/>
              </a:lnSpc>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26419CD1-56B0-47CD-86E0-2C90A6C63685}"/>
              </a:ext>
            </a:extLst>
          </p:cNvPr>
          <p:cNvSpPr>
            <a:spLocks noGrp="1"/>
          </p:cNvSpPr>
          <p:nvPr>
            <p:ph type="title"/>
          </p:nvPr>
        </p:nvSpPr>
        <p:spPr>
          <a:xfrm>
            <a:off x="1194710" y="499904"/>
            <a:ext cx="8761413" cy="1451480"/>
          </a:xfrm>
        </p:spPr>
        <p:txBody>
          <a:bodyPr/>
          <a:lstStyle/>
          <a:p>
            <a:r>
              <a:rPr lang="en-IN" sz="4000" dirty="0">
                <a:latin typeface="Algerian" panose="04020705040A02060702" pitchFamily="82" charset="0"/>
              </a:rPr>
              <a:t>				</a:t>
            </a:r>
            <a:r>
              <a:rPr lang="en-IN" sz="5400" dirty="0">
                <a:latin typeface="Algerian" panose="04020705040A02060702" pitchFamily="82" charset="0"/>
              </a:rPr>
              <a:t>disk scheduling</a:t>
            </a:r>
          </a:p>
        </p:txBody>
      </p:sp>
    </p:spTree>
    <p:extLst>
      <p:ext uri="{BB962C8B-B14F-4D97-AF65-F5344CB8AC3E}">
        <p14:creationId xmlns:p14="http://schemas.microsoft.com/office/powerpoint/2010/main" val="3112158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81B9648-B3D7-4E59-81E0-AADDE5F03834}"/>
              </a:ext>
            </a:extLst>
          </p:cNvPr>
          <p:cNvSpPr txBox="1">
            <a:spLocks/>
          </p:cNvSpPr>
          <p:nvPr/>
        </p:nvSpPr>
        <p:spPr>
          <a:xfrm>
            <a:off x="172278" y="159026"/>
            <a:ext cx="11595652" cy="6294783"/>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2400" dirty="0">
                <a:latin typeface="Times New Roman" panose="02020603050405020304" pitchFamily="18" charset="0"/>
                <a:cs typeface="Times New Roman" panose="02020603050405020304" pitchFamily="18" charset="0"/>
              </a:rPr>
              <a:t>HEAD START AT: 80</a:t>
            </a:r>
          </a:p>
          <a:p>
            <a:pPr marL="0" indent="0">
              <a:buFont typeface="Wingdings 3" charset="2"/>
              <a:buNone/>
            </a:pPr>
            <a:endParaRPr lang="en-IN" sz="24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83809411-CC68-48B6-8ACF-55788E11280D}"/>
              </a:ext>
            </a:extLst>
          </p:cNvPr>
          <p:cNvCxnSpPr/>
          <p:nvPr/>
        </p:nvCxnSpPr>
        <p:spPr>
          <a:xfrm>
            <a:off x="437322" y="1391478"/>
            <a:ext cx="96740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56F093F-37F9-4873-BD46-B991854F370B}"/>
              </a:ext>
            </a:extLst>
          </p:cNvPr>
          <p:cNvCxnSpPr/>
          <p:nvPr/>
        </p:nvCxnSpPr>
        <p:spPr>
          <a:xfrm>
            <a:off x="437322" y="1391478"/>
            <a:ext cx="0" cy="185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6EB2CF3-D094-4C53-B4A0-4E55B27A2FBC}"/>
              </a:ext>
            </a:extLst>
          </p:cNvPr>
          <p:cNvCxnSpPr>
            <a:cxnSpLocks/>
          </p:cNvCxnSpPr>
          <p:nvPr/>
        </p:nvCxnSpPr>
        <p:spPr>
          <a:xfrm>
            <a:off x="10111409" y="1391478"/>
            <a:ext cx="0" cy="185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838C844-451A-426F-B0BA-C351E5E2BE04}"/>
              </a:ext>
            </a:extLst>
          </p:cNvPr>
          <p:cNvCxnSpPr/>
          <p:nvPr/>
        </p:nvCxnSpPr>
        <p:spPr>
          <a:xfrm>
            <a:off x="1199323" y="1404730"/>
            <a:ext cx="0" cy="185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8CF370C-E4D1-44F7-8DFA-13C2BC98EECC}"/>
              </a:ext>
            </a:extLst>
          </p:cNvPr>
          <p:cNvCxnSpPr/>
          <p:nvPr/>
        </p:nvCxnSpPr>
        <p:spPr>
          <a:xfrm>
            <a:off x="1603513" y="1404730"/>
            <a:ext cx="0" cy="185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7785BA3-1283-4DAC-839D-A9FBD17E57D4}"/>
              </a:ext>
            </a:extLst>
          </p:cNvPr>
          <p:cNvCxnSpPr/>
          <p:nvPr/>
        </p:nvCxnSpPr>
        <p:spPr>
          <a:xfrm>
            <a:off x="2723323" y="1391478"/>
            <a:ext cx="0" cy="185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09C068E-AAEF-4B7E-BBBC-0FBA53787A49}"/>
              </a:ext>
            </a:extLst>
          </p:cNvPr>
          <p:cNvCxnSpPr/>
          <p:nvPr/>
        </p:nvCxnSpPr>
        <p:spPr>
          <a:xfrm>
            <a:off x="3379305" y="1404730"/>
            <a:ext cx="0" cy="185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8E9A6D5-2C22-4047-9D84-0CA58EB6FC74}"/>
              </a:ext>
            </a:extLst>
          </p:cNvPr>
          <p:cNvCxnSpPr/>
          <p:nvPr/>
        </p:nvCxnSpPr>
        <p:spPr>
          <a:xfrm>
            <a:off x="4088295" y="1404730"/>
            <a:ext cx="0" cy="185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B5340FB-A478-415D-838A-6FA0DBE7C5A8}"/>
              </a:ext>
            </a:extLst>
          </p:cNvPr>
          <p:cNvCxnSpPr/>
          <p:nvPr/>
        </p:nvCxnSpPr>
        <p:spPr>
          <a:xfrm>
            <a:off x="5791200" y="1404730"/>
            <a:ext cx="0" cy="185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734180-23D2-4AF0-AE8F-005BDD4AC5E9}"/>
              </a:ext>
            </a:extLst>
          </p:cNvPr>
          <p:cNvCxnSpPr/>
          <p:nvPr/>
        </p:nvCxnSpPr>
        <p:spPr>
          <a:xfrm>
            <a:off x="6911009" y="1404730"/>
            <a:ext cx="0" cy="185531"/>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F9C9A19-9BA4-4787-B8F3-888C4B874077}"/>
              </a:ext>
            </a:extLst>
          </p:cNvPr>
          <p:cNvSpPr txBox="1"/>
          <p:nvPr/>
        </p:nvSpPr>
        <p:spPr>
          <a:xfrm>
            <a:off x="172278" y="1630017"/>
            <a:ext cx="10495719" cy="369332"/>
          </a:xfrm>
          <a:prstGeom prst="rect">
            <a:avLst/>
          </a:prstGeom>
          <a:noFill/>
        </p:spPr>
        <p:txBody>
          <a:bodyPr wrap="square" rtlCol="0">
            <a:spAutoFit/>
          </a:bodyPr>
          <a:lstStyle/>
          <a:p>
            <a:r>
              <a:rPr lang="en-US" dirty="0"/>
              <a:t>  0 	     16   20 		 72	    80 	 86 			     116 		 134 						 199</a:t>
            </a:r>
            <a:endParaRPr lang="en-IN" dirty="0"/>
          </a:p>
        </p:txBody>
      </p:sp>
      <p:sp>
        <p:nvSpPr>
          <p:cNvPr id="17" name="Oval 16">
            <a:extLst>
              <a:ext uri="{FF2B5EF4-FFF2-40B4-BE49-F238E27FC236}">
                <a16:creationId xmlns:a16="http://schemas.microsoft.com/office/drawing/2014/main" id="{0DE6B1C1-4AD2-48A1-A7BB-3E74F066D00D}"/>
              </a:ext>
            </a:extLst>
          </p:cNvPr>
          <p:cNvSpPr/>
          <p:nvPr/>
        </p:nvSpPr>
        <p:spPr>
          <a:xfrm>
            <a:off x="3313044" y="2093843"/>
            <a:ext cx="132521" cy="1440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AE072E15-5AA6-4AAC-89DA-FADF6EE28CAB}"/>
              </a:ext>
            </a:extLst>
          </p:cNvPr>
          <p:cNvSpPr/>
          <p:nvPr/>
        </p:nvSpPr>
        <p:spPr>
          <a:xfrm>
            <a:off x="4088295" y="2498108"/>
            <a:ext cx="132521" cy="1440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B80683FC-7760-4D0A-BCEE-02619215E6EA}"/>
              </a:ext>
            </a:extLst>
          </p:cNvPr>
          <p:cNvSpPr/>
          <p:nvPr/>
        </p:nvSpPr>
        <p:spPr>
          <a:xfrm>
            <a:off x="2723323" y="3061253"/>
            <a:ext cx="132521" cy="1440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04EC0FCE-25B7-49DA-8779-C1994AF80479}"/>
              </a:ext>
            </a:extLst>
          </p:cNvPr>
          <p:cNvSpPr/>
          <p:nvPr/>
        </p:nvSpPr>
        <p:spPr>
          <a:xfrm>
            <a:off x="5724939" y="3911986"/>
            <a:ext cx="132521" cy="1440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B73A83FB-18B3-4C7C-B125-485C147AC425}"/>
              </a:ext>
            </a:extLst>
          </p:cNvPr>
          <p:cNvSpPr/>
          <p:nvPr/>
        </p:nvSpPr>
        <p:spPr>
          <a:xfrm>
            <a:off x="6967801" y="4286101"/>
            <a:ext cx="132521" cy="1440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1FCE9CC5-C558-47F3-BAED-064B3ECB8EFE}"/>
              </a:ext>
            </a:extLst>
          </p:cNvPr>
          <p:cNvSpPr/>
          <p:nvPr/>
        </p:nvSpPr>
        <p:spPr>
          <a:xfrm>
            <a:off x="1603513" y="5271101"/>
            <a:ext cx="132521" cy="1440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C563B674-A387-4ACB-9206-0979975B48A7}"/>
              </a:ext>
            </a:extLst>
          </p:cNvPr>
          <p:cNvSpPr/>
          <p:nvPr/>
        </p:nvSpPr>
        <p:spPr>
          <a:xfrm>
            <a:off x="1066802" y="5478044"/>
            <a:ext cx="132521" cy="1440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Straight Connector 24">
            <a:extLst>
              <a:ext uri="{FF2B5EF4-FFF2-40B4-BE49-F238E27FC236}">
                <a16:creationId xmlns:a16="http://schemas.microsoft.com/office/drawing/2014/main" id="{E08B92EE-A334-494A-B036-E2A8ED78586B}"/>
              </a:ext>
            </a:extLst>
          </p:cNvPr>
          <p:cNvCxnSpPr>
            <a:stCxn id="17" idx="2"/>
            <a:endCxn id="18" idx="6"/>
          </p:cNvCxnSpPr>
          <p:nvPr/>
        </p:nvCxnSpPr>
        <p:spPr>
          <a:xfrm>
            <a:off x="3313044" y="2165865"/>
            <a:ext cx="907772" cy="4042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0BFE4B0-81EE-4D04-A745-0629694EF471}"/>
              </a:ext>
            </a:extLst>
          </p:cNvPr>
          <p:cNvCxnSpPr>
            <a:cxnSpLocks/>
            <a:stCxn id="18" idx="2"/>
            <a:endCxn id="19" idx="3"/>
          </p:cNvCxnSpPr>
          <p:nvPr/>
        </p:nvCxnSpPr>
        <p:spPr>
          <a:xfrm flipH="1">
            <a:off x="2742730" y="2570130"/>
            <a:ext cx="1345565" cy="614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168C440-BF16-4A22-AF64-B8123A54C8FC}"/>
              </a:ext>
            </a:extLst>
          </p:cNvPr>
          <p:cNvCxnSpPr>
            <a:cxnSpLocks/>
          </p:cNvCxnSpPr>
          <p:nvPr/>
        </p:nvCxnSpPr>
        <p:spPr>
          <a:xfrm flipH="1">
            <a:off x="1583162" y="4374705"/>
            <a:ext cx="5543663" cy="9928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2F5C87C-762E-4164-9A2F-1E82D546C6A8}"/>
              </a:ext>
            </a:extLst>
          </p:cNvPr>
          <p:cNvCxnSpPr>
            <a:cxnSpLocks/>
            <a:endCxn id="21" idx="7"/>
          </p:cNvCxnSpPr>
          <p:nvPr/>
        </p:nvCxnSpPr>
        <p:spPr>
          <a:xfrm>
            <a:off x="2782486" y="3136955"/>
            <a:ext cx="4298429" cy="11702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1BAF52-4679-44EA-BE5F-DEB6F89EA806}"/>
              </a:ext>
            </a:extLst>
          </p:cNvPr>
          <p:cNvCxnSpPr>
            <a:cxnSpLocks/>
            <a:stCxn id="22" idx="3"/>
            <a:endCxn id="23" idx="2"/>
          </p:cNvCxnSpPr>
          <p:nvPr/>
        </p:nvCxnSpPr>
        <p:spPr>
          <a:xfrm flipH="1">
            <a:off x="1066802" y="5394050"/>
            <a:ext cx="556118" cy="15601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103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1000"/>
                                        <p:tgtEl>
                                          <p:spTgt spid="19"/>
                                        </p:tgtEl>
                                      </p:cBhvr>
                                    </p:animEffect>
                                    <p:anim calcmode="lin" valueType="num">
                                      <p:cBhvr>
                                        <p:cTn id="27" dur="1000" fill="hold"/>
                                        <p:tgtEl>
                                          <p:spTgt spid="19"/>
                                        </p:tgtEl>
                                        <p:attrNameLst>
                                          <p:attrName>ppt_x</p:attrName>
                                        </p:attrNameLst>
                                      </p:cBhvr>
                                      <p:tavLst>
                                        <p:tav tm="0">
                                          <p:val>
                                            <p:strVal val="#ppt_x"/>
                                          </p:val>
                                        </p:tav>
                                        <p:tav tm="100000">
                                          <p:val>
                                            <p:strVal val="#ppt_x"/>
                                          </p:val>
                                        </p:tav>
                                      </p:tavLst>
                                    </p:anim>
                                    <p:anim calcmode="lin" valueType="num">
                                      <p:cBhvr>
                                        <p:cTn id="2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1000"/>
                                        <p:tgtEl>
                                          <p:spTgt spid="20"/>
                                        </p:tgtEl>
                                      </p:cBhvr>
                                    </p:animEffect>
                                    <p:anim calcmode="lin" valueType="num">
                                      <p:cBhvr>
                                        <p:cTn id="39" dur="1000" fill="hold"/>
                                        <p:tgtEl>
                                          <p:spTgt spid="20"/>
                                        </p:tgtEl>
                                        <p:attrNameLst>
                                          <p:attrName>ppt_x</p:attrName>
                                        </p:attrNameLst>
                                      </p:cBhvr>
                                      <p:tavLst>
                                        <p:tav tm="0">
                                          <p:val>
                                            <p:strVal val="#ppt_x"/>
                                          </p:val>
                                        </p:tav>
                                        <p:tav tm="100000">
                                          <p:val>
                                            <p:strVal val="#ppt_x"/>
                                          </p:val>
                                        </p:tav>
                                      </p:tavLst>
                                    </p:anim>
                                    <p:anim calcmode="lin" valueType="num">
                                      <p:cBhvr>
                                        <p:cTn id="4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1000"/>
                                        <p:tgtEl>
                                          <p:spTgt spid="21"/>
                                        </p:tgtEl>
                                      </p:cBhvr>
                                    </p:animEffect>
                                    <p:anim calcmode="lin" valueType="num">
                                      <p:cBhvr>
                                        <p:cTn id="46" dur="1000" fill="hold"/>
                                        <p:tgtEl>
                                          <p:spTgt spid="21"/>
                                        </p:tgtEl>
                                        <p:attrNameLst>
                                          <p:attrName>ppt_x</p:attrName>
                                        </p:attrNameLst>
                                      </p:cBhvr>
                                      <p:tavLst>
                                        <p:tav tm="0">
                                          <p:val>
                                            <p:strVal val="#ppt_x"/>
                                          </p:val>
                                        </p:tav>
                                        <p:tav tm="100000">
                                          <p:val>
                                            <p:strVal val="#ppt_x"/>
                                          </p:val>
                                        </p:tav>
                                      </p:tavLst>
                                    </p:anim>
                                    <p:anim calcmode="lin" valueType="num">
                                      <p:cBhvr>
                                        <p:cTn id="4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1000"/>
                                        <p:tgtEl>
                                          <p:spTgt spid="22"/>
                                        </p:tgtEl>
                                      </p:cBhvr>
                                    </p:animEffect>
                                    <p:anim calcmode="lin" valueType="num">
                                      <p:cBhvr>
                                        <p:cTn id="58" dur="1000" fill="hold"/>
                                        <p:tgtEl>
                                          <p:spTgt spid="22"/>
                                        </p:tgtEl>
                                        <p:attrNameLst>
                                          <p:attrName>ppt_x</p:attrName>
                                        </p:attrNameLst>
                                      </p:cBhvr>
                                      <p:tavLst>
                                        <p:tav tm="0">
                                          <p:val>
                                            <p:strVal val="#ppt_x"/>
                                          </p:val>
                                        </p:tav>
                                        <p:tav tm="100000">
                                          <p:val>
                                            <p:strVal val="#ppt_x"/>
                                          </p:val>
                                        </p:tav>
                                      </p:tavLst>
                                    </p:anim>
                                    <p:anim calcmode="lin" valueType="num">
                                      <p:cBhvr>
                                        <p:cTn id="5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1000"/>
                                        <p:tgtEl>
                                          <p:spTgt spid="23"/>
                                        </p:tgtEl>
                                      </p:cBhvr>
                                    </p:animEffect>
                                    <p:anim calcmode="lin" valueType="num">
                                      <p:cBhvr>
                                        <p:cTn id="70" dur="1000" fill="hold"/>
                                        <p:tgtEl>
                                          <p:spTgt spid="23"/>
                                        </p:tgtEl>
                                        <p:attrNameLst>
                                          <p:attrName>ppt_x</p:attrName>
                                        </p:attrNameLst>
                                      </p:cBhvr>
                                      <p:tavLst>
                                        <p:tav tm="0">
                                          <p:val>
                                            <p:strVal val="#ppt_x"/>
                                          </p:val>
                                        </p:tav>
                                        <p:tav tm="100000">
                                          <p:val>
                                            <p:strVal val="#ppt_x"/>
                                          </p:val>
                                        </p:tav>
                                      </p:tavLst>
                                    </p:anim>
                                    <p:anim calcmode="lin" valueType="num">
                                      <p:cBhvr>
                                        <p:cTn id="7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3BBBF64-FFBB-4ABC-AD34-A7F031D01E5A}"/>
              </a:ext>
            </a:extLst>
          </p:cNvPr>
          <p:cNvSpPr txBox="1">
            <a:spLocks/>
          </p:cNvSpPr>
          <p:nvPr/>
        </p:nvSpPr>
        <p:spPr>
          <a:xfrm>
            <a:off x="172278" y="238539"/>
            <a:ext cx="11595652" cy="6215270"/>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l" fontAlgn="base"/>
            <a:r>
              <a:rPr lang="en-IN" sz="2400" b="0" i="0" dirty="0">
                <a:solidFill>
                  <a:srgbClr val="40424E"/>
                </a:solidFill>
                <a:effectLst/>
                <a:latin typeface="Times New Roman" panose="02020603050405020304" pitchFamily="18" charset="0"/>
                <a:cs typeface="Times New Roman" panose="02020603050405020304" pitchFamily="18" charset="0"/>
              </a:rPr>
              <a:t>Total Head movements in SSTF = (86-80) + (86-72) + (134-72) + (134-16) = 200</a:t>
            </a:r>
          </a:p>
          <a:p>
            <a:pPr algn="l" fontAlgn="base"/>
            <a:r>
              <a:rPr lang="en-IN" sz="2400" b="0" i="0" dirty="0">
                <a:solidFill>
                  <a:srgbClr val="40424E"/>
                </a:solidFill>
                <a:effectLst/>
                <a:latin typeface="Times New Roman" panose="02020603050405020304" pitchFamily="18" charset="0"/>
                <a:cs typeface="Times New Roman" panose="02020603050405020304" pitchFamily="18" charset="0"/>
              </a:rPr>
              <a:t>Power dissipated by 200 movements : P1 = 0.2 * 200 = 40 </a:t>
            </a:r>
            <a:r>
              <a:rPr lang="en-IN" sz="2400" b="0" i="0" dirty="0" err="1">
                <a:solidFill>
                  <a:srgbClr val="40424E"/>
                </a:solidFill>
                <a:effectLst/>
                <a:latin typeface="Times New Roman" panose="02020603050405020304" pitchFamily="18" charset="0"/>
                <a:cs typeface="Times New Roman" panose="02020603050405020304" pitchFamily="18" charset="0"/>
              </a:rPr>
              <a:t>mW</a:t>
            </a:r>
            <a:br>
              <a:rPr lang="en-IN" sz="2400" b="0" i="0" dirty="0">
                <a:solidFill>
                  <a:srgbClr val="40424E"/>
                </a:solidFill>
                <a:effectLst/>
                <a:latin typeface="Times New Roman" panose="02020603050405020304" pitchFamily="18" charset="0"/>
                <a:cs typeface="Times New Roman" panose="02020603050405020304" pitchFamily="18" charset="0"/>
              </a:rPr>
            </a:br>
            <a:r>
              <a:rPr lang="en-IN" sz="2400" b="0" i="0" dirty="0">
                <a:solidFill>
                  <a:srgbClr val="40424E"/>
                </a:solidFill>
                <a:effectLst/>
                <a:latin typeface="Times New Roman" panose="02020603050405020304" pitchFamily="18" charset="0"/>
                <a:cs typeface="Times New Roman" panose="02020603050405020304" pitchFamily="18" charset="0"/>
              </a:rPr>
              <a:t>Power dissipated in reversing head direction once = 15 </a:t>
            </a:r>
            <a:r>
              <a:rPr lang="en-IN" sz="2400" b="0" i="0" dirty="0" err="1">
                <a:solidFill>
                  <a:srgbClr val="40424E"/>
                </a:solidFill>
                <a:effectLst/>
                <a:latin typeface="Times New Roman" panose="02020603050405020304" pitchFamily="18" charset="0"/>
                <a:cs typeface="Times New Roman" panose="02020603050405020304" pitchFamily="18" charset="0"/>
              </a:rPr>
              <a:t>mW</a:t>
            </a:r>
            <a:br>
              <a:rPr lang="en-IN" sz="2400" b="0" i="0" dirty="0">
                <a:solidFill>
                  <a:srgbClr val="40424E"/>
                </a:solidFill>
                <a:effectLst/>
                <a:latin typeface="Times New Roman" panose="02020603050405020304" pitchFamily="18" charset="0"/>
                <a:cs typeface="Times New Roman" panose="02020603050405020304" pitchFamily="18" charset="0"/>
              </a:rPr>
            </a:br>
            <a:r>
              <a:rPr lang="en-IN" sz="2400" b="0" i="0" dirty="0">
                <a:solidFill>
                  <a:srgbClr val="40424E"/>
                </a:solidFill>
                <a:effectLst/>
                <a:latin typeface="Times New Roman" panose="02020603050405020304" pitchFamily="18" charset="0"/>
                <a:cs typeface="Times New Roman" panose="02020603050405020304" pitchFamily="18" charset="0"/>
              </a:rPr>
              <a:t>Number of time Head changes its direction = 3</a:t>
            </a:r>
          </a:p>
          <a:p>
            <a:pPr algn="l" fontAlgn="base"/>
            <a:r>
              <a:rPr lang="en-IN" sz="2400" b="0" i="0" dirty="0">
                <a:solidFill>
                  <a:srgbClr val="40424E"/>
                </a:solidFill>
                <a:effectLst/>
                <a:latin typeface="Times New Roman" panose="02020603050405020304" pitchFamily="18" charset="0"/>
                <a:cs typeface="Times New Roman" panose="02020603050405020304" pitchFamily="18" charset="0"/>
              </a:rPr>
              <a:t>Power dissipated in reversing head direction: P2 = 3 * 15 = 45 </a:t>
            </a:r>
            <a:r>
              <a:rPr lang="en-IN" sz="2400" b="0" i="0" dirty="0" err="1">
                <a:solidFill>
                  <a:srgbClr val="40424E"/>
                </a:solidFill>
                <a:effectLst/>
                <a:latin typeface="Times New Roman" panose="02020603050405020304" pitchFamily="18" charset="0"/>
                <a:cs typeface="Times New Roman" panose="02020603050405020304" pitchFamily="18" charset="0"/>
              </a:rPr>
              <a:t>mW</a:t>
            </a:r>
            <a:br>
              <a:rPr lang="en-IN" sz="2400" b="0" i="0" dirty="0">
                <a:solidFill>
                  <a:srgbClr val="40424E"/>
                </a:solidFill>
                <a:effectLst/>
                <a:latin typeface="Times New Roman" panose="02020603050405020304" pitchFamily="18" charset="0"/>
                <a:cs typeface="Times New Roman" panose="02020603050405020304" pitchFamily="18" charset="0"/>
              </a:rPr>
            </a:br>
            <a:r>
              <a:rPr lang="en-IN" sz="2400" b="0" i="0" dirty="0">
                <a:solidFill>
                  <a:srgbClr val="40424E"/>
                </a:solidFill>
                <a:effectLst/>
                <a:latin typeface="Times New Roman" panose="02020603050405020304" pitchFamily="18" charset="0"/>
                <a:cs typeface="Times New Roman" panose="02020603050405020304" pitchFamily="18" charset="0"/>
              </a:rPr>
              <a:t>Total power consumption (in </a:t>
            </a:r>
            <a:r>
              <a:rPr lang="en-IN" sz="2400" b="0" i="0" dirty="0" err="1">
                <a:solidFill>
                  <a:srgbClr val="40424E"/>
                </a:solidFill>
                <a:effectLst/>
                <a:latin typeface="Times New Roman" panose="02020603050405020304" pitchFamily="18" charset="0"/>
                <a:cs typeface="Times New Roman" panose="02020603050405020304" pitchFamily="18" charset="0"/>
              </a:rPr>
              <a:t>mW</a:t>
            </a:r>
            <a:r>
              <a:rPr lang="en-IN" sz="2400" b="0" i="0" dirty="0">
                <a:solidFill>
                  <a:srgbClr val="40424E"/>
                </a:solidFill>
                <a:effectLst/>
                <a:latin typeface="Times New Roman" panose="02020603050405020304" pitchFamily="18" charset="0"/>
                <a:cs typeface="Times New Roman" panose="02020603050405020304" pitchFamily="18" charset="0"/>
              </a:rPr>
              <a:t>) is P1 + P2 = 40 </a:t>
            </a:r>
            <a:r>
              <a:rPr lang="en-IN" sz="2400" b="0" i="0" dirty="0" err="1">
                <a:solidFill>
                  <a:srgbClr val="40424E"/>
                </a:solidFill>
                <a:effectLst/>
                <a:latin typeface="Times New Roman" panose="02020603050405020304" pitchFamily="18" charset="0"/>
                <a:cs typeface="Times New Roman" panose="02020603050405020304" pitchFamily="18" charset="0"/>
              </a:rPr>
              <a:t>mW</a:t>
            </a:r>
            <a:r>
              <a:rPr lang="en-IN" sz="2400" b="0" i="0" dirty="0">
                <a:solidFill>
                  <a:srgbClr val="40424E"/>
                </a:solidFill>
                <a:effectLst/>
                <a:latin typeface="Times New Roman" panose="02020603050405020304" pitchFamily="18" charset="0"/>
                <a:cs typeface="Times New Roman" panose="02020603050405020304" pitchFamily="18" charset="0"/>
              </a:rPr>
              <a:t> + 45 </a:t>
            </a:r>
            <a:r>
              <a:rPr lang="en-IN" sz="2400" b="0" i="0" dirty="0" err="1">
                <a:solidFill>
                  <a:srgbClr val="40424E"/>
                </a:solidFill>
                <a:effectLst/>
                <a:latin typeface="Times New Roman" panose="02020603050405020304" pitchFamily="18" charset="0"/>
                <a:cs typeface="Times New Roman" panose="02020603050405020304" pitchFamily="18" charset="0"/>
              </a:rPr>
              <a:t>mW</a:t>
            </a:r>
            <a:r>
              <a:rPr lang="en-IN" sz="2400" b="0" i="0" dirty="0">
                <a:solidFill>
                  <a:srgbClr val="40424E"/>
                </a:solidFill>
                <a:effectLst/>
                <a:latin typeface="Times New Roman" panose="02020603050405020304" pitchFamily="18" charset="0"/>
                <a:cs typeface="Times New Roman" panose="02020603050405020304" pitchFamily="18" charset="0"/>
              </a:rPr>
              <a:t> =</a:t>
            </a:r>
            <a:r>
              <a:rPr lang="en-IN" sz="2400" b="1" i="0" dirty="0">
                <a:solidFill>
                  <a:srgbClr val="40424E"/>
                </a:solidFill>
                <a:effectLst/>
                <a:latin typeface="Times New Roman" panose="02020603050405020304" pitchFamily="18" charset="0"/>
                <a:cs typeface="Times New Roman" panose="02020603050405020304" pitchFamily="18" charset="0"/>
              </a:rPr>
              <a:t> 85 </a:t>
            </a:r>
            <a:r>
              <a:rPr lang="en-IN" sz="2400" b="1" i="0" dirty="0" err="1">
                <a:solidFill>
                  <a:srgbClr val="40424E"/>
                </a:solidFill>
                <a:effectLst/>
                <a:latin typeface="Times New Roman" panose="02020603050405020304" pitchFamily="18" charset="0"/>
                <a:cs typeface="Times New Roman" panose="02020603050405020304" pitchFamily="18" charset="0"/>
              </a:rPr>
              <a:t>mW</a:t>
            </a:r>
            <a:endParaRPr lang="en-IN" sz="2400" b="0" i="0" dirty="0">
              <a:solidFill>
                <a:srgbClr val="40424E"/>
              </a:solidFill>
              <a:effectLst/>
              <a:latin typeface="Times New Roman" panose="02020603050405020304" pitchFamily="18" charset="0"/>
              <a:cs typeface="Times New Roman" panose="02020603050405020304" pitchFamily="18" charset="0"/>
            </a:endParaRPr>
          </a:p>
          <a:p>
            <a:pPr algn="l" fontAlgn="base"/>
            <a:r>
              <a:rPr lang="en-IN" sz="2400" b="0" i="0" dirty="0">
                <a:solidFill>
                  <a:srgbClr val="40424E"/>
                </a:solidFill>
                <a:effectLst/>
                <a:latin typeface="Times New Roman" panose="02020603050405020304" pitchFamily="18" charset="0"/>
                <a:cs typeface="Times New Roman" panose="02020603050405020304" pitchFamily="18" charset="0"/>
              </a:rPr>
              <a:t>So, answer is 85.</a:t>
            </a:r>
          </a:p>
          <a:p>
            <a:pPr marL="0" indent="0">
              <a:buFont typeface="Wingdings 3" charset="2"/>
              <a:buNone/>
            </a:pP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9145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D2B46E-17AF-4CDC-8D78-BFB6FB5948D8}"/>
              </a:ext>
            </a:extLst>
          </p:cNvPr>
          <p:cNvSpPr>
            <a:spLocks noGrp="1"/>
          </p:cNvSpPr>
          <p:nvPr>
            <p:ph idx="1"/>
          </p:nvPr>
        </p:nvSpPr>
        <p:spPr>
          <a:xfrm>
            <a:off x="463826" y="2332383"/>
            <a:ext cx="11304104" cy="1613063"/>
          </a:xfrm>
        </p:spPr>
        <p:txBody>
          <a:bodyPr>
            <a:noAutofit/>
          </a:bodyPr>
          <a:lstStyle/>
          <a:p>
            <a:pPr marL="0" indent="0" fontAlgn="base">
              <a:spcAft>
                <a:spcPts val="750"/>
              </a:spcAft>
              <a:buNone/>
            </a:pPr>
            <a:r>
              <a:rPr lang="en-US" sz="2000" b="1" dirty="0">
                <a:solidFill>
                  <a:schemeClr val="tx1"/>
                </a:solidFill>
                <a:latin typeface="Times New Roman" panose="02020603050405020304" pitchFamily="18" charset="0"/>
                <a:cs typeface="Times New Roman" panose="02020603050405020304" pitchFamily="18" charset="0"/>
              </a:rPr>
              <a:t>Q:An operating system uses the Banker’s algorithm for deadlock avoidance when managing the allocation of three resource types X, Y, and Z to three processes P0, P1, and P2. The table given below presents the current system state. Here, the Allocation matrix shows the current number of resources of each type allocated to each process and the Max matrix shows the maximum number of resources of each type required by each process during its execution. </a:t>
            </a:r>
            <a:r>
              <a:rPr lang="en-IN" sz="2000" b="1"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spc="10" dirty="0">
                <a:solidFill>
                  <a:srgbClr val="000000"/>
                </a:solidFill>
                <a:effectLst/>
                <a:latin typeface="Times New Roman" panose="02020603050405020304" pitchFamily="18" charset="0"/>
                <a:ea typeface="Times New Roman" panose="02020603050405020304" pitchFamily="18" charset="0"/>
              </a:rPr>
              <a:t>[GATE CS 2014]</a:t>
            </a:r>
            <a:br>
              <a:rPr lang="en-IN" sz="2000" spc="10" dirty="0">
                <a:solidFill>
                  <a:srgbClr val="000000"/>
                </a:solidFill>
                <a:effectLst/>
                <a:latin typeface="Times New Roman" panose="02020603050405020304" pitchFamily="18" charset="0"/>
                <a:ea typeface="Times New Roman" panose="02020603050405020304" pitchFamily="18" charset="0"/>
              </a:rPr>
            </a:br>
            <a:endParaRPr lang="en-IN" sz="2000" b="1"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fontAlgn="base">
              <a:spcAft>
                <a:spcPts val="750"/>
              </a:spcAft>
              <a:buNone/>
            </a:pP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fontAlgn="base"/>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26419CD1-56B0-47CD-86E0-2C90A6C63685}"/>
              </a:ext>
            </a:extLst>
          </p:cNvPr>
          <p:cNvSpPr>
            <a:spLocks noGrp="1"/>
          </p:cNvSpPr>
          <p:nvPr>
            <p:ph type="title"/>
          </p:nvPr>
        </p:nvSpPr>
        <p:spPr>
          <a:xfrm>
            <a:off x="1194710" y="499904"/>
            <a:ext cx="8761413" cy="1451480"/>
          </a:xfrm>
        </p:spPr>
        <p:txBody>
          <a:bodyPr/>
          <a:lstStyle/>
          <a:p>
            <a:r>
              <a:rPr lang="en-IN" sz="4000" dirty="0">
                <a:latin typeface="Algerian" panose="04020705040A02060702" pitchFamily="82" charset="0"/>
              </a:rPr>
              <a:t>				</a:t>
            </a:r>
            <a:r>
              <a:rPr lang="en-IN" sz="4800" dirty="0">
                <a:latin typeface="Algerian" panose="04020705040A02060702" pitchFamily="82" charset="0"/>
              </a:rPr>
              <a:t>BANKERS ALGORITHM</a:t>
            </a:r>
            <a:endParaRPr lang="en-IN" sz="5400" dirty="0">
              <a:latin typeface="Algerian" panose="04020705040A02060702" pitchFamily="82" charset="0"/>
            </a:endParaRPr>
          </a:p>
        </p:txBody>
      </p:sp>
      <p:graphicFrame>
        <p:nvGraphicFramePr>
          <p:cNvPr id="9" name="Table 8">
            <a:extLst>
              <a:ext uri="{FF2B5EF4-FFF2-40B4-BE49-F238E27FC236}">
                <a16:creationId xmlns:a16="http://schemas.microsoft.com/office/drawing/2014/main" id="{2E66AC52-7B94-49FF-9A8E-E9898AAD2DD8}"/>
              </a:ext>
            </a:extLst>
          </p:cNvPr>
          <p:cNvGraphicFramePr>
            <a:graphicFrameLocks noGrp="1"/>
          </p:cNvGraphicFramePr>
          <p:nvPr/>
        </p:nvGraphicFramePr>
        <p:xfrm>
          <a:off x="1224790" y="4129800"/>
          <a:ext cx="9845336" cy="2228296"/>
        </p:xfrm>
        <a:graphic>
          <a:graphicData uri="http://schemas.openxmlformats.org/drawingml/2006/table">
            <a:tbl>
              <a:tblPr/>
              <a:tblGrid>
                <a:gridCol w="1420756">
                  <a:extLst>
                    <a:ext uri="{9D8B030D-6E8A-4147-A177-3AD203B41FA5}">
                      <a16:colId xmlns:a16="http://schemas.microsoft.com/office/drawing/2014/main" val="2130937721"/>
                    </a:ext>
                  </a:extLst>
                </a:gridCol>
                <a:gridCol w="1447060">
                  <a:extLst>
                    <a:ext uri="{9D8B030D-6E8A-4147-A177-3AD203B41FA5}">
                      <a16:colId xmlns:a16="http://schemas.microsoft.com/office/drawing/2014/main" val="575709781"/>
                    </a:ext>
                  </a:extLst>
                </a:gridCol>
                <a:gridCol w="1411549">
                  <a:extLst>
                    <a:ext uri="{9D8B030D-6E8A-4147-A177-3AD203B41FA5}">
                      <a16:colId xmlns:a16="http://schemas.microsoft.com/office/drawing/2014/main" val="1983490221"/>
                    </a:ext>
                  </a:extLst>
                </a:gridCol>
                <a:gridCol w="1353681">
                  <a:extLst>
                    <a:ext uri="{9D8B030D-6E8A-4147-A177-3AD203B41FA5}">
                      <a16:colId xmlns:a16="http://schemas.microsoft.com/office/drawing/2014/main" val="1412878696"/>
                    </a:ext>
                  </a:extLst>
                </a:gridCol>
                <a:gridCol w="1469418">
                  <a:extLst>
                    <a:ext uri="{9D8B030D-6E8A-4147-A177-3AD203B41FA5}">
                      <a16:colId xmlns:a16="http://schemas.microsoft.com/office/drawing/2014/main" val="3001669274"/>
                    </a:ext>
                  </a:extLst>
                </a:gridCol>
                <a:gridCol w="1371436">
                  <a:extLst>
                    <a:ext uri="{9D8B030D-6E8A-4147-A177-3AD203B41FA5}">
                      <a16:colId xmlns:a16="http://schemas.microsoft.com/office/drawing/2014/main" val="796398824"/>
                    </a:ext>
                  </a:extLst>
                </a:gridCol>
                <a:gridCol w="1371436">
                  <a:extLst>
                    <a:ext uri="{9D8B030D-6E8A-4147-A177-3AD203B41FA5}">
                      <a16:colId xmlns:a16="http://schemas.microsoft.com/office/drawing/2014/main" val="629416491"/>
                    </a:ext>
                  </a:extLst>
                </a:gridCol>
              </a:tblGrid>
              <a:tr h="459955">
                <a:tc rowSpan="2">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IN" b="1" dirty="0"/>
                        <a:t>Allocation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gridSpan="3">
                  <a:txBody>
                    <a:bodyPr/>
                    <a:lstStyle/>
                    <a:p>
                      <a:pPr algn="ctr"/>
                      <a:r>
                        <a:rPr lang="en-IN" b="1" dirty="0"/>
                        <a:t>Max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932055516"/>
                  </a:ext>
                </a:extLst>
              </a:tr>
              <a:tr h="381740">
                <a:tc vMerge="1">
                  <a:txBody>
                    <a:bodyPr/>
                    <a:lstStyle/>
                    <a:p>
                      <a:endParaRPr lang="en-IN"/>
                    </a:p>
                  </a:txBody>
                  <a:tcPr/>
                </a:tc>
                <a:tc>
                  <a:txBody>
                    <a:bodyPr/>
                    <a:lstStyle/>
                    <a:p>
                      <a:pPr algn="ctr"/>
                      <a:r>
                        <a:rPr lang="en-IN" b="1"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8950566"/>
                  </a:ext>
                </a:extLst>
              </a:tr>
              <a:tr h="470517">
                <a:tc>
                  <a:txBody>
                    <a:bodyPr/>
                    <a:lstStyle/>
                    <a:p>
                      <a:pPr algn="ctr"/>
                      <a:r>
                        <a:rPr lang="en-IN" b="1" dirty="0"/>
                        <a:t>P0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482171"/>
                  </a:ext>
                </a:extLst>
              </a:tr>
              <a:tr h="458042">
                <a:tc>
                  <a:txBody>
                    <a:bodyPr/>
                    <a:lstStyle/>
                    <a:p>
                      <a:pPr algn="ctr"/>
                      <a:r>
                        <a:rPr lang="en-IN" b="1" dirty="0"/>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4508455"/>
                  </a:ext>
                </a:extLst>
              </a:tr>
              <a:tr h="458042">
                <a:tc>
                  <a:txBody>
                    <a:bodyPr/>
                    <a:lstStyle/>
                    <a:p>
                      <a:pPr algn="ctr"/>
                      <a:r>
                        <a:rPr lang="en-IN" b="1" dirty="0"/>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65153157"/>
                  </a:ext>
                </a:extLst>
              </a:tr>
            </a:tbl>
          </a:graphicData>
        </a:graphic>
      </p:graphicFrame>
    </p:spTree>
    <p:extLst>
      <p:ext uri="{BB962C8B-B14F-4D97-AF65-F5344CB8AC3E}">
        <p14:creationId xmlns:p14="http://schemas.microsoft.com/office/powerpoint/2010/main" val="2617491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246F16-260E-4C0D-95ED-57C5812DE7F2}"/>
              </a:ext>
            </a:extLst>
          </p:cNvPr>
          <p:cNvSpPr txBox="1"/>
          <p:nvPr/>
        </p:nvSpPr>
        <p:spPr>
          <a:xfrm>
            <a:off x="2725445" y="2343705"/>
            <a:ext cx="184731" cy="369332"/>
          </a:xfrm>
          <a:prstGeom prst="rect">
            <a:avLst/>
          </a:prstGeom>
          <a:noFill/>
        </p:spPr>
        <p:txBody>
          <a:bodyPr wrap="none" rtlCol="0">
            <a:spAutoFit/>
          </a:bodyPr>
          <a:lstStyle/>
          <a:p>
            <a:endParaRPr lang="en-IN" dirty="0"/>
          </a:p>
        </p:txBody>
      </p:sp>
      <p:sp>
        <p:nvSpPr>
          <p:cNvPr id="13" name="TextBox 12">
            <a:extLst>
              <a:ext uri="{FF2B5EF4-FFF2-40B4-BE49-F238E27FC236}">
                <a16:creationId xmlns:a16="http://schemas.microsoft.com/office/drawing/2014/main" id="{8D9A8EB4-9FC7-4760-9659-9A1CA0C41664}"/>
              </a:ext>
            </a:extLst>
          </p:cNvPr>
          <p:cNvSpPr txBox="1"/>
          <p:nvPr/>
        </p:nvSpPr>
        <p:spPr>
          <a:xfrm>
            <a:off x="177553" y="159798"/>
            <a:ext cx="10138299" cy="3990836"/>
          </a:xfrm>
          <a:prstGeom prst="rect">
            <a:avLst/>
          </a:prstGeom>
          <a:noFill/>
        </p:spPr>
        <p:txBody>
          <a:bodyPr wrap="square">
            <a:spAutoFit/>
          </a:bodyPr>
          <a:lstStyle/>
          <a:p>
            <a:pPr marL="0" indent="0" fontAlgn="base">
              <a:spcAft>
                <a:spcPts val="750"/>
              </a:spcAft>
              <a:buNone/>
            </a:pPr>
            <a:r>
              <a:rPr lang="en-US" sz="2000" b="1" dirty="0">
                <a:latin typeface="Times New Roman" panose="02020603050405020304" pitchFamily="18" charset="0"/>
                <a:cs typeface="Times New Roman" panose="02020603050405020304" pitchFamily="18" charset="0"/>
              </a:rPr>
              <a:t>There are 3 units of type X, 2 units of type Y and 2 units of type Z still available. The system is currently in a safe state. Consider the following independent requests for additional resources in the current state:</a:t>
            </a:r>
          </a:p>
          <a:p>
            <a:pPr marL="0" indent="0" fontAlgn="base">
              <a:spcAft>
                <a:spcPts val="750"/>
              </a:spcAft>
              <a:buNone/>
            </a:pPr>
            <a:r>
              <a:rPr lang="en-US" sz="2000" b="1" dirty="0">
                <a:latin typeface="Times New Roman" panose="02020603050405020304" pitchFamily="18" charset="0"/>
                <a:cs typeface="Times New Roman" panose="02020603050405020304" pitchFamily="18" charset="0"/>
              </a:rPr>
              <a:t>REQ1: P0 requests 0 units of X, 0 units of Y and 2 units of Z</a:t>
            </a:r>
          </a:p>
          <a:p>
            <a:pPr marL="0" indent="0" fontAlgn="base">
              <a:spcAft>
                <a:spcPts val="750"/>
              </a:spcAft>
              <a:buNone/>
            </a:pPr>
            <a:r>
              <a:rPr lang="en-US" sz="2000" b="1" dirty="0">
                <a:latin typeface="Times New Roman" panose="02020603050405020304" pitchFamily="18" charset="0"/>
                <a:cs typeface="Times New Roman" panose="02020603050405020304" pitchFamily="18" charset="0"/>
              </a:rPr>
              <a:t>REQ2: P1 requests 2 units of X, 0 units of Y and 0 units of Z</a:t>
            </a:r>
          </a:p>
          <a:p>
            <a:pPr marL="0" indent="0" fontAlgn="base">
              <a:spcAft>
                <a:spcPts val="750"/>
              </a:spcAft>
              <a:buNone/>
            </a:pPr>
            <a:endParaRPr lang="en-US" sz="2000" b="1" dirty="0">
              <a:latin typeface="Times New Roman" panose="02020603050405020304" pitchFamily="18" charset="0"/>
              <a:cs typeface="Times New Roman" panose="02020603050405020304" pitchFamily="18" charset="0"/>
            </a:endParaRPr>
          </a:p>
          <a:p>
            <a:pPr marL="0" indent="0" fontAlgn="base">
              <a:spcAft>
                <a:spcPts val="750"/>
              </a:spcAft>
              <a:buNone/>
            </a:pPr>
            <a:r>
              <a:rPr lang="en-US" sz="2000" b="1" dirty="0">
                <a:latin typeface="Times New Roman" panose="02020603050405020304" pitchFamily="18" charset="0"/>
                <a:cs typeface="Times New Roman" panose="02020603050405020304" pitchFamily="18" charset="0"/>
              </a:rPr>
              <a:t>Which one of the following is TRUE?</a:t>
            </a:r>
          </a:p>
          <a:p>
            <a:pPr marL="0" indent="0" fontAlgn="base">
              <a:spcAft>
                <a:spcPts val="750"/>
              </a:spcAft>
              <a:buNone/>
            </a:pPr>
            <a:r>
              <a:rPr lang="en-US" sz="2000" b="1" i="0" dirty="0">
                <a:solidFill>
                  <a:srgbClr val="40424E"/>
                </a:solidFill>
                <a:effectLst/>
                <a:latin typeface="Times New Roman" panose="02020603050405020304" pitchFamily="18" charset="0"/>
                <a:cs typeface="Times New Roman" panose="02020603050405020304" pitchFamily="18" charset="0"/>
              </a:rPr>
              <a:t>(A)</a:t>
            </a:r>
            <a:r>
              <a:rPr lang="en-US" sz="2000" b="0" i="0" dirty="0">
                <a:solidFill>
                  <a:srgbClr val="40424E"/>
                </a:solidFill>
                <a:effectLst/>
                <a:latin typeface="Times New Roman" panose="02020603050405020304" pitchFamily="18" charset="0"/>
                <a:cs typeface="Times New Roman" panose="02020603050405020304" pitchFamily="18" charset="0"/>
              </a:rPr>
              <a:t> Only REQ1 can be permitted.</a:t>
            </a:r>
            <a:br>
              <a:rPr lang="en-US" sz="2000" dirty="0">
                <a:latin typeface="Times New Roman" panose="02020603050405020304" pitchFamily="18" charset="0"/>
                <a:cs typeface="Times New Roman" panose="02020603050405020304" pitchFamily="18" charset="0"/>
              </a:rPr>
            </a:br>
            <a:r>
              <a:rPr lang="en-US" sz="2000" b="1" i="0" dirty="0">
                <a:solidFill>
                  <a:srgbClr val="40424E"/>
                </a:solidFill>
                <a:effectLst/>
                <a:latin typeface="Times New Roman" panose="02020603050405020304" pitchFamily="18" charset="0"/>
                <a:cs typeface="Times New Roman" panose="02020603050405020304" pitchFamily="18" charset="0"/>
              </a:rPr>
              <a:t>(B)</a:t>
            </a:r>
            <a:r>
              <a:rPr lang="en-US" sz="2000" b="0" i="0" dirty="0">
                <a:solidFill>
                  <a:srgbClr val="40424E"/>
                </a:solidFill>
                <a:effectLst/>
                <a:latin typeface="Times New Roman" panose="02020603050405020304" pitchFamily="18" charset="0"/>
                <a:cs typeface="Times New Roman" panose="02020603050405020304" pitchFamily="18" charset="0"/>
              </a:rPr>
              <a:t> Only REQ2 can be permitted.</a:t>
            </a:r>
            <a:br>
              <a:rPr lang="en-US" sz="2000" dirty="0">
                <a:latin typeface="Times New Roman" panose="02020603050405020304" pitchFamily="18" charset="0"/>
                <a:cs typeface="Times New Roman" panose="02020603050405020304" pitchFamily="18" charset="0"/>
              </a:rPr>
            </a:br>
            <a:r>
              <a:rPr lang="en-US" sz="2000" b="1" i="0" dirty="0">
                <a:solidFill>
                  <a:srgbClr val="40424E"/>
                </a:solidFill>
                <a:effectLst/>
                <a:latin typeface="Times New Roman" panose="02020603050405020304" pitchFamily="18" charset="0"/>
                <a:cs typeface="Times New Roman" panose="02020603050405020304" pitchFamily="18" charset="0"/>
              </a:rPr>
              <a:t>(C)</a:t>
            </a:r>
            <a:r>
              <a:rPr lang="en-US" sz="2000" b="0" i="0" dirty="0">
                <a:solidFill>
                  <a:srgbClr val="40424E"/>
                </a:solidFill>
                <a:effectLst/>
                <a:latin typeface="Times New Roman" panose="02020603050405020304" pitchFamily="18" charset="0"/>
                <a:cs typeface="Times New Roman" panose="02020603050405020304" pitchFamily="18" charset="0"/>
              </a:rPr>
              <a:t> Both REQ1 and REQ2 can be permitted.</a:t>
            </a:r>
            <a:br>
              <a:rPr lang="en-US" sz="2000" dirty="0">
                <a:latin typeface="Times New Roman" panose="02020603050405020304" pitchFamily="18" charset="0"/>
                <a:cs typeface="Times New Roman" panose="02020603050405020304" pitchFamily="18" charset="0"/>
              </a:rPr>
            </a:br>
            <a:r>
              <a:rPr lang="en-US" sz="2000" b="1" i="0" dirty="0">
                <a:solidFill>
                  <a:srgbClr val="40424E"/>
                </a:solidFill>
                <a:effectLst/>
                <a:latin typeface="Times New Roman" panose="02020603050405020304" pitchFamily="18" charset="0"/>
                <a:cs typeface="Times New Roman" panose="02020603050405020304" pitchFamily="18" charset="0"/>
              </a:rPr>
              <a:t>(D)</a:t>
            </a:r>
            <a:r>
              <a:rPr lang="en-US" sz="2000" b="0" i="0" dirty="0">
                <a:solidFill>
                  <a:srgbClr val="40424E"/>
                </a:solidFill>
                <a:effectLst/>
                <a:latin typeface="Times New Roman" panose="02020603050405020304" pitchFamily="18" charset="0"/>
                <a:cs typeface="Times New Roman" panose="02020603050405020304" pitchFamily="18" charset="0"/>
              </a:rPr>
              <a:t> Neither REQ1 nor REQ2 can be permitted</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886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3BBBF64-FFBB-4ABC-AD34-A7F031D01E5A}"/>
              </a:ext>
            </a:extLst>
          </p:cNvPr>
          <p:cNvSpPr txBox="1">
            <a:spLocks/>
          </p:cNvSpPr>
          <p:nvPr/>
        </p:nvSpPr>
        <p:spPr>
          <a:xfrm>
            <a:off x="172278" y="238539"/>
            <a:ext cx="11595652" cy="524941"/>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IN" sz="2400" b="1" dirty="0">
                <a:latin typeface="Times New Roman" panose="02020603050405020304" pitchFamily="18" charset="0"/>
                <a:cs typeface="Times New Roman" panose="02020603050405020304" pitchFamily="18" charset="0"/>
              </a:rPr>
              <a:t>SOLUTION: For Request 1</a:t>
            </a:r>
          </a:p>
          <a:p>
            <a:pPr marL="0" indent="0">
              <a:buFont typeface="Wingdings 3" charset="2"/>
              <a:buNone/>
            </a:pPr>
            <a:endParaRPr lang="en-IN" sz="2400" b="1"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9961AD8A-EFDA-451D-A499-8B8F30A9C997}"/>
              </a:ext>
            </a:extLst>
          </p:cNvPr>
          <p:cNvGraphicFramePr>
            <a:graphicFrameLocks noGrp="1"/>
          </p:cNvGraphicFramePr>
          <p:nvPr/>
        </p:nvGraphicFramePr>
        <p:xfrm>
          <a:off x="259052" y="763480"/>
          <a:ext cx="9845336" cy="2228296"/>
        </p:xfrm>
        <a:graphic>
          <a:graphicData uri="http://schemas.openxmlformats.org/drawingml/2006/table">
            <a:tbl>
              <a:tblPr/>
              <a:tblGrid>
                <a:gridCol w="1420756">
                  <a:extLst>
                    <a:ext uri="{9D8B030D-6E8A-4147-A177-3AD203B41FA5}">
                      <a16:colId xmlns:a16="http://schemas.microsoft.com/office/drawing/2014/main" val="935374181"/>
                    </a:ext>
                  </a:extLst>
                </a:gridCol>
                <a:gridCol w="1447060">
                  <a:extLst>
                    <a:ext uri="{9D8B030D-6E8A-4147-A177-3AD203B41FA5}">
                      <a16:colId xmlns:a16="http://schemas.microsoft.com/office/drawing/2014/main" val="3490146218"/>
                    </a:ext>
                  </a:extLst>
                </a:gridCol>
                <a:gridCol w="1411549">
                  <a:extLst>
                    <a:ext uri="{9D8B030D-6E8A-4147-A177-3AD203B41FA5}">
                      <a16:colId xmlns:a16="http://schemas.microsoft.com/office/drawing/2014/main" val="1063743563"/>
                    </a:ext>
                  </a:extLst>
                </a:gridCol>
                <a:gridCol w="1353681">
                  <a:extLst>
                    <a:ext uri="{9D8B030D-6E8A-4147-A177-3AD203B41FA5}">
                      <a16:colId xmlns:a16="http://schemas.microsoft.com/office/drawing/2014/main" val="1731470880"/>
                    </a:ext>
                  </a:extLst>
                </a:gridCol>
                <a:gridCol w="1469418">
                  <a:extLst>
                    <a:ext uri="{9D8B030D-6E8A-4147-A177-3AD203B41FA5}">
                      <a16:colId xmlns:a16="http://schemas.microsoft.com/office/drawing/2014/main" val="2899849113"/>
                    </a:ext>
                  </a:extLst>
                </a:gridCol>
                <a:gridCol w="1371436">
                  <a:extLst>
                    <a:ext uri="{9D8B030D-6E8A-4147-A177-3AD203B41FA5}">
                      <a16:colId xmlns:a16="http://schemas.microsoft.com/office/drawing/2014/main" val="2794327891"/>
                    </a:ext>
                  </a:extLst>
                </a:gridCol>
                <a:gridCol w="1371436">
                  <a:extLst>
                    <a:ext uri="{9D8B030D-6E8A-4147-A177-3AD203B41FA5}">
                      <a16:colId xmlns:a16="http://schemas.microsoft.com/office/drawing/2014/main" val="2495363687"/>
                    </a:ext>
                  </a:extLst>
                </a:gridCol>
              </a:tblGrid>
              <a:tr h="459955">
                <a:tc rowSpan="2">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IN" b="1" dirty="0"/>
                        <a:t>Allocation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gridSpan="3">
                  <a:txBody>
                    <a:bodyPr/>
                    <a:lstStyle/>
                    <a:p>
                      <a:pPr algn="ctr"/>
                      <a:r>
                        <a:rPr lang="en-IN" b="1" dirty="0"/>
                        <a:t>Max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153004293"/>
                  </a:ext>
                </a:extLst>
              </a:tr>
              <a:tr h="381740">
                <a:tc vMerge="1">
                  <a:txBody>
                    <a:bodyPr/>
                    <a:lstStyle/>
                    <a:p>
                      <a:endParaRPr lang="en-IN"/>
                    </a:p>
                  </a:txBody>
                  <a:tcPr/>
                </a:tc>
                <a:tc>
                  <a:txBody>
                    <a:bodyPr/>
                    <a:lstStyle/>
                    <a:p>
                      <a:pPr algn="ctr"/>
                      <a:r>
                        <a:rPr lang="en-IN" b="1"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8396806"/>
                  </a:ext>
                </a:extLst>
              </a:tr>
              <a:tr h="470517">
                <a:tc>
                  <a:txBody>
                    <a:bodyPr/>
                    <a:lstStyle/>
                    <a:p>
                      <a:pPr algn="ctr"/>
                      <a:r>
                        <a:rPr lang="en-IN" b="1" dirty="0"/>
                        <a:t>P0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54650067"/>
                  </a:ext>
                </a:extLst>
              </a:tr>
              <a:tr h="458042">
                <a:tc>
                  <a:txBody>
                    <a:bodyPr/>
                    <a:lstStyle/>
                    <a:p>
                      <a:pPr algn="ctr"/>
                      <a:r>
                        <a:rPr lang="en-IN" b="1" dirty="0"/>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48706252"/>
                  </a:ext>
                </a:extLst>
              </a:tr>
              <a:tr h="458042">
                <a:tc>
                  <a:txBody>
                    <a:bodyPr/>
                    <a:lstStyle/>
                    <a:p>
                      <a:pPr algn="ctr"/>
                      <a:r>
                        <a:rPr lang="en-IN" b="1" dirty="0"/>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1763386"/>
                  </a:ext>
                </a:extLst>
              </a:tr>
            </a:tbl>
          </a:graphicData>
        </a:graphic>
      </p:graphicFrame>
      <p:sp>
        <p:nvSpPr>
          <p:cNvPr id="6" name="TextBox 5">
            <a:extLst>
              <a:ext uri="{FF2B5EF4-FFF2-40B4-BE49-F238E27FC236}">
                <a16:creationId xmlns:a16="http://schemas.microsoft.com/office/drawing/2014/main" id="{37AD4E08-C6B5-49C8-998B-1273FCEB1AC8}"/>
              </a:ext>
            </a:extLst>
          </p:cNvPr>
          <p:cNvSpPr txBox="1"/>
          <p:nvPr/>
        </p:nvSpPr>
        <p:spPr>
          <a:xfrm>
            <a:off x="10292796" y="1510075"/>
            <a:ext cx="1640149" cy="1477328"/>
          </a:xfrm>
          <a:prstGeom prst="rect">
            <a:avLst/>
          </a:prstGeom>
          <a:noFill/>
        </p:spPr>
        <p:txBody>
          <a:bodyPr wrap="square">
            <a:spAutoFit/>
          </a:bodyPr>
          <a:lstStyle/>
          <a:p>
            <a:r>
              <a:rPr lang="en-IN" dirty="0"/>
              <a:t>Available</a:t>
            </a:r>
          </a:p>
          <a:p>
            <a:endParaRPr lang="en-IN" dirty="0"/>
          </a:p>
          <a:p>
            <a:r>
              <a:rPr lang="en-IN" dirty="0"/>
              <a:t>X=3</a:t>
            </a:r>
          </a:p>
          <a:p>
            <a:r>
              <a:rPr lang="en-IN" dirty="0"/>
              <a:t>Y=2</a:t>
            </a:r>
          </a:p>
          <a:p>
            <a:r>
              <a:rPr lang="en-IN" dirty="0"/>
              <a:t>Z=2</a:t>
            </a:r>
          </a:p>
        </p:txBody>
      </p:sp>
      <p:sp>
        <p:nvSpPr>
          <p:cNvPr id="8" name="TextBox 7">
            <a:extLst>
              <a:ext uri="{FF2B5EF4-FFF2-40B4-BE49-F238E27FC236}">
                <a16:creationId xmlns:a16="http://schemas.microsoft.com/office/drawing/2014/main" id="{6195C119-E889-43C3-B164-960BA5A610AC}"/>
              </a:ext>
            </a:extLst>
          </p:cNvPr>
          <p:cNvSpPr txBox="1"/>
          <p:nvPr/>
        </p:nvSpPr>
        <p:spPr>
          <a:xfrm>
            <a:off x="259052" y="3111872"/>
            <a:ext cx="9845335" cy="1077218"/>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REQ1: P0 requests 0 units of X, 0 units of Y and 2 units of Z</a:t>
            </a:r>
          </a:p>
          <a:p>
            <a:pPr marL="0" indent="0">
              <a:buFont typeface="Wingdings 3" charset="2"/>
              <a:buNone/>
            </a:pPr>
            <a:endParaRPr lang="en-IN" sz="1600" b="1" dirty="0">
              <a:latin typeface="Times New Roman" panose="02020603050405020304" pitchFamily="18" charset="0"/>
              <a:cs typeface="Times New Roman" panose="02020603050405020304" pitchFamily="18" charset="0"/>
            </a:endParaRPr>
          </a:p>
          <a:p>
            <a:pPr marL="0" indent="0">
              <a:buFont typeface="Wingdings 3" charset="2"/>
              <a:buNone/>
            </a:pPr>
            <a:r>
              <a:rPr lang="en-IN" sz="1600" b="1" dirty="0">
                <a:latin typeface="Times New Roman" panose="02020603050405020304" pitchFamily="18" charset="0"/>
                <a:cs typeface="Times New Roman" panose="02020603050405020304" pitchFamily="18" charset="0"/>
              </a:rPr>
              <a:t>According to this request the process P0 requests for 2 units of Z, so we subtract 2 units of Z from Available and add 2 units of Z to the allocation column at process P0.</a:t>
            </a:r>
          </a:p>
        </p:txBody>
      </p:sp>
      <p:graphicFrame>
        <p:nvGraphicFramePr>
          <p:cNvPr id="10" name="Table 9">
            <a:extLst>
              <a:ext uri="{FF2B5EF4-FFF2-40B4-BE49-F238E27FC236}">
                <a16:creationId xmlns:a16="http://schemas.microsoft.com/office/drawing/2014/main" id="{98014333-DBC3-4DD6-B678-CB9988D6C15E}"/>
              </a:ext>
            </a:extLst>
          </p:cNvPr>
          <p:cNvGraphicFramePr>
            <a:graphicFrameLocks noGrp="1"/>
          </p:cNvGraphicFramePr>
          <p:nvPr/>
        </p:nvGraphicFramePr>
        <p:xfrm>
          <a:off x="259052" y="4391165"/>
          <a:ext cx="9845332" cy="2228296"/>
        </p:xfrm>
        <a:graphic>
          <a:graphicData uri="http://schemas.openxmlformats.org/drawingml/2006/table">
            <a:tbl>
              <a:tblPr/>
              <a:tblGrid>
                <a:gridCol w="1002018">
                  <a:extLst>
                    <a:ext uri="{9D8B030D-6E8A-4147-A177-3AD203B41FA5}">
                      <a16:colId xmlns:a16="http://schemas.microsoft.com/office/drawing/2014/main" val="1232716378"/>
                    </a:ext>
                  </a:extLst>
                </a:gridCol>
                <a:gridCol w="1020570">
                  <a:extLst>
                    <a:ext uri="{9D8B030D-6E8A-4147-A177-3AD203B41FA5}">
                      <a16:colId xmlns:a16="http://schemas.microsoft.com/office/drawing/2014/main" val="2170411554"/>
                    </a:ext>
                  </a:extLst>
                </a:gridCol>
                <a:gridCol w="995524">
                  <a:extLst>
                    <a:ext uri="{9D8B030D-6E8A-4147-A177-3AD203B41FA5}">
                      <a16:colId xmlns:a16="http://schemas.microsoft.com/office/drawing/2014/main" val="2742470707"/>
                    </a:ext>
                  </a:extLst>
                </a:gridCol>
                <a:gridCol w="954712">
                  <a:extLst>
                    <a:ext uri="{9D8B030D-6E8A-4147-A177-3AD203B41FA5}">
                      <a16:colId xmlns:a16="http://schemas.microsoft.com/office/drawing/2014/main" val="1461606132"/>
                    </a:ext>
                  </a:extLst>
                </a:gridCol>
                <a:gridCol w="1036338">
                  <a:extLst>
                    <a:ext uri="{9D8B030D-6E8A-4147-A177-3AD203B41FA5}">
                      <a16:colId xmlns:a16="http://schemas.microsoft.com/office/drawing/2014/main" val="3910563593"/>
                    </a:ext>
                  </a:extLst>
                </a:gridCol>
                <a:gridCol w="967234">
                  <a:extLst>
                    <a:ext uri="{9D8B030D-6E8A-4147-A177-3AD203B41FA5}">
                      <a16:colId xmlns:a16="http://schemas.microsoft.com/office/drawing/2014/main" val="3126789933"/>
                    </a:ext>
                  </a:extLst>
                </a:gridCol>
                <a:gridCol w="967234">
                  <a:extLst>
                    <a:ext uri="{9D8B030D-6E8A-4147-A177-3AD203B41FA5}">
                      <a16:colId xmlns:a16="http://schemas.microsoft.com/office/drawing/2014/main" val="443901620"/>
                    </a:ext>
                  </a:extLst>
                </a:gridCol>
                <a:gridCol w="967234">
                  <a:extLst>
                    <a:ext uri="{9D8B030D-6E8A-4147-A177-3AD203B41FA5}">
                      <a16:colId xmlns:a16="http://schemas.microsoft.com/office/drawing/2014/main" val="3211565305"/>
                    </a:ext>
                  </a:extLst>
                </a:gridCol>
                <a:gridCol w="967234">
                  <a:extLst>
                    <a:ext uri="{9D8B030D-6E8A-4147-A177-3AD203B41FA5}">
                      <a16:colId xmlns:a16="http://schemas.microsoft.com/office/drawing/2014/main" val="798850662"/>
                    </a:ext>
                  </a:extLst>
                </a:gridCol>
                <a:gridCol w="967234">
                  <a:extLst>
                    <a:ext uri="{9D8B030D-6E8A-4147-A177-3AD203B41FA5}">
                      <a16:colId xmlns:a16="http://schemas.microsoft.com/office/drawing/2014/main" val="506867081"/>
                    </a:ext>
                  </a:extLst>
                </a:gridCol>
              </a:tblGrid>
              <a:tr h="459955">
                <a:tc rowSpan="2">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IN" b="1" dirty="0"/>
                        <a:t>Allocation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gridSpan="3">
                  <a:txBody>
                    <a:bodyPr/>
                    <a:lstStyle/>
                    <a:p>
                      <a:pPr algn="ctr"/>
                      <a:r>
                        <a:rPr lang="en-IN" b="1" dirty="0"/>
                        <a:t>Max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gridSpan="3">
                  <a:txBody>
                    <a:bodyPr/>
                    <a:lstStyle/>
                    <a:p>
                      <a:pPr algn="ctr"/>
                      <a:r>
                        <a:rPr lang="en-IN" b="1" dirty="0"/>
                        <a:t>Need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76317308"/>
                  </a:ext>
                </a:extLst>
              </a:tr>
              <a:tr h="381740">
                <a:tc vMerge="1">
                  <a:txBody>
                    <a:bodyPr/>
                    <a:lstStyle/>
                    <a:p>
                      <a:endParaRPr lang="en-IN"/>
                    </a:p>
                  </a:txBody>
                  <a:tcPr>
                    <a:lnT w="12700" cap="flat" cmpd="sng" algn="ctr">
                      <a:solidFill>
                        <a:schemeClr val="tx1"/>
                      </a:solidFill>
                      <a:prstDash val="solid"/>
                      <a:round/>
                      <a:headEnd type="none" w="med" len="med"/>
                      <a:tailEnd type="none" w="med" len="med"/>
                    </a:lnT>
                  </a:tcPr>
                </a:tc>
                <a:tc>
                  <a:txBody>
                    <a:bodyPr/>
                    <a:lstStyle/>
                    <a:p>
                      <a:pPr algn="ctr"/>
                      <a:r>
                        <a:rPr lang="en-IN" b="1" dirty="0"/>
                        <a:t>X</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0545297"/>
                  </a:ext>
                </a:extLst>
              </a:tr>
              <a:tr h="470517">
                <a:tc>
                  <a:txBody>
                    <a:bodyPr/>
                    <a:lstStyle/>
                    <a:p>
                      <a:pPr algn="ctr"/>
                      <a:r>
                        <a:rPr lang="en-IN" b="1" dirty="0"/>
                        <a:t>P0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80116384"/>
                  </a:ext>
                </a:extLst>
              </a:tr>
              <a:tr h="458042">
                <a:tc>
                  <a:txBody>
                    <a:bodyPr/>
                    <a:lstStyle/>
                    <a:p>
                      <a:pPr algn="ctr"/>
                      <a:r>
                        <a:rPr lang="en-IN" b="1" dirty="0"/>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77620636"/>
                  </a:ext>
                </a:extLst>
              </a:tr>
              <a:tr h="458042">
                <a:tc>
                  <a:txBody>
                    <a:bodyPr/>
                    <a:lstStyle/>
                    <a:p>
                      <a:pPr algn="ctr"/>
                      <a:r>
                        <a:rPr lang="en-IN" b="1" dirty="0"/>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64932734"/>
                  </a:ext>
                </a:extLst>
              </a:tr>
            </a:tbl>
          </a:graphicData>
        </a:graphic>
      </p:graphicFrame>
      <p:sp>
        <p:nvSpPr>
          <p:cNvPr id="12" name="TextBox 11">
            <a:extLst>
              <a:ext uri="{FF2B5EF4-FFF2-40B4-BE49-F238E27FC236}">
                <a16:creationId xmlns:a16="http://schemas.microsoft.com/office/drawing/2014/main" id="{6E56F146-A518-4B49-A309-097285EB3B34}"/>
              </a:ext>
            </a:extLst>
          </p:cNvPr>
          <p:cNvSpPr txBox="1"/>
          <p:nvPr/>
        </p:nvSpPr>
        <p:spPr>
          <a:xfrm>
            <a:off x="10283917" y="4845447"/>
            <a:ext cx="1649028" cy="1477328"/>
          </a:xfrm>
          <a:prstGeom prst="rect">
            <a:avLst/>
          </a:prstGeom>
          <a:noFill/>
        </p:spPr>
        <p:txBody>
          <a:bodyPr wrap="square">
            <a:spAutoFit/>
          </a:bodyPr>
          <a:lstStyle/>
          <a:p>
            <a:r>
              <a:rPr lang="en-IN" dirty="0"/>
              <a:t>Available</a:t>
            </a:r>
          </a:p>
          <a:p>
            <a:endParaRPr lang="en-IN" dirty="0"/>
          </a:p>
          <a:p>
            <a:r>
              <a:rPr lang="en-IN" dirty="0"/>
              <a:t>X=3</a:t>
            </a:r>
          </a:p>
          <a:p>
            <a:r>
              <a:rPr lang="en-IN" dirty="0"/>
              <a:t>Y=2</a:t>
            </a:r>
          </a:p>
          <a:p>
            <a:r>
              <a:rPr lang="en-IN" dirty="0"/>
              <a:t>Z=0</a:t>
            </a:r>
          </a:p>
        </p:txBody>
      </p:sp>
    </p:spTree>
    <p:extLst>
      <p:ext uri="{BB962C8B-B14F-4D97-AF65-F5344CB8AC3E}">
        <p14:creationId xmlns:p14="http://schemas.microsoft.com/office/powerpoint/2010/main" val="2663576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744AE7-7A56-4A9A-A630-FB9007426DF0}"/>
              </a:ext>
            </a:extLst>
          </p:cNvPr>
          <p:cNvSpPr txBox="1"/>
          <p:nvPr/>
        </p:nvSpPr>
        <p:spPr>
          <a:xfrm>
            <a:off x="250793" y="329343"/>
            <a:ext cx="9718829" cy="369332"/>
          </a:xfrm>
          <a:prstGeom prst="rect">
            <a:avLst/>
          </a:prstGeom>
          <a:noFill/>
        </p:spPr>
        <p:txBody>
          <a:bodyPr wrap="square">
            <a:spAutoFit/>
          </a:bodyPr>
          <a:lstStyle/>
          <a:p>
            <a:pPr marL="0" indent="0">
              <a:buFont typeface="Wingdings 3" charset="2"/>
              <a:buNone/>
            </a:pPr>
            <a:r>
              <a:rPr lang="en-US" sz="1800" b="1" dirty="0">
                <a:latin typeface="Times New Roman" panose="02020603050405020304" pitchFamily="18" charset="0"/>
                <a:cs typeface="Times New Roman" panose="02020603050405020304" pitchFamily="18" charset="0"/>
              </a:rPr>
              <a:t>Now, with the current availability, we can service the need of P1. The state would become :</a:t>
            </a:r>
          </a:p>
        </p:txBody>
      </p:sp>
      <p:graphicFrame>
        <p:nvGraphicFramePr>
          <p:cNvPr id="4" name="Table 3">
            <a:extLst>
              <a:ext uri="{FF2B5EF4-FFF2-40B4-BE49-F238E27FC236}">
                <a16:creationId xmlns:a16="http://schemas.microsoft.com/office/drawing/2014/main" id="{C4A4391A-0A86-45AA-90AE-83AD327ACDE8}"/>
              </a:ext>
            </a:extLst>
          </p:cNvPr>
          <p:cNvGraphicFramePr>
            <a:graphicFrameLocks noGrp="1"/>
          </p:cNvGraphicFramePr>
          <p:nvPr/>
        </p:nvGraphicFramePr>
        <p:xfrm>
          <a:off x="250793" y="701018"/>
          <a:ext cx="9845332" cy="2228296"/>
        </p:xfrm>
        <a:graphic>
          <a:graphicData uri="http://schemas.openxmlformats.org/drawingml/2006/table">
            <a:tbl>
              <a:tblPr/>
              <a:tblGrid>
                <a:gridCol w="1002018">
                  <a:extLst>
                    <a:ext uri="{9D8B030D-6E8A-4147-A177-3AD203B41FA5}">
                      <a16:colId xmlns:a16="http://schemas.microsoft.com/office/drawing/2014/main" val="2023692621"/>
                    </a:ext>
                  </a:extLst>
                </a:gridCol>
                <a:gridCol w="1020570">
                  <a:extLst>
                    <a:ext uri="{9D8B030D-6E8A-4147-A177-3AD203B41FA5}">
                      <a16:colId xmlns:a16="http://schemas.microsoft.com/office/drawing/2014/main" val="1490663008"/>
                    </a:ext>
                  </a:extLst>
                </a:gridCol>
                <a:gridCol w="995524">
                  <a:extLst>
                    <a:ext uri="{9D8B030D-6E8A-4147-A177-3AD203B41FA5}">
                      <a16:colId xmlns:a16="http://schemas.microsoft.com/office/drawing/2014/main" val="2599584489"/>
                    </a:ext>
                  </a:extLst>
                </a:gridCol>
                <a:gridCol w="954712">
                  <a:extLst>
                    <a:ext uri="{9D8B030D-6E8A-4147-A177-3AD203B41FA5}">
                      <a16:colId xmlns:a16="http://schemas.microsoft.com/office/drawing/2014/main" val="2543172802"/>
                    </a:ext>
                  </a:extLst>
                </a:gridCol>
                <a:gridCol w="1036338">
                  <a:extLst>
                    <a:ext uri="{9D8B030D-6E8A-4147-A177-3AD203B41FA5}">
                      <a16:colId xmlns:a16="http://schemas.microsoft.com/office/drawing/2014/main" val="971050472"/>
                    </a:ext>
                  </a:extLst>
                </a:gridCol>
                <a:gridCol w="967234">
                  <a:extLst>
                    <a:ext uri="{9D8B030D-6E8A-4147-A177-3AD203B41FA5}">
                      <a16:colId xmlns:a16="http://schemas.microsoft.com/office/drawing/2014/main" val="164060324"/>
                    </a:ext>
                  </a:extLst>
                </a:gridCol>
                <a:gridCol w="967234">
                  <a:extLst>
                    <a:ext uri="{9D8B030D-6E8A-4147-A177-3AD203B41FA5}">
                      <a16:colId xmlns:a16="http://schemas.microsoft.com/office/drawing/2014/main" val="3522397390"/>
                    </a:ext>
                  </a:extLst>
                </a:gridCol>
                <a:gridCol w="967234">
                  <a:extLst>
                    <a:ext uri="{9D8B030D-6E8A-4147-A177-3AD203B41FA5}">
                      <a16:colId xmlns:a16="http://schemas.microsoft.com/office/drawing/2014/main" val="719513460"/>
                    </a:ext>
                  </a:extLst>
                </a:gridCol>
                <a:gridCol w="967234">
                  <a:extLst>
                    <a:ext uri="{9D8B030D-6E8A-4147-A177-3AD203B41FA5}">
                      <a16:colId xmlns:a16="http://schemas.microsoft.com/office/drawing/2014/main" val="3022343556"/>
                    </a:ext>
                  </a:extLst>
                </a:gridCol>
                <a:gridCol w="967234">
                  <a:extLst>
                    <a:ext uri="{9D8B030D-6E8A-4147-A177-3AD203B41FA5}">
                      <a16:colId xmlns:a16="http://schemas.microsoft.com/office/drawing/2014/main" val="2628135723"/>
                    </a:ext>
                  </a:extLst>
                </a:gridCol>
              </a:tblGrid>
              <a:tr h="459955">
                <a:tc rowSpan="2">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IN" b="1" dirty="0"/>
                        <a:t>Allocation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gridSpan="3">
                  <a:txBody>
                    <a:bodyPr/>
                    <a:lstStyle/>
                    <a:p>
                      <a:pPr algn="ctr"/>
                      <a:r>
                        <a:rPr lang="en-IN" b="1" dirty="0"/>
                        <a:t>Max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gridSpan="3">
                  <a:txBody>
                    <a:bodyPr/>
                    <a:lstStyle/>
                    <a:p>
                      <a:pPr algn="ctr"/>
                      <a:r>
                        <a:rPr lang="en-IN" b="1" dirty="0"/>
                        <a:t>Need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13126915"/>
                  </a:ext>
                </a:extLst>
              </a:tr>
              <a:tr h="381740">
                <a:tc vMerge="1">
                  <a:txBody>
                    <a:bodyPr/>
                    <a:lstStyle/>
                    <a:p>
                      <a:endParaRPr lang="en-IN"/>
                    </a:p>
                  </a:txBody>
                  <a:tcPr>
                    <a:lnT w="12700" cap="flat" cmpd="sng" algn="ctr">
                      <a:solidFill>
                        <a:schemeClr val="tx1"/>
                      </a:solidFill>
                      <a:prstDash val="solid"/>
                      <a:round/>
                      <a:headEnd type="none" w="med" len="med"/>
                      <a:tailEnd type="none" w="med" len="med"/>
                    </a:lnT>
                  </a:tcPr>
                </a:tc>
                <a:tc>
                  <a:txBody>
                    <a:bodyPr/>
                    <a:lstStyle/>
                    <a:p>
                      <a:pPr algn="ctr"/>
                      <a:r>
                        <a:rPr lang="en-IN" b="1" dirty="0"/>
                        <a:t>X</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51497138"/>
                  </a:ext>
                </a:extLst>
              </a:tr>
              <a:tr h="470517">
                <a:tc>
                  <a:txBody>
                    <a:bodyPr/>
                    <a:lstStyle/>
                    <a:p>
                      <a:pPr algn="ctr"/>
                      <a:r>
                        <a:rPr lang="en-IN" b="1" dirty="0"/>
                        <a:t>P0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7675055"/>
                  </a:ext>
                </a:extLst>
              </a:tr>
              <a:tr h="458042">
                <a:tc>
                  <a:txBody>
                    <a:bodyPr/>
                    <a:lstStyle/>
                    <a:p>
                      <a:pPr algn="ctr"/>
                      <a:r>
                        <a:rPr lang="en-IN" b="1" dirty="0"/>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48472669"/>
                  </a:ext>
                </a:extLst>
              </a:tr>
              <a:tr h="458042">
                <a:tc>
                  <a:txBody>
                    <a:bodyPr/>
                    <a:lstStyle/>
                    <a:p>
                      <a:pPr algn="ctr"/>
                      <a:r>
                        <a:rPr lang="en-IN" b="1" dirty="0"/>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90151502"/>
                  </a:ext>
                </a:extLst>
              </a:tr>
            </a:tbl>
          </a:graphicData>
        </a:graphic>
      </p:graphicFrame>
      <p:sp>
        <p:nvSpPr>
          <p:cNvPr id="6" name="TextBox 5">
            <a:extLst>
              <a:ext uri="{FF2B5EF4-FFF2-40B4-BE49-F238E27FC236}">
                <a16:creationId xmlns:a16="http://schemas.microsoft.com/office/drawing/2014/main" id="{7426C370-1A0C-4214-91FC-7F8F531D4660}"/>
              </a:ext>
            </a:extLst>
          </p:cNvPr>
          <p:cNvSpPr txBox="1"/>
          <p:nvPr/>
        </p:nvSpPr>
        <p:spPr>
          <a:xfrm>
            <a:off x="10264806" y="1254373"/>
            <a:ext cx="1560251" cy="1477328"/>
          </a:xfrm>
          <a:prstGeom prst="rect">
            <a:avLst/>
          </a:prstGeom>
          <a:noFill/>
        </p:spPr>
        <p:txBody>
          <a:bodyPr wrap="square">
            <a:spAutoFit/>
          </a:bodyPr>
          <a:lstStyle/>
          <a:p>
            <a:r>
              <a:rPr lang="en-IN" dirty="0"/>
              <a:t>Available</a:t>
            </a:r>
          </a:p>
          <a:p>
            <a:endParaRPr lang="en-IN" dirty="0"/>
          </a:p>
          <a:p>
            <a:r>
              <a:rPr lang="en-IN" dirty="0"/>
              <a:t>X=3+3=6</a:t>
            </a:r>
          </a:p>
          <a:p>
            <a:r>
              <a:rPr lang="en-IN" dirty="0"/>
              <a:t>Y=2+2=4</a:t>
            </a:r>
          </a:p>
          <a:p>
            <a:r>
              <a:rPr lang="en-IN" dirty="0"/>
              <a:t>Z=0+0=0</a:t>
            </a:r>
          </a:p>
        </p:txBody>
      </p:sp>
      <p:graphicFrame>
        <p:nvGraphicFramePr>
          <p:cNvPr id="7" name="Table 6">
            <a:extLst>
              <a:ext uri="{FF2B5EF4-FFF2-40B4-BE49-F238E27FC236}">
                <a16:creationId xmlns:a16="http://schemas.microsoft.com/office/drawing/2014/main" id="{3D2E0FB4-A58F-45E4-A7B5-B75D1456AADA}"/>
              </a:ext>
            </a:extLst>
          </p:cNvPr>
          <p:cNvGraphicFramePr>
            <a:graphicFrameLocks noGrp="1"/>
          </p:cNvGraphicFramePr>
          <p:nvPr/>
        </p:nvGraphicFramePr>
        <p:xfrm>
          <a:off x="250793" y="3233814"/>
          <a:ext cx="9845332" cy="2228296"/>
        </p:xfrm>
        <a:graphic>
          <a:graphicData uri="http://schemas.openxmlformats.org/drawingml/2006/table">
            <a:tbl>
              <a:tblPr/>
              <a:tblGrid>
                <a:gridCol w="1002018">
                  <a:extLst>
                    <a:ext uri="{9D8B030D-6E8A-4147-A177-3AD203B41FA5}">
                      <a16:colId xmlns:a16="http://schemas.microsoft.com/office/drawing/2014/main" val="1112864635"/>
                    </a:ext>
                  </a:extLst>
                </a:gridCol>
                <a:gridCol w="1020570">
                  <a:extLst>
                    <a:ext uri="{9D8B030D-6E8A-4147-A177-3AD203B41FA5}">
                      <a16:colId xmlns:a16="http://schemas.microsoft.com/office/drawing/2014/main" val="2314038634"/>
                    </a:ext>
                  </a:extLst>
                </a:gridCol>
                <a:gridCol w="995524">
                  <a:extLst>
                    <a:ext uri="{9D8B030D-6E8A-4147-A177-3AD203B41FA5}">
                      <a16:colId xmlns:a16="http://schemas.microsoft.com/office/drawing/2014/main" val="3475568590"/>
                    </a:ext>
                  </a:extLst>
                </a:gridCol>
                <a:gridCol w="954712">
                  <a:extLst>
                    <a:ext uri="{9D8B030D-6E8A-4147-A177-3AD203B41FA5}">
                      <a16:colId xmlns:a16="http://schemas.microsoft.com/office/drawing/2014/main" val="3556223977"/>
                    </a:ext>
                  </a:extLst>
                </a:gridCol>
                <a:gridCol w="1036338">
                  <a:extLst>
                    <a:ext uri="{9D8B030D-6E8A-4147-A177-3AD203B41FA5}">
                      <a16:colId xmlns:a16="http://schemas.microsoft.com/office/drawing/2014/main" val="3836405806"/>
                    </a:ext>
                  </a:extLst>
                </a:gridCol>
                <a:gridCol w="967234">
                  <a:extLst>
                    <a:ext uri="{9D8B030D-6E8A-4147-A177-3AD203B41FA5}">
                      <a16:colId xmlns:a16="http://schemas.microsoft.com/office/drawing/2014/main" val="1578499043"/>
                    </a:ext>
                  </a:extLst>
                </a:gridCol>
                <a:gridCol w="967234">
                  <a:extLst>
                    <a:ext uri="{9D8B030D-6E8A-4147-A177-3AD203B41FA5}">
                      <a16:colId xmlns:a16="http://schemas.microsoft.com/office/drawing/2014/main" val="2663167743"/>
                    </a:ext>
                  </a:extLst>
                </a:gridCol>
                <a:gridCol w="967234">
                  <a:extLst>
                    <a:ext uri="{9D8B030D-6E8A-4147-A177-3AD203B41FA5}">
                      <a16:colId xmlns:a16="http://schemas.microsoft.com/office/drawing/2014/main" val="2141852095"/>
                    </a:ext>
                  </a:extLst>
                </a:gridCol>
                <a:gridCol w="967234">
                  <a:extLst>
                    <a:ext uri="{9D8B030D-6E8A-4147-A177-3AD203B41FA5}">
                      <a16:colId xmlns:a16="http://schemas.microsoft.com/office/drawing/2014/main" val="2919575908"/>
                    </a:ext>
                  </a:extLst>
                </a:gridCol>
                <a:gridCol w="967234">
                  <a:extLst>
                    <a:ext uri="{9D8B030D-6E8A-4147-A177-3AD203B41FA5}">
                      <a16:colId xmlns:a16="http://schemas.microsoft.com/office/drawing/2014/main" val="469024929"/>
                    </a:ext>
                  </a:extLst>
                </a:gridCol>
              </a:tblGrid>
              <a:tr h="459955">
                <a:tc rowSpan="2">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IN" b="1" dirty="0"/>
                        <a:t>Allocation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gridSpan="3">
                  <a:txBody>
                    <a:bodyPr/>
                    <a:lstStyle/>
                    <a:p>
                      <a:pPr algn="ctr"/>
                      <a:r>
                        <a:rPr lang="en-IN" b="1" dirty="0"/>
                        <a:t>Max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gridSpan="3">
                  <a:txBody>
                    <a:bodyPr/>
                    <a:lstStyle/>
                    <a:p>
                      <a:pPr algn="ctr"/>
                      <a:r>
                        <a:rPr lang="en-IN" b="1" dirty="0"/>
                        <a:t>Need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667662"/>
                  </a:ext>
                </a:extLst>
              </a:tr>
              <a:tr h="381740">
                <a:tc vMerge="1">
                  <a:txBody>
                    <a:bodyPr/>
                    <a:lstStyle/>
                    <a:p>
                      <a:endParaRPr lang="en-IN"/>
                    </a:p>
                  </a:txBody>
                  <a:tcPr>
                    <a:lnT w="12700" cap="flat" cmpd="sng" algn="ctr">
                      <a:solidFill>
                        <a:schemeClr val="tx1"/>
                      </a:solidFill>
                      <a:prstDash val="solid"/>
                      <a:round/>
                      <a:headEnd type="none" w="med" len="med"/>
                      <a:tailEnd type="none" w="med" len="med"/>
                    </a:lnT>
                  </a:tcPr>
                </a:tc>
                <a:tc>
                  <a:txBody>
                    <a:bodyPr/>
                    <a:lstStyle/>
                    <a:p>
                      <a:pPr algn="ctr"/>
                      <a:r>
                        <a:rPr lang="en-IN" b="1" dirty="0"/>
                        <a:t>X</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0642607"/>
                  </a:ext>
                </a:extLst>
              </a:tr>
              <a:tr h="470517">
                <a:tc>
                  <a:txBody>
                    <a:bodyPr/>
                    <a:lstStyle/>
                    <a:p>
                      <a:pPr algn="ctr"/>
                      <a:r>
                        <a:rPr lang="en-IN" b="1" dirty="0"/>
                        <a:t>P0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36967254"/>
                  </a:ext>
                </a:extLst>
              </a:tr>
              <a:tr h="458042">
                <a:tc>
                  <a:txBody>
                    <a:bodyPr/>
                    <a:lstStyle/>
                    <a:p>
                      <a:pPr algn="ctr"/>
                      <a:r>
                        <a:rPr lang="en-IN" b="1" dirty="0"/>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9932181"/>
                  </a:ext>
                </a:extLst>
              </a:tr>
              <a:tr h="458042">
                <a:tc>
                  <a:txBody>
                    <a:bodyPr/>
                    <a:lstStyle/>
                    <a:p>
                      <a:pPr algn="ctr"/>
                      <a:r>
                        <a:rPr lang="en-IN" b="1" dirty="0"/>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853512"/>
                  </a:ext>
                </a:extLst>
              </a:tr>
            </a:tbl>
          </a:graphicData>
        </a:graphic>
      </p:graphicFrame>
      <p:sp>
        <p:nvSpPr>
          <p:cNvPr id="9" name="TextBox 8">
            <a:extLst>
              <a:ext uri="{FF2B5EF4-FFF2-40B4-BE49-F238E27FC236}">
                <a16:creationId xmlns:a16="http://schemas.microsoft.com/office/drawing/2014/main" id="{90E8B33E-9E0C-4C5B-8441-9E90F8EA4924}"/>
              </a:ext>
            </a:extLst>
          </p:cNvPr>
          <p:cNvSpPr txBox="1"/>
          <p:nvPr/>
        </p:nvSpPr>
        <p:spPr>
          <a:xfrm>
            <a:off x="10264806" y="3893384"/>
            <a:ext cx="1542495" cy="1477328"/>
          </a:xfrm>
          <a:prstGeom prst="rect">
            <a:avLst/>
          </a:prstGeom>
          <a:noFill/>
        </p:spPr>
        <p:txBody>
          <a:bodyPr wrap="square">
            <a:spAutoFit/>
          </a:bodyPr>
          <a:lstStyle/>
          <a:p>
            <a:r>
              <a:rPr lang="en-IN" dirty="0"/>
              <a:t>Available</a:t>
            </a:r>
          </a:p>
          <a:p>
            <a:endParaRPr lang="en-IN" dirty="0"/>
          </a:p>
          <a:p>
            <a:r>
              <a:rPr lang="en-IN" dirty="0"/>
              <a:t>X=6</a:t>
            </a:r>
          </a:p>
          <a:p>
            <a:r>
              <a:rPr lang="en-IN" dirty="0"/>
              <a:t>Y=4</a:t>
            </a:r>
          </a:p>
          <a:p>
            <a:r>
              <a:rPr lang="en-IN" dirty="0"/>
              <a:t>Z=0</a:t>
            </a:r>
          </a:p>
        </p:txBody>
      </p:sp>
      <p:sp>
        <p:nvSpPr>
          <p:cNvPr id="11" name="TextBox 10">
            <a:extLst>
              <a:ext uri="{FF2B5EF4-FFF2-40B4-BE49-F238E27FC236}">
                <a16:creationId xmlns:a16="http://schemas.microsoft.com/office/drawing/2014/main" id="{7F0209D5-EC85-44CF-8935-E77E865B4E38}"/>
              </a:ext>
            </a:extLst>
          </p:cNvPr>
          <p:cNvSpPr txBox="1"/>
          <p:nvPr/>
        </p:nvSpPr>
        <p:spPr>
          <a:xfrm>
            <a:off x="187541" y="5556817"/>
            <a:ext cx="9845332" cy="1200329"/>
          </a:xfrm>
          <a:prstGeom prst="rect">
            <a:avLst/>
          </a:prstGeom>
          <a:noFill/>
        </p:spPr>
        <p:txBody>
          <a:bodyPr wrap="square">
            <a:spAutoFit/>
          </a:bodyPr>
          <a:lstStyle/>
          <a:p>
            <a:pPr marL="0" indent="0">
              <a:buFont typeface="Wingdings 3" charset="2"/>
              <a:buNone/>
            </a:pPr>
            <a:r>
              <a:rPr lang="en-US" sz="1800" b="1" dirty="0">
                <a:latin typeface="Times New Roman" panose="02020603050405020304" pitchFamily="18" charset="0"/>
                <a:cs typeface="Times New Roman" panose="02020603050405020304" pitchFamily="18" charset="0"/>
              </a:rPr>
              <a:t>With the resulting availability, it would not be possible to service the need of either P0 or P2, due to lack of Z resource.</a:t>
            </a:r>
          </a:p>
          <a:p>
            <a:pPr marL="0" indent="0">
              <a:buFont typeface="Wingdings 3" charset="2"/>
              <a:buNone/>
            </a:pPr>
            <a:r>
              <a:rPr lang="en-US" sz="1800" b="1" dirty="0">
                <a:latin typeface="Times New Roman" panose="02020603050405020304" pitchFamily="18" charset="0"/>
                <a:cs typeface="Times New Roman" panose="02020603050405020304" pitchFamily="18" charset="0"/>
              </a:rPr>
              <a:t>Therefore, the system would be in a deadlock.</a:t>
            </a:r>
          </a:p>
          <a:p>
            <a:pPr marL="0" indent="0">
              <a:buFont typeface="Wingdings 3" charset="2"/>
              <a:buNone/>
            </a:pPr>
            <a:r>
              <a:rPr lang="en-US" b="1" dirty="0">
                <a:latin typeface="Times New Roman" panose="02020603050405020304" pitchFamily="18" charset="0"/>
                <a:cs typeface="Times New Roman" panose="02020603050405020304" pitchFamily="18" charset="0"/>
              </a:rPr>
              <a:t>Therefore,</a:t>
            </a:r>
            <a:r>
              <a:rPr lang="en-US" sz="1800" b="1" dirty="0">
                <a:latin typeface="Times New Roman" panose="02020603050405020304" pitchFamily="18" charset="0"/>
                <a:cs typeface="Times New Roman" panose="02020603050405020304" pitchFamily="18" charset="0"/>
              </a:rPr>
              <a:t> We cannot permit REQ1.</a:t>
            </a:r>
          </a:p>
        </p:txBody>
      </p:sp>
    </p:spTree>
    <p:extLst>
      <p:ext uri="{BB962C8B-B14F-4D97-AF65-F5344CB8AC3E}">
        <p14:creationId xmlns:p14="http://schemas.microsoft.com/office/powerpoint/2010/main" val="4094245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33F64A786C3F44B0CACF22C111E3D8" ma:contentTypeVersion="9" ma:contentTypeDescription="Create a new document." ma:contentTypeScope="" ma:versionID="39f5052d209e06dbaf6b45a0561946d4">
  <xsd:schema xmlns:xsd="http://www.w3.org/2001/XMLSchema" xmlns:xs="http://www.w3.org/2001/XMLSchema" xmlns:p="http://schemas.microsoft.com/office/2006/metadata/properties" xmlns:ns3="c46a5451-1107-4504-bd49-9611dbce8057" xmlns:ns4="e98af9b6-6bf3-483a-bf9e-ca1996dd1915" targetNamespace="http://schemas.microsoft.com/office/2006/metadata/properties" ma:root="true" ma:fieldsID="83d21253a738a8fbcc5c164d0f701073" ns3:_="" ns4:_="">
    <xsd:import namespace="c46a5451-1107-4504-bd49-9611dbce8057"/>
    <xsd:import namespace="e98af9b6-6bf3-483a-bf9e-ca1996dd191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6a5451-1107-4504-bd49-9611dbce80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8af9b6-6bf3-483a-bf9e-ca1996dd191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244A8F8-3B09-4460-8973-DA574463F9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6a5451-1107-4504-bd49-9611dbce8057"/>
    <ds:schemaRef ds:uri="e98af9b6-6bf3-483a-bf9e-ca1996dd19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DD2646E-F08F-4003-995D-7A78E44E8CA3}">
  <ds:schemaRefs>
    <ds:schemaRef ds:uri="http://schemas.microsoft.com/sharepoint/v3/contenttype/forms"/>
  </ds:schemaRefs>
</ds:datastoreItem>
</file>

<file path=customXml/itemProps3.xml><?xml version="1.0" encoding="utf-8"?>
<ds:datastoreItem xmlns:ds="http://schemas.openxmlformats.org/officeDocument/2006/customXml" ds:itemID="{18D853D3-E4AE-4A54-96C1-8787A804FB82}">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e98af9b6-6bf3-483a-bf9e-ca1996dd1915"/>
    <ds:schemaRef ds:uri="http://purl.org/dc/terms/"/>
    <ds:schemaRef ds:uri="http://schemas.openxmlformats.org/package/2006/metadata/core-properties"/>
    <ds:schemaRef ds:uri="c46a5451-1107-4504-bd49-9611dbce8057"/>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GOLDEN SEARCH METHOD EAXAPLE</Template>
  <TotalTime>55</TotalTime>
  <Words>2876</Words>
  <Application>Microsoft Office PowerPoint</Application>
  <PresentationFormat>Widescreen</PresentationFormat>
  <Paragraphs>725</Paragraphs>
  <Slides>25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Algerian</vt:lpstr>
      <vt:lpstr>Arial</vt:lpstr>
      <vt:lpstr>Calibri</vt:lpstr>
      <vt:lpstr>Century Gothic</vt:lpstr>
      <vt:lpstr>Times New Roman</vt:lpstr>
      <vt:lpstr>Verdana</vt:lpstr>
      <vt:lpstr>Wingdings 3</vt:lpstr>
      <vt:lpstr>Ion Boardroom</vt:lpstr>
      <vt:lpstr>GATE QUESTIONS </vt:lpstr>
      <vt:lpstr>GROUP MEMBERS</vt:lpstr>
      <vt:lpstr>    disk scheduling</vt:lpstr>
      <vt:lpstr>PowerPoint Presentation</vt:lpstr>
      <vt:lpstr>PowerPoint Presentation</vt:lpstr>
      <vt:lpstr>    BANKERS ALGORITHM</vt:lpstr>
      <vt:lpstr>PowerPoint Presentation</vt:lpstr>
      <vt:lpstr>PowerPoint Presentation</vt:lpstr>
      <vt:lpstr>PowerPoint Presentation</vt:lpstr>
      <vt:lpstr>PowerPoint Presentation</vt:lpstr>
      <vt:lpstr>PowerPoint Presentation</vt:lpstr>
      <vt:lpstr>PowerPoint Presentation</vt:lpstr>
      <vt:lpstr>PROCESS SYNCHRONIZATION AND DEADLOCKS</vt:lpstr>
      <vt:lpstr>PowerPoint Presentation</vt:lpstr>
      <vt:lpstr>PROCESS SCHEDULING(SRTF)</vt:lpstr>
      <vt:lpstr>PowerPoint Presentation</vt:lpstr>
      <vt:lpstr>PowerPoint Presentation</vt:lpstr>
      <vt:lpstr>PowerPoint Presentation</vt:lpstr>
      <vt:lpstr> best fit and first fit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disk scheduling</dc:title>
  <dc:creator>Harshbhai Solanki</dc:creator>
  <cp:lastModifiedBy>Harshbhai Solanki</cp:lastModifiedBy>
  <cp:revision>11</cp:revision>
  <dcterms:created xsi:type="dcterms:W3CDTF">2021-05-08T11:00:40Z</dcterms:created>
  <dcterms:modified xsi:type="dcterms:W3CDTF">2021-05-14T09:56:38Z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0x0101003033F64A786C3F44B0CACF22C111E3D8</vt:lpwstr>
  </property>
</Properties>
</file>