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4" r:id="rId4"/>
    <p:sldId id="258" r:id="rId5"/>
    <p:sldId id="260" r:id="rId6"/>
    <p:sldId id="259"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4660"/>
  </p:normalViewPr>
  <p:slideViewPr>
    <p:cSldViewPr snapToGrid="0">
      <p:cViewPr>
        <p:scale>
          <a:sx n="50" d="100"/>
          <a:sy n="50" d="100"/>
        </p:scale>
        <p:origin x="53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6647-ADB2-4856-DBE6-D3A22A6BF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880817-5E21-E0E6-1903-677B6D0D1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0F1E3-F748-FE1F-A5B9-59822005405E}"/>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5" name="Footer Placeholder 4">
            <a:extLst>
              <a:ext uri="{FF2B5EF4-FFF2-40B4-BE49-F238E27FC236}">
                <a16:creationId xmlns:a16="http://schemas.microsoft.com/office/drawing/2014/main" id="{2191E877-26FE-5EFA-FCFB-6668A9312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98E4F-0C4D-6DDB-68B6-8C5834D714DA}"/>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181535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8775-609F-D6E6-8821-48C81FA555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99064-DB5C-FC54-A8C0-5803FC6A6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93E22-E7EA-067D-1B2E-0F4D660D3BF9}"/>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5" name="Footer Placeholder 4">
            <a:extLst>
              <a:ext uri="{FF2B5EF4-FFF2-40B4-BE49-F238E27FC236}">
                <a16:creationId xmlns:a16="http://schemas.microsoft.com/office/drawing/2014/main" id="{8320AA77-F373-6847-BF01-799466B72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3FAF0-1AEA-F0E4-70E9-59443E9E9D30}"/>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428173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93B4C-2325-8861-9068-4169B42F79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D8B28C-AEC3-0C75-F6CA-0A24CD23F3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37F64-006D-9B10-225A-0E4DBA6DB9B4}"/>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5" name="Footer Placeholder 4">
            <a:extLst>
              <a:ext uri="{FF2B5EF4-FFF2-40B4-BE49-F238E27FC236}">
                <a16:creationId xmlns:a16="http://schemas.microsoft.com/office/drawing/2014/main" id="{EE45298D-5C5D-88B7-AAA4-36C5E82A9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9E8F1-2EEC-BE2D-9A2A-7687E8694857}"/>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414855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D294-CBB2-EEAD-24EB-2B899D3F7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AFD36-1C86-433B-5A8E-D5BBE6284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EBEF3-B4F0-97D4-A8FA-D309132E7929}"/>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5" name="Footer Placeholder 4">
            <a:extLst>
              <a:ext uri="{FF2B5EF4-FFF2-40B4-BE49-F238E27FC236}">
                <a16:creationId xmlns:a16="http://schemas.microsoft.com/office/drawing/2014/main" id="{49BED2D8-DEE7-7908-AE67-81A6C3F42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F5103-4E59-4B40-FB14-C653CA565A13}"/>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338091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C4D6-825A-63D0-FE8D-AAB990F27A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356CFA-7BCC-810A-4056-75D58EC6A3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A8DA09-AED7-9794-3145-35DE02C262A3}"/>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5" name="Footer Placeholder 4">
            <a:extLst>
              <a:ext uri="{FF2B5EF4-FFF2-40B4-BE49-F238E27FC236}">
                <a16:creationId xmlns:a16="http://schemas.microsoft.com/office/drawing/2014/main" id="{F5DEA78D-75F8-5CF9-43E1-ED83A21E5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32615-B4BE-AFB9-567F-4A97C4E88CDA}"/>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685365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2E84-13D9-1430-C530-D433CE09E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C97D7-E155-4DB9-90DC-15F0FF3295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25C3C1-54EC-F95B-15F3-A9054637FF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695DC9-0567-B295-4004-AAD545546854}"/>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6" name="Footer Placeholder 5">
            <a:extLst>
              <a:ext uri="{FF2B5EF4-FFF2-40B4-BE49-F238E27FC236}">
                <a16:creationId xmlns:a16="http://schemas.microsoft.com/office/drawing/2014/main" id="{8D749D2C-4290-A6DF-CCBB-9D0E836BD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A5FEF-4094-23FE-BEF8-6018B2945875}"/>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169550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6A75-293E-BA51-63B3-4B2AA7E04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2F53AE-8BA2-CF3D-D9AB-DC542B81D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F7FB0-47E4-820D-8B2D-5F026DE0D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FC9CA3-BCBD-F549-828E-894EC54029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B5F39-130C-9CB7-E6F7-B0D1999DB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C99826-5870-409C-867B-E7270902FE4C}"/>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8" name="Footer Placeholder 7">
            <a:extLst>
              <a:ext uri="{FF2B5EF4-FFF2-40B4-BE49-F238E27FC236}">
                <a16:creationId xmlns:a16="http://schemas.microsoft.com/office/drawing/2014/main" id="{CA260A5F-5301-AEC1-190C-D49BFFB439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7DD441-4DAE-9CE1-CBFA-8B692FF38378}"/>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170207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4B8E-1E51-4F86-22A2-FC5D5EC4EA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305A2-262D-C8D3-2E93-D668F1603648}"/>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4" name="Footer Placeholder 3">
            <a:extLst>
              <a:ext uri="{FF2B5EF4-FFF2-40B4-BE49-F238E27FC236}">
                <a16:creationId xmlns:a16="http://schemas.microsoft.com/office/drawing/2014/main" id="{DFD0FF1A-9C46-C993-2C7C-B219FDD78F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80589C-FEF9-9C54-4532-63098FFDF8B0}"/>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32423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24909-C30E-30E0-B91B-C86511334C18}"/>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3" name="Footer Placeholder 2">
            <a:extLst>
              <a:ext uri="{FF2B5EF4-FFF2-40B4-BE49-F238E27FC236}">
                <a16:creationId xmlns:a16="http://schemas.microsoft.com/office/drawing/2014/main" id="{BEDFF53B-10C5-D648-F597-11C3226D9E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21EA25-C3AE-6B1B-24EA-3E1E7808E433}"/>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396805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8882-8A5B-008F-76B7-79E96FC3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817BA5-EC69-CD18-2E58-0324613D7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B7493D-EF62-8F98-9BCD-DD05E2957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8E7AF-6F6A-0AB2-7B36-E74847E2F173}"/>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6" name="Footer Placeholder 5">
            <a:extLst>
              <a:ext uri="{FF2B5EF4-FFF2-40B4-BE49-F238E27FC236}">
                <a16:creationId xmlns:a16="http://schemas.microsoft.com/office/drawing/2014/main" id="{4981CFF6-EB49-0999-5DA7-CCF4BE7C6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2BB38A-6050-33E3-1303-1A6F380365A9}"/>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175975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F0C9-EFD5-835B-AB6F-732E4210E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293B94-447E-E694-3DFA-E88A2FBCE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FD024-7486-60BC-E990-5D27E0819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8B102-82D4-F026-129C-F6596F0F8951}"/>
              </a:ext>
            </a:extLst>
          </p:cNvPr>
          <p:cNvSpPr>
            <a:spLocks noGrp="1"/>
          </p:cNvSpPr>
          <p:nvPr>
            <p:ph type="dt" sz="half" idx="10"/>
          </p:nvPr>
        </p:nvSpPr>
        <p:spPr/>
        <p:txBody>
          <a:bodyPr/>
          <a:lstStyle/>
          <a:p>
            <a:fld id="{B92718FC-0CCD-42CB-87A0-202BD4DF81F4}" type="datetimeFigureOut">
              <a:rPr lang="en-US" smtClean="0"/>
              <a:t>9/28/2025</a:t>
            </a:fld>
            <a:endParaRPr lang="en-US"/>
          </a:p>
        </p:txBody>
      </p:sp>
      <p:sp>
        <p:nvSpPr>
          <p:cNvPr id="6" name="Footer Placeholder 5">
            <a:extLst>
              <a:ext uri="{FF2B5EF4-FFF2-40B4-BE49-F238E27FC236}">
                <a16:creationId xmlns:a16="http://schemas.microsoft.com/office/drawing/2014/main" id="{BC655482-90DD-F6F6-29FA-7A43A0C62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FD695-695D-2E33-2A64-ED07D34EBDBB}"/>
              </a:ext>
            </a:extLst>
          </p:cNvPr>
          <p:cNvSpPr>
            <a:spLocks noGrp="1"/>
          </p:cNvSpPr>
          <p:nvPr>
            <p:ph type="sldNum" sz="quarter" idx="12"/>
          </p:nvPr>
        </p:nvSpPr>
        <p:spPr/>
        <p:txBody>
          <a:bodyPr/>
          <a:lstStyle/>
          <a:p>
            <a:fld id="{8F88B05E-2FF8-4EB8-826A-BA2385252508}" type="slidenum">
              <a:rPr lang="en-US" smtClean="0"/>
              <a:t>‹#›</a:t>
            </a:fld>
            <a:endParaRPr lang="en-US"/>
          </a:p>
        </p:txBody>
      </p:sp>
    </p:spTree>
    <p:extLst>
      <p:ext uri="{BB962C8B-B14F-4D97-AF65-F5344CB8AC3E}">
        <p14:creationId xmlns:p14="http://schemas.microsoft.com/office/powerpoint/2010/main" val="105747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E96785-E123-C659-E712-CCD5D14BD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9C3AE2-B514-F832-3D3F-997E5986C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240B4-95BC-D8FF-92E5-2D2767907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2718FC-0CCD-42CB-87A0-202BD4DF81F4}" type="datetimeFigureOut">
              <a:rPr lang="en-US" smtClean="0"/>
              <a:t>9/28/2025</a:t>
            </a:fld>
            <a:endParaRPr lang="en-US"/>
          </a:p>
        </p:txBody>
      </p:sp>
      <p:sp>
        <p:nvSpPr>
          <p:cNvPr id="5" name="Footer Placeholder 4">
            <a:extLst>
              <a:ext uri="{FF2B5EF4-FFF2-40B4-BE49-F238E27FC236}">
                <a16:creationId xmlns:a16="http://schemas.microsoft.com/office/drawing/2014/main" id="{3F469213-36AF-3576-A84F-410D8C81C3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C4D159B-095D-E76E-3DC9-929DDAC3A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88B05E-2FF8-4EB8-826A-BA2385252508}" type="slidenum">
              <a:rPr lang="en-US" smtClean="0"/>
              <a:t>‹#›</a:t>
            </a:fld>
            <a:endParaRPr lang="en-US"/>
          </a:p>
        </p:txBody>
      </p:sp>
    </p:spTree>
    <p:extLst>
      <p:ext uri="{BB962C8B-B14F-4D97-AF65-F5344CB8AC3E}">
        <p14:creationId xmlns:p14="http://schemas.microsoft.com/office/powerpoint/2010/main" val="312659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machine-learning/ann-bidirectional-associative-memory-bam/" TargetMode="External"/><Relationship Id="rId2" Type="http://schemas.openxmlformats.org/officeDocument/2006/relationships/hyperlink" Target="https://www.geeksforgeeks.org/deep-learning/auto-associative-neural-network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E8451A-DC36-5083-8036-F217E65BB3D5}"/>
              </a:ext>
            </a:extLst>
          </p:cNvPr>
          <p:cNvSpPr txBox="1"/>
          <p:nvPr/>
        </p:nvSpPr>
        <p:spPr>
          <a:xfrm>
            <a:off x="3471620" y="1673817"/>
            <a:ext cx="5839932" cy="1107996"/>
          </a:xfrm>
          <a:prstGeom prst="rect">
            <a:avLst/>
          </a:prstGeom>
          <a:noFill/>
        </p:spPr>
        <p:txBody>
          <a:bodyPr wrap="none" rtlCol="0">
            <a:spAutoFit/>
          </a:bodyPr>
          <a:lstStyle/>
          <a:p>
            <a:r>
              <a:rPr lang="en-US" sz="4800" b="1" dirty="0"/>
              <a:t>Associative Memory</a:t>
            </a:r>
          </a:p>
          <a:p>
            <a:endParaRPr lang="en-US" dirty="0"/>
          </a:p>
        </p:txBody>
      </p:sp>
    </p:spTree>
    <p:extLst>
      <p:ext uri="{BB962C8B-B14F-4D97-AF65-F5344CB8AC3E}">
        <p14:creationId xmlns:p14="http://schemas.microsoft.com/office/powerpoint/2010/main" val="373213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A76B720-10F3-B41D-0CC3-B113D77CDEA0}"/>
              </a:ext>
            </a:extLst>
          </p:cNvPr>
          <p:cNvSpPr>
            <a:spLocks noChangeArrowheads="1"/>
          </p:cNvSpPr>
          <p:nvPr/>
        </p:nvSpPr>
        <p:spPr bwMode="auto">
          <a:xfrm>
            <a:off x="838200" y="1558469"/>
            <a:ext cx="105156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Limited Storage Capacity</a:t>
            </a:r>
            <a:r>
              <a:rPr kumimoji="0" lang="en-US" altLang="en-US" sz="2000" b="0" i="0" u="none" strike="noStrike" cap="none" normalizeH="0" baseline="0" dirty="0">
                <a:ln>
                  <a:noFill/>
                </a:ln>
                <a:solidFill>
                  <a:schemeClr val="tx1"/>
                </a:solidFill>
                <a:effectLst/>
                <a:latin typeface="Arial" panose="020B0604020202020204" pitchFamily="34" charset="0"/>
              </a:rPr>
              <a:t> – Can store fewer patterns compared to traditional memory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Power Consumption</a:t>
            </a:r>
            <a:r>
              <a:rPr kumimoji="0" lang="en-US" altLang="en-US" sz="2000" b="0" i="0" u="none" strike="noStrike" cap="none" normalizeH="0" baseline="0" dirty="0">
                <a:ln>
                  <a:noFill/>
                </a:ln>
                <a:solidFill>
                  <a:schemeClr val="tx1"/>
                </a:solidFill>
                <a:effectLst/>
                <a:latin typeface="Arial" panose="020B0604020202020204" pitchFamily="34" charset="0"/>
              </a:rPr>
              <a:t> – Parallel searching requires more power, making CAM less energy-efficient.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 Hardware Cost</a:t>
            </a:r>
            <a:r>
              <a:rPr kumimoji="0" lang="en-US" altLang="en-US" sz="2000" b="0" i="0" u="none" strike="noStrike" cap="none" normalizeH="0" baseline="0" dirty="0">
                <a:ln>
                  <a:noFill/>
                </a:ln>
                <a:solidFill>
                  <a:schemeClr val="tx1"/>
                </a:solidFill>
                <a:effectLst/>
                <a:latin typeface="Arial" panose="020B0604020202020204" pitchFamily="34" charset="0"/>
              </a:rPr>
              <a:t> – Implementation of CAM requires complex circuitry, making it more expensive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than conventional memory.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Complexity in Design</a:t>
            </a:r>
            <a:r>
              <a:rPr kumimoji="0" lang="en-US" altLang="en-US" sz="2000" b="0" i="0" u="none" strike="noStrike" cap="none" normalizeH="0" baseline="0" dirty="0">
                <a:ln>
                  <a:noFill/>
                </a:ln>
                <a:solidFill>
                  <a:schemeClr val="tx1"/>
                </a:solidFill>
                <a:effectLst/>
                <a:latin typeface="Arial" panose="020B0604020202020204" pitchFamily="34" charset="0"/>
              </a:rPr>
              <a:t> – The architecture is more complicated, leading to higher design and manufacturing challenges.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Risk of Overlapping Patterns</a:t>
            </a:r>
            <a:r>
              <a:rPr kumimoji="0" lang="en-US" altLang="en-US" sz="2000" b="0" i="0" u="none" strike="noStrike" cap="none" normalizeH="0" baseline="0" dirty="0">
                <a:ln>
                  <a:noFill/>
                </a:ln>
                <a:solidFill>
                  <a:schemeClr val="tx1"/>
                </a:solidFill>
                <a:effectLst/>
                <a:latin typeface="Arial" panose="020B0604020202020204" pitchFamily="34" charset="0"/>
              </a:rPr>
              <a:t> – If stored patterns are too similar, errors in retrieval may occur due to ambiguity.</a:t>
            </a:r>
          </a:p>
        </p:txBody>
      </p:sp>
      <p:sp>
        <p:nvSpPr>
          <p:cNvPr id="6" name="TextBox 5">
            <a:extLst>
              <a:ext uri="{FF2B5EF4-FFF2-40B4-BE49-F238E27FC236}">
                <a16:creationId xmlns:a16="http://schemas.microsoft.com/office/drawing/2014/main" id="{93420749-F366-E5A0-5BFF-9A491E334D48}"/>
              </a:ext>
            </a:extLst>
          </p:cNvPr>
          <p:cNvSpPr txBox="1"/>
          <p:nvPr/>
        </p:nvSpPr>
        <p:spPr>
          <a:xfrm>
            <a:off x="2038350" y="596384"/>
            <a:ext cx="6096000" cy="954107"/>
          </a:xfrm>
          <a:prstGeom prst="rect">
            <a:avLst/>
          </a:prstGeom>
          <a:noFill/>
        </p:spPr>
        <p:txBody>
          <a:bodyPr wrap="square">
            <a:spAutoFit/>
          </a:bodyPr>
          <a:lstStyle/>
          <a:p>
            <a:pPr algn="ctr" rtl="0" fontAlgn="base">
              <a:spcAft>
                <a:spcPts val="750"/>
              </a:spcAft>
              <a:buNone/>
            </a:pPr>
            <a:r>
              <a:rPr lang="en-US" sz="2800" b="1" i="0" dirty="0">
                <a:solidFill>
                  <a:srgbClr val="273239"/>
                </a:solidFill>
                <a:effectLst/>
                <a:latin typeface="Nunito" pitchFamily="2" charset="0"/>
              </a:rPr>
              <a:t>Advantages of Associative memory :-</a:t>
            </a:r>
          </a:p>
        </p:txBody>
      </p:sp>
    </p:spTree>
    <p:extLst>
      <p:ext uri="{BB962C8B-B14F-4D97-AF65-F5344CB8AC3E}">
        <p14:creationId xmlns:p14="http://schemas.microsoft.com/office/powerpoint/2010/main" val="416832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CA7F03-8F8C-B4E5-1EFB-689C8EC6846B}"/>
              </a:ext>
            </a:extLst>
          </p:cNvPr>
          <p:cNvSpPr txBox="1"/>
          <p:nvPr/>
        </p:nvSpPr>
        <p:spPr>
          <a:xfrm>
            <a:off x="1616990" y="1162901"/>
            <a:ext cx="8648054" cy="4985980"/>
          </a:xfrm>
          <a:prstGeom prst="rect">
            <a:avLst/>
          </a:prstGeom>
          <a:noFill/>
        </p:spPr>
        <p:txBody>
          <a:bodyPr wrap="square" rtlCol="0">
            <a:spAutoFit/>
          </a:bodyPr>
          <a:lstStyle/>
          <a:p>
            <a:pPr algn="ctr"/>
            <a:r>
              <a:rPr lang="en-US" dirty="0"/>
              <a:t>  </a:t>
            </a:r>
            <a:r>
              <a:rPr lang="en-US" sz="3600" dirty="0"/>
              <a:t>Introduction</a:t>
            </a:r>
          </a:p>
          <a:p>
            <a:pPr fontAlgn="base"/>
            <a:r>
              <a:rPr lang="en-US" sz="2400" b="1" dirty="0">
                <a:latin typeface="Times New Roman" panose="02020603050405020304" pitchFamily="18" charset="0"/>
                <a:cs typeface="Times New Roman" panose="02020603050405020304" pitchFamily="18" charset="0"/>
              </a:rPr>
              <a:t>Associative memory</a:t>
            </a:r>
            <a:r>
              <a:rPr lang="en-US" sz="2400" dirty="0">
                <a:latin typeface="Times New Roman" panose="02020603050405020304" pitchFamily="18" charset="0"/>
                <a:cs typeface="Times New Roman" panose="02020603050405020304" pitchFamily="18" charset="0"/>
              </a:rPr>
              <a:t> is also known as content addressable memory (CAM) or associative storage or associative array. It is a special type of memory that is optimized for performing searches through data, as opposed to providing a simple direct access to the data based on the address.</a:t>
            </a:r>
          </a:p>
          <a:p>
            <a:pPr fontAlgn="base"/>
            <a:r>
              <a:rPr lang="en-US" sz="2400" dirty="0">
                <a:latin typeface="Times New Roman" panose="02020603050405020304" pitchFamily="18" charset="0"/>
                <a:cs typeface="Times New Roman" panose="02020603050405020304" pitchFamily="18" charset="0"/>
              </a:rPr>
              <a:t>It can store the set of patterns as memories when the associative memory is being presented with a key pattern, it responds by producing one of the stored pattern which closely resembles or relates to the key pattern.</a:t>
            </a:r>
          </a:p>
          <a:p>
            <a:pPr fontAlgn="base"/>
            <a:r>
              <a:rPr lang="en-US" sz="2400" dirty="0">
                <a:latin typeface="Times New Roman" panose="02020603050405020304" pitchFamily="18" charset="0"/>
                <a:cs typeface="Times New Roman" panose="02020603050405020304" pitchFamily="18" charset="0"/>
              </a:rPr>
              <a:t>It can be viewed as </a:t>
            </a:r>
            <a:r>
              <a:rPr lang="en-US" sz="2400" b="1" dirty="0">
                <a:latin typeface="Times New Roman" panose="02020603050405020304" pitchFamily="18" charset="0"/>
                <a:cs typeface="Times New Roman" panose="02020603050405020304" pitchFamily="18" charset="0"/>
              </a:rPr>
              <a:t>data correlation</a:t>
            </a:r>
            <a:r>
              <a:rPr lang="en-US" sz="2400" dirty="0">
                <a:latin typeface="Times New Roman" panose="02020603050405020304" pitchFamily="18" charset="0"/>
                <a:cs typeface="Times New Roman" panose="02020603050405020304" pitchFamily="18" charset="0"/>
              </a:rPr>
              <a:t> here. input data is correlated with that of stored data in the CAM.</a:t>
            </a:r>
          </a:p>
          <a:p>
            <a:endParaRPr lang="en-US" dirty="0"/>
          </a:p>
        </p:txBody>
      </p:sp>
    </p:spTree>
    <p:extLst>
      <p:ext uri="{BB962C8B-B14F-4D97-AF65-F5344CB8AC3E}">
        <p14:creationId xmlns:p14="http://schemas.microsoft.com/office/powerpoint/2010/main" val="285113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98513-22B3-24E4-DE86-7BAE3DE3214F}"/>
              </a:ext>
            </a:extLst>
          </p:cNvPr>
          <p:cNvSpPr txBox="1"/>
          <p:nvPr/>
        </p:nvSpPr>
        <p:spPr>
          <a:xfrm>
            <a:off x="511444" y="478219"/>
            <a:ext cx="11902698" cy="5201424"/>
          </a:xfrm>
          <a:prstGeom prst="rect">
            <a:avLst/>
          </a:prstGeom>
          <a:noFill/>
        </p:spPr>
        <p:txBody>
          <a:bodyPr wrap="square">
            <a:spAutoFit/>
          </a:bodyPr>
          <a:lstStyle/>
          <a:p>
            <a:pPr algn="ctr">
              <a:buNone/>
            </a:pPr>
            <a:r>
              <a:rPr lang="en-US" sz="3200" b="1" dirty="0"/>
              <a:t>Importance of associative memory</a:t>
            </a:r>
            <a:endParaRPr lang="en-US" sz="2000" b="1" dirty="0"/>
          </a:p>
          <a:p>
            <a:pPr>
              <a:buNone/>
            </a:pPr>
            <a:endParaRPr lang="en-US" sz="2000" dirty="0"/>
          </a:p>
          <a:p>
            <a:pPr>
              <a:buNone/>
            </a:pPr>
            <a:endParaRPr lang="en-US" sz="2000" dirty="0"/>
          </a:p>
          <a:p>
            <a:pPr>
              <a:buNone/>
            </a:pPr>
            <a:endParaRPr lang="en-US" sz="2000" dirty="0"/>
          </a:p>
          <a:p>
            <a:pPr>
              <a:buNone/>
            </a:pPr>
            <a:r>
              <a:rPr lang="en-US" sz="2000" dirty="0"/>
              <a:t>Associative memory, also known as Content Addressable Memory (CAM), plays a vital role in modern computing because it allows data to be accessed by content rather than by physical address. Unlike conventional memory systems where the processor must know the exact location of data, CAM enables fast retrieval through pattern matching. This makes it extremely efficient for applications that demand rapid searching, correlation, and recognition.</a:t>
            </a:r>
          </a:p>
          <a:p>
            <a:pPr>
              <a:buNone/>
            </a:pPr>
            <a:r>
              <a:rPr lang="en-US" sz="2000" dirty="0"/>
              <a:t>The importance of associative memory lies in its ability to provide </a:t>
            </a:r>
            <a:r>
              <a:rPr lang="en-US" sz="2000" b="1" dirty="0"/>
              <a:t>parallel search operations</a:t>
            </a:r>
            <a:r>
              <a:rPr lang="en-US" sz="2000" dirty="0"/>
              <a:t>, meaning multiple stored patterns can be compared with the input simultaneously. This significantly reduces search time, making it highly suitable for time-critical tasks. For example, in networking, CAM is widely used in routers and switches for high-speed address lookup and packet forwarding. In security systems, it allows instant verification and authentication by matching input keys with stored patterns. Similarly, in artificial intelligence and pattern recognition, associative memory helps in recalling stored data even when the input is partial or noisy, much like how human memory functions.</a:t>
            </a:r>
          </a:p>
        </p:txBody>
      </p:sp>
    </p:spTree>
    <p:extLst>
      <p:ext uri="{BB962C8B-B14F-4D97-AF65-F5344CB8AC3E}">
        <p14:creationId xmlns:p14="http://schemas.microsoft.com/office/powerpoint/2010/main" val="249386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668513-A26F-6E57-7FF3-688D26663622}"/>
              </a:ext>
            </a:extLst>
          </p:cNvPr>
          <p:cNvSpPr txBox="1"/>
          <p:nvPr/>
        </p:nvSpPr>
        <p:spPr>
          <a:xfrm>
            <a:off x="617349" y="573992"/>
            <a:ext cx="10957302" cy="5083443"/>
          </a:xfrm>
          <a:prstGeom prst="rect">
            <a:avLst/>
          </a:prstGeom>
          <a:noFill/>
        </p:spPr>
        <p:txBody>
          <a:bodyPr wrap="square">
            <a:spAutoFit/>
          </a:bodyPr>
          <a:lstStyle/>
          <a:p>
            <a:pPr algn="l" rtl="0" fontAlgn="base">
              <a:spcAft>
                <a:spcPts val="750"/>
              </a:spcAft>
              <a:buNone/>
            </a:pPr>
            <a:r>
              <a:rPr lang="en-US" sz="2800" b="0" i="0" dirty="0">
                <a:solidFill>
                  <a:srgbClr val="273239"/>
                </a:solidFill>
                <a:effectLst/>
                <a:latin typeface="Nunito" pitchFamily="2" charset="0"/>
              </a:rPr>
              <a:t>It forms of two type:</a:t>
            </a:r>
          </a:p>
          <a:p>
            <a:pPr algn="l" rtl="0" fontAlgn="base">
              <a:spcAft>
                <a:spcPts val="750"/>
              </a:spcAft>
              <a:buNone/>
            </a:pPr>
            <a:endParaRPr lang="en-US" sz="2800" b="0" i="0" dirty="0">
              <a:solidFill>
                <a:srgbClr val="273239"/>
              </a:solidFill>
              <a:effectLst/>
              <a:latin typeface="Nunito" pitchFamily="2" charset="0"/>
            </a:endParaRPr>
          </a:p>
          <a:p>
            <a:pPr algn="l" fontAlgn="base">
              <a:spcAft>
                <a:spcPts val="1800"/>
              </a:spcAft>
              <a:buFont typeface="+mj-lt"/>
              <a:buAutoNum type="arabicPeriod"/>
            </a:pPr>
            <a:r>
              <a:rPr lang="en-US" sz="2000" b="0" i="0" u="sng" dirty="0">
                <a:solidFill>
                  <a:srgbClr val="357960"/>
                </a:solidFill>
                <a:effectLst/>
                <a:latin typeface="Nunito" pitchFamily="2" charset="0"/>
                <a:hlinkClick r:id="rId2"/>
              </a:rPr>
              <a:t>auto associative memory network</a:t>
            </a:r>
            <a:r>
              <a:rPr lang="en-US" sz="2000" b="0" i="0" dirty="0">
                <a:solidFill>
                  <a:srgbClr val="273239"/>
                </a:solidFill>
                <a:effectLst/>
                <a:latin typeface="Nunito" pitchFamily="2" charset="0"/>
              </a:rPr>
              <a:t> : An auto-associative memory network, also known as a recurrent neural network, is a type of associative memory that is used to recall a pattern from partial or degraded inputs. In an auto-associative network, the output of the network is fed back into the input, allowing the network to learn and remember the patterns it has been trained on. This type of memory network is commonly used in applications such as speech and image recognition, where the input data may be incomplete or noisy.</a:t>
            </a:r>
          </a:p>
          <a:p>
            <a:pPr algn="l" fontAlgn="base">
              <a:spcAft>
                <a:spcPts val="1800"/>
              </a:spcAft>
              <a:buFont typeface="+mj-lt"/>
              <a:buAutoNum type="arabicPeriod" startAt="2"/>
            </a:pPr>
            <a:r>
              <a:rPr lang="en-US" sz="2000" b="0" i="0" u="sng" dirty="0">
                <a:solidFill>
                  <a:srgbClr val="357960"/>
                </a:solidFill>
                <a:effectLst/>
                <a:latin typeface="Nunito" pitchFamily="2" charset="0"/>
                <a:hlinkClick r:id="rId3"/>
              </a:rPr>
              <a:t>hetero associative memory network</a:t>
            </a:r>
            <a:r>
              <a:rPr lang="en-US" sz="2000" b="0" i="0" dirty="0">
                <a:solidFill>
                  <a:srgbClr val="273239"/>
                </a:solidFill>
                <a:effectLst/>
                <a:latin typeface="Nunito" pitchFamily="2" charset="0"/>
              </a:rPr>
              <a:t> : A hetero-associative memory network is a type of associative memory that is used to associate one set of patterns with another. In a hetero-associative network, the input pattern is associated with a different output pattern, allowing the network to learn and remember the associations between the two sets of patterns. This type of memory network is commonly used in applications such as data compression and data retrieval.</a:t>
            </a:r>
          </a:p>
        </p:txBody>
      </p:sp>
    </p:spTree>
    <p:extLst>
      <p:ext uri="{BB962C8B-B14F-4D97-AF65-F5344CB8AC3E}">
        <p14:creationId xmlns:p14="http://schemas.microsoft.com/office/powerpoint/2010/main" val="3922539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2FB9B-9CE7-326F-956B-C8217F2A43B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BF59374-1BCC-739F-63A0-30E3BF7EAC81}"/>
              </a:ext>
            </a:extLst>
          </p:cNvPr>
          <p:cNvSpPr txBox="1"/>
          <p:nvPr/>
        </p:nvSpPr>
        <p:spPr>
          <a:xfrm>
            <a:off x="480447" y="450006"/>
            <a:ext cx="10957302" cy="5201424"/>
          </a:xfrm>
          <a:prstGeom prst="rect">
            <a:avLst/>
          </a:prstGeom>
          <a:noFill/>
        </p:spPr>
        <p:txBody>
          <a:bodyPr wrap="square">
            <a:spAutoFit/>
          </a:bodyPr>
          <a:lstStyle/>
          <a:p>
            <a:pPr algn="ctr" fontAlgn="base"/>
            <a:r>
              <a:rPr lang="en-US" sz="2800" b="1" dirty="0"/>
              <a:t>How Does Associative Memory Work?</a:t>
            </a:r>
          </a:p>
          <a:p>
            <a:pPr algn="ctr" fontAlgn="base"/>
            <a:endParaRPr lang="en-US" sz="2800" b="1" dirty="0"/>
          </a:p>
          <a:p>
            <a:pPr algn="ctr" fontAlgn="base"/>
            <a:endParaRPr lang="en-US" sz="3600" dirty="0"/>
          </a:p>
          <a:p>
            <a:pPr fontAlgn="base"/>
            <a:r>
              <a:rPr lang="en-US" sz="2400" dirty="0"/>
              <a:t>In conventional memory, data is stored in specific locations, called addresses, and retrieved by referencing those addresses. In associative memory, data is stored together with additional tags or metadata that describe its content. When a search is performed, the associative memory compares the search query with the tags of all stored data, and retrieves the data that matches the query.</a:t>
            </a:r>
          </a:p>
          <a:p>
            <a:pPr fontAlgn="base"/>
            <a:r>
              <a:rPr lang="en-US" sz="2400" dirty="0"/>
              <a:t>Associative memory is designed to quickly find matching data, even when the search query is incomplete or imprecise. This is achieved by using parallel processing techniques, where multiple search queries can be performed simultaneously. The search is also performed in a single step, as opposed to conventional memory where multiple steps are required to locate the data.</a:t>
            </a:r>
          </a:p>
        </p:txBody>
      </p:sp>
    </p:spTree>
    <p:extLst>
      <p:ext uri="{BB962C8B-B14F-4D97-AF65-F5344CB8AC3E}">
        <p14:creationId xmlns:p14="http://schemas.microsoft.com/office/powerpoint/2010/main" val="172552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52F23-4CA8-8BCC-CB00-95D028B8CBB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0A7E932-FF26-DB5E-9348-A5CA6F9B402B}"/>
              </a:ext>
            </a:extLst>
          </p:cNvPr>
          <p:cNvSpPr txBox="1"/>
          <p:nvPr/>
        </p:nvSpPr>
        <p:spPr>
          <a:xfrm>
            <a:off x="480447" y="450006"/>
            <a:ext cx="10957302" cy="584775"/>
          </a:xfrm>
          <a:prstGeom prst="rect">
            <a:avLst/>
          </a:prstGeom>
          <a:noFill/>
        </p:spPr>
        <p:txBody>
          <a:bodyPr wrap="square">
            <a:spAutoFit/>
          </a:bodyPr>
          <a:lstStyle/>
          <a:p>
            <a:pPr algn="ctr" fontAlgn="base"/>
            <a:r>
              <a:rPr lang="en-US" sz="3200" b="1" dirty="0"/>
              <a:t>Hardware organization of associative memory:-</a:t>
            </a:r>
            <a:endParaRPr lang="en-US" sz="4000" dirty="0"/>
          </a:p>
        </p:txBody>
      </p:sp>
      <p:pic>
        <p:nvPicPr>
          <p:cNvPr id="3" name="Picture 2">
            <a:extLst>
              <a:ext uri="{FF2B5EF4-FFF2-40B4-BE49-F238E27FC236}">
                <a16:creationId xmlns:a16="http://schemas.microsoft.com/office/drawing/2014/main" id="{E9AA5F81-6C13-C30C-1440-A3F209B21833}"/>
              </a:ext>
            </a:extLst>
          </p:cNvPr>
          <p:cNvPicPr>
            <a:picLocks noChangeAspect="1"/>
          </p:cNvPicPr>
          <p:nvPr/>
        </p:nvPicPr>
        <p:blipFill>
          <a:blip r:embed="rId2"/>
          <a:srcRect l="1759" t="4115"/>
          <a:stretch>
            <a:fillRect/>
          </a:stretch>
        </p:blipFill>
        <p:spPr>
          <a:xfrm>
            <a:off x="2216257" y="1393870"/>
            <a:ext cx="6685641" cy="5154164"/>
          </a:xfrm>
          <a:prstGeom prst="rect">
            <a:avLst/>
          </a:prstGeom>
        </p:spPr>
      </p:pic>
    </p:spTree>
    <p:extLst>
      <p:ext uri="{BB962C8B-B14F-4D97-AF65-F5344CB8AC3E}">
        <p14:creationId xmlns:p14="http://schemas.microsoft.com/office/powerpoint/2010/main" val="345701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D85B2A-11F7-58D9-D420-E304B511E7F9}"/>
              </a:ext>
            </a:extLst>
          </p:cNvPr>
          <p:cNvSpPr txBox="1"/>
          <p:nvPr/>
        </p:nvSpPr>
        <p:spPr>
          <a:xfrm>
            <a:off x="1239864" y="1005259"/>
            <a:ext cx="10058400" cy="4847481"/>
          </a:xfrm>
          <a:prstGeom prst="rect">
            <a:avLst/>
          </a:prstGeom>
          <a:noFill/>
        </p:spPr>
        <p:txBody>
          <a:bodyPr wrap="square">
            <a:spAutoFit/>
          </a:bodyPr>
          <a:lstStyle/>
          <a:p>
            <a:pPr algn="l" fontAlgn="base">
              <a:spcAft>
                <a:spcPts val="1800"/>
              </a:spcAft>
              <a:buFont typeface="Arial" panose="020B0604020202020204" pitchFamily="34" charset="0"/>
              <a:buChar char="•"/>
            </a:pPr>
            <a:r>
              <a:rPr lang="en-US" sz="2400" b="0" i="0" dirty="0">
                <a:solidFill>
                  <a:srgbClr val="273239"/>
                </a:solidFill>
                <a:effectLst/>
                <a:latin typeface="Nunito" pitchFamily="2" charset="0"/>
              </a:rPr>
              <a:t>Argument Register: It contains words to be searched. It contains 'n' number of bits.</a:t>
            </a:r>
          </a:p>
          <a:p>
            <a:pPr algn="l" fontAlgn="base">
              <a:spcAft>
                <a:spcPts val="1800"/>
              </a:spcAft>
              <a:buFont typeface="Arial" panose="020B0604020202020204" pitchFamily="34" charset="0"/>
              <a:buChar char="•"/>
            </a:pPr>
            <a:r>
              <a:rPr lang="en-US" sz="2400" b="0" i="0" dirty="0">
                <a:solidFill>
                  <a:srgbClr val="273239"/>
                </a:solidFill>
                <a:effectLst/>
                <a:latin typeface="Nunito" pitchFamily="2" charset="0"/>
              </a:rPr>
              <a:t>Match Register: It has m-bits, One bit corresponding to each word in the memory array. After the making process, the bits corresponding to matching words in match register are set to '1'.</a:t>
            </a:r>
          </a:p>
          <a:p>
            <a:pPr algn="l" fontAlgn="base">
              <a:spcAft>
                <a:spcPts val="1800"/>
              </a:spcAft>
              <a:buFont typeface="Arial" panose="020B0604020202020204" pitchFamily="34" charset="0"/>
              <a:buChar char="•"/>
            </a:pPr>
            <a:r>
              <a:rPr lang="en-US" sz="2400" b="0" i="0" dirty="0">
                <a:solidFill>
                  <a:srgbClr val="273239"/>
                </a:solidFill>
                <a:effectLst/>
                <a:latin typeface="Nunito" pitchFamily="2" charset="0"/>
              </a:rPr>
              <a:t>Key Register: It provides a mask of choosing a particular field/key in argument register. It specifies which part of the argument word need to be compared with words in memory.</a:t>
            </a:r>
          </a:p>
          <a:p>
            <a:pPr algn="l" fontAlgn="base">
              <a:spcAft>
                <a:spcPts val="1800"/>
              </a:spcAft>
              <a:buFont typeface="Arial" panose="020B0604020202020204" pitchFamily="34" charset="0"/>
              <a:buChar char="•"/>
            </a:pPr>
            <a:r>
              <a:rPr lang="en-US" sz="2400" b="0" i="0" dirty="0">
                <a:solidFill>
                  <a:srgbClr val="273239"/>
                </a:solidFill>
                <a:effectLst/>
                <a:latin typeface="Nunito" pitchFamily="2" charset="0"/>
              </a:rPr>
              <a:t>Associative Memory Array: It combines word in that are to be compared with the arguments word in parallel. It contains 'm' words with 'n' bit per word.</a:t>
            </a:r>
          </a:p>
        </p:txBody>
      </p:sp>
    </p:spTree>
    <p:extLst>
      <p:ext uri="{BB962C8B-B14F-4D97-AF65-F5344CB8AC3E}">
        <p14:creationId xmlns:p14="http://schemas.microsoft.com/office/powerpoint/2010/main" val="20855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EF8906-45FA-9C6B-03C6-6BAFA7F1F922}"/>
              </a:ext>
            </a:extLst>
          </p:cNvPr>
          <p:cNvSpPr txBox="1"/>
          <p:nvPr/>
        </p:nvSpPr>
        <p:spPr>
          <a:xfrm>
            <a:off x="1859798" y="0"/>
            <a:ext cx="9147874" cy="2154436"/>
          </a:xfrm>
          <a:prstGeom prst="rect">
            <a:avLst/>
          </a:prstGeom>
          <a:noFill/>
        </p:spPr>
        <p:txBody>
          <a:bodyPr wrap="square">
            <a:spAutoFit/>
          </a:bodyPr>
          <a:lstStyle/>
          <a:p>
            <a:pPr algn="l" rtl="0" fontAlgn="base">
              <a:spcAft>
                <a:spcPts val="750"/>
              </a:spcAft>
              <a:buNone/>
            </a:pPr>
            <a:r>
              <a:rPr lang="en-US" sz="3200" b="1" i="0" dirty="0">
                <a:solidFill>
                  <a:srgbClr val="273239"/>
                </a:solidFill>
                <a:effectLst/>
                <a:latin typeface="Nunito" pitchFamily="2" charset="0"/>
              </a:rPr>
              <a:t>Applications of Associative memory :-</a:t>
            </a:r>
          </a:p>
          <a:p>
            <a:pPr algn="l" rtl="0" fontAlgn="base">
              <a:spcAft>
                <a:spcPts val="750"/>
              </a:spcAft>
              <a:buNone/>
            </a:pPr>
            <a:endParaRPr lang="en-US" sz="3200" b="0" i="0" dirty="0">
              <a:solidFill>
                <a:srgbClr val="273239"/>
              </a:solidFill>
              <a:effectLst/>
              <a:latin typeface="Nunito" pitchFamily="2" charset="0"/>
            </a:endParaRPr>
          </a:p>
          <a:p>
            <a:pPr algn="l" rtl="0" fontAlgn="base">
              <a:spcAft>
                <a:spcPts val="750"/>
              </a:spcAft>
              <a:buNone/>
            </a:pPr>
            <a:endParaRPr lang="en-US" b="0" i="0" dirty="0">
              <a:solidFill>
                <a:srgbClr val="273239"/>
              </a:solidFill>
              <a:effectLst/>
              <a:latin typeface="Nunito" pitchFamily="2" charset="0"/>
            </a:endParaRPr>
          </a:p>
          <a:p>
            <a:pPr algn="l" rtl="0" fontAlgn="base">
              <a:spcAft>
                <a:spcPts val="750"/>
              </a:spcAft>
              <a:buNone/>
            </a:pPr>
            <a:endParaRPr lang="en-US" sz="3200" b="0" i="0" dirty="0">
              <a:solidFill>
                <a:srgbClr val="273239"/>
              </a:solidFill>
              <a:effectLst/>
              <a:latin typeface="Nunito" pitchFamily="2" charset="0"/>
            </a:endParaRPr>
          </a:p>
        </p:txBody>
      </p:sp>
      <p:sp>
        <p:nvSpPr>
          <p:cNvPr id="12" name="TextBox 11">
            <a:extLst>
              <a:ext uri="{FF2B5EF4-FFF2-40B4-BE49-F238E27FC236}">
                <a16:creationId xmlns:a16="http://schemas.microsoft.com/office/drawing/2014/main" id="{FC1B8F5E-C143-5063-0333-814F914F59C2}"/>
              </a:ext>
            </a:extLst>
          </p:cNvPr>
          <p:cNvSpPr txBox="1"/>
          <p:nvPr/>
        </p:nvSpPr>
        <p:spPr>
          <a:xfrm>
            <a:off x="232474" y="948690"/>
            <a:ext cx="11616625" cy="59400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Memory Allocation Format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Associative memory is mainly used in specialized memory allocation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It enables direct access to data by comparing the input with stored contents, instead of searching through memory addresses sequentially.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This makes memory allocation and retrieval faster and more efficient.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Database Management Systems (DBMS)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Widely used in databases to quickly search and retrieve records based on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CAM allows searching without knowing the exact memory address of the record.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Improves query performance in large-scale data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Networking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Essential in </a:t>
            </a:r>
            <a:r>
              <a:rPr kumimoji="0" lang="en-US" altLang="en-US" sz="2400" b="1" i="0" u="none" strike="noStrike" cap="none" normalizeH="0" baseline="0" dirty="0">
                <a:ln>
                  <a:noFill/>
                </a:ln>
                <a:solidFill>
                  <a:schemeClr val="tx1"/>
                </a:solidFill>
                <a:effectLst/>
                <a:latin typeface="Arial" panose="020B0604020202020204" pitchFamily="34" charset="0"/>
              </a:rPr>
              <a:t>routing tables</a:t>
            </a:r>
            <a:r>
              <a:rPr kumimoji="0" lang="en-US" altLang="en-US" sz="2400" b="0" i="0" u="none" strike="noStrike" cap="none" normalizeH="0" baseline="0" dirty="0">
                <a:ln>
                  <a:noFill/>
                </a:ln>
                <a:solidFill>
                  <a:schemeClr val="tx1"/>
                </a:solidFill>
                <a:effectLst/>
                <a:latin typeface="Arial" panose="020B0604020202020204" pitchFamily="34" charset="0"/>
              </a:rPr>
              <a:t> for high-speed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Helps routers and switches quickly determine the best path to a destination network by matching the destination address with stored routing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latency and increases data transfer efficiency in communication systems</a:t>
            </a:r>
          </a:p>
        </p:txBody>
      </p:sp>
    </p:spTree>
    <p:extLst>
      <p:ext uri="{BB962C8B-B14F-4D97-AF65-F5344CB8AC3E}">
        <p14:creationId xmlns:p14="http://schemas.microsoft.com/office/powerpoint/2010/main" val="277813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6B96CB-0560-5406-5896-CEAC5CCB5A39}"/>
              </a:ext>
            </a:extLst>
          </p:cNvPr>
          <p:cNvSpPr txBox="1"/>
          <p:nvPr/>
        </p:nvSpPr>
        <p:spPr>
          <a:xfrm>
            <a:off x="1007142" y="1146968"/>
            <a:ext cx="9422969" cy="1528624"/>
          </a:xfrm>
          <a:prstGeom prst="rect">
            <a:avLst/>
          </a:prstGeom>
          <a:noFill/>
        </p:spPr>
        <p:txBody>
          <a:bodyPr wrap="square">
            <a:spAutoFit/>
          </a:bodyPr>
          <a:lstStyle/>
          <a:p>
            <a:pPr algn="ctr" rtl="0" fontAlgn="base">
              <a:spcAft>
                <a:spcPts val="750"/>
              </a:spcAft>
              <a:buNone/>
            </a:pPr>
            <a:r>
              <a:rPr lang="en-US" sz="3200" b="1">
                <a:solidFill>
                  <a:srgbClr val="273239"/>
                </a:solidFill>
                <a:latin typeface="Nunito" pitchFamily="2" charset="0"/>
              </a:rPr>
              <a:t>Disad</a:t>
            </a:r>
            <a:r>
              <a:rPr lang="en-US" sz="3200" b="1" i="0">
                <a:solidFill>
                  <a:srgbClr val="273239"/>
                </a:solidFill>
                <a:effectLst/>
                <a:latin typeface="Nunito" pitchFamily="2" charset="0"/>
              </a:rPr>
              <a:t>vantages </a:t>
            </a:r>
            <a:r>
              <a:rPr lang="en-US" sz="3200" b="1" i="0" dirty="0">
                <a:solidFill>
                  <a:srgbClr val="273239"/>
                </a:solidFill>
                <a:effectLst/>
                <a:latin typeface="Nunito" pitchFamily="2" charset="0"/>
              </a:rPr>
              <a:t>of Associative memory :-</a:t>
            </a:r>
          </a:p>
          <a:p>
            <a:pPr algn="ctr" rtl="0" fontAlgn="base">
              <a:spcAft>
                <a:spcPts val="750"/>
              </a:spcAft>
              <a:buNone/>
            </a:pPr>
            <a:endParaRPr lang="en-US" sz="2400" b="1" dirty="0">
              <a:solidFill>
                <a:srgbClr val="273239"/>
              </a:solidFill>
              <a:latin typeface="Nunito" pitchFamily="2" charset="0"/>
            </a:endParaRPr>
          </a:p>
          <a:p>
            <a:pPr algn="ctr" rtl="0" fontAlgn="base">
              <a:spcAft>
                <a:spcPts val="750"/>
              </a:spcAft>
              <a:buNone/>
            </a:pPr>
            <a:endParaRPr lang="en-US" sz="2400" b="0" i="0" dirty="0">
              <a:solidFill>
                <a:srgbClr val="273239"/>
              </a:solidFill>
              <a:effectLst/>
              <a:latin typeface="Nunito" pitchFamily="2" charset="0"/>
            </a:endParaRPr>
          </a:p>
        </p:txBody>
      </p:sp>
      <p:sp>
        <p:nvSpPr>
          <p:cNvPr id="17" name="TextBox 16">
            <a:extLst>
              <a:ext uri="{FF2B5EF4-FFF2-40B4-BE49-F238E27FC236}">
                <a16:creationId xmlns:a16="http://schemas.microsoft.com/office/drawing/2014/main" id="{AD8E3C63-2F61-70A3-EC29-56F00620964F}"/>
              </a:ext>
            </a:extLst>
          </p:cNvPr>
          <p:cNvSpPr txBox="1"/>
          <p:nvPr/>
        </p:nvSpPr>
        <p:spPr>
          <a:xfrm>
            <a:off x="1364342" y="2033748"/>
            <a:ext cx="8708571"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Fast Data Retrieval</a:t>
            </a:r>
            <a:r>
              <a:rPr kumimoji="0" lang="en-US" altLang="en-US" sz="2000" b="0" i="0" u="none" strike="noStrike" cap="none" normalizeH="0" baseline="0" dirty="0">
                <a:ln>
                  <a:noFill/>
                </a:ln>
                <a:solidFill>
                  <a:schemeClr val="tx1"/>
                </a:solidFill>
                <a:effectLst/>
                <a:latin typeface="Arial" panose="020B0604020202020204" pitchFamily="34" charset="0"/>
              </a:rPr>
              <a:t> – Data is accessed by content rather than by address, reducing search time significantly.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Parallel Search Capability</a:t>
            </a:r>
            <a:r>
              <a:rPr kumimoji="0" lang="en-US" altLang="en-US" sz="2000" b="0" i="0" u="none" strike="noStrike" cap="none" normalizeH="0" baseline="0" dirty="0">
                <a:ln>
                  <a:noFill/>
                </a:ln>
                <a:solidFill>
                  <a:schemeClr val="tx1"/>
                </a:solidFill>
                <a:effectLst/>
                <a:latin typeface="Arial" panose="020B0604020202020204" pitchFamily="34" charset="0"/>
              </a:rPr>
              <a:t> – Can compare the input with all stored entries simultaneously, speeding up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Fault Tolerance</a:t>
            </a:r>
            <a:r>
              <a:rPr kumimoji="0" lang="en-US" altLang="en-US" sz="2000" b="0" i="0" u="none" strike="noStrike" cap="none" normalizeH="0" baseline="0" dirty="0">
                <a:ln>
                  <a:noFill/>
                </a:ln>
                <a:solidFill>
                  <a:schemeClr val="tx1"/>
                </a:solidFill>
                <a:effectLst/>
                <a:latin typeface="Arial" panose="020B0604020202020204" pitchFamily="34" charset="0"/>
              </a:rPr>
              <a:t> – Can retrieve correct or approximate results even if the input is incomplete or noisy.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Efficiency in Specialized Applications</a:t>
            </a:r>
            <a:r>
              <a:rPr kumimoji="0" lang="en-US" altLang="en-US" sz="2000" b="0" i="0" u="none" strike="noStrike" cap="none" normalizeH="0" baseline="0" dirty="0">
                <a:ln>
                  <a:noFill/>
                </a:ln>
                <a:solidFill>
                  <a:schemeClr val="tx1"/>
                </a:solidFill>
                <a:effectLst/>
                <a:latin typeface="Arial" panose="020B0604020202020204" pitchFamily="34" charset="0"/>
              </a:rPr>
              <a:t> – Useful in networking (routing tables), databases, image processing, and AI where rapid lookups are critical.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Human-like Recall</a:t>
            </a:r>
            <a:r>
              <a:rPr kumimoji="0" lang="en-US" altLang="en-US" sz="2000" b="0" i="0" u="none" strike="noStrike" cap="none" normalizeH="0" baseline="0" dirty="0">
                <a:ln>
                  <a:noFill/>
                </a:ln>
                <a:solidFill>
                  <a:schemeClr val="tx1"/>
                </a:solidFill>
                <a:effectLst/>
                <a:latin typeface="Arial" panose="020B0604020202020204" pitchFamily="34" charset="0"/>
              </a:rPr>
              <a:t> – Mimics associative recall in the brain, making it suitable for pattern recognition and machine learning applications.</a:t>
            </a:r>
          </a:p>
        </p:txBody>
      </p:sp>
    </p:spTree>
    <p:extLst>
      <p:ext uri="{BB962C8B-B14F-4D97-AF65-F5344CB8AC3E}">
        <p14:creationId xmlns:p14="http://schemas.microsoft.com/office/powerpoint/2010/main" val="26270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1086</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fg</dc:creator>
  <cp:lastModifiedBy>fg</cp:lastModifiedBy>
  <cp:revision>1</cp:revision>
  <dcterms:created xsi:type="dcterms:W3CDTF">2025-09-28T16:08:03Z</dcterms:created>
  <dcterms:modified xsi:type="dcterms:W3CDTF">2025-09-28T16:56:50Z</dcterms:modified>
</cp:coreProperties>
</file>