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62" r:id="rId3"/>
    <p:sldId id="263" r:id="rId4"/>
    <p:sldId id="272" r:id="rId5"/>
    <p:sldId id="257" r:id="rId6"/>
    <p:sldId id="264" r:id="rId7"/>
    <p:sldId id="265" r:id="rId8"/>
    <p:sldId id="266" r:id="rId9"/>
    <p:sldId id="276" r:id="rId10"/>
    <p:sldId id="273" r:id="rId11"/>
    <p:sldId id="267" r:id="rId12"/>
    <p:sldId id="268" r:id="rId13"/>
    <p:sldId id="269" r:id="rId14"/>
    <p:sldId id="270" r:id="rId15"/>
    <p:sldId id="274" r:id="rId16"/>
    <p:sldId id="271" r:id="rId17"/>
    <p:sldId id="275" r:id="rId18"/>
    <p:sldId id="277"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33BED4-D882-43A4-8F57-D61FD601C1EB}" type="doc">
      <dgm:prSet loTypeId="urn:microsoft.com/office/officeart/2005/8/layout/process4" loCatId="process" qsTypeId="urn:microsoft.com/office/officeart/2005/8/quickstyle/3d4" qsCatId="3D" csTypeId="urn:microsoft.com/office/officeart/2005/8/colors/accent0_3" csCatId="mainScheme"/>
      <dgm:spPr/>
      <dgm:t>
        <a:bodyPr/>
        <a:lstStyle/>
        <a:p>
          <a:endParaRPr lang="en-US"/>
        </a:p>
      </dgm:t>
    </dgm:pt>
    <dgm:pt modelId="{26B3A53B-42FC-458B-8783-72F2E4CDE7F8}">
      <dgm:prSet/>
      <dgm:spPr/>
      <dgm:t>
        <a:bodyPr/>
        <a:lstStyle/>
        <a:p>
          <a:r>
            <a:rPr lang="en-US" b="0" i="0" dirty="0"/>
            <a:t>Chicago's crime rates fluctuate, particularly in violent crimes such as homicides and shootings.</a:t>
          </a:r>
          <a:endParaRPr lang="en-US" dirty="0"/>
        </a:p>
      </dgm:t>
    </dgm:pt>
    <dgm:pt modelId="{376EB99C-4219-472F-A4FA-CD6A59E79274}" type="parTrans" cxnId="{40930FC0-1130-44DF-8082-E0E1D5A1E482}">
      <dgm:prSet/>
      <dgm:spPr/>
      <dgm:t>
        <a:bodyPr/>
        <a:lstStyle/>
        <a:p>
          <a:endParaRPr lang="en-US"/>
        </a:p>
      </dgm:t>
    </dgm:pt>
    <dgm:pt modelId="{B1F31DEB-24C4-4393-A5C6-36805B75F57B}" type="sibTrans" cxnId="{40930FC0-1130-44DF-8082-E0E1D5A1E482}">
      <dgm:prSet/>
      <dgm:spPr/>
      <dgm:t>
        <a:bodyPr/>
        <a:lstStyle/>
        <a:p>
          <a:endParaRPr lang="en-US"/>
        </a:p>
      </dgm:t>
    </dgm:pt>
    <dgm:pt modelId="{F032E92F-571D-45A9-A878-14E9FA65E45D}">
      <dgm:prSet/>
      <dgm:spPr/>
      <dgm:t>
        <a:bodyPr/>
        <a:lstStyle/>
        <a:p>
          <a:r>
            <a:rPr lang="en-US" b="0" i="0" dirty="0"/>
            <a:t>Police implement strategies like increased patrols and community engagement to combat crime effectively.</a:t>
          </a:r>
          <a:endParaRPr lang="en-US" dirty="0"/>
        </a:p>
      </dgm:t>
    </dgm:pt>
    <dgm:pt modelId="{430512C3-94C2-413F-A9B3-B198D0DAE4FA}" type="parTrans" cxnId="{71F8AFE0-EADD-4BAF-89E2-0BA2F15DA558}">
      <dgm:prSet/>
      <dgm:spPr/>
      <dgm:t>
        <a:bodyPr/>
        <a:lstStyle/>
        <a:p>
          <a:endParaRPr lang="en-US"/>
        </a:p>
      </dgm:t>
    </dgm:pt>
    <dgm:pt modelId="{2E1F624F-C002-4E25-A99C-6017AA76C8A9}" type="sibTrans" cxnId="{71F8AFE0-EADD-4BAF-89E2-0BA2F15DA558}">
      <dgm:prSet/>
      <dgm:spPr/>
      <dgm:t>
        <a:bodyPr/>
        <a:lstStyle/>
        <a:p>
          <a:endParaRPr lang="en-US"/>
        </a:p>
      </dgm:t>
    </dgm:pt>
    <dgm:pt modelId="{88E8CB27-8AA3-4EC7-878F-2C8C26BC98EC}">
      <dgm:prSet/>
      <dgm:spPr/>
      <dgm:t>
        <a:bodyPr/>
        <a:lstStyle/>
        <a:p>
          <a:r>
            <a:rPr lang="en-US" b="0" i="0"/>
            <a:t>Community involvement in crime prevention programs is crucial to address underlying social issues.</a:t>
          </a:r>
          <a:endParaRPr lang="en-US"/>
        </a:p>
      </dgm:t>
    </dgm:pt>
    <dgm:pt modelId="{7BC4E160-BF60-4D81-A5F4-0CE80AD29040}" type="parTrans" cxnId="{68524DAC-03BE-4C57-BD49-E4327AAD5007}">
      <dgm:prSet/>
      <dgm:spPr/>
      <dgm:t>
        <a:bodyPr/>
        <a:lstStyle/>
        <a:p>
          <a:endParaRPr lang="en-US"/>
        </a:p>
      </dgm:t>
    </dgm:pt>
    <dgm:pt modelId="{7A0ED51C-E5DA-4C48-BB6C-D2815312F6BD}" type="sibTrans" cxnId="{68524DAC-03BE-4C57-BD49-E4327AAD5007}">
      <dgm:prSet/>
      <dgm:spPr/>
      <dgm:t>
        <a:bodyPr/>
        <a:lstStyle/>
        <a:p>
          <a:endParaRPr lang="en-US"/>
        </a:p>
      </dgm:t>
    </dgm:pt>
    <dgm:pt modelId="{78B04B99-3980-42B4-ACAA-C3E5B9C040F5}">
      <dgm:prSet/>
      <dgm:spPr/>
      <dgm:t>
        <a:bodyPr/>
        <a:lstStyle/>
        <a:p>
          <a:r>
            <a:rPr lang="en-US" b="0" i="0"/>
            <a:t>Chicago Police Department releases regular crime statistics, aiding analysis by researchers and policymakers.</a:t>
          </a:r>
          <a:endParaRPr lang="en-US"/>
        </a:p>
      </dgm:t>
    </dgm:pt>
    <dgm:pt modelId="{FEEB6873-3BA4-4418-9DE8-DB4D27CC52AD}" type="parTrans" cxnId="{33175E96-0460-483A-A799-E77A81A17766}">
      <dgm:prSet/>
      <dgm:spPr/>
      <dgm:t>
        <a:bodyPr/>
        <a:lstStyle/>
        <a:p>
          <a:endParaRPr lang="en-US"/>
        </a:p>
      </dgm:t>
    </dgm:pt>
    <dgm:pt modelId="{6A90ED53-CF72-48D9-9954-50E264889AB4}" type="sibTrans" cxnId="{33175E96-0460-483A-A799-E77A81A17766}">
      <dgm:prSet/>
      <dgm:spPr/>
      <dgm:t>
        <a:bodyPr/>
        <a:lstStyle/>
        <a:p>
          <a:endParaRPr lang="en-US"/>
        </a:p>
      </dgm:t>
    </dgm:pt>
    <dgm:pt modelId="{848214CD-AA3C-4837-A146-074D05C39196}">
      <dgm:prSet/>
      <dgm:spPr/>
      <dgm:t>
        <a:bodyPr/>
        <a:lstStyle/>
        <a:p>
          <a:r>
            <a:rPr lang="en-US" b="0" i="0"/>
            <a:t>Controversies surrounding CPD include allegations of misconduct, racial profiling, and excessive use of force.</a:t>
          </a:r>
          <a:endParaRPr lang="en-US"/>
        </a:p>
      </dgm:t>
    </dgm:pt>
    <dgm:pt modelId="{C7555652-EBAC-460E-BF4F-E9E13AEE8F84}" type="parTrans" cxnId="{DF81B7A1-2123-4554-8C71-293E8B0CE840}">
      <dgm:prSet/>
      <dgm:spPr/>
      <dgm:t>
        <a:bodyPr/>
        <a:lstStyle/>
        <a:p>
          <a:endParaRPr lang="en-US"/>
        </a:p>
      </dgm:t>
    </dgm:pt>
    <dgm:pt modelId="{427CC865-5B7D-4241-8173-E800F8A4D48E}" type="sibTrans" cxnId="{DF81B7A1-2123-4554-8C71-293E8B0CE840}">
      <dgm:prSet/>
      <dgm:spPr/>
      <dgm:t>
        <a:bodyPr/>
        <a:lstStyle/>
        <a:p>
          <a:endParaRPr lang="en-US"/>
        </a:p>
      </dgm:t>
    </dgm:pt>
    <dgm:pt modelId="{44E42136-3016-418B-8DBB-49DE5F275D5D}" type="pres">
      <dgm:prSet presAssocID="{8133BED4-D882-43A4-8F57-D61FD601C1EB}" presName="Name0" presStyleCnt="0">
        <dgm:presLayoutVars>
          <dgm:dir/>
          <dgm:animLvl val="lvl"/>
          <dgm:resizeHandles val="exact"/>
        </dgm:presLayoutVars>
      </dgm:prSet>
      <dgm:spPr/>
    </dgm:pt>
    <dgm:pt modelId="{D3A1469C-2D6D-4119-AE87-394A957DE63C}" type="pres">
      <dgm:prSet presAssocID="{848214CD-AA3C-4837-A146-074D05C39196}" presName="boxAndChildren" presStyleCnt="0"/>
      <dgm:spPr/>
    </dgm:pt>
    <dgm:pt modelId="{3CD6BE5A-6C85-487A-A407-BA6E0FDE00F2}" type="pres">
      <dgm:prSet presAssocID="{848214CD-AA3C-4837-A146-074D05C39196}" presName="parentTextBox" presStyleLbl="node1" presStyleIdx="0" presStyleCnt="5"/>
      <dgm:spPr/>
    </dgm:pt>
    <dgm:pt modelId="{E51D6536-1615-4D8D-86D9-BB4C11D9CC2A}" type="pres">
      <dgm:prSet presAssocID="{6A90ED53-CF72-48D9-9954-50E264889AB4}" presName="sp" presStyleCnt="0"/>
      <dgm:spPr/>
    </dgm:pt>
    <dgm:pt modelId="{14DA1AFE-B77C-4C3E-B3FA-94590E77261C}" type="pres">
      <dgm:prSet presAssocID="{78B04B99-3980-42B4-ACAA-C3E5B9C040F5}" presName="arrowAndChildren" presStyleCnt="0"/>
      <dgm:spPr/>
    </dgm:pt>
    <dgm:pt modelId="{AEC3E873-E6AA-46A2-A75C-D2D3BD961B1E}" type="pres">
      <dgm:prSet presAssocID="{78B04B99-3980-42B4-ACAA-C3E5B9C040F5}" presName="parentTextArrow" presStyleLbl="node1" presStyleIdx="1" presStyleCnt="5"/>
      <dgm:spPr/>
    </dgm:pt>
    <dgm:pt modelId="{EEF07D55-5CC2-4459-BB30-425B7AFC049C}" type="pres">
      <dgm:prSet presAssocID="{7A0ED51C-E5DA-4C48-BB6C-D2815312F6BD}" presName="sp" presStyleCnt="0"/>
      <dgm:spPr/>
    </dgm:pt>
    <dgm:pt modelId="{E85BDFBD-5CDF-4DD7-A8D8-454BF03B028D}" type="pres">
      <dgm:prSet presAssocID="{88E8CB27-8AA3-4EC7-878F-2C8C26BC98EC}" presName="arrowAndChildren" presStyleCnt="0"/>
      <dgm:spPr/>
    </dgm:pt>
    <dgm:pt modelId="{888AFBCC-3DE6-40EA-886E-1062912D71F1}" type="pres">
      <dgm:prSet presAssocID="{88E8CB27-8AA3-4EC7-878F-2C8C26BC98EC}" presName="parentTextArrow" presStyleLbl="node1" presStyleIdx="2" presStyleCnt="5"/>
      <dgm:spPr/>
    </dgm:pt>
    <dgm:pt modelId="{AEDC7D0A-3E5B-4E1E-8E04-E8DDEE34BB0E}" type="pres">
      <dgm:prSet presAssocID="{2E1F624F-C002-4E25-A99C-6017AA76C8A9}" presName="sp" presStyleCnt="0"/>
      <dgm:spPr/>
    </dgm:pt>
    <dgm:pt modelId="{6AB4DB16-098D-4154-8E0A-401BBC0030B7}" type="pres">
      <dgm:prSet presAssocID="{F032E92F-571D-45A9-A878-14E9FA65E45D}" presName="arrowAndChildren" presStyleCnt="0"/>
      <dgm:spPr/>
    </dgm:pt>
    <dgm:pt modelId="{96341F49-7080-41BC-92E1-65E21C962682}" type="pres">
      <dgm:prSet presAssocID="{F032E92F-571D-45A9-A878-14E9FA65E45D}" presName="parentTextArrow" presStyleLbl="node1" presStyleIdx="3" presStyleCnt="5"/>
      <dgm:spPr/>
    </dgm:pt>
    <dgm:pt modelId="{25FE6E20-E021-4B04-8168-F860F6F43466}" type="pres">
      <dgm:prSet presAssocID="{B1F31DEB-24C4-4393-A5C6-36805B75F57B}" presName="sp" presStyleCnt="0"/>
      <dgm:spPr/>
    </dgm:pt>
    <dgm:pt modelId="{622DCD42-98E2-4313-8714-1ED426DCDDE4}" type="pres">
      <dgm:prSet presAssocID="{26B3A53B-42FC-458B-8783-72F2E4CDE7F8}" presName="arrowAndChildren" presStyleCnt="0"/>
      <dgm:spPr/>
    </dgm:pt>
    <dgm:pt modelId="{AD0D15A4-8EF5-44DD-9849-8ACB5FFC6420}" type="pres">
      <dgm:prSet presAssocID="{26B3A53B-42FC-458B-8783-72F2E4CDE7F8}" presName="parentTextArrow" presStyleLbl="node1" presStyleIdx="4" presStyleCnt="5"/>
      <dgm:spPr/>
    </dgm:pt>
  </dgm:ptLst>
  <dgm:cxnLst>
    <dgm:cxn modelId="{6AD48223-78B6-4E96-9CF4-D091309E87EA}" type="presOf" srcId="{8133BED4-D882-43A4-8F57-D61FD601C1EB}" destId="{44E42136-3016-418B-8DBB-49DE5F275D5D}" srcOrd="0" destOrd="0" presId="urn:microsoft.com/office/officeart/2005/8/layout/process4"/>
    <dgm:cxn modelId="{2A976193-C7D6-4464-8F26-77CD43E47FAF}" type="presOf" srcId="{88E8CB27-8AA3-4EC7-878F-2C8C26BC98EC}" destId="{888AFBCC-3DE6-40EA-886E-1062912D71F1}" srcOrd="0" destOrd="0" presId="urn:microsoft.com/office/officeart/2005/8/layout/process4"/>
    <dgm:cxn modelId="{33175E96-0460-483A-A799-E77A81A17766}" srcId="{8133BED4-D882-43A4-8F57-D61FD601C1EB}" destId="{78B04B99-3980-42B4-ACAA-C3E5B9C040F5}" srcOrd="3" destOrd="0" parTransId="{FEEB6873-3BA4-4418-9DE8-DB4D27CC52AD}" sibTransId="{6A90ED53-CF72-48D9-9954-50E264889AB4}"/>
    <dgm:cxn modelId="{DF81B7A1-2123-4554-8C71-293E8B0CE840}" srcId="{8133BED4-D882-43A4-8F57-D61FD601C1EB}" destId="{848214CD-AA3C-4837-A146-074D05C39196}" srcOrd="4" destOrd="0" parTransId="{C7555652-EBAC-460E-BF4F-E9E13AEE8F84}" sibTransId="{427CC865-5B7D-4241-8173-E800F8A4D48E}"/>
    <dgm:cxn modelId="{68524DAC-03BE-4C57-BD49-E4327AAD5007}" srcId="{8133BED4-D882-43A4-8F57-D61FD601C1EB}" destId="{88E8CB27-8AA3-4EC7-878F-2C8C26BC98EC}" srcOrd="2" destOrd="0" parTransId="{7BC4E160-BF60-4D81-A5F4-0CE80AD29040}" sibTransId="{7A0ED51C-E5DA-4C48-BB6C-D2815312F6BD}"/>
    <dgm:cxn modelId="{E0E257B4-6C16-4BF0-883A-7807EA2F25CB}" type="presOf" srcId="{78B04B99-3980-42B4-ACAA-C3E5B9C040F5}" destId="{AEC3E873-E6AA-46A2-A75C-D2D3BD961B1E}" srcOrd="0" destOrd="0" presId="urn:microsoft.com/office/officeart/2005/8/layout/process4"/>
    <dgm:cxn modelId="{40930FC0-1130-44DF-8082-E0E1D5A1E482}" srcId="{8133BED4-D882-43A4-8F57-D61FD601C1EB}" destId="{26B3A53B-42FC-458B-8783-72F2E4CDE7F8}" srcOrd="0" destOrd="0" parTransId="{376EB99C-4219-472F-A4FA-CD6A59E79274}" sibTransId="{B1F31DEB-24C4-4393-A5C6-36805B75F57B}"/>
    <dgm:cxn modelId="{71F8AFE0-EADD-4BAF-89E2-0BA2F15DA558}" srcId="{8133BED4-D882-43A4-8F57-D61FD601C1EB}" destId="{F032E92F-571D-45A9-A878-14E9FA65E45D}" srcOrd="1" destOrd="0" parTransId="{430512C3-94C2-413F-A9B3-B198D0DAE4FA}" sibTransId="{2E1F624F-C002-4E25-A99C-6017AA76C8A9}"/>
    <dgm:cxn modelId="{008908E7-AC99-40E0-A746-E1B3A402D94E}" type="presOf" srcId="{26B3A53B-42FC-458B-8783-72F2E4CDE7F8}" destId="{AD0D15A4-8EF5-44DD-9849-8ACB5FFC6420}" srcOrd="0" destOrd="0" presId="urn:microsoft.com/office/officeart/2005/8/layout/process4"/>
    <dgm:cxn modelId="{B94C98E9-67ED-4857-8E82-72B4998B0AD0}" type="presOf" srcId="{F032E92F-571D-45A9-A878-14E9FA65E45D}" destId="{96341F49-7080-41BC-92E1-65E21C962682}" srcOrd="0" destOrd="0" presId="urn:microsoft.com/office/officeart/2005/8/layout/process4"/>
    <dgm:cxn modelId="{2E0E57F0-8163-4510-8A00-64C9879922BD}" type="presOf" srcId="{848214CD-AA3C-4837-A146-074D05C39196}" destId="{3CD6BE5A-6C85-487A-A407-BA6E0FDE00F2}" srcOrd="0" destOrd="0" presId="urn:microsoft.com/office/officeart/2005/8/layout/process4"/>
    <dgm:cxn modelId="{BE5CDA9E-1640-4F05-8ECE-C4C641FA80B6}" type="presParOf" srcId="{44E42136-3016-418B-8DBB-49DE5F275D5D}" destId="{D3A1469C-2D6D-4119-AE87-394A957DE63C}" srcOrd="0" destOrd="0" presId="urn:microsoft.com/office/officeart/2005/8/layout/process4"/>
    <dgm:cxn modelId="{F52E5101-37D8-40D2-94B1-FABA3336C72C}" type="presParOf" srcId="{D3A1469C-2D6D-4119-AE87-394A957DE63C}" destId="{3CD6BE5A-6C85-487A-A407-BA6E0FDE00F2}" srcOrd="0" destOrd="0" presId="urn:microsoft.com/office/officeart/2005/8/layout/process4"/>
    <dgm:cxn modelId="{6F661D32-D0CD-4DD5-86D2-1FC829E5F6A8}" type="presParOf" srcId="{44E42136-3016-418B-8DBB-49DE5F275D5D}" destId="{E51D6536-1615-4D8D-86D9-BB4C11D9CC2A}" srcOrd="1" destOrd="0" presId="urn:microsoft.com/office/officeart/2005/8/layout/process4"/>
    <dgm:cxn modelId="{42E427CC-F89F-478B-83AD-51B3F04E9256}" type="presParOf" srcId="{44E42136-3016-418B-8DBB-49DE5F275D5D}" destId="{14DA1AFE-B77C-4C3E-B3FA-94590E77261C}" srcOrd="2" destOrd="0" presId="urn:microsoft.com/office/officeart/2005/8/layout/process4"/>
    <dgm:cxn modelId="{1AAEFD21-9AC0-45FD-A94C-D5A36BA006D5}" type="presParOf" srcId="{14DA1AFE-B77C-4C3E-B3FA-94590E77261C}" destId="{AEC3E873-E6AA-46A2-A75C-D2D3BD961B1E}" srcOrd="0" destOrd="0" presId="urn:microsoft.com/office/officeart/2005/8/layout/process4"/>
    <dgm:cxn modelId="{BCD1EAA8-63DD-44CD-8D1C-6E64F782FCCF}" type="presParOf" srcId="{44E42136-3016-418B-8DBB-49DE5F275D5D}" destId="{EEF07D55-5CC2-4459-BB30-425B7AFC049C}" srcOrd="3" destOrd="0" presId="urn:microsoft.com/office/officeart/2005/8/layout/process4"/>
    <dgm:cxn modelId="{3654E493-A30B-4D00-A81E-0B8CDC937DFD}" type="presParOf" srcId="{44E42136-3016-418B-8DBB-49DE5F275D5D}" destId="{E85BDFBD-5CDF-4DD7-A8D8-454BF03B028D}" srcOrd="4" destOrd="0" presId="urn:microsoft.com/office/officeart/2005/8/layout/process4"/>
    <dgm:cxn modelId="{C1465F0B-FE83-4B2B-AF36-B10EC49C9392}" type="presParOf" srcId="{E85BDFBD-5CDF-4DD7-A8D8-454BF03B028D}" destId="{888AFBCC-3DE6-40EA-886E-1062912D71F1}" srcOrd="0" destOrd="0" presId="urn:microsoft.com/office/officeart/2005/8/layout/process4"/>
    <dgm:cxn modelId="{AA898568-AE23-480C-9CCF-B5AF5B4F8246}" type="presParOf" srcId="{44E42136-3016-418B-8DBB-49DE5F275D5D}" destId="{AEDC7D0A-3E5B-4E1E-8E04-E8DDEE34BB0E}" srcOrd="5" destOrd="0" presId="urn:microsoft.com/office/officeart/2005/8/layout/process4"/>
    <dgm:cxn modelId="{4017DBB4-C71E-4B40-AB44-676C30AABD12}" type="presParOf" srcId="{44E42136-3016-418B-8DBB-49DE5F275D5D}" destId="{6AB4DB16-098D-4154-8E0A-401BBC0030B7}" srcOrd="6" destOrd="0" presId="urn:microsoft.com/office/officeart/2005/8/layout/process4"/>
    <dgm:cxn modelId="{E131B71B-BA0D-47E5-9A7E-D655B521A400}" type="presParOf" srcId="{6AB4DB16-098D-4154-8E0A-401BBC0030B7}" destId="{96341F49-7080-41BC-92E1-65E21C962682}" srcOrd="0" destOrd="0" presId="urn:microsoft.com/office/officeart/2005/8/layout/process4"/>
    <dgm:cxn modelId="{056B705E-242E-4975-8A85-4765D4CB3C9B}" type="presParOf" srcId="{44E42136-3016-418B-8DBB-49DE5F275D5D}" destId="{25FE6E20-E021-4B04-8168-F860F6F43466}" srcOrd="7" destOrd="0" presId="urn:microsoft.com/office/officeart/2005/8/layout/process4"/>
    <dgm:cxn modelId="{41E797D3-6D6A-42CA-B58E-B79BC27ACC28}" type="presParOf" srcId="{44E42136-3016-418B-8DBB-49DE5F275D5D}" destId="{622DCD42-98E2-4313-8714-1ED426DCDDE4}" srcOrd="8" destOrd="0" presId="urn:microsoft.com/office/officeart/2005/8/layout/process4"/>
    <dgm:cxn modelId="{E72C62CE-852B-4855-A171-4549F7AD1129}" type="presParOf" srcId="{622DCD42-98E2-4313-8714-1ED426DCDDE4}" destId="{AD0D15A4-8EF5-44DD-9849-8ACB5FFC6420}"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6BE5A-6C85-487A-A407-BA6E0FDE00F2}">
      <dsp:nvSpPr>
        <dsp:cNvPr id="0" name=""/>
        <dsp:cNvSpPr/>
      </dsp:nvSpPr>
      <dsp:spPr>
        <a:xfrm>
          <a:off x="0" y="3600163"/>
          <a:ext cx="10927829" cy="590636"/>
        </a:xfrm>
        <a:prstGeom prst="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0" i="0" kern="1200"/>
            <a:t>Controversies surrounding CPD include allegations of misconduct, racial profiling, and excessive use of force.</a:t>
          </a:r>
          <a:endParaRPr lang="en-US" sz="1500" kern="1200"/>
        </a:p>
      </dsp:txBody>
      <dsp:txXfrm>
        <a:off x="0" y="3600163"/>
        <a:ext cx="10927829" cy="590636"/>
      </dsp:txXfrm>
    </dsp:sp>
    <dsp:sp modelId="{AEC3E873-E6AA-46A2-A75C-D2D3BD961B1E}">
      <dsp:nvSpPr>
        <dsp:cNvPr id="0" name=""/>
        <dsp:cNvSpPr/>
      </dsp:nvSpPr>
      <dsp:spPr>
        <a:xfrm rot="10800000">
          <a:off x="0" y="2700623"/>
          <a:ext cx="10927829" cy="908399"/>
        </a:xfrm>
        <a:prstGeom prst="upArrowCallou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0" i="0" kern="1200"/>
            <a:t>Chicago Police Department releases regular crime statistics, aiding analysis by researchers and policymakers.</a:t>
          </a:r>
          <a:endParaRPr lang="en-US" sz="1500" kern="1200"/>
        </a:p>
      </dsp:txBody>
      <dsp:txXfrm rot="10800000">
        <a:off x="0" y="2700623"/>
        <a:ext cx="10927829" cy="590250"/>
      </dsp:txXfrm>
    </dsp:sp>
    <dsp:sp modelId="{888AFBCC-3DE6-40EA-886E-1062912D71F1}">
      <dsp:nvSpPr>
        <dsp:cNvPr id="0" name=""/>
        <dsp:cNvSpPr/>
      </dsp:nvSpPr>
      <dsp:spPr>
        <a:xfrm rot="10800000">
          <a:off x="0" y="1801084"/>
          <a:ext cx="10927829" cy="908399"/>
        </a:xfrm>
        <a:prstGeom prst="upArrowCallou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0" i="0" kern="1200"/>
            <a:t>Community involvement in crime prevention programs is crucial to address underlying social issues.</a:t>
          </a:r>
          <a:endParaRPr lang="en-US" sz="1500" kern="1200"/>
        </a:p>
      </dsp:txBody>
      <dsp:txXfrm rot="10800000">
        <a:off x="0" y="1801084"/>
        <a:ext cx="10927829" cy="590250"/>
      </dsp:txXfrm>
    </dsp:sp>
    <dsp:sp modelId="{96341F49-7080-41BC-92E1-65E21C962682}">
      <dsp:nvSpPr>
        <dsp:cNvPr id="0" name=""/>
        <dsp:cNvSpPr/>
      </dsp:nvSpPr>
      <dsp:spPr>
        <a:xfrm rot="10800000">
          <a:off x="0" y="901544"/>
          <a:ext cx="10927829" cy="908399"/>
        </a:xfrm>
        <a:prstGeom prst="upArrowCallou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0" i="0" kern="1200" dirty="0"/>
            <a:t>Police implement strategies like increased patrols and community engagement to combat crime effectively.</a:t>
          </a:r>
          <a:endParaRPr lang="en-US" sz="1500" kern="1200" dirty="0"/>
        </a:p>
      </dsp:txBody>
      <dsp:txXfrm rot="10800000">
        <a:off x="0" y="901544"/>
        <a:ext cx="10927829" cy="590250"/>
      </dsp:txXfrm>
    </dsp:sp>
    <dsp:sp modelId="{AD0D15A4-8EF5-44DD-9849-8ACB5FFC6420}">
      <dsp:nvSpPr>
        <dsp:cNvPr id="0" name=""/>
        <dsp:cNvSpPr/>
      </dsp:nvSpPr>
      <dsp:spPr>
        <a:xfrm rot="10800000">
          <a:off x="0" y="2004"/>
          <a:ext cx="10927829" cy="908399"/>
        </a:xfrm>
        <a:prstGeom prst="upArrowCallou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0" i="0" kern="1200" dirty="0"/>
            <a:t>Chicago's crime rates fluctuate, particularly in violent crimes such as homicides and shootings.</a:t>
          </a:r>
          <a:endParaRPr lang="en-US" sz="1500" kern="1200" dirty="0"/>
        </a:p>
      </dsp:txBody>
      <dsp:txXfrm rot="10800000">
        <a:off x="0" y="2004"/>
        <a:ext cx="10927829" cy="5902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5974F74-FCD9-4E0F-8B6B-CD420FD35A31}" type="datetimeFigureOut">
              <a:rPr lang="en-IN" smtClean="0"/>
              <a:t>01-07-2024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86436F9-1A9F-4076-8C27-13908993CF4A}" type="slidenum">
              <a:rPr lang="en-IN" smtClean="0"/>
              <a:t>‹#›</a:t>
            </a:fld>
            <a:endParaRPr lang="en-IN"/>
          </a:p>
        </p:txBody>
      </p:sp>
    </p:spTree>
    <p:extLst>
      <p:ext uri="{BB962C8B-B14F-4D97-AF65-F5344CB8AC3E}">
        <p14:creationId xmlns:p14="http://schemas.microsoft.com/office/powerpoint/2010/main" val="3485023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974F74-FCD9-4E0F-8B6B-CD420FD35A31}" type="datetimeFigureOut">
              <a:rPr lang="en-IN" smtClean="0"/>
              <a:t>01-07-2024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86436F9-1A9F-4076-8C27-13908993CF4A}" type="slidenum">
              <a:rPr lang="en-IN" smtClean="0"/>
              <a:t>‹#›</a:t>
            </a:fld>
            <a:endParaRPr lang="en-IN"/>
          </a:p>
        </p:txBody>
      </p:sp>
    </p:spTree>
    <p:extLst>
      <p:ext uri="{BB962C8B-B14F-4D97-AF65-F5344CB8AC3E}">
        <p14:creationId xmlns:p14="http://schemas.microsoft.com/office/powerpoint/2010/main" val="3879327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5974F74-FCD9-4E0F-8B6B-CD420FD35A31}" type="datetimeFigureOut">
              <a:rPr lang="en-IN" smtClean="0"/>
              <a:t>01-07-2024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86436F9-1A9F-4076-8C27-13908993CF4A}" type="slidenum">
              <a:rPr lang="en-IN" smtClean="0"/>
              <a:t>‹#›</a:t>
            </a:fld>
            <a:endParaRPr lang="en-IN"/>
          </a:p>
        </p:txBody>
      </p:sp>
    </p:spTree>
    <p:extLst>
      <p:ext uri="{BB962C8B-B14F-4D97-AF65-F5344CB8AC3E}">
        <p14:creationId xmlns:p14="http://schemas.microsoft.com/office/powerpoint/2010/main" val="1852604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5974F74-FCD9-4E0F-8B6B-CD420FD35A31}" type="datetimeFigureOut">
              <a:rPr lang="en-IN" smtClean="0"/>
              <a:t>01-07-2024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86436F9-1A9F-4076-8C27-13908993CF4A}" type="slidenum">
              <a:rPr lang="en-IN" smtClean="0"/>
              <a:t>‹#›</a:t>
            </a:fld>
            <a:endParaRPr lang="en-IN"/>
          </a:p>
        </p:txBody>
      </p:sp>
    </p:spTree>
    <p:extLst>
      <p:ext uri="{BB962C8B-B14F-4D97-AF65-F5344CB8AC3E}">
        <p14:creationId xmlns:p14="http://schemas.microsoft.com/office/powerpoint/2010/main" val="1671706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974F74-FCD9-4E0F-8B6B-CD420FD35A31}" type="datetimeFigureOut">
              <a:rPr lang="en-IN" smtClean="0"/>
              <a:t>01-07-2024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86436F9-1A9F-4076-8C27-13908993CF4A}" type="slidenum">
              <a:rPr lang="en-IN" smtClean="0"/>
              <a:t>‹#›</a:t>
            </a:fld>
            <a:endParaRPr lang="en-IN"/>
          </a:p>
        </p:txBody>
      </p:sp>
    </p:spTree>
    <p:extLst>
      <p:ext uri="{BB962C8B-B14F-4D97-AF65-F5344CB8AC3E}">
        <p14:creationId xmlns:p14="http://schemas.microsoft.com/office/powerpoint/2010/main" val="29407069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5974F74-FCD9-4E0F-8B6B-CD420FD35A31}" type="datetimeFigureOut">
              <a:rPr lang="en-IN" smtClean="0"/>
              <a:t>01-07-2024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6436F9-1A9F-4076-8C27-13908993CF4A}" type="slidenum">
              <a:rPr lang="en-IN" smtClean="0"/>
              <a:t>‹#›</a:t>
            </a:fld>
            <a:endParaRPr lang="en-IN"/>
          </a:p>
        </p:txBody>
      </p:sp>
    </p:spTree>
    <p:extLst>
      <p:ext uri="{BB962C8B-B14F-4D97-AF65-F5344CB8AC3E}">
        <p14:creationId xmlns:p14="http://schemas.microsoft.com/office/powerpoint/2010/main" val="1218529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5974F74-FCD9-4E0F-8B6B-CD420FD35A31}" type="datetimeFigureOut">
              <a:rPr lang="en-IN" smtClean="0"/>
              <a:t>01-07-2024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386436F9-1A9F-4076-8C27-13908993CF4A}" type="slidenum">
              <a:rPr lang="en-IN" smtClean="0"/>
              <a:t>‹#›</a:t>
            </a:fld>
            <a:endParaRPr lang="en-IN"/>
          </a:p>
        </p:txBody>
      </p:sp>
    </p:spTree>
    <p:extLst>
      <p:ext uri="{BB962C8B-B14F-4D97-AF65-F5344CB8AC3E}">
        <p14:creationId xmlns:p14="http://schemas.microsoft.com/office/powerpoint/2010/main" val="1259534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5974F74-FCD9-4E0F-8B6B-CD420FD35A31}" type="datetimeFigureOut">
              <a:rPr lang="en-IN" smtClean="0"/>
              <a:t>01-07-2024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6436F9-1A9F-4076-8C27-13908993CF4A}" type="slidenum">
              <a:rPr lang="en-IN" smtClean="0"/>
              <a:t>‹#›</a:t>
            </a:fld>
            <a:endParaRPr lang="en-IN"/>
          </a:p>
        </p:txBody>
      </p:sp>
    </p:spTree>
    <p:extLst>
      <p:ext uri="{BB962C8B-B14F-4D97-AF65-F5344CB8AC3E}">
        <p14:creationId xmlns:p14="http://schemas.microsoft.com/office/powerpoint/2010/main" val="4245828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5974F74-FCD9-4E0F-8B6B-CD420FD35A31}" type="datetimeFigureOut">
              <a:rPr lang="en-IN" smtClean="0"/>
              <a:t>01-07-2024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86436F9-1A9F-4076-8C27-13908993CF4A}" type="slidenum">
              <a:rPr lang="en-IN" smtClean="0"/>
              <a:t>‹#›</a:t>
            </a:fld>
            <a:endParaRPr lang="en-IN"/>
          </a:p>
        </p:txBody>
      </p:sp>
    </p:spTree>
    <p:extLst>
      <p:ext uri="{BB962C8B-B14F-4D97-AF65-F5344CB8AC3E}">
        <p14:creationId xmlns:p14="http://schemas.microsoft.com/office/powerpoint/2010/main" val="3272151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974F74-FCD9-4E0F-8B6B-CD420FD35A31}" type="datetimeFigureOut">
              <a:rPr lang="en-IN" smtClean="0"/>
              <a:t>01-07-2024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6436F9-1A9F-4076-8C27-13908993CF4A}" type="slidenum">
              <a:rPr lang="en-IN" smtClean="0"/>
              <a:t>‹#›</a:t>
            </a:fld>
            <a:endParaRPr lang="en-IN"/>
          </a:p>
        </p:txBody>
      </p:sp>
    </p:spTree>
    <p:extLst>
      <p:ext uri="{BB962C8B-B14F-4D97-AF65-F5344CB8AC3E}">
        <p14:creationId xmlns:p14="http://schemas.microsoft.com/office/powerpoint/2010/main" val="3894435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974F74-FCD9-4E0F-8B6B-CD420FD35A31}" type="datetimeFigureOut">
              <a:rPr lang="en-IN" smtClean="0"/>
              <a:t>01-07-2024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86436F9-1A9F-4076-8C27-13908993CF4A}" type="slidenum">
              <a:rPr lang="en-IN" smtClean="0"/>
              <a:t>‹#›</a:t>
            </a:fld>
            <a:endParaRPr lang="en-IN"/>
          </a:p>
        </p:txBody>
      </p:sp>
    </p:spTree>
    <p:extLst>
      <p:ext uri="{BB962C8B-B14F-4D97-AF65-F5344CB8AC3E}">
        <p14:creationId xmlns:p14="http://schemas.microsoft.com/office/powerpoint/2010/main" val="363535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974F74-FCD9-4E0F-8B6B-CD420FD35A31}" type="datetimeFigureOut">
              <a:rPr lang="en-IN" smtClean="0"/>
              <a:t>01-07-2024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6436F9-1A9F-4076-8C27-13908993CF4A}" type="slidenum">
              <a:rPr lang="en-IN" smtClean="0"/>
              <a:t>‹#›</a:t>
            </a:fld>
            <a:endParaRPr lang="en-IN"/>
          </a:p>
        </p:txBody>
      </p:sp>
    </p:spTree>
    <p:extLst>
      <p:ext uri="{BB962C8B-B14F-4D97-AF65-F5344CB8AC3E}">
        <p14:creationId xmlns:p14="http://schemas.microsoft.com/office/powerpoint/2010/main" val="3368880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974F74-FCD9-4E0F-8B6B-CD420FD35A31}" type="datetimeFigureOut">
              <a:rPr lang="en-IN" smtClean="0"/>
              <a:t>01-07-2024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6436F9-1A9F-4076-8C27-13908993CF4A}" type="slidenum">
              <a:rPr lang="en-IN" smtClean="0"/>
              <a:t>‹#›</a:t>
            </a:fld>
            <a:endParaRPr lang="en-IN"/>
          </a:p>
        </p:txBody>
      </p:sp>
    </p:spTree>
    <p:extLst>
      <p:ext uri="{BB962C8B-B14F-4D97-AF65-F5344CB8AC3E}">
        <p14:creationId xmlns:p14="http://schemas.microsoft.com/office/powerpoint/2010/main" val="803222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974F74-FCD9-4E0F-8B6B-CD420FD35A31}" type="datetimeFigureOut">
              <a:rPr lang="en-IN" smtClean="0"/>
              <a:t>01-07-2024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6436F9-1A9F-4076-8C27-13908993CF4A}" type="slidenum">
              <a:rPr lang="en-IN" smtClean="0"/>
              <a:t>‹#›</a:t>
            </a:fld>
            <a:endParaRPr lang="en-IN"/>
          </a:p>
        </p:txBody>
      </p:sp>
    </p:spTree>
    <p:extLst>
      <p:ext uri="{BB962C8B-B14F-4D97-AF65-F5344CB8AC3E}">
        <p14:creationId xmlns:p14="http://schemas.microsoft.com/office/powerpoint/2010/main" val="2972847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974F74-FCD9-4E0F-8B6B-CD420FD35A31}" type="datetimeFigureOut">
              <a:rPr lang="en-IN" smtClean="0"/>
              <a:t>01-07-2024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86436F9-1A9F-4076-8C27-13908993CF4A}" type="slidenum">
              <a:rPr lang="en-IN" smtClean="0"/>
              <a:t>‹#›</a:t>
            </a:fld>
            <a:endParaRPr lang="en-IN"/>
          </a:p>
        </p:txBody>
      </p:sp>
    </p:spTree>
    <p:extLst>
      <p:ext uri="{BB962C8B-B14F-4D97-AF65-F5344CB8AC3E}">
        <p14:creationId xmlns:p14="http://schemas.microsoft.com/office/powerpoint/2010/main" val="3160845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974F74-FCD9-4E0F-8B6B-CD420FD35A31}" type="datetimeFigureOut">
              <a:rPr lang="en-IN" smtClean="0"/>
              <a:t>01-07-2024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86436F9-1A9F-4076-8C27-13908993CF4A}" type="slidenum">
              <a:rPr lang="en-IN" smtClean="0"/>
              <a:t>‹#›</a:t>
            </a:fld>
            <a:endParaRPr lang="en-IN"/>
          </a:p>
        </p:txBody>
      </p:sp>
    </p:spTree>
    <p:extLst>
      <p:ext uri="{BB962C8B-B14F-4D97-AF65-F5344CB8AC3E}">
        <p14:creationId xmlns:p14="http://schemas.microsoft.com/office/powerpoint/2010/main" val="140399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974F74-FCD9-4E0F-8B6B-CD420FD35A31}" type="datetimeFigureOut">
              <a:rPr lang="en-IN" smtClean="0"/>
              <a:t>01-07-2024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86436F9-1A9F-4076-8C27-13908993CF4A}" type="slidenum">
              <a:rPr lang="en-IN" smtClean="0"/>
              <a:t>‹#›</a:t>
            </a:fld>
            <a:endParaRPr lang="en-IN"/>
          </a:p>
        </p:txBody>
      </p:sp>
    </p:spTree>
    <p:extLst>
      <p:ext uri="{BB962C8B-B14F-4D97-AF65-F5344CB8AC3E}">
        <p14:creationId xmlns:p14="http://schemas.microsoft.com/office/powerpoint/2010/main" val="830927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5974F74-FCD9-4E0F-8B6B-CD420FD35A31}" type="datetimeFigureOut">
              <a:rPr lang="en-IN" smtClean="0"/>
              <a:t>01-07-2024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86436F9-1A9F-4076-8C27-13908993CF4A}" type="slidenum">
              <a:rPr lang="en-IN" smtClean="0"/>
              <a:t>‹#›</a:t>
            </a:fld>
            <a:endParaRPr lang="en-IN"/>
          </a:p>
        </p:txBody>
      </p:sp>
    </p:spTree>
    <p:extLst>
      <p:ext uri="{BB962C8B-B14F-4D97-AF65-F5344CB8AC3E}">
        <p14:creationId xmlns:p14="http://schemas.microsoft.com/office/powerpoint/2010/main" val="311555864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873F92-9191-E8BA-EB7C-C929880D9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4469" y="1133953"/>
            <a:ext cx="2143125"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1D3EAFA2-BC02-A461-F5B7-114B3EB5C9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3879" y="2712549"/>
            <a:ext cx="3913797" cy="2164252"/>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2" name="Rectangle 1">
            <a:extLst>
              <a:ext uri="{FF2B5EF4-FFF2-40B4-BE49-F238E27FC236}">
                <a16:creationId xmlns:a16="http://schemas.microsoft.com/office/drawing/2014/main" id="{60BB2E34-7ED9-98CC-C2EA-1938FBE3799C}"/>
              </a:ext>
            </a:extLst>
          </p:cNvPr>
          <p:cNvSpPr/>
          <p:nvPr/>
        </p:nvSpPr>
        <p:spPr>
          <a:xfrm>
            <a:off x="1873848" y="1099206"/>
            <a:ext cx="6340197" cy="923330"/>
          </a:xfrm>
          <a:prstGeom prst="rect">
            <a:avLst/>
          </a:prstGeom>
          <a:noFill/>
        </p:spPr>
        <p:txBody>
          <a:bodyPr wrap="none" lIns="91440" tIns="45720" rIns="91440" bIns="45720">
            <a:spAutoFit/>
          </a:bodyPr>
          <a:lstStyle/>
          <a:p>
            <a:pPr algn="ctr"/>
            <a:r>
              <a:rPr lang="en-IN" sz="5400" b="1" kern="0" dirty="0">
                <a:ln/>
                <a:solidFill>
                  <a:schemeClr val="bg1">
                    <a:lumMod val="95000"/>
                  </a:schemeClr>
                </a:solidFill>
                <a:effectLst>
                  <a:outerShdw blurRad="38100" dist="19050" dir="2700000" algn="tl" rotWithShape="0">
                    <a:schemeClr val="dk1">
                      <a:lumMod val="50000"/>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Crime Data Analysis</a:t>
            </a:r>
            <a:endParaRPr lang="en-IN" sz="5400" b="1" dirty="0">
              <a:ln/>
              <a:solidFill>
                <a:schemeClr val="bg1">
                  <a:lumMod val="95000"/>
                </a:schemeClr>
              </a:solidFill>
              <a:effectLst>
                <a:outerShdw blurRad="38100" dist="19050" dir="2700000" algn="tl" rotWithShape="0">
                  <a:schemeClr val="dk1">
                    <a:lumMod val="50000"/>
                    <a:alpha val="40000"/>
                  </a:schemeClr>
                </a:outerShdw>
              </a:effectLst>
            </a:endParaRPr>
          </a:p>
        </p:txBody>
      </p:sp>
      <p:sp>
        <p:nvSpPr>
          <p:cNvPr id="6" name="Rectangle 5">
            <a:extLst>
              <a:ext uri="{FF2B5EF4-FFF2-40B4-BE49-F238E27FC236}">
                <a16:creationId xmlns:a16="http://schemas.microsoft.com/office/drawing/2014/main" id="{AA92D008-9FA1-199C-7152-A6416BF7D6AF}"/>
              </a:ext>
            </a:extLst>
          </p:cNvPr>
          <p:cNvSpPr/>
          <p:nvPr/>
        </p:nvSpPr>
        <p:spPr>
          <a:xfrm>
            <a:off x="7285703" y="5231239"/>
            <a:ext cx="3635671" cy="461665"/>
          </a:xfrm>
          <a:prstGeom prst="rect">
            <a:avLst/>
          </a:prstGeom>
          <a:noFill/>
        </p:spPr>
        <p:txBody>
          <a:bodyPr wrap="square" lIns="91440" tIns="45720" rIns="91440" bIns="45720">
            <a:spAutoFit/>
          </a:bodyPr>
          <a:lstStyle/>
          <a:p>
            <a:pPr algn="ctr"/>
            <a:r>
              <a:rPr lang="en-US" sz="2400" b="1" cap="none" spc="50" dirty="0">
                <a:ln w="0"/>
                <a:solidFill>
                  <a:schemeClr val="bg2"/>
                </a:solidFill>
                <a:effectLst>
                  <a:innerShdw blurRad="63500" dist="50800" dir="13500000">
                    <a:srgbClr val="000000">
                      <a:alpha val="50000"/>
                    </a:srgbClr>
                  </a:innerShdw>
                </a:effectLst>
              </a:rPr>
              <a:t>Harsh Vardhan Patel</a:t>
            </a:r>
          </a:p>
        </p:txBody>
      </p:sp>
    </p:spTree>
    <p:extLst>
      <p:ext uri="{BB962C8B-B14F-4D97-AF65-F5344CB8AC3E}">
        <p14:creationId xmlns:p14="http://schemas.microsoft.com/office/powerpoint/2010/main" val="1438045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721747-D68F-CDC0-852F-698CFAF6D4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AFCAB6-A564-32F9-ECCF-C4A9D40DC5AB}"/>
              </a:ext>
            </a:extLst>
          </p:cNvPr>
          <p:cNvSpPr>
            <a:spLocks noGrp="1"/>
          </p:cNvSpPr>
          <p:nvPr>
            <p:ph type="title"/>
          </p:nvPr>
        </p:nvSpPr>
        <p:spPr>
          <a:xfrm>
            <a:off x="602541" y="349941"/>
            <a:ext cx="3629688" cy="1714834"/>
          </a:xfrm>
        </p:spPr>
        <p:txBody>
          <a:bodyPr vert="horz" lIns="91440" tIns="45720" rIns="91440" bIns="45720" rtlCol="0" anchor="t">
            <a:noAutofit/>
          </a:bodyPr>
          <a:lstStyle/>
          <a:p>
            <a:pPr algn="l">
              <a:lnSpc>
                <a:spcPct val="90000"/>
              </a:lnSpc>
            </a:pPr>
            <a:r>
              <a:rPr lang="en-US" sz="4000" b="1" kern="1200" dirty="0">
                <a:solidFill>
                  <a:schemeClr val="bg1"/>
                </a:solidFill>
                <a:latin typeface="Times New Roman" panose="02020603050405020304" pitchFamily="18" charset="0"/>
                <a:cs typeface="Times New Roman" panose="02020603050405020304" pitchFamily="18" charset="0"/>
              </a:rPr>
              <a:t>Dashboards and Visualizations </a:t>
            </a:r>
            <a:endParaRPr lang="en-US" sz="4000" kern="1200" dirty="0">
              <a:solidFill>
                <a:schemeClr val="bg1"/>
              </a:solidFill>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C8307520-4C86-E008-54A7-96A462D31B43}"/>
              </a:ext>
            </a:extLst>
          </p:cNvPr>
          <p:cNvSpPr>
            <a:spLocks noGrp="1"/>
          </p:cNvSpPr>
          <p:nvPr>
            <p:ph idx="1"/>
          </p:nvPr>
        </p:nvSpPr>
        <p:spPr>
          <a:xfrm>
            <a:off x="4330086" y="1154684"/>
            <a:ext cx="7259373" cy="4879454"/>
          </a:xfrm>
        </p:spPr>
        <p:txBody>
          <a:bodyPr vert="horz" lIns="91440" tIns="45720" rIns="91440" bIns="45720" rtlCol="0">
            <a:normAutofit fontScale="77500" lnSpcReduction="20000"/>
          </a:bodyPr>
          <a:lstStyle/>
          <a:p>
            <a:pPr marL="571500" indent="-457200">
              <a:lnSpc>
                <a:spcPct val="90000"/>
              </a:lnSpc>
              <a:buFont typeface="Arial" panose="020B0604020202020204" pitchFamily="34" charset="0"/>
              <a:buChar char="•"/>
            </a:pPr>
            <a:r>
              <a:rPr lang="en-US" sz="2800" dirty="0">
                <a:solidFill>
                  <a:schemeClr val="bg2">
                    <a:lumMod val="10000"/>
                  </a:schemeClr>
                </a:solidFill>
                <a:latin typeface="Times New Roman" panose="02020603050405020304" pitchFamily="18" charset="0"/>
                <a:cs typeface="Times New Roman" panose="02020603050405020304" pitchFamily="18" charset="0"/>
              </a:rPr>
              <a:t>Chicago: 89,916 total crimes reported; 11,000 arrests made.</a:t>
            </a:r>
          </a:p>
          <a:p>
            <a:pPr marL="571500" indent="-457200">
              <a:lnSpc>
                <a:spcPct val="90000"/>
              </a:lnSpc>
              <a:buFont typeface="Arial" panose="020B0604020202020204" pitchFamily="34" charset="0"/>
              <a:buChar char="•"/>
            </a:pPr>
            <a:r>
              <a:rPr lang="en-US" sz="2800" dirty="0">
                <a:solidFill>
                  <a:schemeClr val="bg2">
                    <a:lumMod val="10000"/>
                  </a:schemeClr>
                </a:solidFill>
                <a:latin typeface="Times New Roman" panose="02020603050405020304" pitchFamily="18" charset="0"/>
                <a:cs typeface="Times New Roman" panose="02020603050405020304" pitchFamily="18" charset="0"/>
              </a:rPr>
              <a:t>Domestic incidents: 18,000 reported, significant portion of cases.</a:t>
            </a:r>
          </a:p>
          <a:p>
            <a:pPr marL="571500" indent="-457200">
              <a:lnSpc>
                <a:spcPct val="90000"/>
              </a:lnSpc>
              <a:buFont typeface="Arial" panose="020B0604020202020204" pitchFamily="34" charset="0"/>
              <a:buChar char="•"/>
            </a:pPr>
            <a:r>
              <a:rPr lang="en-US" sz="2800" dirty="0">
                <a:solidFill>
                  <a:schemeClr val="bg2">
                    <a:lumMod val="10000"/>
                  </a:schemeClr>
                </a:solidFill>
                <a:latin typeface="Times New Roman" panose="02020603050405020304" pitchFamily="18" charset="0"/>
                <a:cs typeface="Times New Roman" panose="02020603050405020304" pitchFamily="18" charset="0"/>
              </a:rPr>
              <a:t>Arrest rate: 12.42%, indicating low resolution of reported crimes.</a:t>
            </a:r>
          </a:p>
          <a:p>
            <a:pPr marL="571500" indent="-457200">
              <a:lnSpc>
                <a:spcPct val="90000"/>
              </a:lnSpc>
              <a:buFont typeface="Arial" panose="020B0604020202020204" pitchFamily="34" charset="0"/>
              <a:buChar char="•"/>
            </a:pPr>
            <a:r>
              <a:rPr lang="en-US" sz="2800" dirty="0">
                <a:solidFill>
                  <a:schemeClr val="bg2">
                    <a:lumMod val="10000"/>
                  </a:schemeClr>
                </a:solidFill>
                <a:latin typeface="Times New Roman" panose="02020603050405020304" pitchFamily="18" charset="0"/>
                <a:cs typeface="Times New Roman" panose="02020603050405020304" pitchFamily="18" charset="0"/>
              </a:rPr>
              <a:t>Domestic cases: 18K, 20.02% of total; Non-domestic: 71.9K, 79.98%.</a:t>
            </a:r>
          </a:p>
          <a:p>
            <a:pPr marL="571500" indent="-457200">
              <a:lnSpc>
                <a:spcPct val="90000"/>
              </a:lnSpc>
              <a:buFont typeface="Arial" panose="020B0604020202020204" pitchFamily="34" charset="0"/>
              <a:buChar char="•"/>
            </a:pPr>
            <a:r>
              <a:rPr lang="en-US" sz="2800" dirty="0">
                <a:solidFill>
                  <a:schemeClr val="bg2">
                    <a:lumMod val="10000"/>
                  </a:schemeClr>
                </a:solidFill>
                <a:latin typeface="Times New Roman" panose="02020603050405020304" pitchFamily="18" charset="0"/>
                <a:cs typeface="Times New Roman" panose="02020603050405020304" pitchFamily="18" charset="0"/>
              </a:rPr>
              <a:t>Arrests: 11.16K, 12.41% of total; Non-arrest: 78.74K, 87.59%.</a:t>
            </a:r>
          </a:p>
          <a:p>
            <a:pPr marL="571500" indent="-457200">
              <a:lnSpc>
                <a:spcPct val="90000"/>
              </a:lnSpc>
              <a:buFont typeface="Arial" panose="020B0604020202020204" pitchFamily="34" charset="0"/>
              <a:buChar char="•"/>
            </a:pPr>
            <a:r>
              <a:rPr lang="en-US" sz="2800" dirty="0">
                <a:solidFill>
                  <a:schemeClr val="bg2">
                    <a:lumMod val="10000"/>
                  </a:schemeClr>
                </a:solidFill>
                <a:latin typeface="Times New Roman" panose="02020603050405020304" pitchFamily="18" charset="0"/>
                <a:cs typeface="Times New Roman" panose="02020603050405020304" pitchFamily="18" charset="0"/>
              </a:rPr>
              <a:t>Domestic cases constitute one-fifth; Majority non-domestic.</a:t>
            </a:r>
          </a:p>
          <a:p>
            <a:pPr marL="571500" indent="-457200">
              <a:lnSpc>
                <a:spcPct val="90000"/>
              </a:lnSpc>
              <a:buFont typeface="Arial" panose="020B0604020202020204" pitchFamily="34" charset="0"/>
              <a:buChar char="•"/>
            </a:pPr>
            <a:r>
              <a:rPr lang="en-US" sz="2800" dirty="0">
                <a:solidFill>
                  <a:schemeClr val="bg2">
                    <a:lumMod val="10000"/>
                  </a:schemeClr>
                </a:solidFill>
                <a:latin typeface="Times New Roman" panose="02020603050405020304" pitchFamily="18" charset="0"/>
                <a:cs typeface="Times New Roman" panose="02020603050405020304" pitchFamily="18" charset="0"/>
              </a:rPr>
              <a:t>Arrests: About one-eighth; Majority cases without arrests.</a:t>
            </a:r>
          </a:p>
          <a:p>
            <a:pPr marL="571500" indent="-457200">
              <a:lnSpc>
                <a:spcPct val="90000"/>
              </a:lnSpc>
              <a:buFont typeface="Arial" panose="020B0604020202020204" pitchFamily="34" charset="0"/>
              <a:buChar char="•"/>
            </a:pPr>
            <a:r>
              <a:rPr lang="en-US" sz="2800" dirty="0">
                <a:solidFill>
                  <a:schemeClr val="bg2">
                    <a:lumMod val="10000"/>
                  </a:schemeClr>
                </a:solidFill>
                <a:latin typeface="Times New Roman" panose="02020603050405020304" pitchFamily="18" charset="0"/>
                <a:cs typeface="Times New Roman" panose="02020603050405020304" pitchFamily="18" charset="0"/>
              </a:rPr>
              <a:t>Disproportionate distribution: Domestic cases, arrests compared to non-domestic.</a:t>
            </a:r>
          </a:p>
          <a:p>
            <a:pPr marL="400050" indent="-285750">
              <a:lnSpc>
                <a:spcPct val="90000"/>
              </a:lnSpc>
              <a:buFont typeface="Arial" panose="020B0604020202020204" pitchFamily="34" charset="0"/>
              <a:buChar char="•"/>
            </a:pPr>
            <a:endParaRPr lang="en-US" sz="1300" dirty="0">
              <a:solidFill>
                <a:schemeClr val="bg2">
                  <a:lumMod val="10000"/>
                </a:schemeClr>
              </a:solidFill>
            </a:endParaRPr>
          </a:p>
        </p:txBody>
      </p:sp>
      <p:sp>
        <p:nvSpPr>
          <p:cNvPr id="3" name="Title 1">
            <a:extLst>
              <a:ext uri="{FF2B5EF4-FFF2-40B4-BE49-F238E27FC236}">
                <a16:creationId xmlns:a16="http://schemas.microsoft.com/office/drawing/2014/main" id="{9C3D60E6-E9F8-8CA8-6735-6A13EA560264}"/>
              </a:ext>
            </a:extLst>
          </p:cNvPr>
          <p:cNvSpPr txBox="1">
            <a:spLocks/>
          </p:cNvSpPr>
          <p:nvPr/>
        </p:nvSpPr>
        <p:spPr bwMode="auto">
          <a:xfrm>
            <a:off x="8451604" y="1412489"/>
            <a:ext cx="2926080" cy="436384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indent="-228600" algn="l">
              <a:lnSpc>
                <a:spcPct val="90000"/>
              </a:lnSpc>
              <a:spcAft>
                <a:spcPts val="600"/>
              </a:spcAft>
              <a:buFont typeface="Arial" panose="020B0604020202020204" pitchFamily="34" charset="0"/>
              <a:buChar char="•"/>
            </a:pPr>
            <a:endParaRPr lang="en-US" sz="2000" dirty="0">
              <a:solidFill>
                <a:schemeClr val="tx1"/>
              </a:solidFill>
              <a:latin typeface="+mn-lt"/>
              <a:ea typeface="+mn-ea"/>
              <a:cs typeface="+mn-cs"/>
            </a:endParaRPr>
          </a:p>
        </p:txBody>
      </p:sp>
      <p:sp>
        <p:nvSpPr>
          <p:cNvPr id="4" name="Title 1">
            <a:extLst>
              <a:ext uri="{FF2B5EF4-FFF2-40B4-BE49-F238E27FC236}">
                <a16:creationId xmlns:a16="http://schemas.microsoft.com/office/drawing/2014/main" id="{872E9857-5CB7-C7A4-823D-FC19E2C8B768}"/>
              </a:ext>
            </a:extLst>
          </p:cNvPr>
          <p:cNvSpPr txBox="1">
            <a:spLocks/>
          </p:cNvSpPr>
          <p:nvPr/>
        </p:nvSpPr>
        <p:spPr bwMode="auto">
          <a:xfrm>
            <a:off x="4671315" y="540774"/>
            <a:ext cx="6918144" cy="540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lnSpcReduction="10000"/>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nSpc>
                <a:spcPct val="90000"/>
              </a:lnSpc>
            </a:pPr>
            <a:r>
              <a:rPr lang="en-US" sz="3600" b="1" dirty="0">
                <a:solidFill>
                  <a:schemeClr val="bg1"/>
                </a:solidFill>
                <a:latin typeface="Times New Roman" panose="02020603050405020304" pitchFamily="18" charset="0"/>
                <a:cs typeface="Times New Roman" panose="02020603050405020304" pitchFamily="18" charset="0"/>
              </a:rPr>
              <a:t>Main Page:</a:t>
            </a:r>
            <a:endParaRPr lang="en-US" sz="3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4572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721747-D68F-CDC0-852F-698CFAF6D47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5BA91C4-5DD3-1882-9349-E83795419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948" y="457233"/>
            <a:ext cx="11248104" cy="5947501"/>
          </a:xfrm>
          <a:prstGeom prst="rect">
            <a:avLst/>
          </a:prstGeom>
        </p:spPr>
      </p:pic>
    </p:spTree>
    <p:extLst>
      <p:ext uri="{BB962C8B-B14F-4D97-AF65-F5344CB8AC3E}">
        <p14:creationId xmlns:p14="http://schemas.microsoft.com/office/powerpoint/2010/main" val="614304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721747-D68F-CDC0-852F-698CFAF6D479}"/>
            </a:ext>
          </a:extLst>
        </p:cNvPr>
        <p:cNvGrpSpPr/>
        <p:nvPr/>
      </p:nvGrpSpPr>
      <p:grpSpPr>
        <a:xfrm>
          <a:off x="0" y="0"/>
          <a:ext cx="0" cy="0"/>
          <a:chOff x="0" y="0"/>
          <a:chExt cx="0" cy="0"/>
        </a:xfrm>
      </p:grpSpPr>
      <p:sp>
        <p:nvSpPr>
          <p:cNvPr id="5" name="Subtitle 4">
            <a:extLst>
              <a:ext uri="{FF2B5EF4-FFF2-40B4-BE49-F238E27FC236}">
                <a16:creationId xmlns:a16="http://schemas.microsoft.com/office/drawing/2014/main" id="{C8307520-4C86-E008-54A7-96A462D31B43}"/>
              </a:ext>
            </a:extLst>
          </p:cNvPr>
          <p:cNvSpPr>
            <a:spLocks noGrp="1"/>
          </p:cNvSpPr>
          <p:nvPr>
            <p:ph type="subTitle" idx="1"/>
          </p:nvPr>
        </p:nvSpPr>
        <p:spPr>
          <a:xfrm>
            <a:off x="729343" y="576512"/>
            <a:ext cx="9144000" cy="839333"/>
          </a:xfrm>
        </p:spPr>
        <p:txBody>
          <a:bodyPr>
            <a:normAutofit fontScale="92500" lnSpcReduction="20000"/>
          </a:bodyPr>
          <a:lstStyle/>
          <a:p>
            <a:pPr algn="ctr"/>
            <a:r>
              <a:rPr lang="en-IN" sz="3200" b="1" dirty="0">
                <a:solidFill>
                  <a:schemeClr val="bg1"/>
                </a:solidFill>
                <a:latin typeface="Times New Roman" panose="02020603050405020304" pitchFamily="18" charset="0"/>
                <a:cs typeface="Times New Roman" panose="02020603050405020304" pitchFamily="18" charset="0"/>
              </a:rPr>
              <a:t>Crimes in view of FBI code and Case description:</a:t>
            </a:r>
          </a:p>
        </p:txBody>
      </p:sp>
      <p:sp>
        <p:nvSpPr>
          <p:cNvPr id="4" name="Subtitle 4">
            <a:extLst>
              <a:ext uri="{FF2B5EF4-FFF2-40B4-BE49-F238E27FC236}">
                <a16:creationId xmlns:a16="http://schemas.microsoft.com/office/drawing/2014/main" id="{FD7E09D4-7213-57E4-27BA-6A7C9219FCE5}"/>
              </a:ext>
            </a:extLst>
          </p:cNvPr>
          <p:cNvSpPr txBox="1">
            <a:spLocks/>
          </p:cNvSpPr>
          <p:nvPr/>
        </p:nvSpPr>
        <p:spPr bwMode="auto">
          <a:xfrm>
            <a:off x="489858" y="1415845"/>
            <a:ext cx="5891277" cy="486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None/>
              <a:defRPr sz="2400" kern="1200">
                <a:solidFill>
                  <a:schemeClr val="tx1"/>
                </a:solidFill>
                <a:latin typeface="+mn-lt"/>
                <a:ea typeface="+mn-ea"/>
                <a:cs typeface="+mn-cs"/>
              </a:defRPr>
            </a:lvl1pPr>
            <a:lvl2pPr marL="457200" indent="0" algn="ctr" rtl="0" eaLnBrk="1" fontAlgn="base" hangingPunct="1">
              <a:spcBef>
                <a:spcPct val="20000"/>
              </a:spcBef>
              <a:spcAft>
                <a:spcPct val="0"/>
              </a:spcAft>
              <a:buNone/>
              <a:defRPr sz="2000" kern="1200">
                <a:solidFill>
                  <a:schemeClr val="tx1"/>
                </a:solidFill>
                <a:latin typeface="+mn-lt"/>
                <a:ea typeface="+mn-ea"/>
                <a:cs typeface="+mn-cs"/>
              </a:defRPr>
            </a:lvl2pPr>
            <a:lvl3pPr marL="914400" indent="0" algn="ctr" rtl="0" eaLnBrk="1" fontAlgn="base" hangingPunct="1">
              <a:spcBef>
                <a:spcPct val="20000"/>
              </a:spcBef>
              <a:spcAft>
                <a:spcPct val="0"/>
              </a:spcAft>
              <a:buNone/>
              <a:defRPr sz="1800" kern="1200">
                <a:solidFill>
                  <a:schemeClr val="tx1"/>
                </a:solidFill>
                <a:latin typeface="+mn-lt"/>
                <a:ea typeface="+mn-ea"/>
                <a:cs typeface="+mn-cs"/>
              </a:defRPr>
            </a:lvl3pPr>
            <a:lvl4pPr marL="1371600" indent="0" algn="ctr" rtl="0" eaLnBrk="1" fontAlgn="base" hangingPunct="1">
              <a:spcBef>
                <a:spcPct val="20000"/>
              </a:spcBef>
              <a:spcAft>
                <a:spcPct val="0"/>
              </a:spcAft>
              <a:buNone/>
              <a:defRPr sz="1600" kern="1200">
                <a:solidFill>
                  <a:schemeClr val="tx1"/>
                </a:solidFill>
                <a:latin typeface="+mn-lt"/>
                <a:ea typeface="+mn-ea"/>
                <a:cs typeface="+mn-cs"/>
              </a:defRPr>
            </a:lvl4pPr>
            <a:lvl5pPr marL="1828800" indent="0" algn="ctr" rtl="0" eaLnBrk="1" fontAlgn="base" hangingPunct="1">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Simple cases: Highest count at 11244 incidents reported.</a:t>
            </a:r>
          </a:p>
          <a:p>
            <a:pPr marL="342900" indent="-342900" algn="l">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Domestic battery: Second highest count at 8060 documented cases.</a:t>
            </a:r>
          </a:p>
          <a:p>
            <a:pPr marL="342900" indent="-342900" algn="l">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Theft: $500 and under, with 7024 reported incidents.</a:t>
            </a:r>
          </a:p>
          <a:p>
            <a:pPr marL="342900" indent="-342900" algn="l">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Property damage: Over $500, totaling 6813 cases recorded.</a:t>
            </a:r>
          </a:p>
          <a:p>
            <a:pPr marL="342900" indent="-342900" algn="l">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Specific crimes: Automobile, vehicle, retail theft, handgun-related offenses prevalent.</a:t>
            </a:r>
          </a:p>
          <a:p>
            <a:pPr marL="342900" indent="-342900" algn="l">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FBI Code 6: Most reported, with 19766 cases documented.</a:t>
            </a:r>
          </a:p>
          <a:p>
            <a:pPr marL="342900" indent="-342900" algn="l">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Code 08B: Second highest count, totaling 14508 reported incidents.</a:t>
            </a:r>
          </a:p>
          <a:p>
            <a:pPr marL="342900" indent="-342900" algn="l">
              <a:buFont typeface="Arial" panose="020B0604020202020204" pitchFamily="34" charset="0"/>
              <a:buChar char="•"/>
            </a:pPr>
            <a:endParaRPr lang="en-US" sz="2000" b="0" i="0" dirty="0">
              <a:solidFill>
                <a:schemeClr val="bg1"/>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C0ADF05-0530-5D66-2B90-8F7F1DFEBA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6548" y="1327354"/>
            <a:ext cx="4867954" cy="2242386"/>
          </a:xfrm>
          <a:prstGeom prst="rect">
            <a:avLst/>
          </a:prstGeom>
        </p:spPr>
      </p:pic>
      <p:pic>
        <p:nvPicPr>
          <p:cNvPr id="8" name="Picture 7">
            <a:extLst>
              <a:ext uri="{FF2B5EF4-FFF2-40B4-BE49-F238E27FC236}">
                <a16:creationId xmlns:a16="http://schemas.microsoft.com/office/drawing/2014/main" id="{7967B9CB-200F-397A-9DC3-8CEBCFACE7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6547" y="3569740"/>
            <a:ext cx="4867953" cy="2389240"/>
          </a:xfrm>
          <a:prstGeom prst="rect">
            <a:avLst/>
          </a:prstGeom>
        </p:spPr>
      </p:pic>
    </p:spTree>
    <p:extLst>
      <p:ext uri="{BB962C8B-B14F-4D97-AF65-F5344CB8AC3E}">
        <p14:creationId xmlns:p14="http://schemas.microsoft.com/office/powerpoint/2010/main" val="3439274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721747-D68F-CDC0-852F-698CFAF6D479}"/>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5FAD013-9CF5-AE9A-1CFF-E288C519EE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781" y="467289"/>
            <a:ext cx="11218606" cy="5929248"/>
          </a:xfrm>
          <a:prstGeom prst="rect">
            <a:avLst/>
          </a:prstGeom>
        </p:spPr>
      </p:pic>
    </p:spTree>
    <p:extLst>
      <p:ext uri="{BB962C8B-B14F-4D97-AF65-F5344CB8AC3E}">
        <p14:creationId xmlns:p14="http://schemas.microsoft.com/office/powerpoint/2010/main" val="3435762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721747-D68F-CDC0-852F-698CFAF6D4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433F54-A4B3-1B32-CE40-4CB50964D104}"/>
              </a:ext>
            </a:extLst>
          </p:cNvPr>
          <p:cNvSpPr txBox="1">
            <a:spLocks/>
          </p:cNvSpPr>
          <p:nvPr/>
        </p:nvSpPr>
        <p:spPr bwMode="auto">
          <a:xfrm>
            <a:off x="668593" y="501696"/>
            <a:ext cx="10884310" cy="92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1" fontAlgn="base" hangingPunct="1">
              <a:spcBef>
                <a:spcPct val="0"/>
              </a:spcBef>
              <a:spcAft>
                <a:spcPct val="0"/>
              </a:spcAft>
              <a:defRPr sz="60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r>
              <a:rPr lang="en-US" sz="4400" b="1" dirty="0">
                <a:solidFill>
                  <a:schemeClr val="bg1"/>
                </a:solidFill>
                <a:latin typeface="Times New Roman" panose="02020603050405020304" pitchFamily="18" charset="0"/>
                <a:cs typeface="Times New Roman" panose="02020603050405020304" pitchFamily="18" charset="0"/>
              </a:rPr>
              <a:t>Locality Page:</a:t>
            </a:r>
            <a:endParaRPr lang="en-IN" dirty="0">
              <a:solidFill>
                <a:schemeClr val="bg1"/>
              </a:solidFill>
            </a:endParaRPr>
          </a:p>
        </p:txBody>
      </p:sp>
      <p:sp>
        <p:nvSpPr>
          <p:cNvPr id="4" name="Subtitle 4">
            <a:extLst>
              <a:ext uri="{FF2B5EF4-FFF2-40B4-BE49-F238E27FC236}">
                <a16:creationId xmlns:a16="http://schemas.microsoft.com/office/drawing/2014/main" id="{AC058610-4601-7C65-FDE9-2BE53CB937FE}"/>
              </a:ext>
            </a:extLst>
          </p:cNvPr>
          <p:cNvSpPr txBox="1">
            <a:spLocks/>
          </p:cNvSpPr>
          <p:nvPr/>
        </p:nvSpPr>
        <p:spPr bwMode="auto">
          <a:xfrm>
            <a:off x="773009" y="1739799"/>
            <a:ext cx="10972800" cy="3689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None/>
              <a:defRPr sz="2400" kern="1200">
                <a:solidFill>
                  <a:schemeClr val="tx1"/>
                </a:solidFill>
                <a:latin typeface="+mn-lt"/>
                <a:ea typeface="+mn-ea"/>
                <a:cs typeface="+mn-cs"/>
              </a:defRPr>
            </a:lvl1pPr>
            <a:lvl2pPr marL="457200" indent="0" algn="ctr" rtl="0" eaLnBrk="1" fontAlgn="base" hangingPunct="1">
              <a:spcBef>
                <a:spcPct val="20000"/>
              </a:spcBef>
              <a:spcAft>
                <a:spcPct val="0"/>
              </a:spcAft>
              <a:buNone/>
              <a:defRPr sz="2000" kern="1200">
                <a:solidFill>
                  <a:schemeClr val="tx1"/>
                </a:solidFill>
                <a:latin typeface="+mn-lt"/>
                <a:ea typeface="+mn-ea"/>
                <a:cs typeface="+mn-cs"/>
              </a:defRPr>
            </a:lvl2pPr>
            <a:lvl3pPr marL="914400" indent="0" algn="ctr" rtl="0" eaLnBrk="1" fontAlgn="base" hangingPunct="1">
              <a:spcBef>
                <a:spcPct val="20000"/>
              </a:spcBef>
              <a:spcAft>
                <a:spcPct val="0"/>
              </a:spcAft>
              <a:buNone/>
              <a:defRPr sz="1800" kern="1200">
                <a:solidFill>
                  <a:schemeClr val="tx1"/>
                </a:solidFill>
                <a:latin typeface="+mn-lt"/>
                <a:ea typeface="+mn-ea"/>
                <a:cs typeface="+mn-cs"/>
              </a:defRPr>
            </a:lvl3pPr>
            <a:lvl4pPr marL="1371600" indent="0" algn="ctr" rtl="0" eaLnBrk="1" fontAlgn="base" hangingPunct="1">
              <a:spcBef>
                <a:spcPct val="20000"/>
              </a:spcBef>
              <a:spcAft>
                <a:spcPct val="0"/>
              </a:spcAft>
              <a:buNone/>
              <a:defRPr sz="1600" kern="1200">
                <a:solidFill>
                  <a:schemeClr val="tx1"/>
                </a:solidFill>
                <a:latin typeface="+mn-lt"/>
                <a:ea typeface="+mn-ea"/>
                <a:cs typeface="+mn-cs"/>
              </a:defRPr>
            </a:lvl4pPr>
            <a:lvl5pPr marL="1828800" indent="0" algn="ctr" rtl="0" eaLnBrk="1" fontAlgn="base" hangingPunct="1">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Locality page includes slicers for ward, type, and date.</a:t>
            </a: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Enhanced functionality, Enables filtering data by specific parameters easily.</a:t>
            </a: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Map view created, Shows case distribution, with legends for arrests.</a:t>
            </a: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Enhanced visualization, Distinguishes between arrested and non-arrested cases effectively.</a:t>
            </a: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Tree Map generated, Visualizes case occurrence based on street names.</a:t>
            </a: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Enhanced understanding: Street-wise distribution of reported cases illustrated effectively.</a:t>
            </a:r>
          </a:p>
          <a:p>
            <a:pPr marL="0" marR="0" lvl="0" indent="0" algn="l" defTabSz="914400" rtl="0" eaLnBrk="1" fontAlgn="base" latinLnBrk="0" hangingPunct="1">
              <a:lnSpc>
                <a:spcPct val="100000"/>
              </a:lnSpc>
              <a:spcBef>
                <a:spcPct val="20000"/>
              </a:spcBef>
              <a:spcAft>
                <a:spcPct val="0"/>
              </a:spcAft>
              <a:buClrTx/>
              <a:buSzTx/>
              <a:buFont typeface="+mj-lt"/>
              <a:buAutoNum type="arabicPeriod"/>
              <a:tabLst/>
              <a:defRPr/>
            </a:pPr>
            <a:endParaRPr kumimoji="0" lang="en-US" sz="1600" b="0" i="0" u="none" strike="noStrike" kern="1200" cap="none" spc="0" normalizeH="0" baseline="0" noProof="0" dirty="0">
              <a:ln>
                <a:noFill/>
              </a:ln>
              <a:solidFill>
                <a:schemeClr val="bg1"/>
              </a:solidFill>
              <a:effectLst/>
              <a:uLnTx/>
              <a:uFillTx/>
              <a:latin typeface="Söhne"/>
              <a:ea typeface="+mn-ea"/>
              <a:cs typeface="Arial"/>
            </a:endParaRPr>
          </a:p>
          <a:p>
            <a:pPr marL="0" marR="0" lvl="0" indent="0" algn="l" defTabSz="914400" rtl="0" eaLnBrk="1" fontAlgn="base" latinLnBrk="0" hangingPunct="1">
              <a:lnSpc>
                <a:spcPct val="100000"/>
              </a:lnSpc>
              <a:spcBef>
                <a:spcPct val="20000"/>
              </a:spcBef>
              <a:spcAft>
                <a:spcPct val="0"/>
              </a:spcAft>
              <a:buClrTx/>
              <a:buSzTx/>
              <a:buFont typeface="+mj-lt"/>
              <a:buAutoNum type="arabicPeriod"/>
              <a:tabLst/>
              <a:defRPr/>
            </a:pPr>
            <a:endParaRPr kumimoji="0" lang="en-US" sz="2000" b="0" i="0" u="none" strike="noStrike" kern="1200" cap="none" spc="0" normalizeH="0" baseline="0" noProof="0" dirty="0">
              <a:ln>
                <a:noFill/>
              </a:ln>
              <a:solidFill>
                <a:schemeClr val="bg1"/>
              </a:solidFill>
              <a:effectLst/>
              <a:uLnTx/>
              <a:uFillTx/>
              <a:latin typeface="Söhne"/>
              <a:ea typeface="+mn-ea"/>
              <a:cs typeface="Arial"/>
            </a:endParaRPr>
          </a:p>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IN" sz="28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086938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721747-D68F-CDC0-852F-698CFAF6D4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433F54-A4B3-1B32-CE40-4CB50964D104}"/>
              </a:ext>
            </a:extLst>
          </p:cNvPr>
          <p:cNvSpPr txBox="1">
            <a:spLocks/>
          </p:cNvSpPr>
          <p:nvPr/>
        </p:nvSpPr>
        <p:spPr bwMode="auto">
          <a:xfrm>
            <a:off x="609600" y="641297"/>
            <a:ext cx="10972800" cy="715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1" fontAlgn="base" hangingPunct="1">
              <a:spcBef>
                <a:spcPct val="0"/>
              </a:spcBef>
              <a:spcAft>
                <a:spcPct val="0"/>
              </a:spcAft>
              <a:defRPr sz="60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Ward Vs Arrest:</a:t>
            </a:r>
            <a:endParaRPr kumimoji="0" lang="en-IN" sz="6000" b="0" i="0" u="none" strike="noStrike" kern="1200" cap="none" spc="0" normalizeH="0" baseline="0" noProof="0" dirty="0">
              <a:ln>
                <a:noFill/>
              </a:ln>
              <a:solidFill>
                <a:schemeClr val="bg1"/>
              </a:solidFill>
              <a:effectLst/>
              <a:uLnTx/>
              <a:uFillTx/>
              <a:latin typeface="Arial"/>
              <a:ea typeface="+mj-ea"/>
              <a:cs typeface="Arial"/>
            </a:endParaRPr>
          </a:p>
        </p:txBody>
      </p:sp>
      <p:sp>
        <p:nvSpPr>
          <p:cNvPr id="3" name="Subtitle 4">
            <a:extLst>
              <a:ext uri="{FF2B5EF4-FFF2-40B4-BE49-F238E27FC236}">
                <a16:creationId xmlns:a16="http://schemas.microsoft.com/office/drawing/2014/main" id="{AC058610-4601-7C65-FDE9-2BE53CB937FE}"/>
              </a:ext>
            </a:extLst>
          </p:cNvPr>
          <p:cNvSpPr txBox="1">
            <a:spLocks/>
          </p:cNvSpPr>
          <p:nvPr/>
        </p:nvSpPr>
        <p:spPr bwMode="auto">
          <a:xfrm>
            <a:off x="609600" y="1567833"/>
            <a:ext cx="4827639" cy="3859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None/>
              <a:defRPr sz="2400" kern="1200">
                <a:solidFill>
                  <a:schemeClr val="tx1"/>
                </a:solidFill>
                <a:latin typeface="+mn-lt"/>
                <a:ea typeface="+mn-ea"/>
                <a:cs typeface="+mn-cs"/>
              </a:defRPr>
            </a:lvl1pPr>
            <a:lvl2pPr marL="457200" indent="0" algn="ctr" rtl="0" eaLnBrk="1" fontAlgn="base" hangingPunct="1">
              <a:spcBef>
                <a:spcPct val="20000"/>
              </a:spcBef>
              <a:spcAft>
                <a:spcPct val="0"/>
              </a:spcAft>
              <a:buNone/>
              <a:defRPr sz="2000" kern="1200">
                <a:solidFill>
                  <a:schemeClr val="tx1"/>
                </a:solidFill>
                <a:latin typeface="+mn-lt"/>
                <a:ea typeface="+mn-ea"/>
                <a:cs typeface="+mn-cs"/>
              </a:defRPr>
            </a:lvl2pPr>
            <a:lvl3pPr marL="914400" indent="0" algn="ctr" rtl="0" eaLnBrk="1" fontAlgn="base" hangingPunct="1">
              <a:spcBef>
                <a:spcPct val="20000"/>
              </a:spcBef>
              <a:spcAft>
                <a:spcPct val="0"/>
              </a:spcAft>
              <a:buNone/>
              <a:defRPr sz="1800" kern="1200">
                <a:solidFill>
                  <a:schemeClr val="tx1"/>
                </a:solidFill>
                <a:latin typeface="+mn-lt"/>
                <a:ea typeface="+mn-ea"/>
                <a:cs typeface="+mn-cs"/>
              </a:defRPr>
            </a:lvl3pPr>
            <a:lvl4pPr marL="1371600" indent="0" algn="ctr" rtl="0" eaLnBrk="1" fontAlgn="base" hangingPunct="1">
              <a:spcBef>
                <a:spcPct val="20000"/>
              </a:spcBef>
              <a:spcAft>
                <a:spcPct val="0"/>
              </a:spcAft>
              <a:buNone/>
              <a:defRPr sz="1600" kern="1200">
                <a:solidFill>
                  <a:schemeClr val="tx1"/>
                </a:solidFill>
                <a:latin typeface="+mn-lt"/>
                <a:ea typeface="+mn-ea"/>
                <a:cs typeface="+mn-cs"/>
              </a:defRPr>
            </a:lvl4pPr>
            <a:lvl5pPr marL="1828800" indent="0" algn="ctr" rtl="0" eaLnBrk="1" fontAlgn="base" hangingPunct="1">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b="0" i="0" dirty="0">
                <a:solidFill>
                  <a:schemeClr val="bg1"/>
                </a:solidFill>
                <a:effectLst/>
                <a:latin typeface="Times New Roman" panose="02020603050405020304" pitchFamily="18" charset="0"/>
                <a:cs typeface="Times New Roman" panose="02020603050405020304" pitchFamily="18" charset="0"/>
              </a:rPr>
              <a:t>Line chart displays ward-wise trends for arrested and non-arrested cases.</a:t>
            </a:r>
          </a:p>
          <a:p>
            <a:pPr marL="342900" indent="-342900" algn="l">
              <a:buFont typeface="Arial" panose="020B0604020202020204" pitchFamily="34" charset="0"/>
              <a:buChar char="•"/>
            </a:pPr>
            <a:r>
              <a:rPr lang="en-US" b="0" i="0" dirty="0">
                <a:solidFill>
                  <a:schemeClr val="bg1"/>
                </a:solidFill>
                <a:effectLst/>
                <a:latin typeface="Times New Roman" panose="02020603050405020304" pitchFamily="18" charset="0"/>
                <a:cs typeface="Times New Roman" panose="02020603050405020304" pitchFamily="18" charset="0"/>
              </a:rPr>
              <a:t>Clear graphical representation: Easily discerns fluctuations and patterns across different wards.</a:t>
            </a:r>
          </a:p>
          <a:p>
            <a:pPr marL="342900" indent="-342900" algn="l">
              <a:buFont typeface="Arial" panose="020B0604020202020204" pitchFamily="34" charset="0"/>
              <a:buChar char="•"/>
            </a:pPr>
            <a:r>
              <a:rPr lang="en-US" b="0" i="0" dirty="0">
                <a:solidFill>
                  <a:schemeClr val="bg1"/>
                </a:solidFill>
                <a:effectLst/>
                <a:latin typeface="Times New Roman" panose="02020603050405020304" pitchFamily="18" charset="0"/>
                <a:cs typeface="Times New Roman" panose="02020603050405020304" pitchFamily="18" charset="0"/>
              </a:rPr>
              <a:t>Enhanced analysis: Facilitates comparison and understanding of law enforcement outcomes in each ward.</a:t>
            </a:r>
          </a:p>
          <a:p>
            <a:pPr marL="457200" marR="0" lvl="0" indent="-457200" algn="ctr"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endParaRPr kumimoji="0" lang="en-IN" sz="28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pic>
        <p:nvPicPr>
          <p:cNvPr id="6" name="Picture 5">
            <a:extLst>
              <a:ext uri="{FF2B5EF4-FFF2-40B4-BE49-F238E27FC236}">
                <a16:creationId xmlns:a16="http://schemas.microsoft.com/office/drawing/2014/main" id="{C0D69E8B-9AF3-7244-DC9D-7ACA7B3004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2389" y="1455174"/>
            <a:ext cx="5630061" cy="3972231"/>
          </a:xfrm>
          <a:prstGeom prst="rect">
            <a:avLst/>
          </a:prstGeom>
        </p:spPr>
      </p:pic>
    </p:spTree>
    <p:extLst>
      <p:ext uri="{BB962C8B-B14F-4D97-AF65-F5344CB8AC3E}">
        <p14:creationId xmlns:p14="http://schemas.microsoft.com/office/powerpoint/2010/main" val="4215762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721747-D68F-CDC0-852F-698CFAF6D479}"/>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BD424452-8F00-7530-10FB-9B9C45B73D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586" y="439336"/>
            <a:ext cx="11239465" cy="5951546"/>
          </a:xfrm>
          <a:prstGeom prst="rect">
            <a:avLst/>
          </a:prstGeom>
        </p:spPr>
      </p:pic>
    </p:spTree>
    <p:extLst>
      <p:ext uri="{BB962C8B-B14F-4D97-AF65-F5344CB8AC3E}">
        <p14:creationId xmlns:p14="http://schemas.microsoft.com/office/powerpoint/2010/main" val="699881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721747-D68F-CDC0-852F-698CFAF6D4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433F54-A4B3-1B32-CE40-4CB50964D104}"/>
              </a:ext>
            </a:extLst>
          </p:cNvPr>
          <p:cNvSpPr txBox="1">
            <a:spLocks/>
          </p:cNvSpPr>
          <p:nvPr/>
        </p:nvSpPr>
        <p:spPr bwMode="auto">
          <a:xfrm>
            <a:off x="838200" y="365125"/>
            <a:ext cx="6237513" cy="180730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algn="ctr" rtl="0" eaLnBrk="1" fontAlgn="base" hangingPunct="1">
              <a:spcBef>
                <a:spcPct val="0"/>
              </a:spcBef>
              <a:spcAft>
                <a:spcPct val="0"/>
              </a:spcAft>
              <a:defRPr sz="60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marL="0" marR="0" lvl="0" indent="0" algn="l" fontAlgn="base">
              <a:lnSpc>
                <a:spcPct val="90000"/>
              </a:lnSpc>
              <a:spcAft>
                <a:spcPts val="600"/>
              </a:spcAft>
              <a:buClrTx/>
              <a:buSzTx/>
              <a:tabLst/>
              <a:defRPr/>
            </a:pPr>
            <a:r>
              <a:rPr kumimoji="0" lang="en-US" sz="4000" b="1" i="0" u="none" strike="noStrike"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Type of Exploration Page:</a:t>
            </a:r>
            <a:endParaRPr kumimoji="0" lang="en-US" sz="4000" b="0" i="0" u="none" strike="noStrike"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45D52244-B5AD-3B7C-058B-F8A656394091}"/>
              </a:ext>
            </a:extLst>
          </p:cNvPr>
          <p:cNvSpPr>
            <a:spLocks noGrp="1"/>
          </p:cNvSpPr>
          <p:nvPr>
            <p:ph idx="1"/>
          </p:nvPr>
        </p:nvSpPr>
        <p:spPr>
          <a:xfrm>
            <a:off x="566299" y="2347924"/>
            <a:ext cx="5780314" cy="2870074"/>
          </a:xfrm>
        </p:spPr>
        <p:txBody>
          <a:bodyPr vert="horz" lIns="91440" tIns="45720" rIns="91440" bIns="45720" rtlCol="0">
            <a:normAutofit/>
          </a:bodyPr>
          <a:lstStyle/>
          <a:p>
            <a:pPr indent="-228600">
              <a:lnSpc>
                <a:spcPct val="90000"/>
              </a:lnSpc>
              <a:buFont typeface="Arial" panose="020B0604020202020204" pitchFamily="34" charset="0"/>
              <a:buChar char="•"/>
            </a:pPr>
            <a:r>
              <a:rPr lang="en-US" sz="2400" dirty="0"/>
              <a:t>E</a:t>
            </a:r>
            <a:r>
              <a:rPr kumimoji="0" lang="en-US" sz="2400" b="0" i="0" u="none" strike="noStrike" cap="none" spc="0" normalizeH="0" baseline="0" noProof="0" dirty="0" err="1">
                <a:ln>
                  <a:noFill/>
                </a:ln>
                <a:effectLst/>
                <a:uLnTx/>
                <a:uFillTx/>
              </a:rPr>
              <a:t>xploration</a:t>
            </a:r>
            <a:r>
              <a:rPr kumimoji="0" lang="en-US" sz="2400" b="0" i="0" u="none" strike="noStrike" cap="none" spc="0" normalizeH="0" baseline="0" noProof="0" dirty="0">
                <a:ln>
                  <a:noFill/>
                </a:ln>
                <a:effectLst/>
                <a:uLnTx/>
                <a:uFillTx/>
              </a:rPr>
              <a:t> page includes slicers for month and  type.</a:t>
            </a:r>
          </a:p>
          <a:p>
            <a:pPr indent="-228600">
              <a:lnSpc>
                <a:spcPct val="90000"/>
              </a:lnSpc>
              <a:buFont typeface="Arial" panose="020B0604020202020204" pitchFamily="34" charset="0"/>
              <a:buChar char="•"/>
            </a:pPr>
            <a:r>
              <a:rPr lang="en-US" sz="2400" dirty="0"/>
              <a:t>It includes graphical representation on districts according to the arrests.</a:t>
            </a:r>
          </a:p>
          <a:p>
            <a:pPr indent="-228600">
              <a:lnSpc>
                <a:spcPct val="90000"/>
              </a:lnSpc>
              <a:buFont typeface="Arial" panose="020B0604020202020204" pitchFamily="34" charset="0"/>
              <a:buChar char="•"/>
            </a:pPr>
            <a:r>
              <a:rPr lang="en-US" sz="2400" dirty="0"/>
              <a:t>Based on the type of crime how many were arrested given in the visualizations.</a:t>
            </a:r>
          </a:p>
          <a:p>
            <a:pPr indent="-228600">
              <a:lnSpc>
                <a:spcPct val="90000"/>
              </a:lnSpc>
              <a:buFont typeface="Arial" panose="020B0604020202020204" pitchFamily="34" charset="0"/>
              <a:buChar char="•"/>
            </a:pPr>
            <a:endParaRPr kumimoji="0" lang="en-US" sz="2000" b="0" i="0" u="none" strike="noStrike" cap="none" spc="0" normalizeH="0" baseline="0" noProof="0" dirty="0">
              <a:ln>
                <a:noFill/>
              </a:ln>
              <a:effectLst/>
              <a:uLnTx/>
              <a:uFillTx/>
            </a:endParaRPr>
          </a:p>
          <a:p>
            <a:pPr indent="-228600">
              <a:lnSpc>
                <a:spcPct val="90000"/>
              </a:lnSpc>
              <a:buFont typeface="Arial" panose="020B0604020202020204" pitchFamily="34" charset="0"/>
              <a:buChar char="•"/>
            </a:pPr>
            <a:endParaRPr lang="en-US" sz="2000" dirty="0"/>
          </a:p>
        </p:txBody>
      </p:sp>
      <p:pic>
        <p:nvPicPr>
          <p:cNvPr id="7" name="Picture 6" descr="Graph on document with pen">
            <a:extLst>
              <a:ext uri="{FF2B5EF4-FFF2-40B4-BE49-F238E27FC236}">
                <a16:creationId xmlns:a16="http://schemas.microsoft.com/office/drawing/2014/main" id="{3D91A3BF-9643-83EC-8AD1-1F9DE7A695B2}"/>
              </a:ext>
            </a:extLst>
          </p:cNvPr>
          <p:cNvPicPr>
            <a:picLocks noChangeAspect="1"/>
          </p:cNvPicPr>
          <p:nvPr/>
        </p:nvPicPr>
        <p:blipFill rotWithShape="1">
          <a:blip r:embed="rId2"/>
          <a:srcRect l="21060" r="20903"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329716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721747-D68F-CDC0-852F-698CFAF6D4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433F54-A4B3-1B32-CE40-4CB50964D104}"/>
              </a:ext>
            </a:extLst>
          </p:cNvPr>
          <p:cNvSpPr txBox="1">
            <a:spLocks/>
          </p:cNvSpPr>
          <p:nvPr/>
        </p:nvSpPr>
        <p:spPr bwMode="auto">
          <a:xfrm>
            <a:off x="3437424" y="500967"/>
            <a:ext cx="4593771" cy="92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1" fontAlgn="base" hangingPunct="1">
              <a:spcBef>
                <a:spcPct val="0"/>
              </a:spcBef>
              <a:spcAft>
                <a:spcPct val="0"/>
              </a:spcAft>
              <a:defRPr sz="60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GB" sz="5400" b="1" dirty="0">
                <a:solidFill>
                  <a:schemeClr val="bg1"/>
                </a:solidFill>
                <a:effectLst/>
                <a:latin typeface="Times New Roman" panose="02020603050405020304" pitchFamily="18" charset="0"/>
                <a:ea typeface="Roboto" panose="02000000000000000000" pitchFamily="2" charset="0"/>
                <a:cs typeface="Times New Roman" panose="02020603050405020304" pitchFamily="18" charset="0"/>
              </a:rPr>
              <a:t>Conclusion</a:t>
            </a:r>
            <a:endParaRPr kumimoji="0" lang="en-IN" sz="19900"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3" name="Subtitle 4">
            <a:extLst>
              <a:ext uri="{FF2B5EF4-FFF2-40B4-BE49-F238E27FC236}">
                <a16:creationId xmlns:a16="http://schemas.microsoft.com/office/drawing/2014/main" id="{AC058610-4601-7C65-FDE9-2BE53CB937FE}"/>
              </a:ext>
            </a:extLst>
          </p:cNvPr>
          <p:cNvSpPr txBox="1">
            <a:spLocks/>
          </p:cNvSpPr>
          <p:nvPr/>
        </p:nvSpPr>
        <p:spPr bwMode="auto">
          <a:xfrm>
            <a:off x="757084" y="1632154"/>
            <a:ext cx="10913806" cy="462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None/>
              <a:defRPr sz="2400" kern="1200">
                <a:solidFill>
                  <a:schemeClr val="tx1"/>
                </a:solidFill>
                <a:latin typeface="+mn-lt"/>
                <a:ea typeface="+mn-ea"/>
                <a:cs typeface="+mn-cs"/>
              </a:defRPr>
            </a:lvl1pPr>
            <a:lvl2pPr marL="457200" indent="0" algn="ctr" rtl="0" eaLnBrk="1" fontAlgn="base" hangingPunct="1">
              <a:spcBef>
                <a:spcPct val="20000"/>
              </a:spcBef>
              <a:spcAft>
                <a:spcPct val="0"/>
              </a:spcAft>
              <a:buNone/>
              <a:defRPr sz="2000" kern="1200">
                <a:solidFill>
                  <a:schemeClr val="tx1"/>
                </a:solidFill>
                <a:latin typeface="+mn-lt"/>
                <a:ea typeface="+mn-ea"/>
                <a:cs typeface="+mn-cs"/>
              </a:defRPr>
            </a:lvl2pPr>
            <a:lvl3pPr marL="914400" indent="0" algn="ctr" rtl="0" eaLnBrk="1" fontAlgn="base" hangingPunct="1">
              <a:spcBef>
                <a:spcPct val="20000"/>
              </a:spcBef>
              <a:spcAft>
                <a:spcPct val="0"/>
              </a:spcAft>
              <a:buNone/>
              <a:defRPr sz="1800" kern="1200">
                <a:solidFill>
                  <a:schemeClr val="tx1"/>
                </a:solidFill>
                <a:latin typeface="+mn-lt"/>
                <a:ea typeface="+mn-ea"/>
                <a:cs typeface="+mn-cs"/>
              </a:defRPr>
            </a:lvl3pPr>
            <a:lvl4pPr marL="1371600" indent="0" algn="ctr" rtl="0" eaLnBrk="1" fontAlgn="base" hangingPunct="1">
              <a:spcBef>
                <a:spcPct val="20000"/>
              </a:spcBef>
              <a:spcAft>
                <a:spcPct val="0"/>
              </a:spcAft>
              <a:buNone/>
              <a:defRPr sz="1600" kern="1200">
                <a:solidFill>
                  <a:schemeClr val="tx1"/>
                </a:solidFill>
                <a:latin typeface="+mn-lt"/>
                <a:ea typeface="+mn-ea"/>
                <a:cs typeface="+mn-cs"/>
              </a:defRPr>
            </a:lvl4pPr>
            <a:lvl5pPr marL="1828800" indent="0" algn="ctr" rtl="0" eaLnBrk="1" fontAlgn="base" hangingPunct="1">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b="0" i="0" dirty="0">
                <a:solidFill>
                  <a:schemeClr val="bg1"/>
                </a:solidFill>
                <a:effectLst/>
                <a:latin typeface="Times New Roman" panose="02020603050405020304" pitchFamily="18" charset="0"/>
                <a:cs typeface="Times New Roman" panose="02020603050405020304" pitchFamily="18" charset="0"/>
              </a:rPr>
              <a:t>Chicago's crime report underscores the urgency to bolster police manpower, particularly targeting areas with high incident rates based on crime types and localities.</a:t>
            </a:r>
          </a:p>
          <a:p>
            <a:pPr marL="342900" indent="-342900" algn="l">
              <a:buFont typeface="Arial" panose="020B0604020202020204" pitchFamily="34" charset="0"/>
              <a:buChar char="•"/>
            </a:pPr>
            <a:r>
              <a:rPr lang="en-US" b="0" i="0" dirty="0">
                <a:solidFill>
                  <a:schemeClr val="bg1"/>
                </a:solidFill>
                <a:effectLst/>
                <a:latin typeface="Times New Roman" panose="02020603050405020304" pitchFamily="18" charset="0"/>
                <a:cs typeface="Times New Roman" panose="02020603050405020304" pitchFamily="18" charset="0"/>
              </a:rPr>
              <a:t>Data-driven insights and visualizations highlight specific crime patterns, guiding resource allocation for a more efficient and targeted law enforcement approach.</a:t>
            </a:r>
          </a:p>
          <a:p>
            <a:pPr marL="342900" indent="-342900" algn="l">
              <a:buFont typeface="Arial" panose="020B0604020202020204" pitchFamily="34" charset="0"/>
              <a:buChar char="•"/>
            </a:pPr>
            <a:r>
              <a:rPr lang="en-US" b="0" i="0" dirty="0">
                <a:solidFill>
                  <a:schemeClr val="bg1"/>
                </a:solidFill>
                <a:effectLst/>
                <a:latin typeface="Times New Roman" panose="02020603050405020304" pitchFamily="18" charset="0"/>
                <a:cs typeface="Times New Roman" panose="02020603050405020304" pitchFamily="18" charset="0"/>
              </a:rPr>
              <a:t>Increasing police presence in these identified hotspots is paramount to deterrence and prompt response, fostering community safety and trust.</a:t>
            </a:r>
          </a:p>
          <a:p>
            <a:pPr marL="342900" indent="-342900" algn="l">
              <a:buFont typeface="Arial" panose="020B0604020202020204" pitchFamily="34" charset="0"/>
              <a:buChar char="•"/>
            </a:pPr>
            <a:r>
              <a:rPr lang="en-US" b="0" i="0" dirty="0">
                <a:solidFill>
                  <a:schemeClr val="bg1"/>
                </a:solidFill>
                <a:effectLst/>
                <a:latin typeface="Times New Roman" panose="02020603050405020304" pitchFamily="18" charset="0"/>
                <a:cs typeface="Times New Roman" panose="02020603050405020304" pitchFamily="18" charset="0"/>
              </a:rPr>
              <a:t>Collaboration between law enforcement agencies, policymakers, and community stakeholders is essential to implement proactive strategies aimed at crime reduction.</a:t>
            </a:r>
          </a:p>
          <a:p>
            <a:pPr marL="342900" indent="-342900" algn="l">
              <a:buFont typeface="Arial" panose="020B0604020202020204" pitchFamily="34" charset="0"/>
              <a:buChar char="•"/>
            </a:pPr>
            <a:r>
              <a:rPr lang="en-US" b="0" i="0" dirty="0">
                <a:solidFill>
                  <a:schemeClr val="bg1"/>
                </a:solidFill>
                <a:effectLst/>
                <a:latin typeface="Times New Roman" panose="02020603050405020304" pitchFamily="18" charset="0"/>
                <a:cs typeface="Times New Roman" panose="02020603050405020304" pitchFamily="18" charset="0"/>
              </a:rPr>
              <a:t>Continuous monitoring and adaptation of tactics based on ongoing analysis of crime trends will be critical for sustained improvement in Chicago's security landscape.</a:t>
            </a:r>
          </a:p>
          <a:p>
            <a:pPr marL="457200" marR="0" lvl="0" indent="-457200" algn="ctr"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endParaRPr kumimoji="0" lang="en-IN" sz="2800"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1225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721747-D68F-CDC0-852F-698CFAF6D47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D8516F7-C77A-E0BA-DE1C-E307365FB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613" y="481781"/>
            <a:ext cx="11208774" cy="5889522"/>
          </a:xfrm>
          <a:prstGeom prst="rect">
            <a:avLst/>
          </a:prstGeom>
        </p:spPr>
      </p:pic>
    </p:spTree>
    <p:extLst>
      <p:ext uri="{BB962C8B-B14F-4D97-AF65-F5344CB8AC3E}">
        <p14:creationId xmlns:p14="http://schemas.microsoft.com/office/powerpoint/2010/main" val="712004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721747-D68F-CDC0-852F-698CFAF6D479}"/>
            </a:ext>
          </a:extLst>
        </p:cNvPr>
        <p:cNvGrpSpPr/>
        <p:nvPr/>
      </p:nvGrpSpPr>
      <p:grpSpPr>
        <a:xfrm>
          <a:off x="0" y="0"/>
          <a:ext cx="0" cy="0"/>
          <a:chOff x="0" y="0"/>
          <a:chExt cx="0" cy="0"/>
        </a:xfrm>
      </p:grpSpPr>
      <p:sp>
        <p:nvSpPr>
          <p:cNvPr id="12" name="Rectangle 2">
            <a:extLst>
              <a:ext uri="{FF2B5EF4-FFF2-40B4-BE49-F238E27FC236}">
                <a16:creationId xmlns:a16="http://schemas.microsoft.com/office/drawing/2014/main" id="{A3E6C366-9813-D7AE-FB41-10E2BC24510B}"/>
              </a:ext>
            </a:extLst>
          </p:cNvPr>
          <p:cNvSpPr>
            <a:spLocks noChangeArrowheads="1"/>
          </p:cNvSpPr>
          <p:nvPr/>
        </p:nvSpPr>
        <p:spPr bwMode="auto">
          <a:xfrm>
            <a:off x="1174951" y="653665"/>
            <a:ext cx="10044023" cy="87772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algn="ctr" fontAlgn="base">
              <a:lnSpc>
                <a:spcPct val="90000"/>
              </a:lnSpc>
              <a:spcAft>
                <a:spcPts val="600"/>
              </a:spcAft>
              <a:buClrTx/>
              <a:buSzTx/>
              <a:tabLst/>
            </a:pPr>
            <a:r>
              <a:rPr kumimoji="0" lang="en-US" altLang="en-US" sz="4000" b="1" i="0" u="none" strike="noStrike" kern="1200" cap="none" normalizeH="0" baseline="0" dirty="0">
                <a:ln>
                  <a:noFill/>
                </a:ln>
                <a:solidFill>
                  <a:srgbClr val="FFFFFF"/>
                </a:solidFill>
                <a:effectLst/>
                <a:latin typeface="+mj-lt"/>
                <a:ea typeface="+mj-ea"/>
                <a:cs typeface="+mj-cs"/>
              </a:rPr>
              <a:t>Introduction </a:t>
            </a:r>
          </a:p>
        </p:txBody>
      </p:sp>
      <p:graphicFrame>
        <p:nvGraphicFramePr>
          <p:cNvPr id="14" name="Content Placeholder 2">
            <a:extLst>
              <a:ext uri="{FF2B5EF4-FFF2-40B4-BE49-F238E27FC236}">
                <a16:creationId xmlns:a16="http://schemas.microsoft.com/office/drawing/2014/main" id="{7E9E5B95-245C-2FEE-22D0-F2167A9C64E9}"/>
              </a:ext>
            </a:extLst>
          </p:cNvPr>
          <p:cNvGraphicFramePr>
            <a:graphicFrameLocks noGrp="1"/>
          </p:cNvGraphicFramePr>
          <p:nvPr>
            <p:ph idx="1"/>
            <p:extLst>
              <p:ext uri="{D42A27DB-BD31-4B8C-83A1-F6EECF244321}">
                <p14:modId xmlns:p14="http://schemas.microsoft.com/office/powerpoint/2010/main" val="164961614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6391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721747-D68F-CDC0-852F-698CFAF6D479}"/>
            </a:ext>
          </a:extLst>
        </p:cNvPr>
        <p:cNvGrpSpPr/>
        <p:nvPr/>
      </p:nvGrpSpPr>
      <p:grpSpPr>
        <a:xfrm>
          <a:off x="0" y="0"/>
          <a:ext cx="0" cy="0"/>
          <a:chOff x="0" y="0"/>
          <a:chExt cx="0" cy="0"/>
        </a:xfrm>
      </p:grpSpPr>
      <p:sp>
        <p:nvSpPr>
          <p:cNvPr id="12" name="Rectangle 2">
            <a:extLst>
              <a:ext uri="{FF2B5EF4-FFF2-40B4-BE49-F238E27FC236}">
                <a16:creationId xmlns:a16="http://schemas.microsoft.com/office/drawing/2014/main" id="{A3E6C366-9813-D7AE-FB41-10E2BC24510B}"/>
              </a:ext>
            </a:extLst>
          </p:cNvPr>
          <p:cNvSpPr>
            <a:spLocks noChangeArrowheads="1"/>
          </p:cNvSpPr>
          <p:nvPr/>
        </p:nvSpPr>
        <p:spPr bwMode="auto">
          <a:xfrm>
            <a:off x="902487" y="654817"/>
            <a:ext cx="6070120" cy="116477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lnSpc>
                <a:spcPct val="90000"/>
              </a:lnSpc>
              <a:spcAft>
                <a:spcPts val="600"/>
              </a:spcAft>
              <a:buClrTx/>
              <a:buSzTx/>
              <a:tabLst/>
            </a:pPr>
            <a:r>
              <a:rPr kumimoji="0" lang="en-US" altLang="en-US" sz="4000" b="1" i="0" u="none" strike="noStrike" cap="none" normalizeH="0" baseline="0" dirty="0">
                <a:ln>
                  <a:noFill/>
                </a:ln>
                <a:solidFill>
                  <a:schemeClr val="bg1"/>
                </a:solidFill>
                <a:effectLst/>
                <a:latin typeface="+mj-lt"/>
                <a:ea typeface="+mj-ea"/>
                <a:cs typeface="+mj-cs"/>
              </a:rPr>
              <a:t>Overview</a:t>
            </a:r>
          </a:p>
        </p:txBody>
      </p:sp>
      <p:sp>
        <p:nvSpPr>
          <p:cNvPr id="5" name="Content Placeholder 4">
            <a:extLst>
              <a:ext uri="{FF2B5EF4-FFF2-40B4-BE49-F238E27FC236}">
                <a16:creationId xmlns:a16="http://schemas.microsoft.com/office/drawing/2014/main" id="{FDAECA3C-67EA-24F3-E257-B11810862660}"/>
              </a:ext>
            </a:extLst>
          </p:cNvPr>
          <p:cNvSpPr>
            <a:spLocks noGrp="1"/>
          </p:cNvSpPr>
          <p:nvPr>
            <p:ph idx="1"/>
          </p:nvPr>
        </p:nvSpPr>
        <p:spPr>
          <a:xfrm>
            <a:off x="612784" y="2330245"/>
            <a:ext cx="7479164" cy="3909831"/>
          </a:xfrm>
        </p:spPr>
        <p:txBody>
          <a:bodyPr vert="horz" lIns="91440" tIns="45720" rIns="91440" bIns="45720" rtlCol="0" anchor="ctr">
            <a:normAutofit lnSpcReduction="10000"/>
          </a:bodyPr>
          <a:lstStyle/>
          <a:p>
            <a:pPr marL="457200" algn="just">
              <a:lnSpc>
                <a:spcPct val="90000"/>
              </a:lnSpc>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In 2022, Chicago reported approximately 89,916 total cases of crime across various categories.</a:t>
            </a:r>
          </a:p>
          <a:p>
            <a:pPr marL="457200" algn="just">
              <a:lnSpc>
                <a:spcPct val="90000"/>
              </a:lnSpc>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Despite the high number of cases, there were only 11,000 arrests made by law enforcement.</a:t>
            </a:r>
          </a:p>
          <a:p>
            <a:pPr marL="457200" algn="just">
              <a:lnSpc>
                <a:spcPct val="90000"/>
              </a:lnSpc>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Domestic cases accounted for a significant portion, with approximately 18,000 incidents reported.</a:t>
            </a:r>
          </a:p>
          <a:p>
            <a:pPr marL="457200" algn="just">
              <a:lnSpc>
                <a:spcPct val="90000"/>
              </a:lnSpc>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The arrest rate stood at 12.42%, indicating that only a fraction of reported crimes resulted in arrests.</a:t>
            </a:r>
          </a:p>
          <a:p>
            <a:pPr marL="457200" algn="just">
              <a:lnSpc>
                <a:spcPct val="90000"/>
              </a:lnSpc>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The remaining cases, totaling a substantial number, were classified as non-arrest incidents, warranting further examination.</a:t>
            </a:r>
            <a:endParaRPr lang="en-US" sz="2400" dirty="0">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C8CD82FB-1792-A42B-3D1A-7D890C4DAA51}"/>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tretch>
            <a:fillRect/>
          </a:stretch>
        </p:blipFill>
        <p:spPr>
          <a:xfrm>
            <a:off x="8281561" y="1478457"/>
            <a:ext cx="1705213" cy="990738"/>
          </a:xfrm>
          <a:prstGeom prst="rect">
            <a:avLst/>
          </a:prstGeom>
        </p:spPr>
      </p:pic>
      <p:pic>
        <p:nvPicPr>
          <p:cNvPr id="21" name="Picture 20">
            <a:extLst>
              <a:ext uri="{FF2B5EF4-FFF2-40B4-BE49-F238E27FC236}">
                <a16:creationId xmlns:a16="http://schemas.microsoft.com/office/drawing/2014/main" id="{2AB5176E-B9AC-C09D-7DFF-68478B95ACFC}"/>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8800"/>
                    </a14:imgEffect>
                  </a14:imgLayer>
                </a14:imgProps>
              </a:ext>
              <a:ext uri="{28A0092B-C50C-407E-A947-70E740481C1C}">
                <a14:useLocalDpi xmlns:a14="http://schemas.microsoft.com/office/drawing/2010/main" val="0"/>
              </a:ext>
            </a:extLst>
          </a:blip>
          <a:stretch>
            <a:fillRect/>
          </a:stretch>
        </p:blipFill>
        <p:spPr>
          <a:xfrm>
            <a:off x="9986774" y="2156882"/>
            <a:ext cx="1695687" cy="971686"/>
          </a:xfrm>
          <a:prstGeom prst="rect">
            <a:avLst/>
          </a:prstGeom>
        </p:spPr>
      </p:pic>
      <p:pic>
        <p:nvPicPr>
          <p:cNvPr id="23" name="Picture 22">
            <a:extLst>
              <a:ext uri="{FF2B5EF4-FFF2-40B4-BE49-F238E27FC236}">
                <a16:creationId xmlns:a16="http://schemas.microsoft.com/office/drawing/2014/main" id="{BF85B634-0F4B-DA39-22DD-220499BFEF41}"/>
              </a:ext>
            </a:extLst>
          </p:cNvPr>
          <p:cNvPicPr>
            <a:picLocks noChangeAspect="1"/>
          </p:cNvPicPr>
          <p:nvPr/>
        </p:nvPicPr>
        <p:blipFill>
          <a:blip r:embed="rId6">
            <a:extLst>
              <a:ext uri="{BEBA8EAE-BF5A-486C-A8C5-ECC9F3942E4B}">
                <a14:imgProps xmlns:a14="http://schemas.microsoft.com/office/drawing/2010/main">
                  <a14:imgLayer r:embed="rId7">
                    <a14:imgEffect>
                      <a14:colorTemperature colorTemp="8800"/>
                    </a14:imgEffect>
                  </a14:imgLayer>
                </a14:imgProps>
              </a:ext>
              <a:ext uri="{28A0092B-C50C-407E-A947-70E740481C1C}">
                <a14:useLocalDpi xmlns:a14="http://schemas.microsoft.com/office/drawing/2010/main" val="0"/>
              </a:ext>
            </a:extLst>
          </a:blip>
          <a:stretch>
            <a:fillRect/>
          </a:stretch>
        </p:blipFill>
        <p:spPr>
          <a:xfrm>
            <a:off x="8291087" y="2835307"/>
            <a:ext cx="1695687" cy="971686"/>
          </a:xfrm>
          <a:prstGeom prst="rect">
            <a:avLst/>
          </a:prstGeom>
        </p:spPr>
      </p:pic>
      <p:pic>
        <p:nvPicPr>
          <p:cNvPr id="25" name="Picture 24">
            <a:extLst>
              <a:ext uri="{FF2B5EF4-FFF2-40B4-BE49-F238E27FC236}">
                <a16:creationId xmlns:a16="http://schemas.microsoft.com/office/drawing/2014/main" id="{585D0B3F-D0D5-4B76-456A-E0B40D86FC31}"/>
              </a:ext>
            </a:extLst>
          </p:cNvPr>
          <p:cNvPicPr>
            <a:picLocks noChangeAspect="1"/>
          </p:cNvPicPr>
          <p:nvPr/>
        </p:nvPicPr>
        <p:blipFill>
          <a:blip r:embed="rId8">
            <a:extLst>
              <a:ext uri="{BEBA8EAE-BF5A-486C-A8C5-ECC9F3942E4B}">
                <a14:imgProps xmlns:a14="http://schemas.microsoft.com/office/drawing/2010/main">
                  <a14:imgLayer r:embed="rId9">
                    <a14:imgEffect>
                      <a14:colorTemperature colorTemp="8800"/>
                    </a14:imgEffect>
                  </a14:imgLayer>
                </a14:imgProps>
              </a:ext>
              <a:ext uri="{28A0092B-C50C-407E-A947-70E740481C1C}">
                <a14:useLocalDpi xmlns:a14="http://schemas.microsoft.com/office/drawing/2010/main" val="0"/>
              </a:ext>
            </a:extLst>
          </a:blip>
          <a:stretch>
            <a:fillRect/>
          </a:stretch>
        </p:blipFill>
        <p:spPr>
          <a:xfrm>
            <a:off x="9986774" y="3582560"/>
            <a:ext cx="1714739" cy="990738"/>
          </a:xfrm>
          <a:prstGeom prst="rect">
            <a:avLst/>
          </a:prstGeom>
        </p:spPr>
      </p:pic>
      <p:pic>
        <p:nvPicPr>
          <p:cNvPr id="27" name="Picture 26">
            <a:extLst>
              <a:ext uri="{FF2B5EF4-FFF2-40B4-BE49-F238E27FC236}">
                <a16:creationId xmlns:a16="http://schemas.microsoft.com/office/drawing/2014/main" id="{030892FE-0532-C073-027F-CD80053C4323}"/>
              </a:ext>
            </a:extLst>
          </p:cNvPr>
          <p:cNvPicPr>
            <a:picLocks noChangeAspect="1"/>
          </p:cNvPicPr>
          <p:nvPr/>
        </p:nvPicPr>
        <p:blipFill>
          <a:blip r:embed="rId10">
            <a:extLst>
              <a:ext uri="{BEBA8EAE-BF5A-486C-A8C5-ECC9F3942E4B}">
                <a14:imgProps xmlns:a14="http://schemas.microsoft.com/office/drawing/2010/main">
                  <a14:imgLayer r:embed="rId11">
                    <a14:imgEffect>
                      <a14:colorTemperature colorTemp="8800"/>
                    </a14:imgEffect>
                  </a14:imgLayer>
                </a14:imgProps>
              </a:ext>
              <a:ext uri="{28A0092B-C50C-407E-A947-70E740481C1C}">
                <a14:useLocalDpi xmlns:a14="http://schemas.microsoft.com/office/drawing/2010/main" val="0"/>
              </a:ext>
            </a:extLst>
          </a:blip>
          <a:stretch>
            <a:fillRect/>
          </a:stretch>
        </p:blipFill>
        <p:spPr>
          <a:xfrm>
            <a:off x="8291087" y="4260985"/>
            <a:ext cx="1714739" cy="990738"/>
          </a:xfrm>
          <a:prstGeom prst="rect">
            <a:avLst/>
          </a:prstGeom>
        </p:spPr>
      </p:pic>
    </p:spTree>
    <p:extLst>
      <p:ext uri="{BB962C8B-B14F-4D97-AF65-F5344CB8AC3E}">
        <p14:creationId xmlns:p14="http://schemas.microsoft.com/office/powerpoint/2010/main" val="2815973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721747-D68F-CDC0-852F-698CFAF6D4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70E8C9-56E4-D1BA-66E6-84F911BC0399}"/>
              </a:ext>
            </a:extLst>
          </p:cNvPr>
          <p:cNvSpPr>
            <a:spLocks noGrp="1"/>
          </p:cNvSpPr>
          <p:nvPr>
            <p:ph type="title"/>
          </p:nvPr>
        </p:nvSpPr>
        <p:spPr>
          <a:xfrm>
            <a:off x="729144" y="268743"/>
            <a:ext cx="5149142" cy="1173717"/>
          </a:xfrm>
        </p:spPr>
        <p:txBody>
          <a:bodyPr vert="horz" lIns="91440" tIns="45720" rIns="91440" bIns="45720" rtlCol="0" anchor="ctr">
            <a:normAutofit/>
          </a:bodyPr>
          <a:lstStyle/>
          <a:p>
            <a:pPr algn="l">
              <a:lnSpc>
                <a:spcPct val="90000"/>
              </a:lnSpc>
            </a:pPr>
            <a:r>
              <a:rPr lang="en-US" sz="4800" b="1" dirty="0">
                <a:solidFill>
                  <a:schemeClr val="bg1"/>
                </a:solidFill>
                <a:latin typeface="Times New Roman" panose="02020603050405020304" pitchFamily="18" charset="0"/>
                <a:cs typeface="Times New Roman" panose="02020603050405020304" pitchFamily="18" charset="0"/>
              </a:rPr>
              <a:t>Methodologies:</a:t>
            </a:r>
          </a:p>
        </p:txBody>
      </p:sp>
      <p:sp>
        <p:nvSpPr>
          <p:cNvPr id="4" name="Rectangle 2">
            <a:extLst>
              <a:ext uri="{FF2B5EF4-FFF2-40B4-BE49-F238E27FC236}">
                <a16:creationId xmlns:a16="http://schemas.microsoft.com/office/drawing/2014/main" id="{84603371-7E66-E31C-953F-2589B7209364}"/>
              </a:ext>
            </a:extLst>
          </p:cNvPr>
          <p:cNvSpPr>
            <a:spLocks noChangeArrowheads="1"/>
          </p:cNvSpPr>
          <p:nvPr/>
        </p:nvSpPr>
        <p:spPr bwMode="auto">
          <a:xfrm>
            <a:off x="435429" y="2320413"/>
            <a:ext cx="11235461" cy="420907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lnSpcReduction="10000"/>
          </a:bodyPr>
          <a:lstStyle/>
          <a:p>
            <a:pPr marL="342900" indent="-342900" algn="just">
              <a:buFont typeface="Wingdings" panose="05000000000000000000" pitchFamily="2" charset="2"/>
              <a:buChar char="Ø"/>
            </a:pPr>
            <a:r>
              <a:rPr lang="en-US" sz="2000" b="1" i="0" dirty="0">
                <a:solidFill>
                  <a:srgbClr val="0D0D0D"/>
                </a:solidFill>
                <a:effectLst/>
                <a:latin typeface="Times New Roman" panose="02020603050405020304" pitchFamily="18" charset="0"/>
                <a:cs typeface="Times New Roman" panose="02020603050405020304" pitchFamily="18" charset="0"/>
              </a:rPr>
              <a:t>Data Import</a:t>
            </a:r>
            <a:r>
              <a:rPr lang="en-US" sz="2000" b="0" i="0" dirty="0">
                <a:solidFill>
                  <a:srgbClr val="0D0D0D"/>
                </a:solidFill>
                <a:effectLst/>
                <a:latin typeface="Times New Roman" panose="02020603050405020304" pitchFamily="18" charset="0"/>
                <a:cs typeface="Times New Roman" panose="02020603050405020304" pitchFamily="18" charset="0"/>
              </a:rPr>
              <a:t>: Begin by importing raw data into Power BI from various sources such as Excel, CSV, or databases.</a:t>
            </a:r>
          </a:p>
          <a:p>
            <a:pPr marL="342900" indent="-342900" algn="just">
              <a:buFont typeface="Wingdings" panose="05000000000000000000" pitchFamily="2" charset="2"/>
              <a:buChar char="Ø"/>
            </a:pPr>
            <a:r>
              <a:rPr lang="en-US" sz="2000" b="1" i="0" dirty="0">
                <a:solidFill>
                  <a:srgbClr val="0D0D0D"/>
                </a:solidFill>
                <a:effectLst/>
                <a:latin typeface="Times New Roman" panose="02020603050405020304" pitchFamily="18" charset="0"/>
                <a:cs typeface="Times New Roman" panose="02020603050405020304" pitchFamily="18" charset="0"/>
              </a:rPr>
              <a:t>Data Cleaning</a:t>
            </a:r>
            <a:r>
              <a:rPr lang="en-US" sz="2000" b="0" i="0" dirty="0">
                <a:solidFill>
                  <a:srgbClr val="0D0D0D"/>
                </a:solidFill>
                <a:effectLst/>
                <a:latin typeface="Times New Roman" panose="02020603050405020304" pitchFamily="18" charset="0"/>
                <a:cs typeface="Times New Roman" panose="02020603050405020304" pitchFamily="18" charset="0"/>
              </a:rPr>
              <a:t>: Utilize Power Query Editor to clean and transform data, including handling missing values, removing duplicates, and formatting data types.</a:t>
            </a:r>
          </a:p>
          <a:p>
            <a:pPr marL="342900" indent="-342900" algn="just">
              <a:buFont typeface="Wingdings" panose="05000000000000000000" pitchFamily="2" charset="2"/>
              <a:buChar char="Ø"/>
            </a:pPr>
            <a:r>
              <a:rPr lang="en-US" sz="2000" b="1" i="0" dirty="0">
                <a:solidFill>
                  <a:srgbClr val="0D0D0D"/>
                </a:solidFill>
                <a:effectLst/>
                <a:latin typeface="Times New Roman" panose="02020603050405020304" pitchFamily="18" charset="0"/>
                <a:cs typeface="Times New Roman" panose="02020603050405020304" pitchFamily="18" charset="0"/>
              </a:rPr>
              <a:t>Data Modeling</a:t>
            </a:r>
            <a:r>
              <a:rPr lang="en-US" sz="2000" b="0" i="0" dirty="0">
                <a:solidFill>
                  <a:srgbClr val="0D0D0D"/>
                </a:solidFill>
                <a:effectLst/>
                <a:latin typeface="Times New Roman" panose="02020603050405020304" pitchFamily="18" charset="0"/>
                <a:cs typeface="Times New Roman" panose="02020603050405020304" pitchFamily="18" charset="0"/>
              </a:rPr>
              <a:t>: Design a data model by creating relationships between different tables, ensuring data integrity and accuracy.</a:t>
            </a:r>
          </a:p>
          <a:p>
            <a:pPr marL="342900" indent="-342900" algn="just">
              <a:buFont typeface="Wingdings" panose="05000000000000000000" pitchFamily="2" charset="2"/>
              <a:buChar char="Ø"/>
            </a:pPr>
            <a:r>
              <a:rPr lang="en-US" sz="2000" b="1" i="0" dirty="0">
                <a:solidFill>
                  <a:srgbClr val="0D0D0D"/>
                </a:solidFill>
                <a:effectLst/>
                <a:latin typeface="Times New Roman" panose="02020603050405020304" pitchFamily="18" charset="0"/>
                <a:cs typeface="Times New Roman" panose="02020603050405020304" pitchFamily="18" charset="0"/>
              </a:rPr>
              <a:t>Report Design</a:t>
            </a:r>
            <a:r>
              <a:rPr lang="en-US" sz="2000" b="0" i="0" dirty="0">
                <a:solidFill>
                  <a:srgbClr val="0D0D0D"/>
                </a:solidFill>
                <a:effectLst/>
                <a:latin typeface="Times New Roman" panose="02020603050405020304" pitchFamily="18" charset="0"/>
                <a:cs typeface="Times New Roman" panose="02020603050405020304" pitchFamily="18" charset="0"/>
              </a:rPr>
              <a:t>: Develop visually appealing and intuitive reports using Power BI's drag-and-drop interface.</a:t>
            </a:r>
          </a:p>
          <a:p>
            <a:pPr marL="342900" indent="-342900" algn="just">
              <a:buFont typeface="Wingdings" panose="05000000000000000000" pitchFamily="2" charset="2"/>
              <a:buChar char="Ø"/>
            </a:pPr>
            <a:r>
              <a:rPr lang="en-US" sz="2000" b="1" i="0" dirty="0">
                <a:solidFill>
                  <a:srgbClr val="0D0D0D"/>
                </a:solidFill>
                <a:effectLst/>
                <a:latin typeface="Times New Roman" panose="02020603050405020304" pitchFamily="18" charset="0"/>
                <a:cs typeface="Times New Roman" panose="02020603050405020304" pitchFamily="18" charset="0"/>
              </a:rPr>
              <a:t>Visualization Selection</a:t>
            </a:r>
            <a:r>
              <a:rPr lang="en-US" sz="2000" b="0" i="0" dirty="0">
                <a:solidFill>
                  <a:srgbClr val="0D0D0D"/>
                </a:solidFill>
                <a:effectLst/>
                <a:latin typeface="Times New Roman" panose="02020603050405020304" pitchFamily="18" charset="0"/>
                <a:cs typeface="Times New Roman" panose="02020603050405020304" pitchFamily="18" charset="0"/>
              </a:rPr>
              <a:t>: Choose appropriate visualizations such as bar charts, line charts, and maps to effectively convey insights.</a:t>
            </a:r>
          </a:p>
          <a:p>
            <a:pPr marL="342900" indent="-342900" algn="just">
              <a:buFont typeface="Wingdings" panose="05000000000000000000" pitchFamily="2" charset="2"/>
              <a:buChar char="Ø"/>
            </a:pPr>
            <a:r>
              <a:rPr lang="en-US" sz="2000" b="1" i="0" dirty="0">
                <a:solidFill>
                  <a:srgbClr val="0D0D0D"/>
                </a:solidFill>
                <a:effectLst/>
                <a:latin typeface="Times New Roman" panose="02020603050405020304" pitchFamily="18" charset="0"/>
                <a:cs typeface="Times New Roman" panose="02020603050405020304" pitchFamily="18" charset="0"/>
              </a:rPr>
              <a:t>Filtering and Slicing</a:t>
            </a:r>
            <a:r>
              <a:rPr lang="en-US" sz="2000" b="0" i="0" dirty="0">
                <a:solidFill>
                  <a:srgbClr val="0D0D0D"/>
                </a:solidFill>
                <a:effectLst/>
                <a:latin typeface="Times New Roman" panose="02020603050405020304" pitchFamily="18" charset="0"/>
                <a:cs typeface="Times New Roman" panose="02020603050405020304" pitchFamily="18" charset="0"/>
              </a:rPr>
              <a:t>: Implement filters and slicers to enable users to interact with the data dynamically, allowing for deeper analysis.</a:t>
            </a:r>
          </a:p>
          <a:p>
            <a:pPr marL="342900" indent="-342900" algn="just">
              <a:buFont typeface="Wingdings" panose="05000000000000000000" pitchFamily="2" charset="2"/>
              <a:buChar char="Ø"/>
            </a:pPr>
            <a:r>
              <a:rPr lang="en-US" sz="2000" b="1" i="0" dirty="0">
                <a:solidFill>
                  <a:srgbClr val="0D0D0D"/>
                </a:solidFill>
                <a:effectLst/>
                <a:latin typeface="Times New Roman" panose="02020603050405020304" pitchFamily="18" charset="0"/>
                <a:cs typeface="Times New Roman" panose="02020603050405020304" pitchFamily="18" charset="0"/>
              </a:rPr>
              <a:t>Report Publishing</a:t>
            </a:r>
            <a:r>
              <a:rPr lang="en-US" sz="2000" b="0" i="0" dirty="0">
                <a:solidFill>
                  <a:srgbClr val="0D0D0D"/>
                </a:solidFill>
                <a:effectLst/>
                <a:latin typeface="Times New Roman" panose="02020603050405020304" pitchFamily="18" charset="0"/>
                <a:cs typeface="Times New Roman" panose="02020603050405020304" pitchFamily="18" charset="0"/>
              </a:rPr>
              <a:t>: Share reports securely with stakeholders by publishing them to the Power BI Service or embedding them in other applications.</a:t>
            </a:r>
          </a:p>
        </p:txBody>
      </p:sp>
    </p:spTree>
    <p:extLst>
      <p:ext uri="{BB962C8B-B14F-4D97-AF65-F5344CB8AC3E}">
        <p14:creationId xmlns:p14="http://schemas.microsoft.com/office/powerpoint/2010/main" val="4058492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721747-D68F-CDC0-852F-698CFAF6D479}"/>
            </a:ext>
          </a:extLst>
        </p:cNvPr>
        <p:cNvGrpSpPr/>
        <p:nvPr/>
      </p:nvGrpSpPr>
      <p:grpSpPr>
        <a:xfrm>
          <a:off x="0" y="0"/>
          <a:ext cx="0" cy="0"/>
          <a:chOff x="0" y="0"/>
          <a:chExt cx="0" cy="0"/>
        </a:xfrm>
      </p:grpSpPr>
      <p:sp>
        <p:nvSpPr>
          <p:cNvPr id="12" name="Rectangle 2">
            <a:extLst>
              <a:ext uri="{FF2B5EF4-FFF2-40B4-BE49-F238E27FC236}">
                <a16:creationId xmlns:a16="http://schemas.microsoft.com/office/drawing/2014/main" id="{A3E6C366-9813-D7AE-FB41-10E2BC24510B}"/>
              </a:ext>
            </a:extLst>
          </p:cNvPr>
          <p:cNvSpPr>
            <a:spLocks noChangeArrowheads="1"/>
          </p:cNvSpPr>
          <p:nvPr/>
        </p:nvSpPr>
        <p:spPr bwMode="auto">
          <a:xfrm>
            <a:off x="1001485" y="1201175"/>
            <a:ext cx="1018902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spcBef>
                <a:spcPct val="0"/>
              </a:spcBef>
              <a:spcAft>
                <a:spcPts val="600"/>
              </a:spcAft>
              <a:buClrTx/>
              <a:buSzTx/>
              <a:buFontTx/>
              <a:buNone/>
              <a:tabLst/>
            </a:pPr>
            <a:r>
              <a:rPr kumimoji="0" lang="en-GB" altLang="en-US" sz="2000" b="0" i="0" u="none" strike="noStrike" cap="none" normalizeH="0" baseline="0" dirty="0">
                <a:ln>
                  <a:noFill/>
                </a:ln>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These are the locations a greater number of crimes are occur those are higher than expected. Here the graph shows the higher crimes.</a:t>
            </a:r>
            <a:endParaRPr kumimoji="0" lang="en-GB" altLang="en-US"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438965A8-81E1-9B85-E819-287EE63C2023}"/>
              </a:ext>
            </a:extLst>
          </p:cNvPr>
          <p:cNvGraphicFramePr>
            <a:graphicFrameLocks noGrp="1"/>
          </p:cNvGraphicFramePr>
          <p:nvPr>
            <p:extLst>
              <p:ext uri="{D42A27DB-BD31-4B8C-83A1-F6EECF244321}">
                <p14:modId xmlns:p14="http://schemas.microsoft.com/office/powerpoint/2010/main" val="488742303"/>
              </p:ext>
            </p:extLst>
          </p:nvPr>
        </p:nvGraphicFramePr>
        <p:xfrm>
          <a:off x="665238" y="2012097"/>
          <a:ext cx="4850659" cy="4242690"/>
        </p:xfrm>
        <a:graphic>
          <a:graphicData uri="http://schemas.openxmlformats.org/drawingml/2006/table">
            <a:tbl>
              <a:tblPr firstRow="1" firstCol="1" bandRow="1">
                <a:tableStyleId>{0505E3EF-67EA-436B-97B2-0124C06EBD24}</a:tableStyleId>
              </a:tblPr>
              <a:tblGrid>
                <a:gridCol w="3468483">
                  <a:extLst>
                    <a:ext uri="{9D8B030D-6E8A-4147-A177-3AD203B41FA5}">
                      <a16:colId xmlns:a16="http://schemas.microsoft.com/office/drawing/2014/main" val="2526259642"/>
                    </a:ext>
                  </a:extLst>
                </a:gridCol>
                <a:gridCol w="1382176">
                  <a:extLst>
                    <a:ext uri="{9D8B030D-6E8A-4147-A177-3AD203B41FA5}">
                      <a16:colId xmlns:a16="http://schemas.microsoft.com/office/drawing/2014/main" val="5646503"/>
                    </a:ext>
                  </a:extLst>
                </a:gridCol>
              </a:tblGrid>
              <a:tr h="732904">
                <a:tc>
                  <a:txBody>
                    <a:bodyPr/>
                    <a:lstStyle/>
                    <a:p>
                      <a:pPr algn="ctr">
                        <a:lnSpc>
                          <a:spcPct val="115000"/>
                        </a:lnSpc>
                      </a:pPr>
                      <a:r>
                        <a:rPr lang="en-IN" sz="1600" b="1" dirty="0">
                          <a:solidFill>
                            <a:schemeClr val="tx1"/>
                          </a:solidFill>
                          <a:effectLst/>
                          <a:latin typeface="Arial Narrow" panose="020B0606020202030204" pitchFamily="34" charset="0"/>
                        </a:rPr>
                        <a:t>Location Description</a:t>
                      </a:r>
                      <a:endParaRPr lang="en-IN" sz="1600" b="1" dirty="0">
                        <a:solidFill>
                          <a:schemeClr val="tx1"/>
                        </a:solidFill>
                        <a:effectLst/>
                        <a:latin typeface="Arial Narrow" panose="020B060602020203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15000"/>
                        </a:lnSpc>
                      </a:pPr>
                      <a:r>
                        <a:rPr lang="en-IN" sz="1600" b="1" dirty="0">
                          <a:solidFill>
                            <a:schemeClr val="tx1"/>
                          </a:solidFill>
                          <a:effectLst/>
                          <a:latin typeface="Arial Narrow" panose="020B0606020202030204" pitchFamily="34" charset="0"/>
                        </a:rPr>
                        <a:t>Count of Case Number</a:t>
                      </a:r>
                      <a:endParaRPr lang="en-IN" sz="1600" b="1" dirty="0">
                        <a:solidFill>
                          <a:schemeClr val="tx1"/>
                        </a:solidFill>
                        <a:effectLst/>
                        <a:latin typeface="Arial Narrow" panose="020B060602020203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33657136"/>
                  </a:ext>
                </a:extLst>
              </a:tr>
              <a:tr h="250699">
                <a:tc>
                  <a:txBody>
                    <a:bodyPr/>
                    <a:lstStyle/>
                    <a:p>
                      <a:pPr>
                        <a:lnSpc>
                          <a:spcPct val="115000"/>
                        </a:lnSpc>
                      </a:pPr>
                      <a:r>
                        <a:rPr lang="en-IN" sz="1100" dirty="0">
                          <a:solidFill>
                            <a:schemeClr val="tx1"/>
                          </a:solidFill>
                          <a:effectLst/>
                          <a:latin typeface="Arial Narrow" panose="020B0606020202030204" pitchFamily="34" charset="0"/>
                        </a:rPr>
                        <a:t>STREET</a:t>
                      </a:r>
                      <a:endParaRPr lang="en-IN" sz="1100" dirty="0">
                        <a:solidFill>
                          <a:schemeClr val="tx1"/>
                        </a:solidFill>
                        <a:effectLst/>
                        <a:latin typeface="Arial Narrow" panose="020B060602020203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r">
                        <a:lnSpc>
                          <a:spcPct val="115000"/>
                        </a:lnSpc>
                      </a:pPr>
                      <a:r>
                        <a:rPr lang="en-IN" sz="1100" dirty="0">
                          <a:solidFill>
                            <a:schemeClr val="tx1"/>
                          </a:solidFill>
                          <a:effectLst/>
                          <a:latin typeface="Arial Narrow" panose="020B0606020202030204" pitchFamily="34" charset="0"/>
                        </a:rPr>
                        <a:t>23028</a:t>
                      </a:r>
                      <a:endParaRPr lang="en-IN" sz="1100" dirty="0">
                        <a:solidFill>
                          <a:schemeClr val="tx1"/>
                        </a:solidFill>
                        <a:effectLst/>
                        <a:latin typeface="Arial Narrow" panose="020B0606020202030204" pitchFamily="34"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14149950"/>
                  </a:ext>
                </a:extLst>
              </a:tr>
              <a:tr h="250699">
                <a:tc>
                  <a:txBody>
                    <a:bodyPr/>
                    <a:lstStyle/>
                    <a:p>
                      <a:pPr>
                        <a:lnSpc>
                          <a:spcPct val="115000"/>
                        </a:lnSpc>
                      </a:pPr>
                      <a:r>
                        <a:rPr lang="en-IN" sz="1100" dirty="0">
                          <a:solidFill>
                            <a:schemeClr val="tx1"/>
                          </a:solidFill>
                          <a:effectLst/>
                          <a:latin typeface="Arial Narrow" panose="020B0606020202030204" pitchFamily="34" charset="0"/>
                        </a:rPr>
                        <a:t>APARTMENT</a:t>
                      </a:r>
                      <a:endParaRPr lang="en-IN" sz="1100" dirty="0">
                        <a:solidFill>
                          <a:schemeClr val="tx1"/>
                        </a:solidFill>
                        <a:effectLst/>
                        <a:latin typeface="Arial Narrow" panose="020B060602020203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r">
                        <a:lnSpc>
                          <a:spcPct val="115000"/>
                        </a:lnSpc>
                      </a:pPr>
                      <a:r>
                        <a:rPr lang="en-IN" sz="1100">
                          <a:solidFill>
                            <a:schemeClr val="tx1"/>
                          </a:solidFill>
                          <a:effectLst/>
                          <a:latin typeface="Arial Narrow" panose="020B0606020202030204" pitchFamily="34" charset="0"/>
                        </a:rPr>
                        <a:t>19019</a:t>
                      </a:r>
                      <a:endParaRPr lang="en-IN" sz="1100">
                        <a:solidFill>
                          <a:schemeClr val="tx1"/>
                        </a:solidFill>
                        <a:effectLst/>
                        <a:latin typeface="Arial Narrow" panose="020B0606020202030204" pitchFamily="34"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90601723"/>
                  </a:ext>
                </a:extLst>
              </a:tr>
              <a:tr h="250699">
                <a:tc>
                  <a:txBody>
                    <a:bodyPr/>
                    <a:lstStyle/>
                    <a:p>
                      <a:pPr>
                        <a:lnSpc>
                          <a:spcPct val="115000"/>
                        </a:lnSpc>
                      </a:pPr>
                      <a:r>
                        <a:rPr lang="en-IN" sz="1100">
                          <a:solidFill>
                            <a:schemeClr val="tx1"/>
                          </a:solidFill>
                          <a:effectLst/>
                          <a:latin typeface="Arial Narrow" panose="020B0606020202030204" pitchFamily="34" charset="0"/>
                        </a:rPr>
                        <a:t>RESIDENCE</a:t>
                      </a:r>
                      <a:endParaRPr lang="en-IN" sz="1100">
                        <a:solidFill>
                          <a:schemeClr val="tx1"/>
                        </a:solidFill>
                        <a:effectLst/>
                        <a:latin typeface="Arial Narrow" panose="020B060602020203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r">
                        <a:lnSpc>
                          <a:spcPct val="115000"/>
                        </a:lnSpc>
                      </a:pPr>
                      <a:r>
                        <a:rPr lang="en-IN" sz="1100">
                          <a:solidFill>
                            <a:schemeClr val="tx1"/>
                          </a:solidFill>
                          <a:effectLst/>
                          <a:latin typeface="Arial Narrow" panose="020B0606020202030204" pitchFamily="34" charset="0"/>
                        </a:rPr>
                        <a:t>12018</a:t>
                      </a:r>
                      <a:endParaRPr lang="en-IN" sz="1100">
                        <a:solidFill>
                          <a:schemeClr val="tx1"/>
                        </a:solidFill>
                        <a:effectLst/>
                        <a:latin typeface="Arial Narrow" panose="020B0606020202030204" pitchFamily="34"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63135520"/>
                  </a:ext>
                </a:extLst>
              </a:tr>
              <a:tr h="250699">
                <a:tc>
                  <a:txBody>
                    <a:bodyPr/>
                    <a:lstStyle/>
                    <a:p>
                      <a:pPr>
                        <a:lnSpc>
                          <a:spcPct val="115000"/>
                        </a:lnSpc>
                      </a:pPr>
                      <a:r>
                        <a:rPr lang="en-IN" sz="1100" dirty="0">
                          <a:solidFill>
                            <a:schemeClr val="tx1"/>
                          </a:solidFill>
                          <a:effectLst/>
                          <a:latin typeface="Arial Narrow" panose="020B0606020202030204" pitchFamily="34" charset="0"/>
                        </a:rPr>
                        <a:t>SIDEWALK</a:t>
                      </a:r>
                      <a:endParaRPr lang="en-IN" sz="1100" dirty="0">
                        <a:solidFill>
                          <a:schemeClr val="tx1"/>
                        </a:solidFill>
                        <a:effectLst/>
                        <a:latin typeface="Arial Narrow" panose="020B060602020203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r">
                        <a:lnSpc>
                          <a:spcPct val="115000"/>
                        </a:lnSpc>
                      </a:pPr>
                      <a:r>
                        <a:rPr lang="en-IN" sz="1100">
                          <a:solidFill>
                            <a:schemeClr val="tx1"/>
                          </a:solidFill>
                          <a:effectLst/>
                          <a:latin typeface="Arial Narrow" panose="020B0606020202030204" pitchFamily="34" charset="0"/>
                        </a:rPr>
                        <a:t>4302</a:t>
                      </a:r>
                      <a:endParaRPr lang="en-IN" sz="1100">
                        <a:solidFill>
                          <a:schemeClr val="tx1"/>
                        </a:solidFill>
                        <a:effectLst/>
                        <a:latin typeface="Arial Narrow" panose="020B0606020202030204" pitchFamily="34"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18123474"/>
                  </a:ext>
                </a:extLst>
              </a:tr>
              <a:tr h="250699">
                <a:tc>
                  <a:txBody>
                    <a:bodyPr/>
                    <a:lstStyle/>
                    <a:p>
                      <a:pPr>
                        <a:lnSpc>
                          <a:spcPct val="115000"/>
                        </a:lnSpc>
                      </a:pPr>
                      <a:r>
                        <a:rPr lang="en-IN" sz="1100" dirty="0">
                          <a:solidFill>
                            <a:schemeClr val="tx1"/>
                          </a:solidFill>
                          <a:effectLst/>
                          <a:latin typeface="Arial Narrow" panose="020B0606020202030204" pitchFamily="34" charset="0"/>
                        </a:rPr>
                        <a:t>PARKING LOT / GARAGE (NON-RESIDENTIAL)</a:t>
                      </a:r>
                      <a:endParaRPr lang="en-IN" sz="1100" dirty="0">
                        <a:solidFill>
                          <a:schemeClr val="tx1"/>
                        </a:solidFill>
                        <a:effectLst/>
                        <a:latin typeface="Arial Narrow" panose="020B060602020203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r">
                        <a:lnSpc>
                          <a:spcPct val="115000"/>
                        </a:lnSpc>
                      </a:pPr>
                      <a:r>
                        <a:rPr lang="en-IN" sz="1100" dirty="0">
                          <a:solidFill>
                            <a:schemeClr val="tx1"/>
                          </a:solidFill>
                          <a:effectLst/>
                          <a:latin typeface="Arial Narrow" panose="020B0606020202030204" pitchFamily="34" charset="0"/>
                        </a:rPr>
                        <a:t>3166</a:t>
                      </a:r>
                      <a:endParaRPr lang="en-IN" sz="1100" dirty="0">
                        <a:solidFill>
                          <a:schemeClr val="tx1"/>
                        </a:solidFill>
                        <a:effectLst/>
                        <a:latin typeface="Arial Narrow" panose="020B0606020202030204" pitchFamily="34"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78347121"/>
                  </a:ext>
                </a:extLst>
              </a:tr>
              <a:tr h="250699">
                <a:tc>
                  <a:txBody>
                    <a:bodyPr/>
                    <a:lstStyle/>
                    <a:p>
                      <a:pPr>
                        <a:lnSpc>
                          <a:spcPct val="115000"/>
                        </a:lnSpc>
                      </a:pPr>
                      <a:r>
                        <a:rPr lang="en-IN" sz="1100">
                          <a:solidFill>
                            <a:schemeClr val="tx1"/>
                          </a:solidFill>
                          <a:effectLst/>
                          <a:latin typeface="Arial Narrow" panose="020B0606020202030204" pitchFamily="34" charset="0"/>
                        </a:rPr>
                        <a:t>SMALL RETAIL STORE</a:t>
                      </a:r>
                      <a:endParaRPr lang="en-IN" sz="1100">
                        <a:solidFill>
                          <a:schemeClr val="tx1"/>
                        </a:solidFill>
                        <a:effectLst/>
                        <a:latin typeface="Arial Narrow" panose="020B060602020203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r">
                        <a:lnSpc>
                          <a:spcPct val="115000"/>
                        </a:lnSpc>
                      </a:pPr>
                      <a:r>
                        <a:rPr lang="en-IN" sz="1100">
                          <a:solidFill>
                            <a:schemeClr val="tx1"/>
                          </a:solidFill>
                          <a:effectLst/>
                          <a:latin typeface="Arial Narrow" panose="020B0606020202030204" pitchFamily="34" charset="0"/>
                        </a:rPr>
                        <a:t>2929</a:t>
                      </a:r>
                      <a:endParaRPr lang="en-IN" sz="1100">
                        <a:solidFill>
                          <a:schemeClr val="tx1"/>
                        </a:solidFill>
                        <a:effectLst/>
                        <a:latin typeface="Arial Narrow" panose="020B0606020202030204" pitchFamily="34"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53927671"/>
                  </a:ext>
                </a:extLst>
              </a:tr>
              <a:tr h="250699">
                <a:tc>
                  <a:txBody>
                    <a:bodyPr/>
                    <a:lstStyle/>
                    <a:p>
                      <a:pPr>
                        <a:lnSpc>
                          <a:spcPct val="115000"/>
                        </a:lnSpc>
                      </a:pPr>
                      <a:r>
                        <a:rPr lang="en-IN" sz="1100" dirty="0">
                          <a:solidFill>
                            <a:schemeClr val="tx1"/>
                          </a:solidFill>
                          <a:effectLst/>
                          <a:latin typeface="Arial Narrow" panose="020B0606020202030204" pitchFamily="34" charset="0"/>
                        </a:rPr>
                        <a:t>RESTAURANT</a:t>
                      </a:r>
                      <a:endParaRPr lang="en-IN" sz="1100" dirty="0">
                        <a:solidFill>
                          <a:schemeClr val="tx1"/>
                        </a:solidFill>
                        <a:effectLst/>
                        <a:latin typeface="Arial Narrow" panose="020B060602020203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r">
                        <a:lnSpc>
                          <a:spcPct val="115000"/>
                        </a:lnSpc>
                      </a:pPr>
                      <a:r>
                        <a:rPr lang="en-IN" sz="1100">
                          <a:solidFill>
                            <a:schemeClr val="tx1"/>
                          </a:solidFill>
                          <a:effectLst/>
                          <a:latin typeface="Arial Narrow" panose="020B0606020202030204" pitchFamily="34" charset="0"/>
                        </a:rPr>
                        <a:t>1914</a:t>
                      </a:r>
                      <a:endParaRPr lang="en-IN" sz="1100">
                        <a:solidFill>
                          <a:schemeClr val="tx1"/>
                        </a:solidFill>
                        <a:effectLst/>
                        <a:latin typeface="Arial Narrow" panose="020B0606020202030204" pitchFamily="34"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43226038"/>
                  </a:ext>
                </a:extLst>
              </a:tr>
              <a:tr h="250699">
                <a:tc>
                  <a:txBody>
                    <a:bodyPr/>
                    <a:lstStyle/>
                    <a:p>
                      <a:pPr>
                        <a:lnSpc>
                          <a:spcPct val="115000"/>
                        </a:lnSpc>
                      </a:pPr>
                      <a:r>
                        <a:rPr lang="en-IN" sz="1100">
                          <a:solidFill>
                            <a:schemeClr val="tx1"/>
                          </a:solidFill>
                          <a:effectLst/>
                          <a:latin typeface="Arial Narrow" panose="020B0606020202030204" pitchFamily="34" charset="0"/>
                        </a:rPr>
                        <a:t>ALLEY</a:t>
                      </a:r>
                      <a:endParaRPr lang="en-IN" sz="1100">
                        <a:solidFill>
                          <a:schemeClr val="tx1"/>
                        </a:solidFill>
                        <a:effectLst/>
                        <a:latin typeface="Arial Narrow" panose="020B060602020203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r">
                        <a:lnSpc>
                          <a:spcPct val="115000"/>
                        </a:lnSpc>
                      </a:pPr>
                      <a:r>
                        <a:rPr lang="en-IN" sz="1100">
                          <a:solidFill>
                            <a:schemeClr val="tx1"/>
                          </a:solidFill>
                          <a:effectLst/>
                          <a:latin typeface="Arial Narrow" panose="020B0606020202030204" pitchFamily="34" charset="0"/>
                        </a:rPr>
                        <a:t>1799</a:t>
                      </a:r>
                      <a:endParaRPr lang="en-IN" sz="1100">
                        <a:solidFill>
                          <a:schemeClr val="tx1"/>
                        </a:solidFill>
                        <a:effectLst/>
                        <a:latin typeface="Arial Narrow" panose="020B0606020202030204" pitchFamily="34"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62584384"/>
                  </a:ext>
                </a:extLst>
              </a:tr>
              <a:tr h="250699">
                <a:tc>
                  <a:txBody>
                    <a:bodyPr/>
                    <a:lstStyle/>
                    <a:p>
                      <a:pPr>
                        <a:lnSpc>
                          <a:spcPct val="115000"/>
                        </a:lnSpc>
                      </a:pPr>
                      <a:r>
                        <a:rPr lang="en-IN" sz="1100">
                          <a:solidFill>
                            <a:schemeClr val="tx1"/>
                          </a:solidFill>
                          <a:effectLst/>
                          <a:latin typeface="Arial Narrow" panose="020B0606020202030204" pitchFamily="34" charset="0"/>
                        </a:rPr>
                        <a:t>DEPARTMENT STORE</a:t>
                      </a:r>
                      <a:endParaRPr lang="en-IN" sz="1100">
                        <a:solidFill>
                          <a:schemeClr val="tx1"/>
                        </a:solidFill>
                        <a:effectLst/>
                        <a:latin typeface="Arial Narrow" panose="020B060602020203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r">
                        <a:lnSpc>
                          <a:spcPct val="115000"/>
                        </a:lnSpc>
                      </a:pPr>
                      <a:r>
                        <a:rPr lang="en-IN" sz="1100">
                          <a:solidFill>
                            <a:schemeClr val="tx1"/>
                          </a:solidFill>
                          <a:effectLst/>
                          <a:latin typeface="Arial Narrow" panose="020B0606020202030204" pitchFamily="34" charset="0"/>
                        </a:rPr>
                        <a:t>1467</a:t>
                      </a:r>
                      <a:endParaRPr lang="en-IN" sz="1100">
                        <a:solidFill>
                          <a:schemeClr val="tx1"/>
                        </a:solidFill>
                        <a:effectLst/>
                        <a:latin typeface="Arial Narrow" panose="020B0606020202030204" pitchFamily="34"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78952117"/>
                  </a:ext>
                </a:extLst>
              </a:tr>
              <a:tr h="250699">
                <a:tc>
                  <a:txBody>
                    <a:bodyPr/>
                    <a:lstStyle/>
                    <a:p>
                      <a:pPr>
                        <a:lnSpc>
                          <a:spcPct val="115000"/>
                        </a:lnSpc>
                      </a:pPr>
                      <a:r>
                        <a:rPr lang="en-IN" sz="1100">
                          <a:solidFill>
                            <a:schemeClr val="tx1"/>
                          </a:solidFill>
                          <a:effectLst/>
                          <a:latin typeface="Arial Narrow" panose="020B0606020202030204" pitchFamily="34" charset="0"/>
                        </a:rPr>
                        <a:t>COMMERCIAL / BUSINESS OFFICE</a:t>
                      </a:r>
                      <a:endParaRPr lang="en-IN" sz="1100">
                        <a:solidFill>
                          <a:schemeClr val="tx1"/>
                        </a:solidFill>
                        <a:effectLst/>
                        <a:latin typeface="Arial Narrow" panose="020B060602020203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r">
                        <a:lnSpc>
                          <a:spcPct val="115000"/>
                        </a:lnSpc>
                      </a:pPr>
                      <a:r>
                        <a:rPr lang="en-IN" sz="1100">
                          <a:solidFill>
                            <a:schemeClr val="tx1"/>
                          </a:solidFill>
                          <a:effectLst/>
                          <a:latin typeface="Arial Narrow" panose="020B0606020202030204" pitchFamily="34" charset="0"/>
                        </a:rPr>
                        <a:t>1372</a:t>
                      </a:r>
                      <a:endParaRPr lang="en-IN" sz="1100">
                        <a:solidFill>
                          <a:schemeClr val="tx1"/>
                        </a:solidFill>
                        <a:effectLst/>
                        <a:latin typeface="Arial Narrow" panose="020B0606020202030204" pitchFamily="34"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74831708"/>
                  </a:ext>
                </a:extLst>
              </a:tr>
              <a:tr h="250699">
                <a:tc>
                  <a:txBody>
                    <a:bodyPr/>
                    <a:lstStyle/>
                    <a:p>
                      <a:pPr>
                        <a:lnSpc>
                          <a:spcPct val="115000"/>
                        </a:lnSpc>
                      </a:pPr>
                      <a:r>
                        <a:rPr lang="en-IN" sz="1100">
                          <a:solidFill>
                            <a:schemeClr val="tx1"/>
                          </a:solidFill>
                          <a:effectLst/>
                          <a:latin typeface="Arial Narrow" panose="020B0606020202030204" pitchFamily="34" charset="0"/>
                        </a:rPr>
                        <a:t>GAS STATION</a:t>
                      </a:r>
                      <a:endParaRPr lang="en-IN" sz="1100">
                        <a:solidFill>
                          <a:schemeClr val="tx1"/>
                        </a:solidFill>
                        <a:effectLst/>
                        <a:latin typeface="Arial Narrow" panose="020B060602020203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r">
                        <a:lnSpc>
                          <a:spcPct val="115000"/>
                        </a:lnSpc>
                      </a:pPr>
                      <a:r>
                        <a:rPr lang="en-IN" sz="1100">
                          <a:solidFill>
                            <a:schemeClr val="tx1"/>
                          </a:solidFill>
                          <a:effectLst/>
                          <a:latin typeface="Arial Narrow" panose="020B0606020202030204" pitchFamily="34" charset="0"/>
                        </a:rPr>
                        <a:t>1306</a:t>
                      </a:r>
                      <a:endParaRPr lang="en-IN" sz="1100">
                        <a:solidFill>
                          <a:schemeClr val="tx1"/>
                        </a:solidFill>
                        <a:effectLst/>
                        <a:latin typeface="Arial Narrow" panose="020B0606020202030204" pitchFamily="34"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34140947"/>
                  </a:ext>
                </a:extLst>
              </a:tr>
              <a:tr h="250699">
                <a:tc>
                  <a:txBody>
                    <a:bodyPr/>
                    <a:lstStyle/>
                    <a:p>
                      <a:pPr>
                        <a:lnSpc>
                          <a:spcPct val="115000"/>
                        </a:lnSpc>
                      </a:pPr>
                      <a:r>
                        <a:rPr lang="en-IN" sz="1100">
                          <a:solidFill>
                            <a:schemeClr val="tx1"/>
                          </a:solidFill>
                          <a:effectLst/>
                          <a:latin typeface="Arial Narrow" panose="020B0606020202030204" pitchFamily="34" charset="0"/>
                        </a:rPr>
                        <a:t>OTHER (SPECIFY)</a:t>
                      </a:r>
                      <a:endParaRPr lang="en-IN" sz="1100">
                        <a:solidFill>
                          <a:schemeClr val="tx1"/>
                        </a:solidFill>
                        <a:effectLst/>
                        <a:latin typeface="Arial Narrow" panose="020B060602020203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r">
                        <a:lnSpc>
                          <a:spcPct val="115000"/>
                        </a:lnSpc>
                      </a:pPr>
                      <a:r>
                        <a:rPr lang="en-IN" sz="1100">
                          <a:solidFill>
                            <a:schemeClr val="tx1"/>
                          </a:solidFill>
                          <a:effectLst/>
                          <a:latin typeface="Arial Narrow" panose="020B0606020202030204" pitchFamily="34" charset="0"/>
                        </a:rPr>
                        <a:t>1279</a:t>
                      </a:r>
                      <a:endParaRPr lang="en-IN" sz="1100">
                        <a:solidFill>
                          <a:schemeClr val="tx1"/>
                        </a:solidFill>
                        <a:effectLst/>
                        <a:latin typeface="Arial Narrow" panose="020B0606020202030204" pitchFamily="34"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1385226"/>
                  </a:ext>
                </a:extLst>
              </a:tr>
              <a:tr h="250699">
                <a:tc>
                  <a:txBody>
                    <a:bodyPr/>
                    <a:lstStyle/>
                    <a:p>
                      <a:pPr>
                        <a:lnSpc>
                          <a:spcPct val="115000"/>
                        </a:lnSpc>
                      </a:pPr>
                      <a:r>
                        <a:rPr lang="en-IN" sz="1100">
                          <a:solidFill>
                            <a:schemeClr val="tx1"/>
                          </a:solidFill>
                          <a:effectLst/>
                          <a:latin typeface="Arial Narrow" panose="020B0606020202030204" pitchFamily="34" charset="0"/>
                        </a:rPr>
                        <a:t>VEHICLE NON-COMMERCIAL</a:t>
                      </a:r>
                      <a:endParaRPr lang="en-IN" sz="1100">
                        <a:solidFill>
                          <a:schemeClr val="tx1"/>
                        </a:solidFill>
                        <a:effectLst/>
                        <a:latin typeface="Arial Narrow" panose="020B060602020203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r">
                        <a:lnSpc>
                          <a:spcPct val="115000"/>
                        </a:lnSpc>
                      </a:pPr>
                      <a:r>
                        <a:rPr lang="en-IN" sz="1100">
                          <a:solidFill>
                            <a:schemeClr val="tx1"/>
                          </a:solidFill>
                          <a:effectLst/>
                          <a:latin typeface="Arial Narrow" panose="020B0606020202030204" pitchFamily="34" charset="0"/>
                        </a:rPr>
                        <a:t>1223</a:t>
                      </a:r>
                      <a:endParaRPr lang="en-IN" sz="1100">
                        <a:solidFill>
                          <a:schemeClr val="tx1"/>
                        </a:solidFill>
                        <a:effectLst/>
                        <a:latin typeface="Arial Narrow" panose="020B0606020202030204" pitchFamily="34"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08534136"/>
                  </a:ext>
                </a:extLst>
              </a:tr>
              <a:tr h="250699">
                <a:tc>
                  <a:txBody>
                    <a:bodyPr/>
                    <a:lstStyle/>
                    <a:p>
                      <a:pPr>
                        <a:lnSpc>
                          <a:spcPct val="115000"/>
                        </a:lnSpc>
                      </a:pPr>
                      <a:r>
                        <a:rPr lang="en-IN" sz="1100">
                          <a:solidFill>
                            <a:schemeClr val="tx1"/>
                          </a:solidFill>
                          <a:effectLst/>
                          <a:latin typeface="Arial Narrow" panose="020B0606020202030204" pitchFamily="34" charset="0"/>
                        </a:rPr>
                        <a:t>RESIDENCE - PORCH / HALLWAY</a:t>
                      </a:r>
                      <a:endParaRPr lang="en-IN" sz="1100">
                        <a:solidFill>
                          <a:schemeClr val="tx1"/>
                        </a:solidFill>
                        <a:effectLst/>
                        <a:latin typeface="Arial Narrow" panose="020B060602020203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r">
                        <a:lnSpc>
                          <a:spcPct val="115000"/>
                        </a:lnSpc>
                      </a:pPr>
                      <a:r>
                        <a:rPr lang="en-IN" sz="1100" dirty="0">
                          <a:solidFill>
                            <a:schemeClr val="tx1"/>
                          </a:solidFill>
                          <a:effectLst/>
                          <a:latin typeface="Arial Narrow" panose="020B0606020202030204" pitchFamily="34" charset="0"/>
                        </a:rPr>
                        <a:t>1150</a:t>
                      </a:r>
                      <a:endParaRPr lang="en-IN" sz="1100" dirty="0">
                        <a:solidFill>
                          <a:schemeClr val="tx1"/>
                        </a:solidFill>
                        <a:effectLst/>
                        <a:latin typeface="Arial Narrow" panose="020B0606020202030204" pitchFamily="34"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24676429"/>
                  </a:ext>
                </a:extLst>
              </a:tr>
            </a:tbl>
          </a:graphicData>
        </a:graphic>
      </p:graphicFrame>
      <p:pic>
        <p:nvPicPr>
          <p:cNvPr id="1025" name="Picture 6" descr="A graph showing a number&#10;&#10;Description automatically generated">
            <a:extLst>
              <a:ext uri="{FF2B5EF4-FFF2-40B4-BE49-F238E27FC236}">
                <a16:creationId xmlns:a16="http://schemas.microsoft.com/office/drawing/2014/main" id="{6DF3DDEE-53BB-7FD7-D385-6C66F71462AB}"/>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5722374" y="2002540"/>
            <a:ext cx="5804388" cy="42522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30F13372-8B4C-EE78-3A69-3D84352A3592}"/>
              </a:ext>
            </a:extLst>
          </p:cNvPr>
          <p:cNvSpPr>
            <a:spLocks noChangeArrowheads="1"/>
          </p:cNvSpPr>
          <p:nvPr/>
        </p:nvSpPr>
        <p:spPr bwMode="auto">
          <a:xfrm>
            <a:off x="1001485" y="686655"/>
            <a:ext cx="81416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spcBef>
                <a:spcPct val="0"/>
              </a:spcBef>
              <a:spcAft>
                <a:spcPts val="600"/>
              </a:spcAft>
              <a:buClrTx/>
              <a:buSzTx/>
              <a:buFontTx/>
              <a:buNone/>
              <a:tabLst/>
            </a:pPr>
            <a:r>
              <a:rPr lang="en-GB" altLang="en-US" sz="3200" b="1"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L</a:t>
            </a:r>
            <a:r>
              <a:rPr kumimoji="0" lang="en-GB" altLang="en-US" sz="3200" b="1" i="0" u="none" strike="noStrike" cap="none" normalizeH="0" baseline="0" dirty="0">
                <a:ln>
                  <a:noFill/>
                </a:ln>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ocations Vs </a:t>
            </a:r>
            <a:r>
              <a:rPr lang="en-GB" altLang="en-US" sz="3200" b="1"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C</a:t>
            </a:r>
            <a:r>
              <a:rPr kumimoji="0" lang="en-GB" altLang="en-US" sz="3200" b="1" i="0" u="none" strike="noStrike" cap="none" normalizeH="0" baseline="0" dirty="0">
                <a:ln>
                  <a:noFill/>
                </a:ln>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rimes:</a:t>
            </a:r>
            <a:endParaRPr kumimoji="0" lang="en-GB"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1C45F98D-AF1C-3496-EBF8-4BED3CC84F83}"/>
              </a:ext>
            </a:extLst>
          </p:cNvPr>
          <p:cNvSpPr>
            <a:spLocks noChangeArrowheads="1"/>
          </p:cNvSpPr>
          <p:nvPr/>
        </p:nvSpPr>
        <p:spPr bwMode="auto">
          <a:xfrm>
            <a:off x="2644960" y="150663"/>
            <a:ext cx="814163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spcBef>
                <a:spcPct val="0"/>
              </a:spcBef>
              <a:spcAft>
                <a:spcPts val="600"/>
              </a:spcAft>
              <a:buClrTx/>
              <a:buSzTx/>
              <a:buFontTx/>
              <a:buNone/>
              <a:tabLst/>
            </a:pPr>
            <a:r>
              <a:rPr lang="en-GB" sz="3600" b="1" dirty="0">
                <a:solidFill>
                  <a:schemeClr val="tx2">
                    <a:lumMod val="40000"/>
                    <a:lumOff val="60000"/>
                  </a:schemeClr>
                </a:solidFill>
                <a:effectLst/>
                <a:latin typeface="Times New Roman" panose="02020603050405020304" pitchFamily="18" charset="0"/>
                <a:ea typeface="Roboto" panose="02000000000000000000" pitchFamily="2" charset="0"/>
                <a:cs typeface="Times New Roman" panose="02020603050405020304" pitchFamily="18" charset="0"/>
              </a:rPr>
              <a:t>Analysis of Objective Questions</a:t>
            </a:r>
            <a:endParaRPr kumimoji="0" lang="en-GB" altLang="en-US" sz="3600" b="1" i="0" u="none" strike="noStrike" cap="none" normalizeH="0" baseline="0" dirty="0">
              <a:ln>
                <a:noFill/>
              </a:ln>
              <a:solidFill>
                <a:schemeClr val="tx2">
                  <a:lumMod val="40000"/>
                  <a:lumOff val="6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6446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721747-D68F-CDC0-852F-698CFAF6D479}"/>
            </a:ext>
          </a:extLst>
        </p:cNvPr>
        <p:cNvGrpSpPr/>
        <p:nvPr/>
      </p:nvGrpSpPr>
      <p:grpSpPr>
        <a:xfrm>
          <a:off x="0" y="0"/>
          <a:ext cx="0" cy="0"/>
          <a:chOff x="0" y="0"/>
          <a:chExt cx="0" cy="0"/>
        </a:xfrm>
      </p:grpSpPr>
      <p:sp>
        <p:nvSpPr>
          <p:cNvPr id="2" name="Rectangle 2">
            <a:extLst>
              <a:ext uri="{FF2B5EF4-FFF2-40B4-BE49-F238E27FC236}">
                <a16:creationId xmlns:a16="http://schemas.microsoft.com/office/drawing/2014/main" id="{583D25CA-FE47-C983-6DD2-759A6DF108BD}"/>
              </a:ext>
            </a:extLst>
          </p:cNvPr>
          <p:cNvSpPr>
            <a:spLocks noChangeArrowheads="1"/>
          </p:cNvSpPr>
          <p:nvPr/>
        </p:nvSpPr>
        <p:spPr bwMode="auto">
          <a:xfrm>
            <a:off x="5961266" y="1321211"/>
            <a:ext cx="568234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a:ln>
                  <a:noFill/>
                </a:ln>
                <a:solidFill>
                  <a:schemeClr val="tx1"/>
                </a:solidFill>
                <a:effectLst/>
                <a:latin typeface="Times New Roman" panose="02020603050405020304" pitchFamily="18" charset="0"/>
                <a:ea typeface="Lato" panose="020F0502020204030203" pitchFamily="34" charset="0"/>
                <a:cs typeface="Times New Roman" panose="02020603050405020304" pitchFamily="18" charset="0"/>
              </a:rPr>
              <a:t>Here is the ration Between Domestic related crimes to other types of crimes nearly 1:4 </a:t>
            </a:r>
          </a:p>
          <a:p>
            <a:pPr marL="0" marR="0" lvl="0" indent="0"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a:ln>
                  <a:noFill/>
                </a:ln>
                <a:solidFill>
                  <a:schemeClr val="tx1"/>
                </a:solidFill>
                <a:effectLst/>
                <a:latin typeface="Times New Roman" panose="02020603050405020304" pitchFamily="18" charset="0"/>
                <a:ea typeface="Lato" panose="020F0502020204030203" pitchFamily="34" charset="0"/>
                <a:cs typeface="Times New Roman" panose="02020603050405020304" pitchFamily="18" charset="0"/>
              </a:rPr>
              <a:t>Below pie chart represents the</a:t>
            </a:r>
            <a:r>
              <a:rPr kumimoji="0" lang="en-GB" altLang="en-US" sz="2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ratio of domestic-related crimes to other types of </a:t>
            </a:r>
          </a:p>
          <a:p>
            <a:pPr marL="0" marR="0" lvl="0" indent="0"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crimes to understand the prevalence of </a:t>
            </a:r>
          </a:p>
          <a:p>
            <a:pPr marL="0" marR="0" lvl="0" indent="0"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domestic incidents.</a:t>
            </a:r>
            <a:endParaRPr kumimoji="0" lang="en-GB"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a:ln>
                  <a:noFill/>
                </a:ln>
                <a:solidFill>
                  <a:schemeClr val="tx1"/>
                </a:solidFill>
                <a:effectLst/>
                <a:latin typeface="Times New Roman" panose="02020603050405020304" pitchFamily="18" charset="0"/>
                <a:ea typeface="Lato" panose="020F0502020204030203" pitchFamily="34" charset="0"/>
                <a:cs typeface="Times New Roman" panose="02020603050405020304" pitchFamily="18" charset="0"/>
              </a:rPr>
              <a:t>    </a:t>
            </a:r>
            <a:endParaRPr kumimoji="0" lang="en-GB"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7E303B4-0EAE-4F50-F392-DDBDD54CCBDB}"/>
              </a:ext>
            </a:extLst>
          </p:cNvPr>
          <p:cNvSpPr>
            <a:spLocks noChangeArrowheads="1"/>
          </p:cNvSpPr>
          <p:nvPr/>
        </p:nvSpPr>
        <p:spPr bwMode="auto">
          <a:xfrm>
            <a:off x="757980" y="554960"/>
            <a:ext cx="1018902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spcBef>
                <a:spcPct val="0"/>
              </a:spcBef>
              <a:spcAft>
                <a:spcPts val="600"/>
              </a:spcAft>
              <a:buClrTx/>
              <a:buSzTx/>
              <a:buFontTx/>
              <a:buNone/>
              <a:tabLst/>
            </a:pPr>
            <a:r>
              <a:rPr lang="en-GB" altLang="en-US" sz="3200" b="1" dirty="0">
                <a:latin typeface="Times New Roman" panose="02020603050405020304" pitchFamily="18" charset="0"/>
                <a:ea typeface="Arial" panose="020B0604020202020204" pitchFamily="34" charset="0"/>
                <a:cs typeface="Times New Roman" panose="02020603050405020304" pitchFamily="18" charset="0"/>
              </a:rPr>
              <a:t>Domestic crimes</a:t>
            </a:r>
            <a:r>
              <a:rPr kumimoji="0" lang="en-GB" altLang="en-US" sz="3200" b="1"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Vs  Non-Domestic </a:t>
            </a:r>
            <a:r>
              <a:rPr lang="en-GB" altLang="en-US" sz="3200" b="1" dirty="0">
                <a:latin typeface="Times New Roman" panose="02020603050405020304" pitchFamily="18" charset="0"/>
                <a:ea typeface="Arial" panose="020B0604020202020204" pitchFamily="34" charset="0"/>
                <a:cs typeface="Times New Roman" panose="02020603050405020304" pitchFamily="18" charset="0"/>
              </a:rPr>
              <a:t>C</a:t>
            </a:r>
            <a:r>
              <a:rPr kumimoji="0" lang="en-GB" altLang="en-US" sz="3200" b="1"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rimes:</a:t>
            </a:r>
            <a:endParaRPr kumimoji="0" lang="en-GB"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26BB8E1-1BB6-372A-E61B-47847346000F}"/>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1328845" y="1483537"/>
            <a:ext cx="3803594" cy="3142098"/>
          </a:xfrm>
          <a:prstGeom prst="rect">
            <a:avLst/>
          </a:prstGeom>
        </p:spPr>
      </p:pic>
    </p:spTree>
    <p:extLst>
      <p:ext uri="{BB962C8B-B14F-4D97-AF65-F5344CB8AC3E}">
        <p14:creationId xmlns:p14="http://schemas.microsoft.com/office/powerpoint/2010/main" val="3058223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721747-D68F-CDC0-852F-698CFAF6D479}"/>
            </a:ext>
          </a:extLst>
        </p:cNvPr>
        <p:cNvGrpSpPr/>
        <p:nvPr/>
      </p:nvGrpSpPr>
      <p:grpSpPr>
        <a:xfrm>
          <a:off x="0" y="0"/>
          <a:ext cx="0" cy="0"/>
          <a:chOff x="0" y="0"/>
          <a:chExt cx="0" cy="0"/>
        </a:xfrm>
      </p:grpSpPr>
      <p:pic>
        <p:nvPicPr>
          <p:cNvPr id="2049" name="Picture 1">
            <a:extLst>
              <a:ext uri="{FF2B5EF4-FFF2-40B4-BE49-F238E27FC236}">
                <a16:creationId xmlns:a16="http://schemas.microsoft.com/office/drawing/2014/main" id="{D92E6B3B-6FC6-1D44-F74E-E78170ABF092}"/>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r="9649"/>
          <a:stretch/>
        </p:blipFill>
        <p:spPr bwMode="auto">
          <a:xfrm>
            <a:off x="838024" y="2025445"/>
            <a:ext cx="5132487" cy="347768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4D10446-02F2-A310-3107-427564FF292E}"/>
              </a:ext>
            </a:extLst>
          </p:cNvPr>
          <p:cNvSpPr>
            <a:spLocks noChangeArrowheads="1"/>
          </p:cNvSpPr>
          <p:nvPr/>
        </p:nvSpPr>
        <p:spPr bwMode="auto">
          <a:xfrm>
            <a:off x="1642912" y="1033820"/>
            <a:ext cx="91314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spcBef>
                <a:spcPct val="0"/>
              </a:spcBef>
              <a:spcAft>
                <a:spcPts val="600"/>
              </a:spcAft>
              <a:buClrTx/>
              <a:buSzTx/>
              <a:buFontTx/>
              <a:buNone/>
              <a:tabLst/>
            </a:pPr>
            <a:r>
              <a:rPr lang="en-GB" altLang="en-US" sz="3200" b="1"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Districts </a:t>
            </a:r>
            <a:r>
              <a:rPr kumimoji="0" lang="en-GB" altLang="en-US" sz="3200" b="1" i="0" u="none" strike="noStrike" cap="none" normalizeH="0" baseline="0" dirty="0">
                <a:ln>
                  <a:noFill/>
                </a:ln>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Vs </a:t>
            </a:r>
            <a:r>
              <a:rPr lang="en-GB" altLang="en-US" sz="3200" b="1"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C</a:t>
            </a:r>
            <a:r>
              <a:rPr kumimoji="0" lang="en-GB" altLang="en-US" sz="3200" b="1" i="0" u="none" strike="noStrike" cap="none" normalizeH="0" baseline="0" dirty="0">
                <a:ln>
                  <a:noFill/>
                </a:ln>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rimes:</a:t>
            </a:r>
            <a:endParaRPr kumimoji="0" lang="en-GB"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
        <p:nvSpPr>
          <p:cNvPr id="2" name="Subtitle 4">
            <a:extLst>
              <a:ext uri="{FF2B5EF4-FFF2-40B4-BE49-F238E27FC236}">
                <a16:creationId xmlns:a16="http://schemas.microsoft.com/office/drawing/2014/main" id="{3213F293-D074-3310-6529-217A3F3F3293}"/>
              </a:ext>
            </a:extLst>
          </p:cNvPr>
          <p:cNvSpPr txBox="1">
            <a:spLocks/>
          </p:cNvSpPr>
          <p:nvPr/>
        </p:nvSpPr>
        <p:spPr bwMode="auto">
          <a:xfrm>
            <a:off x="6221491" y="2025445"/>
            <a:ext cx="5529943" cy="3305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None/>
              <a:defRPr sz="2400" kern="1200">
                <a:solidFill>
                  <a:schemeClr val="tx1"/>
                </a:solidFill>
                <a:latin typeface="+mn-lt"/>
                <a:ea typeface="+mn-ea"/>
                <a:cs typeface="+mn-cs"/>
              </a:defRPr>
            </a:lvl1pPr>
            <a:lvl2pPr marL="457200" indent="0" algn="ctr" rtl="0" eaLnBrk="1" fontAlgn="base" hangingPunct="1">
              <a:spcBef>
                <a:spcPct val="20000"/>
              </a:spcBef>
              <a:spcAft>
                <a:spcPct val="0"/>
              </a:spcAft>
              <a:buNone/>
              <a:defRPr sz="2000" kern="1200">
                <a:solidFill>
                  <a:schemeClr val="tx1"/>
                </a:solidFill>
                <a:latin typeface="+mn-lt"/>
                <a:ea typeface="+mn-ea"/>
                <a:cs typeface="+mn-cs"/>
              </a:defRPr>
            </a:lvl2pPr>
            <a:lvl3pPr marL="914400" indent="0" algn="ctr" rtl="0" eaLnBrk="1" fontAlgn="base" hangingPunct="1">
              <a:spcBef>
                <a:spcPct val="20000"/>
              </a:spcBef>
              <a:spcAft>
                <a:spcPct val="0"/>
              </a:spcAft>
              <a:buNone/>
              <a:defRPr sz="1800" kern="1200">
                <a:solidFill>
                  <a:schemeClr val="tx1"/>
                </a:solidFill>
                <a:latin typeface="+mn-lt"/>
                <a:ea typeface="+mn-ea"/>
                <a:cs typeface="+mn-cs"/>
              </a:defRPr>
            </a:lvl3pPr>
            <a:lvl4pPr marL="1371600" indent="0" algn="ctr" rtl="0" eaLnBrk="1" fontAlgn="base" hangingPunct="1">
              <a:spcBef>
                <a:spcPct val="20000"/>
              </a:spcBef>
              <a:spcAft>
                <a:spcPct val="0"/>
              </a:spcAft>
              <a:buNone/>
              <a:defRPr sz="1600" kern="1200">
                <a:solidFill>
                  <a:schemeClr val="tx1"/>
                </a:solidFill>
                <a:latin typeface="+mn-lt"/>
                <a:ea typeface="+mn-ea"/>
                <a:cs typeface="+mn-cs"/>
              </a:defRPr>
            </a:lvl4pPr>
            <a:lvl5pPr marL="1828800" indent="0" algn="ctr" rtl="0" eaLnBrk="1" fontAlgn="base" hangingPunct="1">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District 6: Recorded highest cases, totaling 5741 incidents.</a:t>
            </a:r>
          </a:p>
          <a:p>
            <a:pPr marL="342900" indent="-342900" algn="l">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District 8: Close behind with 5670 reported cases.</a:t>
            </a:r>
          </a:p>
          <a:p>
            <a:pPr marL="342900" indent="-342900" algn="l">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District 4: Follows closely with 5213 documented incidents.</a:t>
            </a:r>
          </a:p>
          <a:p>
            <a:pPr marL="342900" indent="-342900" algn="l">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District 11: Reported 5199 cases, fourth highest among districts.</a:t>
            </a:r>
          </a:p>
          <a:p>
            <a:pPr marL="342900" indent="-342900" algn="l">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District 12: Rounds up top five with 5177 recorded incidents.</a:t>
            </a:r>
          </a:p>
        </p:txBody>
      </p:sp>
      <p:sp>
        <p:nvSpPr>
          <p:cNvPr id="6" name="Rectangle 5">
            <a:extLst>
              <a:ext uri="{FF2B5EF4-FFF2-40B4-BE49-F238E27FC236}">
                <a16:creationId xmlns:a16="http://schemas.microsoft.com/office/drawing/2014/main" id="{9AA4A711-7E59-8E0C-BF83-E8FF56ABBA56}"/>
              </a:ext>
            </a:extLst>
          </p:cNvPr>
          <p:cNvSpPr>
            <a:spLocks noChangeArrowheads="1"/>
          </p:cNvSpPr>
          <p:nvPr/>
        </p:nvSpPr>
        <p:spPr bwMode="auto">
          <a:xfrm>
            <a:off x="1642912" y="493350"/>
            <a:ext cx="85334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spcBef>
                <a:spcPct val="0"/>
              </a:spcBef>
              <a:spcAft>
                <a:spcPts val="600"/>
              </a:spcAft>
              <a:buClrTx/>
              <a:buSzTx/>
              <a:buFontTx/>
              <a:buNone/>
              <a:tabLst/>
            </a:pPr>
            <a:r>
              <a:rPr lang="en-GB" altLang="en-US" sz="3600" b="1"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Insights from Subjective Questions</a:t>
            </a:r>
            <a:endParaRPr kumimoji="0" lang="en-GB"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5466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721747-D68F-CDC0-852F-698CFAF6D47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07FE23B-67BD-681A-D911-2B55CEB45C8F}"/>
              </a:ext>
            </a:extLst>
          </p:cNvPr>
          <p:cNvSpPr txBox="1"/>
          <p:nvPr/>
        </p:nvSpPr>
        <p:spPr>
          <a:xfrm>
            <a:off x="125407" y="919431"/>
            <a:ext cx="11500536" cy="5077929"/>
          </a:xfrm>
          <a:prstGeom prst="rect">
            <a:avLst/>
          </a:prstGeom>
          <a:noFill/>
        </p:spPr>
        <p:txBody>
          <a:bodyPr wrap="square">
            <a:spAutoFit/>
          </a:bodyPr>
          <a:lstStyle/>
          <a:p>
            <a:pPr marL="457200">
              <a:lnSpc>
                <a:spcPct val="115000"/>
              </a:lnSpc>
              <a:spcBef>
                <a:spcPts val="1000"/>
              </a:spcBef>
              <a:spcAft>
                <a:spcPts val="0"/>
              </a:spcAft>
            </a:pPr>
            <a:r>
              <a:rPr lang="en-GB" sz="1800" dirty="0">
                <a:effectLst/>
                <a:latin typeface="Cambria" panose="02040503050406030204" pitchFamily="18" charset="0"/>
                <a:ea typeface="Lato" panose="020F0502020204030203" pitchFamily="34" charset="0"/>
                <a:cs typeface="Lato" panose="020F0502020204030203" pitchFamily="34" charset="0"/>
              </a:rPr>
              <a:t>	</a:t>
            </a:r>
            <a:r>
              <a:rPr lang="en-GB" sz="1800" dirty="0">
                <a:solidFill>
                  <a:schemeClr val="bg1"/>
                </a:solidFill>
                <a:effectLst/>
                <a:latin typeface="Cambria" panose="02040503050406030204" pitchFamily="18" charset="0"/>
                <a:ea typeface="Lato" panose="020F0502020204030203" pitchFamily="34" charset="0"/>
                <a:cs typeface="Lato" panose="020F0502020204030203" pitchFamily="34" charset="0"/>
              </a:rPr>
              <a:t>Based on the provided data showing the count of each crime type, here is the assessment of the frequency of each crime type to identify the most prevalent crimes occurring in the area:</a:t>
            </a:r>
            <a:endParaRPr lang="en-IN" sz="1800" dirty="0">
              <a:solidFill>
                <a:schemeClr val="bg1"/>
              </a:solidFill>
              <a:effectLst/>
              <a:latin typeface="Arial" panose="020B0604020202020204" pitchFamily="34" charset="0"/>
              <a:ea typeface="Arial" panose="020B0604020202020204" pitchFamily="34" charset="0"/>
            </a:endParaRPr>
          </a:p>
          <a:p>
            <a:pPr marL="457200">
              <a:lnSpc>
                <a:spcPct val="115000"/>
              </a:lnSpc>
            </a:pPr>
            <a:r>
              <a:rPr lang="en-GB" sz="1800" dirty="0">
                <a:solidFill>
                  <a:schemeClr val="bg1"/>
                </a:solidFill>
                <a:effectLst/>
                <a:latin typeface="Cambria" panose="02040503050406030204" pitchFamily="18" charset="0"/>
                <a:ea typeface="Lato" panose="020F0502020204030203" pitchFamily="34" charset="0"/>
                <a:cs typeface="Lato" panose="020F0502020204030203" pitchFamily="34" charset="0"/>
              </a:rPr>
              <a:t>1.	THEFT: 19,766 cases</a:t>
            </a:r>
            <a:endParaRPr lang="en-IN" sz="1800" dirty="0">
              <a:solidFill>
                <a:schemeClr val="bg1"/>
              </a:solidFill>
              <a:effectLst/>
              <a:latin typeface="Arial" panose="020B0604020202020204" pitchFamily="34" charset="0"/>
              <a:ea typeface="Arial" panose="020B0604020202020204" pitchFamily="34" charset="0"/>
            </a:endParaRPr>
          </a:p>
          <a:p>
            <a:pPr marL="457200">
              <a:lnSpc>
                <a:spcPct val="115000"/>
              </a:lnSpc>
            </a:pPr>
            <a:r>
              <a:rPr lang="en-GB" sz="1800" dirty="0">
                <a:solidFill>
                  <a:schemeClr val="bg1"/>
                </a:solidFill>
                <a:effectLst/>
                <a:latin typeface="Cambria" panose="02040503050406030204" pitchFamily="18" charset="0"/>
                <a:ea typeface="Lato" panose="020F0502020204030203" pitchFamily="34" charset="0"/>
                <a:cs typeface="Lato" panose="020F0502020204030203" pitchFamily="34" charset="0"/>
              </a:rPr>
              <a:t>2.	BATTERY: 17,190 cases</a:t>
            </a:r>
            <a:endParaRPr lang="en-IN" sz="1800" dirty="0">
              <a:solidFill>
                <a:schemeClr val="bg1"/>
              </a:solidFill>
              <a:effectLst/>
              <a:latin typeface="Arial" panose="020B0604020202020204" pitchFamily="34" charset="0"/>
              <a:ea typeface="Arial" panose="020B0604020202020204" pitchFamily="34" charset="0"/>
            </a:endParaRPr>
          </a:p>
          <a:p>
            <a:pPr marL="457200">
              <a:lnSpc>
                <a:spcPct val="115000"/>
              </a:lnSpc>
            </a:pPr>
            <a:r>
              <a:rPr lang="en-GB" sz="1800" dirty="0">
                <a:solidFill>
                  <a:schemeClr val="bg1"/>
                </a:solidFill>
                <a:effectLst/>
                <a:latin typeface="Cambria" panose="02040503050406030204" pitchFamily="18" charset="0"/>
                <a:ea typeface="Lato" panose="020F0502020204030203" pitchFamily="34" charset="0"/>
                <a:cs typeface="Lato" panose="020F0502020204030203" pitchFamily="34" charset="0"/>
              </a:rPr>
              <a:t>3.	CRIMINAL DAMAGE: 9,910 cases</a:t>
            </a:r>
            <a:endParaRPr lang="en-IN" sz="1800" dirty="0">
              <a:solidFill>
                <a:schemeClr val="bg1"/>
              </a:solidFill>
              <a:effectLst/>
              <a:latin typeface="Arial" panose="020B0604020202020204" pitchFamily="34" charset="0"/>
              <a:ea typeface="Arial" panose="020B0604020202020204" pitchFamily="34" charset="0"/>
            </a:endParaRPr>
          </a:p>
          <a:p>
            <a:pPr marL="457200">
              <a:lnSpc>
                <a:spcPct val="115000"/>
              </a:lnSpc>
            </a:pPr>
            <a:r>
              <a:rPr lang="en-GB" sz="1800" dirty="0">
                <a:solidFill>
                  <a:schemeClr val="bg1"/>
                </a:solidFill>
                <a:effectLst/>
                <a:latin typeface="Cambria" panose="02040503050406030204" pitchFamily="18" charset="0"/>
                <a:ea typeface="Lato" panose="020F0502020204030203" pitchFamily="34" charset="0"/>
                <a:cs typeface="Lato" panose="020F0502020204030203" pitchFamily="34" charset="0"/>
              </a:rPr>
              <a:t>4.	ASSAULT: 8,423 cases</a:t>
            </a:r>
            <a:endParaRPr lang="en-IN" sz="1800" dirty="0">
              <a:solidFill>
                <a:schemeClr val="bg1"/>
              </a:solidFill>
              <a:effectLst/>
              <a:latin typeface="Arial" panose="020B0604020202020204" pitchFamily="34" charset="0"/>
              <a:ea typeface="Arial" panose="020B0604020202020204" pitchFamily="34" charset="0"/>
            </a:endParaRPr>
          </a:p>
          <a:p>
            <a:pPr marL="457200">
              <a:lnSpc>
                <a:spcPct val="115000"/>
              </a:lnSpc>
            </a:pPr>
            <a:r>
              <a:rPr lang="en-GB" sz="1800" dirty="0">
                <a:solidFill>
                  <a:schemeClr val="bg1"/>
                </a:solidFill>
                <a:effectLst/>
                <a:latin typeface="Cambria" panose="02040503050406030204" pitchFamily="18" charset="0"/>
                <a:ea typeface="Lato" panose="020F0502020204030203" pitchFamily="34" charset="0"/>
                <a:cs typeface="Lato" panose="020F0502020204030203" pitchFamily="34" charset="0"/>
              </a:rPr>
              <a:t>5.	OTHER OFFENSE: 6,440 cases</a:t>
            </a:r>
            <a:endParaRPr lang="en-IN" sz="1800" dirty="0">
              <a:solidFill>
                <a:schemeClr val="bg1"/>
              </a:solidFill>
              <a:effectLst/>
              <a:latin typeface="Arial" panose="020B0604020202020204" pitchFamily="34" charset="0"/>
              <a:ea typeface="Arial" panose="020B0604020202020204" pitchFamily="34" charset="0"/>
            </a:endParaRPr>
          </a:p>
          <a:p>
            <a:pPr marL="457200">
              <a:lnSpc>
                <a:spcPct val="115000"/>
              </a:lnSpc>
            </a:pPr>
            <a:r>
              <a:rPr lang="en-GB" sz="1800" dirty="0">
                <a:solidFill>
                  <a:schemeClr val="bg1"/>
                </a:solidFill>
                <a:effectLst/>
                <a:latin typeface="Cambria" panose="02040503050406030204" pitchFamily="18" charset="0"/>
                <a:ea typeface="Lato" panose="020F0502020204030203" pitchFamily="34" charset="0"/>
                <a:cs typeface="Lato" panose="020F0502020204030203" pitchFamily="34" charset="0"/>
              </a:rPr>
              <a:t>6.	DECEPTIVE PRACTICE: 5,682 cases</a:t>
            </a:r>
            <a:endParaRPr lang="en-IN" sz="1800" dirty="0">
              <a:solidFill>
                <a:schemeClr val="bg1"/>
              </a:solidFill>
              <a:effectLst/>
              <a:latin typeface="Arial" panose="020B0604020202020204" pitchFamily="34" charset="0"/>
              <a:ea typeface="Arial" panose="020B0604020202020204" pitchFamily="34" charset="0"/>
            </a:endParaRPr>
          </a:p>
          <a:p>
            <a:pPr marL="457200">
              <a:lnSpc>
                <a:spcPct val="115000"/>
              </a:lnSpc>
            </a:pPr>
            <a:r>
              <a:rPr lang="en-GB" sz="1800" dirty="0">
                <a:solidFill>
                  <a:schemeClr val="bg1"/>
                </a:solidFill>
                <a:effectLst/>
                <a:latin typeface="Cambria" panose="02040503050406030204" pitchFamily="18" charset="0"/>
                <a:ea typeface="Lato" panose="020F0502020204030203" pitchFamily="34" charset="0"/>
                <a:cs typeface="Lato" panose="020F0502020204030203" pitchFamily="34" charset="0"/>
              </a:rPr>
              <a:t>7.	MOTOR VEHICLE THEFT: 5,383 cases</a:t>
            </a:r>
            <a:endParaRPr lang="en-IN" sz="1800" dirty="0">
              <a:solidFill>
                <a:schemeClr val="bg1"/>
              </a:solidFill>
              <a:effectLst/>
              <a:latin typeface="Arial" panose="020B0604020202020204" pitchFamily="34" charset="0"/>
              <a:ea typeface="Arial" panose="020B0604020202020204" pitchFamily="34" charset="0"/>
            </a:endParaRPr>
          </a:p>
          <a:p>
            <a:pPr marL="457200">
              <a:lnSpc>
                <a:spcPct val="115000"/>
              </a:lnSpc>
            </a:pPr>
            <a:r>
              <a:rPr lang="en-GB" sz="1800" dirty="0">
                <a:solidFill>
                  <a:schemeClr val="bg1"/>
                </a:solidFill>
                <a:effectLst/>
                <a:latin typeface="Cambria" panose="02040503050406030204" pitchFamily="18" charset="0"/>
                <a:ea typeface="Lato" panose="020F0502020204030203" pitchFamily="34" charset="0"/>
                <a:cs typeface="Lato" panose="020F0502020204030203" pitchFamily="34" charset="0"/>
              </a:rPr>
              <a:t>8.	WEAPONS VIOLATION: 3,692 cases</a:t>
            </a:r>
            <a:endParaRPr lang="en-IN" sz="1800" dirty="0">
              <a:solidFill>
                <a:schemeClr val="bg1"/>
              </a:solidFill>
              <a:effectLst/>
              <a:latin typeface="Arial" panose="020B0604020202020204" pitchFamily="34" charset="0"/>
              <a:ea typeface="Arial" panose="020B0604020202020204" pitchFamily="34" charset="0"/>
            </a:endParaRPr>
          </a:p>
          <a:p>
            <a:pPr marL="457200">
              <a:lnSpc>
                <a:spcPct val="115000"/>
              </a:lnSpc>
            </a:pPr>
            <a:r>
              <a:rPr lang="en-GB" sz="1800" dirty="0">
                <a:solidFill>
                  <a:schemeClr val="bg1"/>
                </a:solidFill>
                <a:effectLst/>
                <a:latin typeface="Cambria" panose="02040503050406030204" pitchFamily="18" charset="0"/>
                <a:ea typeface="Lato" panose="020F0502020204030203" pitchFamily="34" charset="0"/>
                <a:cs typeface="Lato" panose="020F0502020204030203" pitchFamily="34" charset="0"/>
              </a:rPr>
              <a:t>9.	ROBBERY: 3,384 cases</a:t>
            </a:r>
            <a:endParaRPr lang="en-IN" sz="1800" dirty="0">
              <a:solidFill>
                <a:schemeClr val="bg1"/>
              </a:solidFill>
              <a:effectLst/>
              <a:latin typeface="Arial" panose="020B0604020202020204" pitchFamily="34" charset="0"/>
              <a:ea typeface="Arial" panose="020B0604020202020204" pitchFamily="34" charset="0"/>
            </a:endParaRPr>
          </a:p>
          <a:p>
            <a:pPr marL="800100" indent="-342900">
              <a:lnSpc>
                <a:spcPct val="115000"/>
              </a:lnSpc>
              <a:buAutoNum type="arabicPeriod" startAt="10"/>
            </a:pPr>
            <a:r>
              <a:rPr lang="en-GB" sz="1800" dirty="0">
                <a:solidFill>
                  <a:schemeClr val="bg1"/>
                </a:solidFill>
                <a:effectLst/>
                <a:latin typeface="Cambria" panose="02040503050406030204" pitchFamily="18" charset="0"/>
                <a:ea typeface="Lato" panose="020F0502020204030203" pitchFamily="34" charset="0"/>
                <a:cs typeface="Lato" panose="020F0502020204030203" pitchFamily="34" charset="0"/>
              </a:rPr>
              <a:t>BURGLARY: 2,978 cases</a:t>
            </a:r>
          </a:p>
          <a:p>
            <a:pPr marL="457200">
              <a:lnSpc>
                <a:spcPct val="115000"/>
              </a:lnSpc>
            </a:pPr>
            <a:endParaRPr lang="en-IN" sz="600" dirty="0">
              <a:solidFill>
                <a:schemeClr val="bg1"/>
              </a:solidFill>
              <a:effectLst/>
              <a:latin typeface="Arial" panose="020B0604020202020204" pitchFamily="34" charset="0"/>
              <a:ea typeface="Arial" panose="020B0604020202020204" pitchFamily="34" charset="0"/>
            </a:endParaRPr>
          </a:p>
          <a:p>
            <a:pPr marL="457200">
              <a:lnSpc>
                <a:spcPct val="115000"/>
              </a:lnSpc>
              <a:spcBef>
                <a:spcPts val="1000"/>
              </a:spcBef>
              <a:spcAft>
                <a:spcPts val="0"/>
              </a:spcAft>
            </a:pPr>
            <a:r>
              <a:rPr lang="en-GB" sz="1800" dirty="0">
                <a:solidFill>
                  <a:schemeClr val="bg1"/>
                </a:solidFill>
                <a:effectLst/>
                <a:latin typeface="Cambria" panose="02040503050406030204" pitchFamily="18" charset="0"/>
                <a:ea typeface="Lato" panose="020F0502020204030203" pitchFamily="34" charset="0"/>
                <a:cs typeface="Lato" panose="020F0502020204030203" pitchFamily="34" charset="0"/>
              </a:rPr>
              <a:t>	From the above data, it's evident that the most prevalent crimes occurring in the area are THEFT followed by BATTERY, CRIMINAL DAMAGE, and ASSAULT. These crimes have the highest counts and therefore represent the most common types of criminal activities in the area.</a:t>
            </a:r>
            <a:endParaRPr lang="en-IN" sz="1800" dirty="0">
              <a:solidFill>
                <a:schemeClr val="bg1"/>
              </a:solidFill>
              <a:effectLst/>
              <a:latin typeface="Arial" panose="020B0604020202020204" pitchFamily="34" charset="0"/>
              <a:ea typeface="Arial" panose="020B0604020202020204" pitchFamily="34" charset="0"/>
            </a:endParaRPr>
          </a:p>
        </p:txBody>
      </p:sp>
      <p:sp>
        <p:nvSpPr>
          <p:cNvPr id="5" name="Rectangle 4">
            <a:extLst>
              <a:ext uri="{FF2B5EF4-FFF2-40B4-BE49-F238E27FC236}">
                <a16:creationId xmlns:a16="http://schemas.microsoft.com/office/drawing/2014/main" id="{2368A8D8-C698-5EDE-0582-B1BBD3969E07}"/>
              </a:ext>
            </a:extLst>
          </p:cNvPr>
          <p:cNvSpPr>
            <a:spLocks noChangeArrowheads="1"/>
          </p:cNvSpPr>
          <p:nvPr/>
        </p:nvSpPr>
        <p:spPr bwMode="auto">
          <a:xfrm>
            <a:off x="684306" y="423708"/>
            <a:ext cx="1018902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spcBef>
                <a:spcPct val="0"/>
              </a:spcBef>
              <a:spcAft>
                <a:spcPts val="600"/>
              </a:spcAft>
              <a:buClrTx/>
              <a:buSzTx/>
              <a:buFontTx/>
              <a:buNone/>
              <a:tabLst/>
            </a:pPr>
            <a:r>
              <a:rPr lang="en-GB" altLang="en-US" sz="3200" b="1"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C</a:t>
            </a:r>
            <a:r>
              <a:rPr kumimoji="0" lang="en-GB" altLang="en-US" sz="3200" b="1" i="0" u="none" strike="noStrike" cap="none" normalizeH="0" baseline="0" dirty="0">
                <a:ln>
                  <a:noFill/>
                </a:ln>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rimes as per Type of crime:</a:t>
            </a:r>
            <a:endParaRPr kumimoji="0" lang="en-GB"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C218E01-5060-858D-4215-915BFB73FF98}"/>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4906297" y="1628566"/>
            <a:ext cx="6430899" cy="3199073"/>
          </a:xfrm>
          <a:prstGeom prst="rect">
            <a:avLst/>
          </a:prstGeom>
        </p:spPr>
      </p:pic>
    </p:spTree>
    <p:extLst>
      <p:ext uri="{BB962C8B-B14F-4D97-AF65-F5344CB8AC3E}">
        <p14:creationId xmlns:p14="http://schemas.microsoft.com/office/powerpoint/2010/main" val="1582094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721747-D68F-CDC0-852F-698CFAF6D47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07FE23B-67BD-681A-D911-2B55CEB45C8F}"/>
              </a:ext>
            </a:extLst>
          </p:cNvPr>
          <p:cNvSpPr txBox="1"/>
          <p:nvPr/>
        </p:nvSpPr>
        <p:spPr>
          <a:xfrm>
            <a:off x="1081548" y="1455174"/>
            <a:ext cx="9674942" cy="4457952"/>
          </a:xfrm>
          <a:prstGeom prst="rect">
            <a:avLst/>
          </a:prstGeom>
          <a:noFill/>
        </p:spPr>
        <p:txBody>
          <a:bodyPr wrap="square">
            <a:spAutoFit/>
          </a:bodyPr>
          <a:lstStyle/>
          <a:p>
            <a:pPr marL="457200" indent="-457200" algn="l">
              <a:lnSpc>
                <a:spcPct val="150000"/>
              </a:lnSpc>
              <a:buFont typeface="Arial" panose="020B0604020202020204" pitchFamily="34" charset="0"/>
              <a:buChar char="•"/>
            </a:pPr>
            <a:r>
              <a:rPr lang="en-IN" sz="2400" b="0" i="0" dirty="0">
                <a:solidFill>
                  <a:schemeClr val="bg1"/>
                </a:solidFill>
                <a:effectLst/>
                <a:latin typeface="Times New Roman" panose="02020603050405020304" pitchFamily="18" charset="0"/>
                <a:cs typeface="Times New Roman" panose="02020603050405020304" pitchFamily="18" charset="0"/>
              </a:rPr>
              <a:t>Detailed analysis uncovers crime patterns: types, districts, FBI codes, descriptions, and street names.</a:t>
            </a:r>
          </a:p>
          <a:p>
            <a:pPr marL="457200" indent="-457200" algn="l">
              <a:lnSpc>
                <a:spcPct val="150000"/>
              </a:lnSpc>
              <a:buFont typeface="Arial" panose="020B0604020202020204" pitchFamily="34" charset="0"/>
              <a:buChar char="•"/>
            </a:pPr>
            <a:r>
              <a:rPr lang="en-IN" sz="2400" b="0" i="0" dirty="0">
                <a:solidFill>
                  <a:schemeClr val="bg1"/>
                </a:solidFill>
                <a:effectLst/>
                <a:latin typeface="Times New Roman" panose="02020603050405020304" pitchFamily="18" charset="0"/>
                <a:cs typeface="Times New Roman" panose="02020603050405020304" pitchFamily="18" charset="0"/>
              </a:rPr>
              <a:t>Specific insights inform strategic resource allocation for effective policing.</a:t>
            </a:r>
          </a:p>
          <a:p>
            <a:pPr marL="457200" indent="-457200" algn="l">
              <a:lnSpc>
                <a:spcPct val="150000"/>
              </a:lnSpc>
              <a:buFont typeface="Arial" panose="020B0604020202020204" pitchFamily="34" charset="0"/>
              <a:buChar char="•"/>
            </a:pPr>
            <a:r>
              <a:rPr lang="en-IN" sz="2400" b="0" i="0" dirty="0">
                <a:solidFill>
                  <a:schemeClr val="bg1"/>
                </a:solidFill>
                <a:effectLst/>
                <a:latin typeface="Times New Roman" panose="02020603050405020304" pitchFamily="18" charset="0"/>
                <a:cs typeface="Times New Roman" panose="02020603050405020304" pitchFamily="18" charset="0"/>
              </a:rPr>
              <a:t>Generalized approach targets high-risk areas to enhance overall security.</a:t>
            </a:r>
          </a:p>
          <a:p>
            <a:pPr marL="457200" indent="-457200" algn="l">
              <a:lnSpc>
                <a:spcPct val="150000"/>
              </a:lnSpc>
              <a:buFont typeface="Arial" panose="020B0604020202020204" pitchFamily="34" charset="0"/>
              <a:buChar char="•"/>
            </a:pPr>
            <a:r>
              <a:rPr lang="en-IN" sz="2400" b="0" i="0" dirty="0">
                <a:solidFill>
                  <a:schemeClr val="bg1"/>
                </a:solidFill>
                <a:effectLst/>
                <a:latin typeface="Times New Roman" panose="02020603050405020304" pitchFamily="18" charset="0"/>
                <a:cs typeface="Times New Roman" panose="02020603050405020304" pitchFamily="18" charset="0"/>
              </a:rPr>
              <a:t>Data-driven strategies crucial for proactive crime prevention measures.</a:t>
            </a:r>
          </a:p>
          <a:p>
            <a:pPr marL="457200" indent="-457200" algn="l">
              <a:lnSpc>
                <a:spcPct val="150000"/>
              </a:lnSpc>
              <a:buFont typeface="Arial" panose="020B0604020202020204" pitchFamily="34" charset="0"/>
              <a:buChar char="•"/>
            </a:pPr>
            <a:r>
              <a:rPr lang="en-IN" sz="2400" b="0" i="0" dirty="0">
                <a:solidFill>
                  <a:schemeClr val="bg1"/>
                </a:solidFill>
                <a:effectLst/>
                <a:latin typeface="Times New Roman" panose="02020603050405020304" pitchFamily="18" charset="0"/>
                <a:cs typeface="Times New Roman" panose="02020603050405020304" pitchFamily="18" charset="0"/>
              </a:rPr>
              <a:t>Visualizations aid in both detailed analysis and general understanding, empowering comprehensive security planning.</a:t>
            </a:r>
          </a:p>
        </p:txBody>
      </p:sp>
      <p:sp>
        <p:nvSpPr>
          <p:cNvPr id="5" name="Rectangle 4">
            <a:extLst>
              <a:ext uri="{FF2B5EF4-FFF2-40B4-BE49-F238E27FC236}">
                <a16:creationId xmlns:a16="http://schemas.microsoft.com/office/drawing/2014/main" id="{2368A8D8-C698-5EDE-0582-B1BBD3969E07}"/>
              </a:ext>
            </a:extLst>
          </p:cNvPr>
          <p:cNvSpPr>
            <a:spLocks noChangeArrowheads="1"/>
          </p:cNvSpPr>
          <p:nvPr/>
        </p:nvSpPr>
        <p:spPr bwMode="auto">
          <a:xfrm>
            <a:off x="684306" y="527207"/>
            <a:ext cx="10189029"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ts val="600"/>
              </a:spcAft>
              <a:buClrTx/>
              <a:buSzTx/>
              <a:buFontTx/>
              <a:buNone/>
              <a:tabLst/>
              <a:defRPr/>
            </a:pPr>
            <a:r>
              <a:rPr lang="en-GB" sz="4400" b="1" dirty="0">
                <a:solidFill>
                  <a:schemeClr val="bg1"/>
                </a:solidFill>
                <a:effectLst/>
                <a:latin typeface="Times New Roman" panose="02020603050405020304" pitchFamily="18" charset="0"/>
                <a:ea typeface="Roboto" panose="02000000000000000000" pitchFamily="2" charset="0"/>
                <a:cs typeface="Times New Roman" panose="02020603050405020304" pitchFamily="18" charset="0"/>
              </a:rPr>
              <a:t>Strategic Recommendations</a:t>
            </a:r>
            <a:endParaRPr kumimoji="0" lang="en-GB" altLang="en-US" sz="4400" b="1"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26196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923</TotalTime>
  <Words>1209</Words>
  <Application>Microsoft Office PowerPoint</Application>
  <PresentationFormat>Widescreen</PresentationFormat>
  <Paragraphs>128</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 Narrow</vt:lpstr>
      <vt:lpstr>Cambria</vt:lpstr>
      <vt:lpstr>Century Gothic</vt:lpstr>
      <vt:lpstr>Söhne</vt:lpstr>
      <vt:lpstr>Times New Roman</vt:lpstr>
      <vt:lpstr>Wingdings</vt:lpstr>
      <vt:lpstr>Wingdings 3</vt:lpstr>
      <vt:lpstr>Ion Boardroom</vt:lpstr>
      <vt:lpstr>PowerPoint Presentation</vt:lpstr>
      <vt:lpstr>PowerPoint Presentation</vt:lpstr>
      <vt:lpstr>PowerPoint Presentation</vt:lpstr>
      <vt:lpstr>Methodologies:</vt:lpstr>
      <vt:lpstr>PowerPoint Presentation</vt:lpstr>
      <vt:lpstr>PowerPoint Presentation</vt:lpstr>
      <vt:lpstr>PowerPoint Presentation</vt:lpstr>
      <vt:lpstr>PowerPoint Presentation</vt:lpstr>
      <vt:lpstr>PowerPoint Presentation</vt:lpstr>
      <vt:lpstr>Dashboards and Visualizations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Data Analysis</dc:title>
  <dc:creator>raju ms</dc:creator>
  <cp:lastModifiedBy>sujay patel</cp:lastModifiedBy>
  <cp:revision>28</cp:revision>
  <dcterms:created xsi:type="dcterms:W3CDTF">2024-02-08T02:24:02Z</dcterms:created>
  <dcterms:modified xsi:type="dcterms:W3CDTF">2024-07-01T11:54:18Z</dcterms:modified>
</cp:coreProperties>
</file>