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9" r:id="rId2"/>
    <p:sldId id="265" r:id="rId3"/>
    <p:sldId id="276" r:id="rId4"/>
    <p:sldId id="264" r:id="rId5"/>
    <p:sldId id="269" r:id="rId6"/>
    <p:sldId id="270" r:id="rId7"/>
    <p:sldId id="271" r:id="rId8"/>
    <p:sldId id="280" r:id="rId9"/>
    <p:sldId id="272" r:id="rId10"/>
    <p:sldId id="273" r:id="rId11"/>
    <p:sldId id="267" r:id="rId12"/>
    <p:sldId id="275" r:id="rId13"/>
    <p:sldId id="274" r:id="rId14"/>
    <p:sldId id="268"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154" y="96"/>
      </p:cViewPr>
      <p:guideLst/>
    </p:cSldViewPr>
  </p:slideViewPr>
  <p:outlineViewPr>
    <p:cViewPr>
      <p:scale>
        <a:sx n="33" d="100"/>
        <a:sy n="33" d="100"/>
      </p:scale>
      <p:origin x="0" y="-9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46EFD-57D9-4549-9ADA-E7DA85AACECF}"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26444-0863-41F4-9A6E-263AC0BC636A}" type="slidenum">
              <a:rPr lang="en-IN" smtClean="0"/>
              <a:t>‹#›</a:t>
            </a:fld>
            <a:endParaRPr lang="en-IN"/>
          </a:p>
        </p:txBody>
      </p:sp>
    </p:spTree>
    <p:extLst>
      <p:ext uri="{BB962C8B-B14F-4D97-AF65-F5344CB8AC3E}">
        <p14:creationId xmlns:p14="http://schemas.microsoft.com/office/powerpoint/2010/main" val="127866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1015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3632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659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4555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0288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33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92774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816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484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103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47743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52417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85962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322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8FCE-9E9F-4C8C-B8CC-31A7D8B09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674780-BEC7-4B58-9EC4-87A13DB46EA3}"/>
              </a:ext>
            </a:extLst>
          </p:cNvPr>
          <p:cNvSpPr>
            <a:spLocks noGrp="1"/>
          </p:cNvSpPr>
          <p:nvPr>
            <p:ph type="subTitle" idx="1"/>
          </p:nvPr>
        </p:nvSpPr>
        <p:spPr>
          <a:xfrm>
            <a:off x="1524000" y="3602038"/>
            <a:ext cx="9144000" cy="1655762"/>
          </a:xfrm>
        </p:spPr>
        <p:txBody>
          <a:bodyPr/>
          <a:lstStyle>
            <a:lvl1pPr marL="0" indent="0" algn="ctr">
              <a:buNone/>
              <a:defRPr sz="2400"/>
            </a:lvl1pPr>
            <a:lvl2pPr marL="457131" indent="0" algn="ctr">
              <a:buNone/>
              <a:defRPr sz="2000"/>
            </a:lvl2pPr>
            <a:lvl3pPr marL="914264" indent="0" algn="ctr">
              <a:buNone/>
              <a:defRPr sz="1800"/>
            </a:lvl3pPr>
            <a:lvl4pPr marL="1371396" indent="0" algn="ctr">
              <a:buNone/>
              <a:defRPr sz="1600"/>
            </a:lvl4pPr>
            <a:lvl5pPr marL="1828528" indent="0" algn="ctr">
              <a:buNone/>
              <a:defRPr sz="1600"/>
            </a:lvl5pPr>
            <a:lvl6pPr marL="2285662" indent="0" algn="ctr">
              <a:buNone/>
              <a:defRPr sz="1600"/>
            </a:lvl6pPr>
            <a:lvl7pPr marL="2742790" indent="0" algn="ctr">
              <a:buNone/>
              <a:defRPr sz="1600"/>
            </a:lvl7pPr>
            <a:lvl8pPr marL="3199920" indent="0" algn="ctr">
              <a:buNone/>
              <a:defRPr sz="1600"/>
            </a:lvl8pPr>
            <a:lvl9pPr marL="3657051"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B03C1D-A068-462F-ABB4-B4FE0A144E6F}"/>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5" name="Footer Placeholder 4">
            <a:extLst>
              <a:ext uri="{FF2B5EF4-FFF2-40B4-BE49-F238E27FC236}">
                <a16:creationId xmlns:a16="http://schemas.microsoft.com/office/drawing/2014/main" id="{55F68525-8D38-4938-A57E-ADC05BD9D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EC649-B801-4C74-9469-77001DDD42D6}"/>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40061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7848-1E2F-4A5E-A41E-13DD6E4AEC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51C4EC-ECB3-405B-ADDE-B2D2690BB7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376B5-67A7-4858-84F7-EFF6A646913C}"/>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5" name="Footer Placeholder 4">
            <a:extLst>
              <a:ext uri="{FF2B5EF4-FFF2-40B4-BE49-F238E27FC236}">
                <a16:creationId xmlns:a16="http://schemas.microsoft.com/office/drawing/2014/main" id="{0B625211-9354-4ACB-8DF3-938310F6A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A99BF-2149-4254-99D6-2EEF4CB6030D}"/>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281622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DABAE-6445-4B0C-99AF-DA6BFB2F98CF}"/>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E0B0FC-C60B-4B93-8A87-04F1E2590CE0}"/>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71CEE-8975-4699-A015-D3D408594EF6}"/>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5" name="Footer Placeholder 4">
            <a:extLst>
              <a:ext uri="{FF2B5EF4-FFF2-40B4-BE49-F238E27FC236}">
                <a16:creationId xmlns:a16="http://schemas.microsoft.com/office/drawing/2014/main" id="{19D32C69-C057-4C8B-8703-40D02C1ED4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2B7F8-4D22-4351-8D4F-31DA877E1EC2}"/>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4150645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3345" y="424878"/>
            <a:ext cx="10515600" cy="590931"/>
          </a:xfrm>
          <a:prstGeom prst="rect">
            <a:avLst/>
          </a:prstGeom>
          <a:noFill/>
        </p:spPr>
        <p:txBody>
          <a:bodyPr wrap="square" rtlCol="0">
            <a:spAutoFit/>
          </a:bodyPr>
          <a:lstStyle>
            <a:lvl1pPr>
              <a:defRPr lang="en-US" sz="3600" cap="all" baseline="0">
                <a:solidFill>
                  <a:schemeClr val="tx2"/>
                </a:solidFill>
                <a:latin typeface="+mj-lt"/>
                <a:ea typeface="+mn-ea"/>
                <a:cs typeface="+mn-cs"/>
              </a:defRPr>
            </a:lvl1pPr>
          </a:lstStyle>
          <a:p>
            <a:pPr marL="0" lvl="0"/>
            <a:r>
              <a:rPr lang="en-US" dirty="0"/>
              <a:t>LOREM IPSUM</a:t>
            </a:r>
          </a:p>
        </p:txBody>
      </p:sp>
      <p:sp>
        <p:nvSpPr>
          <p:cNvPr id="4" name="Date Placeholder 3"/>
          <p:cNvSpPr>
            <a:spLocks noGrp="1"/>
          </p:cNvSpPr>
          <p:nvPr>
            <p:ph type="dt" sz="half" idx="10"/>
          </p:nvPr>
        </p:nvSpPr>
        <p:spPr/>
        <p:txBody>
          <a:bodyPr/>
          <a:lstStyle>
            <a:lvl1pPr>
              <a:defRPr>
                <a:solidFill>
                  <a:schemeClr val="tx2"/>
                </a:solidFill>
              </a:defRPr>
            </a:lvl1pPr>
          </a:lstStyle>
          <a:p>
            <a:r>
              <a:rPr lang="en-US"/>
              <a:t>Company Logo</a:t>
            </a:r>
          </a:p>
        </p:txBody>
      </p:sp>
      <p:sp>
        <p:nvSpPr>
          <p:cNvPr id="5" name="Footer Placeholder 4"/>
          <p:cNvSpPr>
            <a:spLocks noGrp="1"/>
          </p:cNvSpPr>
          <p:nvPr>
            <p:ph type="ftr" sz="quarter" idx="11"/>
          </p:nvPr>
        </p:nvSpPr>
        <p:spPr>
          <a:xfrm>
            <a:off x="8237989" y="6356364"/>
            <a:ext cx="3115811" cy="365125"/>
          </a:xfrm>
        </p:spPr>
        <p:txBody>
          <a:bodyPr/>
          <a:lstStyle>
            <a:lvl1pPr algn="r">
              <a:defRPr>
                <a:solidFill>
                  <a:schemeClr val="tx2"/>
                </a:solidFill>
              </a:defRPr>
            </a:lvl1pPr>
          </a:lstStyle>
          <a:p>
            <a:r>
              <a:rPr lang="en-US"/>
              <a:t>www.domain.com</a:t>
            </a:r>
          </a:p>
        </p:txBody>
      </p:sp>
      <p:sp>
        <p:nvSpPr>
          <p:cNvPr id="6" name="Slide Number Placeholder 5"/>
          <p:cNvSpPr>
            <a:spLocks noGrp="1"/>
          </p:cNvSpPr>
          <p:nvPr>
            <p:ph type="sldNum" sz="quarter" idx="12"/>
          </p:nvPr>
        </p:nvSpPr>
        <p:spPr>
          <a:xfrm>
            <a:off x="4724400" y="6356364"/>
            <a:ext cx="2743200" cy="365125"/>
          </a:xfrm>
        </p:spPr>
        <p:txBody>
          <a:bodyPr/>
          <a:lstStyle>
            <a:lvl1pPr algn="ctr">
              <a:defRPr>
                <a:solidFill>
                  <a:schemeClr val="tx2"/>
                </a:solidFill>
              </a:defRPr>
            </a:lvl1pPr>
          </a:lstStyle>
          <a:p>
            <a:fld id="{3D7FBCD5-A183-468F-86D5-E20CBF398243}" type="slidenum">
              <a:rPr lang="en-US" smtClean="0"/>
              <a:pPr/>
              <a:t>‹#›</a:t>
            </a:fld>
            <a:endParaRPr lang="en-US"/>
          </a:p>
        </p:txBody>
      </p:sp>
      <p:sp>
        <p:nvSpPr>
          <p:cNvPr id="14" name="Text Placeholder 13"/>
          <p:cNvSpPr>
            <a:spLocks noGrp="1"/>
          </p:cNvSpPr>
          <p:nvPr>
            <p:ph type="body" sz="quarter" idx="14" hasCustomPrompt="1"/>
          </p:nvPr>
        </p:nvSpPr>
        <p:spPr>
          <a:xfrm>
            <a:off x="443345" y="1024184"/>
            <a:ext cx="4800600" cy="428625"/>
          </a:xfrm>
          <a:prstGeom prst="rect">
            <a:avLst/>
          </a:prstGeom>
        </p:spPr>
        <p:txBody>
          <a:bodyPr anchor="ctr">
            <a:normAutofit/>
          </a:bodyPr>
          <a:lstStyle>
            <a:lvl1pPr marL="0" indent="0">
              <a:buNone/>
              <a:defRPr sz="2000" cap="all" baseline="0">
                <a:solidFill>
                  <a:schemeClr val="tx2"/>
                </a:solidFill>
                <a:latin typeface="+mj-lt"/>
              </a:defRPr>
            </a:lvl1pPr>
          </a:lstStyle>
          <a:p>
            <a:pPr lvl="0"/>
            <a:r>
              <a:rPr lang="en-US" dirty="0"/>
              <a:t>REPLACE THIS TEXT</a:t>
            </a:r>
          </a:p>
        </p:txBody>
      </p:sp>
    </p:spTree>
    <p:extLst>
      <p:ext uri="{BB962C8B-B14F-4D97-AF65-F5344CB8AC3E}">
        <p14:creationId xmlns:p14="http://schemas.microsoft.com/office/powerpoint/2010/main" val="212203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7FB3-898A-4F21-82CA-5648E641E0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8D23B-6AAE-4A86-82AD-C4A234A76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2AFE61-F862-495D-AEF9-9CCBD1600ACE}"/>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5" name="Footer Placeholder 4">
            <a:extLst>
              <a:ext uri="{FF2B5EF4-FFF2-40B4-BE49-F238E27FC236}">
                <a16:creationId xmlns:a16="http://schemas.microsoft.com/office/drawing/2014/main" id="{39A0990B-A88F-4927-B764-E089E5716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82452-57CC-4A0F-A7A4-AD1893F73640}"/>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235360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56FA-0071-4EB6-BECC-384E4C710CD5}"/>
              </a:ext>
            </a:extLst>
          </p:cNvPr>
          <p:cNvSpPr>
            <a:spLocks noGrp="1"/>
          </p:cNvSpPr>
          <p:nvPr>
            <p:ph type="title"/>
          </p:nvPr>
        </p:nvSpPr>
        <p:spPr>
          <a:xfrm>
            <a:off x="831851" y="170975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5C82BA-DB69-4D97-ADF5-4AD1C32CC69E}"/>
              </a:ext>
            </a:extLst>
          </p:cNvPr>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31" indent="0">
              <a:buNone/>
              <a:defRPr sz="2000">
                <a:solidFill>
                  <a:schemeClr val="tx1">
                    <a:tint val="75000"/>
                  </a:schemeClr>
                </a:solidFill>
              </a:defRPr>
            </a:lvl2pPr>
            <a:lvl3pPr marL="914264" indent="0">
              <a:buNone/>
              <a:defRPr sz="1800">
                <a:solidFill>
                  <a:schemeClr val="tx1">
                    <a:tint val="75000"/>
                  </a:schemeClr>
                </a:solidFill>
              </a:defRPr>
            </a:lvl3pPr>
            <a:lvl4pPr marL="1371396" indent="0">
              <a:buNone/>
              <a:defRPr sz="1600">
                <a:solidFill>
                  <a:schemeClr val="tx1">
                    <a:tint val="75000"/>
                  </a:schemeClr>
                </a:solidFill>
              </a:defRPr>
            </a:lvl4pPr>
            <a:lvl5pPr marL="1828528" indent="0">
              <a:buNone/>
              <a:defRPr sz="1600">
                <a:solidFill>
                  <a:schemeClr val="tx1">
                    <a:tint val="75000"/>
                  </a:schemeClr>
                </a:solidFill>
              </a:defRPr>
            </a:lvl5pPr>
            <a:lvl6pPr marL="2285662" indent="0">
              <a:buNone/>
              <a:defRPr sz="1600">
                <a:solidFill>
                  <a:schemeClr val="tx1">
                    <a:tint val="75000"/>
                  </a:schemeClr>
                </a:solidFill>
              </a:defRPr>
            </a:lvl6pPr>
            <a:lvl7pPr marL="2742790" indent="0">
              <a:buNone/>
              <a:defRPr sz="1600">
                <a:solidFill>
                  <a:schemeClr val="tx1">
                    <a:tint val="75000"/>
                  </a:schemeClr>
                </a:solidFill>
              </a:defRPr>
            </a:lvl7pPr>
            <a:lvl8pPr marL="3199920" indent="0">
              <a:buNone/>
              <a:defRPr sz="1600">
                <a:solidFill>
                  <a:schemeClr val="tx1">
                    <a:tint val="75000"/>
                  </a:schemeClr>
                </a:solidFill>
              </a:defRPr>
            </a:lvl8pPr>
            <a:lvl9pPr marL="3657051"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4AED3-9ED2-420D-A2E0-C5EFBD58E438}"/>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5" name="Footer Placeholder 4">
            <a:extLst>
              <a:ext uri="{FF2B5EF4-FFF2-40B4-BE49-F238E27FC236}">
                <a16:creationId xmlns:a16="http://schemas.microsoft.com/office/drawing/2014/main" id="{8E2F3936-B68A-4475-BE0E-A183A2D4F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DDE26-F641-445C-957D-4F9A2A35ACAA}"/>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23903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0608-A02B-44C5-BF35-4997176B0A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1BBD26-004C-423D-99B3-96CAEAC2D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4166C-F83D-4F8C-97DA-E3E4A89BD8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E658B7-B28F-4680-956B-3482E05AE46C}"/>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6" name="Footer Placeholder 5">
            <a:extLst>
              <a:ext uri="{FF2B5EF4-FFF2-40B4-BE49-F238E27FC236}">
                <a16:creationId xmlns:a16="http://schemas.microsoft.com/office/drawing/2014/main" id="{E2E11573-CF3E-4409-9D95-4C0CD8DFD3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1B37E-3DBA-4124-8709-AC4651F6B669}"/>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189938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87DA-467D-4104-B751-07758B3A4E36}"/>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FA5EEB-D743-481D-A66A-16EA6B872D99}"/>
              </a:ext>
            </a:extLst>
          </p:cNvPr>
          <p:cNvSpPr>
            <a:spLocks noGrp="1"/>
          </p:cNvSpPr>
          <p:nvPr>
            <p:ph type="body" idx="1"/>
          </p:nvPr>
        </p:nvSpPr>
        <p:spPr>
          <a:xfrm>
            <a:off x="839789" y="1681163"/>
            <a:ext cx="5157787" cy="823912"/>
          </a:xfrm>
        </p:spPr>
        <p:txBody>
          <a:bodyPr anchor="b"/>
          <a:lstStyle>
            <a:lvl1pPr marL="0" indent="0">
              <a:buNone/>
              <a:defRPr sz="2400" b="1"/>
            </a:lvl1pPr>
            <a:lvl2pPr marL="457131" indent="0">
              <a:buNone/>
              <a:defRPr sz="2000" b="1"/>
            </a:lvl2pPr>
            <a:lvl3pPr marL="914264" indent="0">
              <a:buNone/>
              <a:defRPr sz="1800" b="1"/>
            </a:lvl3pPr>
            <a:lvl4pPr marL="1371396" indent="0">
              <a:buNone/>
              <a:defRPr sz="1600" b="1"/>
            </a:lvl4pPr>
            <a:lvl5pPr marL="1828528" indent="0">
              <a:buNone/>
              <a:defRPr sz="1600" b="1"/>
            </a:lvl5pPr>
            <a:lvl6pPr marL="2285662" indent="0">
              <a:buNone/>
              <a:defRPr sz="1600" b="1"/>
            </a:lvl6pPr>
            <a:lvl7pPr marL="2742790" indent="0">
              <a:buNone/>
              <a:defRPr sz="1600" b="1"/>
            </a:lvl7pPr>
            <a:lvl8pPr marL="3199920" indent="0">
              <a:buNone/>
              <a:defRPr sz="1600" b="1"/>
            </a:lvl8pPr>
            <a:lvl9pPr marL="3657051"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18722-9F2E-4B20-87A4-CADC58B0FDA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8FFE48-7649-450E-A808-6F3ECA53C167}"/>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31" indent="0">
              <a:buNone/>
              <a:defRPr sz="2000" b="1"/>
            </a:lvl2pPr>
            <a:lvl3pPr marL="914264" indent="0">
              <a:buNone/>
              <a:defRPr sz="1800" b="1"/>
            </a:lvl3pPr>
            <a:lvl4pPr marL="1371396" indent="0">
              <a:buNone/>
              <a:defRPr sz="1600" b="1"/>
            </a:lvl4pPr>
            <a:lvl5pPr marL="1828528" indent="0">
              <a:buNone/>
              <a:defRPr sz="1600" b="1"/>
            </a:lvl5pPr>
            <a:lvl6pPr marL="2285662" indent="0">
              <a:buNone/>
              <a:defRPr sz="1600" b="1"/>
            </a:lvl6pPr>
            <a:lvl7pPr marL="2742790" indent="0">
              <a:buNone/>
              <a:defRPr sz="1600" b="1"/>
            </a:lvl7pPr>
            <a:lvl8pPr marL="3199920" indent="0">
              <a:buNone/>
              <a:defRPr sz="1600" b="1"/>
            </a:lvl8pPr>
            <a:lvl9pPr marL="3657051"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F3149-C51D-4CFE-B49C-9F5A68EE577B}"/>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FB12B2-BD60-429D-B4E6-5E1A383976C7}"/>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8" name="Footer Placeholder 7">
            <a:extLst>
              <a:ext uri="{FF2B5EF4-FFF2-40B4-BE49-F238E27FC236}">
                <a16:creationId xmlns:a16="http://schemas.microsoft.com/office/drawing/2014/main" id="{0591D6E8-C0E3-4B72-9D4A-38C062B432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0D73F3-925D-4F95-8655-477DB3D96F13}"/>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389748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416A-5F9D-4D98-973C-4A3BBEE923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33DDF0-2850-451F-BE8A-B0DDAE7E2291}"/>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4" name="Footer Placeholder 3">
            <a:extLst>
              <a:ext uri="{FF2B5EF4-FFF2-40B4-BE49-F238E27FC236}">
                <a16:creationId xmlns:a16="http://schemas.microsoft.com/office/drawing/2014/main" id="{6EE7B863-70FE-411C-9383-9EE4548CDC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F18A0F-EA11-4DBA-82C7-74C9A27A7F26}"/>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16696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C43CE-D5C2-4E2F-862B-1555C1C182A7}"/>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3" name="Footer Placeholder 2">
            <a:extLst>
              <a:ext uri="{FF2B5EF4-FFF2-40B4-BE49-F238E27FC236}">
                <a16:creationId xmlns:a16="http://schemas.microsoft.com/office/drawing/2014/main" id="{D5E1D876-87D5-4E86-9A1E-3900493D51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738755-2608-40E3-9B4C-3FA323EA5750}"/>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369434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0287-FD5D-4949-B74B-42EB94D49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7B842E-456D-4FE7-84A5-73C376BCEC26}"/>
              </a:ext>
            </a:extLst>
          </p:cNvPr>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E7862A-8801-48F7-9D40-262CE2C737F0}"/>
              </a:ext>
            </a:extLst>
          </p:cNvPr>
          <p:cNvSpPr>
            <a:spLocks noGrp="1"/>
          </p:cNvSpPr>
          <p:nvPr>
            <p:ph type="body" sz="half" idx="2"/>
          </p:nvPr>
        </p:nvSpPr>
        <p:spPr>
          <a:xfrm>
            <a:off x="839788" y="2057400"/>
            <a:ext cx="3932237" cy="3811588"/>
          </a:xfrm>
        </p:spPr>
        <p:txBody>
          <a:bodyPr/>
          <a:lstStyle>
            <a:lvl1pPr marL="0" indent="0">
              <a:buNone/>
              <a:defRPr sz="1600"/>
            </a:lvl1pPr>
            <a:lvl2pPr marL="457131" indent="0">
              <a:buNone/>
              <a:defRPr sz="1400"/>
            </a:lvl2pPr>
            <a:lvl3pPr marL="914264" indent="0">
              <a:buNone/>
              <a:defRPr sz="1200"/>
            </a:lvl3pPr>
            <a:lvl4pPr marL="1371396" indent="0">
              <a:buNone/>
              <a:defRPr sz="1000"/>
            </a:lvl4pPr>
            <a:lvl5pPr marL="1828528" indent="0">
              <a:buNone/>
              <a:defRPr sz="1000"/>
            </a:lvl5pPr>
            <a:lvl6pPr marL="2285662" indent="0">
              <a:buNone/>
              <a:defRPr sz="1000"/>
            </a:lvl6pPr>
            <a:lvl7pPr marL="2742790" indent="0">
              <a:buNone/>
              <a:defRPr sz="1000"/>
            </a:lvl7pPr>
            <a:lvl8pPr marL="3199920" indent="0">
              <a:buNone/>
              <a:defRPr sz="1000"/>
            </a:lvl8pPr>
            <a:lvl9pPr marL="3657051"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D7421-900B-404D-BD22-817B1FFB560F}"/>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6" name="Footer Placeholder 5">
            <a:extLst>
              <a:ext uri="{FF2B5EF4-FFF2-40B4-BE49-F238E27FC236}">
                <a16:creationId xmlns:a16="http://schemas.microsoft.com/office/drawing/2014/main" id="{F5DAA2D2-178B-4058-95AB-1BFEE0140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428456-DD26-4CF8-85A7-3F5C0384D9B7}"/>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221071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EF7A-9D8A-4BD2-8AAE-4C16015B7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007377-1EA0-4130-9016-723CC5EFD239}"/>
              </a:ext>
            </a:extLst>
          </p:cNvPr>
          <p:cNvSpPr>
            <a:spLocks noGrp="1"/>
          </p:cNvSpPr>
          <p:nvPr>
            <p:ph type="pic" idx="1"/>
          </p:nvPr>
        </p:nvSpPr>
        <p:spPr>
          <a:xfrm>
            <a:off x="5183188" y="987437"/>
            <a:ext cx="6172200" cy="4873625"/>
          </a:xfrm>
        </p:spPr>
        <p:txBody>
          <a:bodyPr/>
          <a:lstStyle>
            <a:lvl1pPr marL="0" indent="0">
              <a:buNone/>
              <a:defRPr sz="3200"/>
            </a:lvl1pPr>
            <a:lvl2pPr marL="457131" indent="0">
              <a:buNone/>
              <a:defRPr sz="2800"/>
            </a:lvl2pPr>
            <a:lvl3pPr marL="914264" indent="0">
              <a:buNone/>
              <a:defRPr sz="2400"/>
            </a:lvl3pPr>
            <a:lvl4pPr marL="1371396" indent="0">
              <a:buNone/>
              <a:defRPr sz="2000"/>
            </a:lvl4pPr>
            <a:lvl5pPr marL="1828528" indent="0">
              <a:buNone/>
              <a:defRPr sz="2000"/>
            </a:lvl5pPr>
            <a:lvl6pPr marL="2285662" indent="0">
              <a:buNone/>
              <a:defRPr sz="2000"/>
            </a:lvl6pPr>
            <a:lvl7pPr marL="2742790" indent="0">
              <a:buNone/>
              <a:defRPr sz="2000"/>
            </a:lvl7pPr>
            <a:lvl8pPr marL="3199920" indent="0">
              <a:buNone/>
              <a:defRPr sz="2000"/>
            </a:lvl8pPr>
            <a:lvl9pPr marL="3657051" indent="0">
              <a:buNone/>
              <a:defRPr sz="2000"/>
            </a:lvl9pPr>
          </a:lstStyle>
          <a:p>
            <a:endParaRPr lang="en-IN"/>
          </a:p>
        </p:txBody>
      </p:sp>
      <p:sp>
        <p:nvSpPr>
          <p:cNvPr id="4" name="Text Placeholder 3">
            <a:extLst>
              <a:ext uri="{FF2B5EF4-FFF2-40B4-BE49-F238E27FC236}">
                <a16:creationId xmlns:a16="http://schemas.microsoft.com/office/drawing/2014/main" id="{6C1170D2-A7F3-45EC-89A6-CD94692FC462}"/>
              </a:ext>
            </a:extLst>
          </p:cNvPr>
          <p:cNvSpPr>
            <a:spLocks noGrp="1"/>
          </p:cNvSpPr>
          <p:nvPr>
            <p:ph type="body" sz="half" idx="2"/>
          </p:nvPr>
        </p:nvSpPr>
        <p:spPr>
          <a:xfrm>
            <a:off x="839788" y="2057400"/>
            <a:ext cx="3932237" cy="3811588"/>
          </a:xfrm>
        </p:spPr>
        <p:txBody>
          <a:bodyPr/>
          <a:lstStyle>
            <a:lvl1pPr marL="0" indent="0">
              <a:buNone/>
              <a:defRPr sz="1600"/>
            </a:lvl1pPr>
            <a:lvl2pPr marL="457131" indent="0">
              <a:buNone/>
              <a:defRPr sz="1400"/>
            </a:lvl2pPr>
            <a:lvl3pPr marL="914264" indent="0">
              <a:buNone/>
              <a:defRPr sz="1200"/>
            </a:lvl3pPr>
            <a:lvl4pPr marL="1371396" indent="0">
              <a:buNone/>
              <a:defRPr sz="1000"/>
            </a:lvl4pPr>
            <a:lvl5pPr marL="1828528" indent="0">
              <a:buNone/>
              <a:defRPr sz="1000"/>
            </a:lvl5pPr>
            <a:lvl6pPr marL="2285662" indent="0">
              <a:buNone/>
              <a:defRPr sz="1000"/>
            </a:lvl6pPr>
            <a:lvl7pPr marL="2742790" indent="0">
              <a:buNone/>
              <a:defRPr sz="1000"/>
            </a:lvl7pPr>
            <a:lvl8pPr marL="3199920" indent="0">
              <a:buNone/>
              <a:defRPr sz="1000"/>
            </a:lvl8pPr>
            <a:lvl9pPr marL="3657051"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CC42E-CC40-483B-8772-AE48EFFDBBF1}"/>
              </a:ext>
            </a:extLst>
          </p:cNvPr>
          <p:cNvSpPr>
            <a:spLocks noGrp="1"/>
          </p:cNvSpPr>
          <p:nvPr>
            <p:ph type="dt" sz="half" idx="10"/>
          </p:nvPr>
        </p:nvSpPr>
        <p:spPr/>
        <p:txBody>
          <a:bodyPr/>
          <a:lstStyle/>
          <a:p>
            <a:fld id="{4C12A097-FF12-4504-9753-6EDA845AF14B}" type="datetimeFigureOut">
              <a:rPr lang="en-IN" smtClean="0"/>
              <a:t>14-07-2024</a:t>
            </a:fld>
            <a:endParaRPr lang="en-IN"/>
          </a:p>
        </p:txBody>
      </p:sp>
      <p:sp>
        <p:nvSpPr>
          <p:cNvPr id="6" name="Footer Placeholder 5">
            <a:extLst>
              <a:ext uri="{FF2B5EF4-FFF2-40B4-BE49-F238E27FC236}">
                <a16:creationId xmlns:a16="http://schemas.microsoft.com/office/drawing/2014/main" id="{CBC592EC-EEFE-4B8A-93A6-59CFC843F2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ADE82-C1C1-4CD0-8CFC-FDF384F78482}"/>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33020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81FB4-45F1-4E04-A111-31991E09D10F}"/>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8A38F-2475-4C15-A891-BDC24FA33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F08EE-4876-4F03-B575-05196F78826B}"/>
              </a:ext>
            </a:extLst>
          </p:cNvPr>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2A097-FF12-4504-9753-6EDA845AF14B}" type="datetimeFigureOut">
              <a:rPr lang="en-IN" smtClean="0"/>
              <a:t>14-07-2024</a:t>
            </a:fld>
            <a:endParaRPr lang="en-IN"/>
          </a:p>
        </p:txBody>
      </p:sp>
      <p:sp>
        <p:nvSpPr>
          <p:cNvPr id="5" name="Footer Placeholder 4">
            <a:extLst>
              <a:ext uri="{FF2B5EF4-FFF2-40B4-BE49-F238E27FC236}">
                <a16:creationId xmlns:a16="http://schemas.microsoft.com/office/drawing/2014/main" id="{AFA899C3-87BD-4551-BEB9-314FA176FDC5}"/>
              </a:ext>
            </a:extLst>
          </p:cNvPr>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2B03A5-CFB6-4873-B6DF-77F3A6298B20}"/>
              </a:ext>
            </a:extLst>
          </p:cNvPr>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1E508-A745-4D64-B2CF-009C1DB955F0}" type="slidenum">
              <a:rPr lang="en-IN" smtClean="0"/>
              <a:t>‹#›</a:t>
            </a:fld>
            <a:endParaRPr lang="en-IN"/>
          </a:p>
        </p:txBody>
      </p:sp>
    </p:spTree>
    <p:extLst>
      <p:ext uri="{BB962C8B-B14F-4D97-AF65-F5344CB8AC3E}">
        <p14:creationId xmlns:p14="http://schemas.microsoft.com/office/powerpoint/2010/main" val="2223470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26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68" indent="-228568" algn="l" defTabSz="91426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02" indent="-228568" algn="l" defTabSz="91426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30" indent="-228568" algn="l" defTabSz="91426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60"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91"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64" rtl="0" eaLnBrk="1" latinLnBrk="0" hangingPunct="1">
        <a:defRPr sz="1800" kern="1200">
          <a:solidFill>
            <a:schemeClr val="tx1"/>
          </a:solidFill>
          <a:latin typeface="+mn-lt"/>
          <a:ea typeface="+mn-ea"/>
          <a:cs typeface="+mn-cs"/>
        </a:defRPr>
      </a:lvl1pPr>
      <a:lvl2pPr marL="457131" algn="l" defTabSz="914264" rtl="0" eaLnBrk="1" latinLnBrk="0" hangingPunct="1">
        <a:defRPr sz="1800" kern="1200">
          <a:solidFill>
            <a:schemeClr val="tx1"/>
          </a:solidFill>
          <a:latin typeface="+mn-lt"/>
          <a:ea typeface="+mn-ea"/>
          <a:cs typeface="+mn-cs"/>
        </a:defRPr>
      </a:lvl2pPr>
      <a:lvl3pPr marL="914264" algn="l" defTabSz="914264" rtl="0" eaLnBrk="1" latinLnBrk="0" hangingPunct="1">
        <a:defRPr sz="1800" kern="1200">
          <a:solidFill>
            <a:schemeClr val="tx1"/>
          </a:solidFill>
          <a:latin typeface="+mn-lt"/>
          <a:ea typeface="+mn-ea"/>
          <a:cs typeface="+mn-cs"/>
        </a:defRPr>
      </a:lvl3pPr>
      <a:lvl4pPr marL="1371396" algn="l" defTabSz="914264" rtl="0" eaLnBrk="1" latinLnBrk="0" hangingPunct="1">
        <a:defRPr sz="1800" kern="1200">
          <a:solidFill>
            <a:schemeClr val="tx1"/>
          </a:solidFill>
          <a:latin typeface="+mn-lt"/>
          <a:ea typeface="+mn-ea"/>
          <a:cs typeface="+mn-cs"/>
        </a:defRPr>
      </a:lvl4pPr>
      <a:lvl5pPr marL="1828528" algn="l" defTabSz="914264" rtl="0" eaLnBrk="1" latinLnBrk="0" hangingPunct="1">
        <a:defRPr sz="1800" kern="1200">
          <a:solidFill>
            <a:schemeClr val="tx1"/>
          </a:solidFill>
          <a:latin typeface="+mn-lt"/>
          <a:ea typeface="+mn-ea"/>
          <a:cs typeface="+mn-cs"/>
        </a:defRPr>
      </a:lvl5pPr>
      <a:lvl6pPr marL="2285662" algn="l" defTabSz="914264" rtl="0" eaLnBrk="1" latinLnBrk="0" hangingPunct="1">
        <a:defRPr sz="1800" kern="1200">
          <a:solidFill>
            <a:schemeClr val="tx1"/>
          </a:solidFill>
          <a:latin typeface="+mn-lt"/>
          <a:ea typeface="+mn-ea"/>
          <a:cs typeface="+mn-cs"/>
        </a:defRPr>
      </a:lvl6pPr>
      <a:lvl7pPr marL="2742790" algn="l" defTabSz="914264" rtl="0" eaLnBrk="1" latinLnBrk="0" hangingPunct="1">
        <a:defRPr sz="1800" kern="1200">
          <a:solidFill>
            <a:schemeClr val="tx1"/>
          </a:solidFill>
          <a:latin typeface="+mn-lt"/>
          <a:ea typeface="+mn-ea"/>
          <a:cs typeface="+mn-cs"/>
        </a:defRPr>
      </a:lvl7pPr>
      <a:lvl8pPr marL="3199920" algn="l" defTabSz="914264" rtl="0" eaLnBrk="1" latinLnBrk="0" hangingPunct="1">
        <a:defRPr sz="1800" kern="1200">
          <a:solidFill>
            <a:schemeClr val="tx1"/>
          </a:solidFill>
          <a:latin typeface="+mn-lt"/>
          <a:ea typeface="+mn-ea"/>
          <a:cs typeface="+mn-cs"/>
        </a:defRPr>
      </a:lvl8pPr>
      <a:lvl9pPr marL="3657051" algn="l" defTabSz="9142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E27C16-D257-2ADE-711C-1DBC9299C8F2}"/>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8" r="18"/>
          <a:stretch/>
        </p:blipFill>
        <p:spPr>
          <a:xfrm>
            <a:off x="0" y="0"/>
            <a:ext cx="12192000" cy="6858000"/>
          </a:xfrm>
          <a:prstGeom prst="rect">
            <a:avLst/>
          </a:prstGeom>
        </p:spPr>
      </p:pic>
      <p:sp>
        <p:nvSpPr>
          <p:cNvPr id="9" name="TextBox 8">
            <a:extLst>
              <a:ext uri="{FF2B5EF4-FFF2-40B4-BE49-F238E27FC236}">
                <a16:creationId xmlns:a16="http://schemas.microsoft.com/office/drawing/2014/main" id="{462E4488-8914-01DC-9E86-215655120F5E}"/>
              </a:ext>
            </a:extLst>
          </p:cNvPr>
          <p:cNvSpPr txBox="1"/>
          <p:nvPr/>
        </p:nvSpPr>
        <p:spPr>
          <a:xfrm>
            <a:off x="1716833" y="111968"/>
            <a:ext cx="9395926" cy="1007706"/>
          </a:xfrm>
          <a:prstGeom prst="rect">
            <a:avLst/>
          </a:prstGeom>
        </p:spPr>
        <p:txBody>
          <a:bodyPr vert="horz" lIns="91440" tIns="45720" rIns="91440" bIns="45720" rtlCol="0" anchor="b">
            <a:normAutofit fontScale="85000" lnSpcReduction="20000"/>
          </a:bodyPr>
          <a:lstStyle/>
          <a:p>
            <a:pPr marL="0" marR="0" lvl="0" indent="0" algn="ctr">
              <a:lnSpc>
                <a:spcPct val="90000"/>
              </a:lnSpc>
              <a:spcBef>
                <a:spcPct val="0"/>
              </a:spcBef>
              <a:spcAft>
                <a:spcPts val="600"/>
              </a:spcAft>
              <a:buClr>
                <a:schemeClr val="dk1"/>
              </a:buClr>
              <a:buSzPts val="1100"/>
            </a:pPr>
            <a:r>
              <a:rPr lang="en-US" sz="4400" b="1" i="0" u="none" strike="noStrike" cap="none" dirty="0">
                <a:solidFill>
                  <a:schemeClr val="bg1"/>
                </a:solidFill>
                <a:latin typeface="Times New Roman" panose="02020603050405020304" pitchFamily="18" charset="0"/>
                <a:ea typeface="+mj-ea"/>
                <a:cs typeface="Times New Roman" panose="02020603050405020304" pitchFamily="18" charset="0"/>
                <a:sym typeface="Lato"/>
              </a:rPr>
              <a:t>Capstone Project: </a:t>
            </a:r>
          </a:p>
          <a:p>
            <a:pPr marL="0" marR="0" lvl="0" indent="0" algn="ctr">
              <a:lnSpc>
                <a:spcPct val="90000"/>
              </a:lnSpc>
              <a:spcBef>
                <a:spcPct val="0"/>
              </a:spcBef>
              <a:spcAft>
                <a:spcPts val="600"/>
              </a:spcAft>
              <a:buClr>
                <a:schemeClr val="dk1"/>
              </a:buClr>
              <a:buSzPts val="1100"/>
            </a:pPr>
            <a:r>
              <a:rPr lang="en-US" sz="4400" b="1" i="0" u="none" strike="noStrike" cap="none" dirty="0">
                <a:solidFill>
                  <a:schemeClr val="bg1"/>
                </a:solidFill>
                <a:latin typeface="Times New Roman" panose="02020603050405020304" pitchFamily="18" charset="0"/>
                <a:ea typeface="+mj-ea"/>
                <a:cs typeface="Times New Roman" panose="02020603050405020304" pitchFamily="18" charset="0"/>
                <a:sym typeface="Lato"/>
              </a:rPr>
              <a:t>Analytical CRM Development for a Bank</a:t>
            </a:r>
          </a:p>
        </p:txBody>
      </p:sp>
      <p:sp>
        <p:nvSpPr>
          <p:cNvPr id="10" name="Rectangle 9">
            <a:extLst>
              <a:ext uri="{FF2B5EF4-FFF2-40B4-BE49-F238E27FC236}">
                <a16:creationId xmlns:a16="http://schemas.microsoft.com/office/drawing/2014/main" id="{F711EDB2-6787-B477-1109-DD9FC10C66F1}"/>
              </a:ext>
            </a:extLst>
          </p:cNvPr>
          <p:cNvSpPr/>
          <p:nvPr/>
        </p:nvSpPr>
        <p:spPr>
          <a:xfrm>
            <a:off x="7021716" y="5449278"/>
            <a:ext cx="4624023" cy="707886"/>
          </a:xfrm>
          <a:prstGeom prst="rect">
            <a:avLst/>
          </a:prstGeom>
          <a:noFill/>
        </p:spPr>
        <p:txBody>
          <a:bodyPr wrap="non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latin typeface="Candara Light" panose="020E0502030303020204" pitchFamily="34" charset="0"/>
              </a:rPr>
              <a:t>Harsh Vardhan Patel</a:t>
            </a:r>
          </a:p>
        </p:txBody>
      </p:sp>
    </p:spTree>
    <p:extLst>
      <p:ext uri="{BB962C8B-B14F-4D97-AF65-F5344CB8AC3E}">
        <p14:creationId xmlns:p14="http://schemas.microsoft.com/office/powerpoint/2010/main" val="197320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49F8D-2576-58ED-9B95-B4BCBEAEF2B5}"/>
              </a:ext>
            </a:extLst>
          </p:cNvPr>
          <p:cNvSpPr txBox="1"/>
          <p:nvPr/>
        </p:nvSpPr>
        <p:spPr>
          <a:xfrm>
            <a:off x="111748" y="3922821"/>
            <a:ext cx="5984240" cy="2862322"/>
          </a:xfrm>
          <a:prstGeom prst="rect">
            <a:avLst/>
          </a:prstGeom>
          <a:noFill/>
        </p:spPr>
        <p:txBody>
          <a:bodyPr wrap="square">
            <a:spAutoFit/>
          </a:bodyPr>
          <a:lstStyle/>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Exit category likely refers to whether a customer is leaving or staying with the company. Overall, there are more females than males across all credit score statuses and exit categories.</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Within the female category, there are more customers who are exiting with a fair credit score (395) than any other status. For males exiting, there are also more with a fair score (290) than any other status.</a:t>
            </a:r>
          </a:p>
        </p:txBody>
      </p:sp>
      <p:sp>
        <p:nvSpPr>
          <p:cNvPr id="5" name="Rectangle 1">
            <a:extLst>
              <a:ext uri="{FF2B5EF4-FFF2-40B4-BE49-F238E27FC236}">
                <a16:creationId xmlns:a16="http://schemas.microsoft.com/office/drawing/2014/main" id="{1A9726C6-717A-3696-3691-92045B7F980E}"/>
              </a:ext>
            </a:extLst>
          </p:cNvPr>
          <p:cNvSpPr>
            <a:spLocks noChangeArrowheads="1"/>
          </p:cNvSpPr>
          <p:nvPr/>
        </p:nvSpPr>
        <p:spPr bwMode="auto">
          <a:xfrm>
            <a:off x="6207738" y="4052803"/>
            <a:ext cx="609598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France has the most total customers (4,204) followed by Spain (2,508) and Germany (2,509).</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data shows the number of customers by country and whether they are exiting or being retained. In total there are 7,717 customers.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France has the most customers exiting (810) followed by Germany (814) and Spain (413). </a:t>
            </a:r>
          </a:p>
        </p:txBody>
      </p:sp>
      <p:pic>
        <p:nvPicPr>
          <p:cNvPr id="11" name="Picture 10">
            <a:extLst>
              <a:ext uri="{FF2B5EF4-FFF2-40B4-BE49-F238E27FC236}">
                <a16:creationId xmlns:a16="http://schemas.microsoft.com/office/drawing/2014/main" id="{E1FB88AC-BFB1-8A87-8410-0EE4217A9662}"/>
              </a:ext>
            </a:extLst>
          </p:cNvPr>
          <p:cNvPicPr>
            <a:picLocks noChangeAspect="1"/>
          </p:cNvPicPr>
          <p:nvPr/>
        </p:nvPicPr>
        <p:blipFill rotWithShape="1">
          <a:blip r:embed="rId3">
            <a:extLst>
              <a:ext uri="{28A0092B-C50C-407E-A947-70E740481C1C}">
                <a14:useLocalDpi xmlns:a14="http://schemas.microsoft.com/office/drawing/2010/main" val="0"/>
              </a:ext>
            </a:extLst>
          </a:blip>
          <a:srcRect l="1587" t="2705" r="2817" b="2652"/>
          <a:stretch/>
        </p:blipFill>
        <p:spPr>
          <a:xfrm>
            <a:off x="6095989" y="265472"/>
            <a:ext cx="5348760" cy="3382296"/>
          </a:xfrm>
          <a:prstGeom prst="rect">
            <a:avLst/>
          </a:prstGeom>
        </p:spPr>
      </p:pic>
      <p:pic>
        <p:nvPicPr>
          <p:cNvPr id="13" name="Picture 12">
            <a:extLst>
              <a:ext uri="{FF2B5EF4-FFF2-40B4-BE49-F238E27FC236}">
                <a16:creationId xmlns:a16="http://schemas.microsoft.com/office/drawing/2014/main" id="{CF49BC55-BF1F-9EBB-2646-0B35387D1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523" y="391804"/>
            <a:ext cx="5215441" cy="3186758"/>
          </a:xfrm>
          <a:prstGeom prst="rect">
            <a:avLst/>
          </a:prstGeom>
        </p:spPr>
      </p:pic>
    </p:spTree>
    <p:extLst>
      <p:ext uri="{BB962C8B-B14F-4D97-AF65-F5344CB8AC3E}">
        <p14:creationId xmlns:p14="http://schemas.microsoft.com/office/powerpoint/2010/main" val="162557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79CC8D-38C8-B963-5ABC-04EDE26D5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258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FB95C1-459E-15F4-8BC3-0BD581844E37}"/>
              </a:ext>
            </a:extLst>
          </p:cNvPr>
          <p:cNvSpPr txBox="1"/>
          <p:nvPr/>
        </p:nvSpPr>
        <p:spPr>
          <a:xfrm>
            <a:off x="995680" y="3147536"/>
            <a:ext cx="10342880" cy="2954655"/>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France has the highest total balance at €311,332,479.50.</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Pie chart lists total balance by country (France, Germany, Spain).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Germany has the second highest total balance at €300,402,861.40. </a:t>
            </a:r>
            <a:endParaRPr lang="en-US"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The credit score with the highest total balance is "Fair" at $256,218,721.70.</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The data shows a credit score status and the corresponding total balance.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is important to note that a high credit score does not necessarily correlate with a low total balance.</a:t>
            </a:r>
            <a:br>
              <a:rPr lang="en-US" dirty="0"/>
            </a:br>
            <a:endParaRPr lang="en-IN" dirty="0"/>
          </a:p>
        </p:txBody>
      </p:sp>
      <p:pic>
        <p:nvPicPr>
          <p:cNvPr id="7" name="Content Placeholder 6">
            <a:extLst>
              <a:ext uri="{FF2B5EF4-FFF2-40B4-BE49-F238E27FC236}">
                <a16:creationId xmlns:a16="http://schemas.microsoft.com/office/drawing/2014/main" id="{67598927-C8C0-FE47-9DAE-17C72AAE3E4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81" t="2168"/>
          <a:stretch/>
        </p:blipFill>
        <p:spPr>
          <a:xfrm>
            <a:off x="1651819" y="540774"/>
            <a:ext cx="8674656" cy="2432454"/>
          </a:xfrm>
        </p:spPr>
      </p:pic>
    </p:spTree>
    <p:extLst>
      <p:ext uri="{BB962C8B-B14F-4D97-AF65-F5344CB8AC3E}">
        <p14:creationId xmlns:p14="http://schemas.microsoft.com/office/powerpoint/2010/main" val="277911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54985B-D929-2CF6-F1F0-088228ECCB81}"/>
              </a:ext>
            </a:extLst>
          </p:cNvPr>
          <p:cNvSpPr txBox="1"/>
          <p:nvPr/>
        </p:nvSpPr>
        <p:spPr>
          <a:xfrm>
            <a:off x="690880" y="4429760"/>
            <a:ext cx="10505440"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table shows the number of active customers by country. France has the most active customers (2293). Spain has 1171 active customers.</a:t>
            </a:r>
          </a:p>
          <a:p>
            <a:pPr marL="285750" indent="-285750">
              <a:buFont typeface="Arial" panose="020B0604020202020204" pitchFamily="34" charset="0"/>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table shows the total number of customers by country for the years 2016, 2017, 2018 and 2019. France has the most customers (4,204). Germany and Spain each have around 2,500 customers.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For instance, companies with an "Excellent" credit score have an average balance of $133,217.87, while companies with a "Poor" credit score have an </a:t>
            </a:r>
            <a:r>
              <a:rPr lang="en-IN" dirty="0">
                <a:latin typeface="Cambria" panose="02040503050406030204" pitchFamily="18" charset="0"/>
                <a:ea typeface="Cambria" panose="02040503050406030204" pitchFamily="18" charset="0"/>
              </a:rPr>
              <a:t>average balance of $81,686.99.</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However, there are exceptions to this trend. For example, one company with a "Fair" credit score has a higher average balance ($101,224.52) than some companies with an "Excellent" credit score.</a:t>
            </a:r>
            <a:endParaRPr lang="en-IN" dirty="0">
              <a:latin typeface="Cambria" panose="02040503050406030204" pitchFamily="18" charset="0"/>
              <a:ea typeface="Cambria" panose="02040503050406030204" pitchFamily="18" charset="0"/>
            </a:endParaRPr>
          </a:p>
        </p:txBody>
      </p:sp>
      <p:sp>
        <p:nvSpPr>
          <p:cNvPr id="7" name="Rectangle 3">
            <a:extLst>
              <a:ext uri="{FF2B5EF4-FFF2-40B4-BE49-F238E27FC236}">
                <a16:creationId xmlns:a16="http://schemas.microsoft.com/office/drawing/2014/main" id="{9F5D7570-1CD5-3323-BC44-29B28167536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Content Placeholder 7">
            <a:extLst>
              <a:ext uri="{FF2B5EF4-FFF2-40B4-BE49-F238E27FC236}">
                <a16:creationId xmlns:a16="http://schemas.microsoft.com/office/drawing/2014/main" id="{B602A780-723C-64A5-3599-8A9F8F3FA5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67866"/>
            <a:ext cx="10515600" cy="3707578"/>
          </a:xfrm>
        </p:spPr>
      </p:pic>
    </p:spTree>
    <p:extLst>
      <p:ext uri="{BB962C8B-B14F-4D97-AF65-F5344CB8AC3E}">
        <p14:creationId xmlns:p14="http://schemas.microsoft.com/office/powerpoint/2010/main" val="310181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161497-8634-6A91-15A6-9F1C34D175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2000" cy="6949533"/>
          </a:xfrm>
        </p:spPr>
      </p:pic>
    </p:spTree>
    <p:extLst>
      <p:ext uri="{BB962C8B-B14F-4D97-AF65-F5344CB8AC3E}">
        <p14:creationId xmlns:p14="http://schemas.microsoft.com/office/powerpoint/2010/main" val="232304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83C793A-6E69-F2E6-4713-1D121170479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defTabSz="914400"/>
            <a:r>
              <a:rPr lang="en-US" sz="5400" b="1" kern="1200" dirty="0">
                <a:solidFill>
                  <a:schemeClr val="tx1"/>
                </a:solidFill>
                <a:latin typeface="+mj-lt"/>
                <a:ea typeface="+mj-ea"/>
                <a:cs typeface="+mj-cs"/>
              </a:rPr>
              <a:t>Conclusion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968CE951-2FEF-E05B-6B8B-681350DDC1BF}"/>
              </a:ext>
            </a:extLst>
          </p:cNvPr>
          <p:cNvSpPr>
            <a:spLocks noGrp="1" noChangeArrowheads="1"/>
          </p:cNvSpPr>
          <p:nvPr>
            <p:ph idx="4294967295"/>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spcBef>
                <a:spcPct val="0"/>
              </a:spcBef>
              <a:spcAft>
                <a:spcPts val="600"/>
              </a:spcAft>
              <a:buClrTx/>
              <a:buSzTx/>
              <a:tabLst/>
            </a:pPr>
            <a:r>
              <a:rPr kumimoji="0" lang="en-US" altLang="en-US" sz="2200" b="1" i="0" u="none" strike="noStrike" cap="none" normalizeH="0" baseline="0" dirty="0">
                <a:ln>
                  <a:noFill/>
                </a:ln>
                <a:effectLst/>
              </a:rPr>
              <a:t>Deep Dive:</a:t>
            </a:r>
            <a:r>
              <a:rPr kumimoji="0" lang="en-US" altLang="en-US" sz="2200" b="0" i="0" u="none" strike="noStrike" cap="none" normalizeH="0" baseline="0" dirty="0">
                <a:ln>
                  <a:noFill/>
                </a:ln>
                <a:effectLst/>
              </a:rPr>
              <a:t> By analyzing demographics, transactions, and churn data (age, products, location), we can pinpoint factors driving customer departures.</a:t>
            </a:r>
          </a:p>
          <a:p>
            <a:pPr marL="0" marR="0" lvl="0" indent="-228600" defTabSz="914400" fontAlgn="base">
              <a:spcBef>
                <a:spcPct val="0"/>
              </a:spcBef>
              <a:spcAft>
                <a:spcPts val="600"/>
              </a:spcAft>
              <a:buClrTx/>
              <a:buSzTx/>
              <a:tabLst/>
            </a:pPr>
            <a:r>
              <a:rPr kumimoji="0" lang="en-US" altLang="en-US" sz="2200" b="1" i="0" u="none" strike="noStrike" cap="none" normalizeH="0" baseline="0" dirty="0">
                <a:ln>
                  <a:noFill/>
                </a:ln>
                <a:effectLst/>
              </a:rPr>
              <a:t>Targeted Retention:</a:t>
            </a:r>
            <a:r>
              <a:rPr kumimoji="0" lang="en-US" altLang="en-US" sz="2200" b="0" i="0" u="none" strike="noStrike" cap="none" normalizeH="0" baseline="0" dirty="0">
                <a:ln>
                  <a:noFill/>
                </a:ln>
                <a:effectLst/>
              </a:rPr>
              <a:t> Identify high-risk customers (low balances, inactive accounts) and prioritize personalized retention campaigns.</a:t>
            </a:r>
          </a:p>
          <a:p>
            <a:pPr marL="0" marR="0" lvl="0" indent="-228600" defTabSz="914400" fontAlgn="base">
              <a:spcBef>
                <a:spcPct val="0"/>
              </a:spcBef>
              <a:spcAft>
                <a:spcPts val="600"/>
              </a:spcAft>
              <a:buClrTx/>
              <a:buSzTx/>
              <a:tabLst/>
            </a:pPr>
            <a:r>
              <a:rPr kumimoji="0" lang="en-US" altLang="en-US" sz="2200" b="1" i="0" u="none" strike="noStrike" cap="none" normalizeH="0" baseline="0" dirty="0">
                <a:ln>
                  <a:noFill/>
                </a:ln>
                <a:effectLst/>
              </a:rPr>
              <a:t>Incentivize Loyalty:</a:t>
            </a:r>
            <a:r>
              <a:rPr kumimoji="0" lang="en-US" altLang="en-US" sz="2200" b="0" i="0" u="none" strike="noStrike" cap="none" normalizeH="0" baseline="0" dirty="0">
                <a:ln>
                  <a:noFill/>
                </a:ln>
                <a:effectLst/>
              </a:rPr>
              <a:t> Offer relevant products (credit cards, high-yield savings) based on customer needs and profiles to increase satisfaction and value.</a:t>
            </a:r>
          </a:p>
          <a:p>
            <a:pPr marL="0" marR="0" lvl="0" indent="-228600" defTabSz="914400" fontAlgn="base">
              <a:spcBef>
                <a:spcPct val="0"/>
              </a:spcBef>
              <a:spcAft>
                <a:spcPts val="600"/>
              </a:spcAft>
              <a:buClrTx/>
              <a:buSzTx/>
              <a:tabLst/>
            </a:pPr>
            <a:r>
              <a:rPr kumimoji="0" lang="en-US" altLang="en-US" sz="2200" b="1" i="0" u="none" strike="noStrike" cap="none" normalizeH="0" baseline="0" dirty="0">
                <a:ln>
                  <a:noFill/>
                </a:ln>
                <a:effectLst/>
              </a:rPr>
              <a:t>Service Enhancements:</a:t>
            </a:r>
            <a:r>
              <a:rPr kumimoji="0" lang="en-US" altLang="en-US" sz="2200" b="0" i="0" u="none" strike="noStrike" cap="none" normalizeH="0" baseline="0" dirty="0">
                <a:ln>
                  <a:noFill/>
                </a:ln>
                <a:effectLst/>
              </a:rPr>
              <a:t> Leverage insights on churn drivers (long wait times, limited products in specific regions) to improve service delivery and product offerings.</a:t>
            </a:r>
          </a:p>
          <a:p>
            <a:pPr marL="0" marR="0" lvl="0" indent="-228600" defTabSz="914400" fontAlgn="base">
              <a:spcBef>
                <a:spcPct val="0"/>
              </a:spcBef>
              <a:spcAft>
                <a:spcPts val="600"/>
              </a:spcAft>
              <a:buClrTx/>
              <a:buSzTx/>
              <a:tabLst/>
            </a:pPr>
            <a:r>
              <a:rPr kumimoji="0" lang="en-US" altLang="en-US" sz="2200" b="1" i="0" u="none" strike="noStrike" cap="none" normalizeH="0" baseline="0" dirty="0">
                <a:ln>
                  <a:noFill/>
                </a:ln>
                <a:effectLst/>
              </a:rPr>
              <a:t>Continuous Monitoring:</a:t>
            </a:r>
            <a:r>
              <a:rPr kumimoji="0" lang="en-US" altLang="en-US" sz="2200" b="0" i="0" u="none" strike="noStrike" cap="none" normalizeH="0" baseline="0" dirty="0">
                <a:ln>
                  <a:noFill/>
                </a:ln>
                <a:effectLst/>
              </a:rPr>
              <a:t> Track the effectiveness of retention strategies (customer response rates, churn reduction) to refine approaches and maximize customer lifetime value.</a:t>
            </a:r>
          </a:p>
        </p:txBody>
      </p:sp>
    </p:spTree>
    <p:extLst>
      <p:ext uri="{BB962C8B-B14F-4D97-AF65-F5344CB8AC3E}">
        <p14:creationId xmlns:p14="http://schemas.microsoft.com/office/powerpoint/2010/main" val="303864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CDE8DE67-3C76-9A5F-9467-79DFE1F61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Tree>
    <p:extLst>
      <p:ext uri="{BB962C8B-B14F-4D97-AF65-F5344CB8AC3E}">
        <p14:creationId xmlns:p14="http://schemas.microsoft.com/office/powerpoint/2010/main" val="60851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B44B857-86E1-6EA4-5D2B-3EAE1BA54D62}"/>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LineDrawing/>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1315938" cy="6858000"/>
          </a:xfrm>
          <a:prstGeom prst="rect">
            <a:avLst/>
          </a:prstGeom>
          <a:ln>
            <a:noFill/>
          </a:ln>
          <a:effectLst>
            <a:softEdge rad="112500"/>
          </a:effectLst>
        </p:spPr>
      </p:pic>
      <p:sp>
        <p:nvSpPr>
          <p:cNvPr id="9" name="Rectangle 8">
            <a:extLst>
              <a:ext uri="{FF2B5EF4-FFF2-40B4-BE49-F238E27FC236}">
                <a16:creationId xmlns:a16="http://schemas.microsoft.com/office/drawing/2014/main" id="{8EF0D68E-48A7-4265-91EA-2BF15BD53D71}"/>
              </a:ext>
            </a:extLst>
          </p:cNvPr>
          <p:cNvSpPr/>
          <p:nvPr/>
        </p:nvSpPr>
        <p:spPr>
          <a:xfrm>
            <a:off x="6177280" y="131445"/>
            <a:ext cx="533907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dirty="0">
                <a:latin typeface="Cambria" panose="02040503050406030204" pitchFamily="18" charset="0"/>
                <a:ea typeface="Cambria" panose="02040503050406030204" pitchFamily="18" charset="0"/>
                <a:cs typeface="+mj-cs"/>
              </a:rPr>
              <a:t>Customer relationship management (CRM)</a:t>
            </a:r>
            <a:endParaRPr lang="en-US" sz="3400" dirty="0">
              <a:latin typeface="Cambria" panose="02040503050406030204" pitchFamily="18" charset="0"/>
              <a:ea typeface="Cambria" panose="02040503050406030204" pitchFamily="18" charset="0"/>
              <a:cs typeface="+mj-cs"/>
            </a:endParaRPr>
          </a:p>
        </p:txBody>
      </p:sp>
      <p:sp>
        <p:nvSpPr>
          <p:cNvPr id="3" name="Content Placeholder 2">
            <a:extLst>
              <a:ext uri="{FF2B5EF4-FFF2-40B4-BE49-F238E27FC236}">
                <a16:creationId xmlns:a16="http://schemas.microsoft.com/office/drawing/2014/main" id="{53B5C568-739C-C8A9-6615-701974B6F402}"/>
              </a:ext>
            </a:extLst>
          </p:cNvPr>
          <p:cNvSpPr>
            <a:spLocks noGrp="1"/>
          </p:cNvSpPr>
          <p:nvPr>
            <p:ph idx="1"/>
          </p:nvPr>
        </p:nvSpPr>
        <p:spPr>
          <a:xfrm>
            <a:off x="5699761" y="1950720"/>
            <a:ext cx="6065518" cy="3656312"/>
          </a:xfrm>
        </p:spPr>
        <p:txBody>
          <a:bodyPr vert="horz" lIns="91440" tIns="45720" rIns="91440" bIns="45720" rtlCol="0">
            <a:normAutofit lnSpcReduction="10000"/>
          </a:bodyPr>
          <a:lstStyle/>
          <a:p>
            <a:pPr marL="0" indent="0" algn="just" defTabSz="914400">
              <a:buNone/>
            </a:pPr>
            <a:r>
              <a:rPr lang="en-US" sz="2400" b="1" dirty="0">
                <a:latin typeface="Cambria" panose="02040503050406030204" pitchFamily="18" charset="0"/>
                <a:ea typeface="Cambria" panose="02040503050406030204" pitchFamily="18" charset="0"/>
              </a:rPr>
              <a:t>Customer relationship management (CRM) </a:t>
            </a:r>
            <a:r>
              <a:rPr lang="en-US" sz="2400" dirty="0">
                <a:latin typeface="Cambria" panose="02040503050406030204" pitchFamily="18" charset="0"/>
                <a:ea typeface="Cambria" panose="02040503050406030204" pitchFamily="18" charset="0"/>
              </a:rPr>
              <a:t>refers to the principles, practices and guidelines that an organization follows when interacting with its customers. From the organization’s point of view, this entire relationship encompasses direct interacting with customer, such as sales and service-related processes and forecasting and analysis of customer trends and behaviors. Ultimately CRM services to enhance the customer’s overall experience.</a:t>
            </a:r>
          </a:p>
        </p:txBody>
      </p:sp>
    </p:spTree>
    <p:extLst>
      <p:ext uri="{BB962C8B-B14F-4D97-AF65-F5344CB8AC3E}">
        <p14:creationId xmlns:p14="http://schemas.microsoft.com/office/powerpoint/2010/main" val="1759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EF0D68E-48A7-4265-91EA-2BF15BD53D71}"/>
              </a:ext>
            </a:extLst>
          </p:cNvPr>
          <p:cNvSpPr/>
          <p:nvPr/>
        </p:nvSpPr>
        <p:spPr>
          <a:xfrm>
            <a:off x="841248" y="548640"/>
            <a:ext cx="3600860" cy="54315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kern="1200" dirty="0">
                <a:solidFill>
                  <a:schemeClr val="tx1"/>
                </a:solidFill>
                <a:latin typeface="Cambria" panose="02040503050406030204" pitchFamily="18" charset="0"/>
                <a:ea typeface="Cambria" panose="02040503050406030204" pitchFamily="18" charset="0"/>
                <a:cs typeface="+mj-cs"/>
              </a:rPr>
              <a:t>Data Overview:</a:t>
            </a:r>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06EA10-BE5B-E50E-5E2C-F6BDCA86314F}"/>
              </a:ext>
            </a:extLst>
          </p:cNvPr>
          <p:cNvSpPr>
            <a:spLocks noChangeArrowheads="1"/>
          </p:cNvSpPr>
          <p:nvPr/>
        </p:nvSpPr>
        <p:spPr bwMode="auto">
          <a:xfrm>
            <a:off x="5126418" y="552090"/>
            <a:ext cx="6358446" cy="56963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latin typeface="Cambria" panose="02040503050406030204" pitchFamily="18" charset="0"/>
                <a:ea typeface="Cambria" panose="02040503050406030204" pitchFamily="18" charset="0"/>
              </a:rPr>
              <a:t>Understanding Your Customer Base:</a:t>
            </a:r>
            <a:r>
              <a:rPr kumimoji="0" lang="en-US" altLang="en-US" sz="1700" b="0" i="0" u="none" strike="noStrike" cap="none" normalizeH="0" baseline="0" dirty="0">
                <a:ln>
                  <a:noFill/>
                </a:ln>
                <a:effectLst/>
                <a:latin typeface="Cambria" panose="02040503050406030204" pitchFamily="18" charset="0"/>
                <a:ea typeface="Cambria" panose="02040503050406030204" pitchFamily="18" charset="0"/>
              </a:rPr>
              <a:t> Analyze demographics like age, income, and location to identify churn patterns within specific customer segments. This helps tailor retention strategies to resonate with different groups. </a:t>
            </a:r>
          </a:p>
          <a:p>
            <a:pPr marL="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latin typeface="Cambria" panose="02040503050406030204" pitchFamily="18" charset="0"/>
                <a:ea typeface="Cambria" panose="02040503050406030204" pitchFamily="18" charset="0"/>
              </a:rPr>
              <a:t>Predicting Who Might Leave:</a:t>
            </a:r>
            <a:r>
              <a:rPr kumimoji="0" lang="en-US" altLang="en-US" sz="1700" b="0" i="0" u="none" strike="noStrike" cap="none" normalizeH="0" baseline="0" dirty="0">
                <a:ln>
                  <a:noFill/>
                </a:ln>
                <a:effectLst/>
                <a:latin typeface="Cambria" panose="02040503050406030204" pitchFamily="18" charset="0"/>
                <a:ea typeface="Cambria" panose="02040503050406030204" pitchFamily="18" charset="0"/>
              </a:rPr>
              <a:t> Leverage transaction data and customer exit information to build models that predict churn risk. Early identification allows for proactive interventions to address potential issues before customers leave. </a:t>
            </a:r>
          </a:p>
          <a:p>
            <a:pPr marL="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latin typeface="Cambria" panose="02040503050406030204" pitchFamily="18" charset="0"/>
                <a:ea typeface="Cambria" panose="02040503050406030204" pitchFamily="18" charset="0"/>
              </a:rPr>
              <a:t>Identifying Reasons for Churn:</a:t>
            </a:r>
            <a:r>
              <a:rPr kumimoji="0" lang="en-US" altLang="en-US" sz="1700" b="0" i="0" u="none" strike="noStrike" cap="none" normalizeH="0" baseline="0" dirty="0">
                <a:ln>
                  <a:noFill/>
                </a:ln>
                <a:effectLst/>
                <a:latin typeface="Cambria" panose="02040503050406030204" pitchFamily="18" charset="0"/>
                <a:ea typeface="Cambria" panose="02040503050406030204" pitchFamily="18" charset="0"/>
              </a:rPr>
              <a:t> Analyze why customers leave the bank. This could be high fees, limited services, or inconvenient processes. Understanding these pain points helps address them and prevent future churn. </a:t>
            </a:r>
          </a:p>
          <a:p>
            <a:pPr marL="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latin typeface="Cambria" panose="02040503050406030204" pitchFamily="18" charset="0"/>
                <a:ea typeface="Cambria" panose="02040503050406030204" pitchFamily="18" charset="0"/>
              </a:rPr>
              <a:t>Learning from Satisfied Customers:</a:t>
            </a:r>
            <a:r>
              <a:rPr kumimoji="0" lang="en-US" altLang="en-US" sz="1700" b="0" i="0" u="none" strike="noStrike" cap="none" normalizeH="0" baseline="0" dirty="0">
                <a:ln>
                  <a:noFill/>
                </a:ln>
                <a:effectLst/>
                <a:latin typeface="Cambria" panose="02040503050406030204" pitchFamily="18" charset="0"/>
                <a:ea typeface="Cambria" panose="02040503050406030204" pitchFamily="18" charset="0"/>
              </a:rPr>
              <a:t> Analyze profiles of happy customers to identify factors driving their satisfaction. This could be loyalty programs, personalized communication, or efficient service. Replicating these elements can improve overall customer experience. </a:t>
            </a:r>
            <a:endParaRPr lang="en-US" altLang="en-US" sz="1700" dirty="0">
              <a:latin typeface="Cambria" panose="02040503050406030204" pitchFamily="18" charset="0"/>
              <a:ea typeface="Cambria" panose="02040503050406030204" pitchFamily="18" charset="0"/>
            </a:endParaRPr>
          </a:p>
          <a:p>
            <a:pPr marL="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latin typeface="Cambria" panose="02040503050406030204" pitchFamily="18" charset="0"/>
                <a:ea typeface="Cambria" panose="02040503050406030204" pitchFamily="18" charset="0"/>
              </a:rPr>
              <a:t>Taking Actionable Steps:</a:t>
            </a:r>
            <a:r>
              <a:rPr kumimoji="0" lang="en-US" altLang="en-US" sz="1700" b="0" i="0" u="none" strike="noStrike" cap="none" normalizeH="0" baseline="0" dirty="0">
                <a:ln>
                  <a:noFill/>
                </a:ln>
                <a:effectLst/>
                <a:latin typeface="Cambria" panose="02040503050406030204" pitchFamily="18" charset="0"/>
                <a:ea typeface="Cambria" panose="02040503050406030204" pitchFamily="18" charset="0"/>
              </a:rPr>
              <a:t> Based on your analysis, recommend targeted strategies. This might involve offering fee waivers to at-risk customers, simplifying processes, or developing new products based on identified needs. </a:t>
            </a:r>
          </a:p>
        </p:txBody>
      </p:sp>
    </p:spTree>
    <p:extLst>
      <p:ext uri="{BB962C8B-B14F-4D97-AF65-F5344CB8AC3E}">
        <p14:creationId xmlns:p14="http://schemas.microsoft.com/office/powerpoint/2010/main" val="126045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nip Single Corner Rectangle 10">
            <a:extLst>
              <a:ext uri="{FF2B5EF4-FFF2-40B4-BE49-F238E27FC236}">
                <a16:creationId xmlns:a16="http://schemas.microsoft.com/office/drawing/2014/main" id="{09AE46E3-699E-4EF6-AE3A-78A8F7F1D57B}"/>
              </a:ext>
            </a:extLst>
          </p:cNvPr>
          <p:cNvSpPr/>
          <p:nvPr/>
        </p:nvSpPr>
        <p:spPr>
          <a:xfrm>
            <a:off x="3248275" y="1792894"/>
            <a:ext cx="2775936" cy="1121609"/>
          </a:xfrm>
          <a:prstGeom prst="snip1Rect">
            <a:avLst>
              <a:gd name="adj" fmla="val 0"/>
            </a:avLst>
          </a:prstGeom>
          <a:solidFill>
            <a:schemeClr val="accent3"/>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39" name="Snip Single Corner Rectangle 11">
            <a:extLst>
              <a:ext uri="{FF2B5EF4-FFF2-40B4-BE49-F238E27FC236}">
                <a16:creationId xmlns:a16="http://schemas.microsoft.com/office/drawing/2014/main" id="{B435ECDD-F492-4BA8-8455-5E3DBA4037E8}"/>
              </a:ext>
            </a:extLst>
          </p:cNvPr>
          <p:cNvSpPr/>
          <p:nvPr/>
        </p:nvSpPr>
        <p:spPr>
          <a:xfrm>
            <a:off x="3248275" y="3284209"/>
            <a:ext cx="2775936" cy="1121609"/>
          </a:xfrm>
          <a:prstGeom prst="snip1Rect">
            <a:avLst>
              <a:gd name="adj" fmla="val 129"/>
            </a:avLst>
          </a:prstGeom>
          <a:solidFill>
            <a:schemeClr val="accent5"/>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40" name="Snip Single Corner Rectangle 12">
            <a:extLst>
              <a:ext uri="{FF2B5EF4-FFF2-40B4-BE49-F238E27FC236}">
                <a16:creationId xmlns:a16="http://schemas.microsoft.com/office/drawing/2014/main" id="{108E1A84-6CF7-4EFA-8FD0-142658C37288}"/>
              </a:ext>
            </a:extLst>
          </p:cNvPr>
          <p:cNvSpPr/>
          <p:nvPr/>
        </p:nvSpPr>
        <p:spPr>
          <a:xfrm>
            <a:off x="3248275" y="4775525"/>
            <a:ext cx="2775936" cy="1121609"/>
          </a:xfrm>
          <a:prstGeom prst="snip1Rect">
            <a:avLst>
              <a:gd name="adj" fmla="val 0"/>
            </a:avLst>
          </a:prstGeom>
          <a:solidFill>
            <a:schemeClr val="accent6"/>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51" name="Snip Single Corner Rectangle 16">
            <a:extLst>
              <a:ext uri="{FF2B5EF4-FFF2-40B4-BE49-F238E27FC236}">
                <a16:creationId xmlns:a16="http://schemas.microsoft.com/office/drawing/2014/main" id="{00089607-D8B1-4620-B764-0A8488FAB37C}"/>
              </a:ext>
            </a:extLst>
          </p:cNvPr>
          <p:cNvSpPr/>
          <p:nvPr/>
        </p:nvSpPr>
        <p:spPr>
          <a:xfrm>
            <a:off x="7852638" y="1792894"/>
            <a:ext cx="2775936" cy="1121609"/>
          </a:xfrm>
          <a:prstGeom prst="snip1Rect">
            <a:avLst>
              <a:gd name="adj" fmla="val 0"/>
            </a:avLst>
          </a:prstGeom>
          <a:solidFill>
            <a:schemeClr val="accent1"/>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54" name="Snip Single Corner Rectangle 17">
            <a:extLst>
              <a:ext uri="{FF2B5EF4-FFF2-40B4-BE49-F238E27FC236}">
                <a16:creationId xmlns:a16="http://schemas.microsoft.com/office/drawing/2014/main" id="{19FC59B7-6E32-474F-BCF6-DCCA7093D6C2}"/>
              </a:ext>
            </a:extLst>
          </p:cNvPr>
          <p:cNvSpPr/>
          <p:nvPr/>
        </p:nvSpPr>
        <p:spPr>
          <a:xfrm>
            <a:off x="7852638" y="3272697"/>
            <a:ext cx="2775936" cy="1121609"/>
          </a:xfrm>
          <a:prstGeom prst="snip1Rect">
            <a:avLst>
              <a:gd name="adj" fmla="val 0"/>
            </a:avLst>
          </a:prstGeom>
          <a:solidFill>
            <a:schemeClr val="accent2"/>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58" name="Snip Single Corner Rectangle 18">
            <a:extLst>
              <a:ext uri="{FF2B5EF4-FFF2-40B4-BE49-F238E27FC236}">
                <a16:creationId xmlns:a16="http://schemas.microsoft.com/office/drawing/2014/main" id="{524B095B-605B-45D0-BD79-0EEDD137963F}"/>
              </a:ext>
            </a:extLst>
          </p:cNvPr>
          <p:cNvSpPr/>
          <p:nvPr/>
        </p:nvSpPr>
        <p:spPr>
          <a:xfrm>
            <a:off x="7852638" y="4775525"/>
            <a:ext cx="2775936" cy="1121609"/>
          </a:xfrm>
          <a:prstGeom prst="snip1Rect">
            <a:avLst>
              <a:gd name="adj" fmla="val 0"/>
            </a:avLst>
          </a:prstGeom>
          <a:solidFill>
            <a:schemeClr val="accent4"/>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F0D68E-48A7-4265-91EA-2BF15BD53D71}"/>
              </a:ext>
            </a:extLst>
          </p:cNvPr>
          <p:cNvSpPr/>
          <p:nvPr/>
        </p:nvSpPr>
        <p:spPr>
          <a:xfrm>
            <a:off x="400350" y="251283"/>
            <a:ext cx="2375971" cy="523220"/>
          </a:xfrm>
          <a:prstGeom prst="rect">
            <a:avLst/>
          </a:prstGeom>
        </p:spPr>
        <p:txBody>
          <a:bodyPr wrap="none">
            <a:spAutoFit/>
          </a:bodyPr>
          <a:lstStyle/>
          <a:p>
            <a:r>
              <a:rPr lang="en-IN" sz="2800" b="1" dirty="0">
                <a:solidFill>
                  <a:schemeClr val="tx1">
                    <a:lumMod val="95000"/>
                    <a:lumOff val="5000"/>
                  </a:schemeClr>
                </a:solidFill>
                <a:latin typeface="Arial" panose="020B0604020202020204" pitchFamily="34" charset="0"/>
                <a:cs typeface="Arial" panose="020B0604020202020204" pitchFamily="34" charset="0"/>
              </a:rPr>
              <a:t>CRM </a:t>
            </a:r>
            <a:r>
              <a:rPr lang="en-IN" sz="1600" dirty="0">
                <a:solidFill>
                  <a:schemeClr val="tx1">
                    <a:lumMod val="95000"/>
                    <a:lumOff val="5000"/>
                  </a:schemeClr>
                </a:solidFill>
                <a:latin typeface="Arial" panose="020B0604020202020204" pitchFamily="34" charset="0"/>
                <a:cs typeface="Arial" panose="020B0604020202020204" pitchFamily="34" charset="0"/>
              </a:rPr>
              <a:t>Six elements</a:t>
            </a:r>
            <a:r>
              <a:rPr lang="en-IN" sz="2800" dirty="0">
                <a:solidFill>
                  <a:schemeClr val="tx1">
                    <a:lumMod val="95000"/>
                    <a:lumOff val="5000"/>
                  </a:schemeClr>
                </a:solidFill>
                <a:latin typeface="Arial" panose="020B0604020202020204" pitchFamily="34" charset="0"/>
                <a:cs typeface="Arial" panose="020B0604020202020204" pitchFamily="34" charset="0"/>
              </a:rPr>
              <a:t> </a:t>
            </a:r>
            <a:endParaRPr lang="en-IN" sz="2800"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1CCCD488-BBE4-4A25-BDEB-EE34AAF21698}"/>
              </a:ext>
            </a:extLst>
          </p:cNvPr>
          <p:cNvCxnSpPr>
            <a:cxnSpLocks/>
          </p:cNvCxnSpPr>
          <p:nvPr/>
        </p:nvCxnSpPr>
        <p:spPr>
          <a:xfrm>
            <a:off x="527234" y="748906"/>
            <a:ext cx="27210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79CEA92-3CC3-46B3-A14C-DD8439D02083}"/>
              </a:ext>
            </a:extLst>
          </p:cNvPr>
          <p:cNvSpPr/>
          <p:nvPr/>
        </p:nvSpPr>
        <p:spPr>
          <a:xfrm>
            <a:off x="7902157" y="4851746"/>
            <a:ext cx="2620239"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Maintaining CRM through</a:t>
            </a:r>
          </a:p>
          <a:p>
            <a:r>
              <a:rPr lang="en-US" sz="1600" dirty="0">
                <a:latin typeface="Arial" panose="020B0604020202020204" pitchFamily="34" charset="0"/>
                <a:cs typeface="Arial" panose="020B0604020202020204" pitchFamily="34" charset="0"/>
              </a:rPr>
              <a:t>Specific Strategies </a:t>
            </a:r>
            <a:endParaRPr lang="en-IN" sz="16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431B458-591E-4882-BB61-85692A915833}"/>
              </a:ext>
            </a:extLst>
          </p:cNvPr>
          <p:cNvSpPr/>
          <p:nvPr/>
        </p:nvSpPr>
        <p:spPr>
          <a:xfrm>
            <a:off x="3306124" y="1913198"/>
            <a:ext cx="2167453"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Customer Acquisition </a:t>
            </a:r>
            <a:endParaRPr lang="en-IN" sz="16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BDA2A45-976E-4382-BCE7-5ECC07DDC9E2}"/>
              </a:ext>
            </a:extLst>
          </p:cNvPr>
          <p:cNvSpPr/>
          <p:nvPr/>
        </p:nvSpPr>
        <p:spPr>
          <a:xfrm>
            <a:off x="3255180" y="3383192"/>
            <a:ext cx="2191626"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Customer Satisfaction</a:t>
            </a:r>
            <a:endParaRPr lang="en-IN"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BDB1630-DEF4-4423-911F-3A600D6D20B5}"/>
              </a:ext>
            </a:extLst>
          </p:cNvPr>
          <p:cNvSpPr/>
          <p:nvPr/>
        </p:nvSpPr>
        <p:spPr>
          <a:xfrm>
            <a:off x="3255180" y="4887700"/>
            <a:ext cx="1781257"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Customer Loyalty</a:t>
            </a:r>
            <a:endParaRPr lang="en-IN" sz="1600" dirty="0">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C9CBAF0-A13C-4F82-83FE-6A70B3A921AF}"/>
              </a:ext>
            </a:extLst>
          </p:cNvPr>
          <p:cNvSpPr/>
          <p:nvPr/>
        </p:nvSpPr>
        <p:spPr>
          <a:xfrm>
            <a:off x="7918779" y="1862859"/>
            <a:ext cx="2509020" cy="584775"/>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Maintaining CRM through</a:t>
            </a:r>
          </a:p>
          <a:p>
            <a:r>
              <a:rPr lang="en-US" sz="1600" dirty="0">
                <a:latin typeface="Arial" panose="020B0604020202020204" pitchFamily="34" charset="0"/>
                <a:cs typeface="Arial" panose="020B0604020202020204" pitchFamily="34" charset="0"/>
              </a:rPr>
              <a:t>General Policies</a:t>
            </a:r>
            <a:endParaRPr lang="en-IN" sz="16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6B64F954-CA00-466B-9016-5D27F6F12234}"/>
              </a:ext>
            </a:extLst>
          </p:cNvPr>
          <p:cNvSpPr/>
          <p:nvPr/>
        </p:nvSpPr>
        <p:spPr>
          <a:xfrm>
            <a:off x="7885779" y="3349283"/>
            <a:ext cx="2340705"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Implementation of CRM</a:t>
            </a:r>
            <a:endParaRPr lang="en-IN" sz="16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CB6861E2-1F41-46C6-8207-FA533F546212}"/>
              </a:ext>
            </a:extLst>
          </p:cNvPr>
          <p:cNvSpPr/>
          <p:nvPr/>
        </p:nvSpPr>
        <p:spPr>
          <a:xfrm>
            <a:off x="3306124" y="2220974"/>
            <a:ext cx="2543522" cy="553998"/>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Customer acquisition and retention can be practiced by the firms in a well-established manner than ever before.</a:t>
            </a:r>
            <a:endParaRPr lang="en-IN" sz="1000" dirty="0">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A8A683A0-3DC8-4EA8-A264-5D9CA086BF4E}"/>
              </a:ext>
            </a:extLst>
          </p:cNvPr>
          <p:cNvSpPr/>
          <p:nvPr/>
        </p:nvSpPr>
        <p:spPr>
          <a:xfrm>
            <a:off x="3306124" y="3657609"/>
            <a:ext cx="2284264" cy="707886"/>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The banks should concentrate highly on the valid elements of their CRM strategy for generating customer satisfaction and customer loyalty</a:t>
            </a:r>
            <a:endParaRPr lang="en-IN" sz="1000"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2129998E-288A-4DE2-83EC-2EAC8C2DC932}"/>
              </a:ext>
            </a:extLst>
          </p:cNvPr>
          <p:cNvSpPr/>
          <p:nvPr/>
        </p:nvSpPr>
        <p:spPr>
          <a:xfrm>
            <a:off x="3291908" y="5226254"/>
            <a:ext cx="2571954"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Loyalty is considered to be the ultimatum as far as CRM is concerned.</a:t>
            </a:r>
            <a:endParaRPr lang="en-IN" sz="1000" dirty="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3C0508A3-B499-4BE0-B38F-42E93E60818C}"/>
              </a:ext>
            </a:extLst>
          </p:cNvPr>
          <p:cNvSpPr/>
          <p:nvPr/>
        </p:nvSpPr>
        <p:spPr>
          <a:xfrm>
            <a:off x="7923067" y="2426328"/>
            <a:ext cx="2599329"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CRM through General Policies it is found that the bank employees posses</a:t>
            </a:r>
            <a:endParaRPr lang="en-IN" sz="1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4462E0B3-939A-4162-8D04-5316C6329B4E}"/>
              </a:ext>
            </a:extLst>
          </p:cNvPr>
          <p:cNvSpPr/>
          <p:nvPr/>
        </p:nvSpPr>
        <p:spPr>
          <a:xfrm>
            <a:off x="7930933" y="3717066"/>
            <a:ext cx="2394402" cy="553998"/>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Implementation of CRM poses a greater challenge to the banks after acquiring the customers.</a:t>
            </a:r>
            <a:endParaRPr lang="en-IN" sz="1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A76087E7-3BDA-4C05-A08C-EABAC06C52D9}"/>
              </a:ext>
            </a:extLst>
          </p:cNvPr>
          <p:cNvSpPr/>
          <p:nvPr/>
        </p:nvSpPr>
        <p:spPr>
          <a:xfrm>
            <a:off x="7902157" y="5425591"/>
            <a:ext cx="2599329"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CRM through General Policies it is found that the bank employees posses</a:t>
            </a:r>
            <a:endParaRPr lang="en-IN" sz="1000" dirty="0">
              <a:latin typeface="Arial" panose="020B0604020202020204" pitchFamily="34" charset="0"/>
              <a:cs typeface="Arial" panose="020B0604020202020204" pitchFamily="34" charset="0"/>
            </a:endParaRPr>
          </a:p>
        </p:txBody>
      </p:sp>
      <p:pic>
        <p:nvPicPr>
          <p:cNvPr id="67" name="Picture 66">
            <a:extLst>
              <a:ext uri="{FF2B5EF4-FFF2-40B4-BE49-F238E27FC236}">
                <a16:creationId xmlns:a16="http://schemas.microsoft.com/office/drawing/2014/main" id="{8E3F4AD9-E118-4EB2-9573-140C24D75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426" y="2014517"/>
            <a:ext cx="745424" cy="745424"/>
          </a:xfrm>
          <a:prstGeom prst="rect">
            <a:avLst/>
          </a:prstGeom>
        </p:spPr>
      </p:pic>
      <p:pic>
        <p:nvPicPr>
          <p:cNvPr id="69" name="Picture 68">
            <a:extLst>
              <a:ext uri="{FF2B5EF4-FFF2-40B4-BE49-F238E27FC236}">
                <a16:creationId xmlns:a16="http://schemas.microsoft.com/office/drawing/2014/main" id="{DFE2DC6D-BCDB-4BE5-A80A-316B7BB64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977" y="3564063"/>
            <a:ext cx="642322" cy="642322"/>
          </a:xfrm>
          <a:prstGeom prst="rect">
            <a:avLst/>
          </a:prstGeom>
        </p:spPr>
      </p:pic>
      <p:pic>
        <p:nvPicPr>
          <p:cNvPr id="71" name="Picture 70">
            <a:extLst>
              <a:ext uri="{FF2B5EF4-FFF2-40B4-BE49-F238E27FC236}">
                <a16:creationId xmlns:a16="http://schemas.microsoft.com/office/drawing/2014/main" id="{D75A5E09-B301-4C0A-94B7-544DB95C04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3426" y="5015130"/>
            <a:ext cx="745424" cy="745424"/>
          </a:xfrm>
          <a:prstGeom prst="rect">
            <a:avLst/>
          </a:prstGeom>
        </p:spPr>
      </p:pic>
      <p:pic>
        <p:nvPicPr>
          <p:cNvPr id="72" name="Picture 71">
            <a:extLst>
              <a:ext uri="{FF2B5EF4-FFF2-40B4-BE49-F238E27FC236}">
                <a16:creationId xmlns:a16="http://schemas.microsoft.com/office/drawing/2014/main" id="{2369D086-63DB-4FD9-AFED-49309372F3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0690" y="1999386"/>
            <a:ext cx="641074" cy="641074"/>
          </a:xfrm>
          <a:prstGeom prst="rect">
            <a:avLst/>
          </a:prstGeom>
        </p:spPr>
      </p:pic>
      <p:pic>
        <p:nvPicPr>
          <p:cNvPr id="74" name="Picture 73">
            <a:extLst>
              <a:ext uri="{FF2B5EF4-FFF2-40B4-BE49-F238E27FC236}">
                <a16:creationId xmlns:a16="http://schemas.microsoft.com/office/drawing/2014/main" id="{E58890FC-DDCD-48EA-B1FF-0A0814CB4E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9164" y="3456229"/>
            <a:ext cx="573349" cy="573349"/>
          </a:xfrm>
          <a:prstGeom prst="rect">
            <a:avLst/>
          </a:prstGeom>
        </p:spPr>
      </p:pic>
      <p:pic>
        <p:nvPicPr>
          <p:cNvPr id="76" name="Picture 75">
            <a:extLst>
              <a:ext uri="{FF2B5EF4-FFF2-40B4-BE49-F238E27FC236}">
                <a16:creationId xmlns:a16="http://schemas.microsoft.com/office/drawing/2014/main" id="{59B31A61-77F7-48CB-A9FF-ED7B6C95AE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9164" y="5052782"/>
            <a:ext cx="634472" cy="634472"/>
          </a:xfrm>
          <a:prstGeom prst="rect">
            <a:avLst/>
          </a:prstGeom>
        </p:spPr>
      </p:pic>
      <p:sp>
        <p:nvSpPr>
          <p:cNvPr id="7" name="Arrow: Right 6">
            <a:extLst>
              <a:ext uri="{FF2B5EF4-FFF2-40B4-BE49-F238E27FC236}">
                <a16:creationId xmlns:a16="http://schemas.microsoft.com/office/drawing/2014/main" id="{DE17A16D-D377-827E-68D6-65175E543907}"/>
              </a:ext>
            </a:extLst>
          </p:cNvPr>
          <p:cNvSpPr/>
          <p:nvPr/>
        </p:nvSpPr>
        <p:spPr>
          <a:xfrm>
            <a:off x="2492945" y="2077607"/>
            <a:ext cx="848858" cy="562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16CC3F97-69A7-477A-1F57-7F96E3E7C32D}"/>
              </a:ext>
            </a:extLst>
          </p:cNvPr>
          <p:cNvSpPr/>
          <p:nvPr/>
        </p:nvSpPr>
        <p:spPr>
          <a:xfrm>
            <a:off x="2479650" y="3581700"/>
            <a:ext cx="848858" cy="562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D4170995-6812-19D8-F019-FA445B792DAB}"/>
              </a:ext>
            </a:extLst>
          </p:cNvPr>
          <p:cNvSpPr/>
          <p:nvPr/>
        </p:nvSpPr>
        <p:spPr>
          <a:xfrm>
            <a:off x="2494361" y="5032850"/>
            <a:ext cx="848858" cy="562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DC87C8B-C794-C52D-5225-C6562AF65BB9}"/>
              </a:ext>
            </a:extLst>
          </p:cNvPr>
          <p:cNvSpPr/>
          <p:nvPr/>
        </p:nvSpPr>
        <p:spPr>
          <a:xfrm>
            <a:off x="7110568" y="2051369"/>
            <a:ext cx="848858" cy="562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63D8904B-6F06-A91A-D1D9-68422F510EC0}"/>
              </a:ext>
            </a:extLst>
          </p:cNvPr>
          <p:cNvSpPr/>
          <p:nvPr/>
        </p:nvSpPr>
        <p:spPr>
          <a:xfrm>
            <a:off x="7112957" y="3539246"/>
            <a:ext cx="848858" cy="562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B7EAB6EA-E893-F7D9-8699-092B3754F8DC}"/>
              </a:ext>
            </a:extLst>
          </p:cNvPr>
          <p:cNvSpPr/>
          <p:nvPr/>
        </p:nvSpPr>
        <p:spPr>
          <a:xfrm>
            <a:off x="7110568" y="5052782"/>
            <a:ext cx="848858" cy="562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874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913E4C-F72A-CAF5-82E7-0FB19EC76201}"/>
              </a:ext>
            </a:extLst>
          </p:cNvPr>
          <p:cNvSpPr/>
          <p:nvPr/>
        </p:nvSpPr>
        <p:spPr>
          <a:xfrm>
            <a:off x="1645920" y="354965"/>
            <a:ext cx="9133840" cy="87439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u="sng" dirty="0">
                <a:latin typeface="Times New Roman" panose="02020603050405020304" pitchFamily="18" charset="0"/>
                <a:ea typeface="+mj-ea"/>
                <a:cs typeface="Times New Roman" panose="02020603050405020304" pitchFamily="18" charset="0"/>
              </a:rPr>
              <a:t>KPIs :</a:t>
            </a:r>
          </a:p>
        </p:txBody>
      </p:sp>
      <p:sp>
        <p:nvSpPr>
          <p:cNvPr id="3" name="Content Placeholder 2">
            <a:extLst>
              <a:ext uri="{FF2B5EF4-FFF2-40B4-BE49-F238E27FC236}">
                <a16:creationId xmlns:a16="http://schemas.microsoft.com/office/drawing/2014/main" id="{EAB0B035-4AD9-3127-EFCF-A7AB73DC2E64}"/>
              </a:ext>
            </a:extLst>
          </p:cNvPr>
          <p:cNvSpPr txBox="1">
            <a:spLocks/>
          </p:cNvSpPr>
          <p:nvPr/>
        </p:nvSpPr>
        <p:spPr>
          <a:xfrm>
            <a:off x="1242060" y="2688201"/>
            <a:ext cx="9707879" cy="3742762"/>
          </a:xfrm>
          <a:prstGeom prst="rect">
            <a:avLst/>
          </a:prstGeom>
        </p:spPr>
        <p:txBody>
          <a:bodyPr vert="horz" lIns="91440" tIns="45720" rIns="91440" bIns="45720" rtlCol="0">
            <a:normAutofit fontScale="92500"/>
          </a:bodyPr>
          <a:lstStyle>
            <a:lvl1pPr marL="228568" indent="-228568" algn="l" defTabSz="91426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02" indent="-228568" algn="l" defTabSz="91426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30" indent="-228568" algn="l" defTabSz="91426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60"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91"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914400">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Bank boasted a diverse customer base of 10,000 individuals. Among them, 7,055 were credit card holders, signifying a strong product uptake. </a:t>
            </a:r>
          </a:p>
          <a:p>
            <a:pPr marL="0" indent="0" algn="just" defTabSz="914400">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However, active engagement was lower, with only 5,151 regularly using their cards. These active users collectively managed a substantial total balance of $764.86 million. </a:t>
            </a:r>
          </a:p>
          <a:p>
            <a:pPr marL="0" indent="0" algn="just" defTabSz="914400">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Despite the impressive financial activity, the average credit score among all customers was moderately positioned at 650.53, indicating a mix of both fiscal prudence and challenges within the customer base.</a:t>
            </a:r>
            <a:endParaRPr lang="en-US" sz="4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C5FC531-B613-50F9-ECDE-268757B9E4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5040" y="1151098"/>
            <a:ext cx="10515600" cy="1393861"/>
          </a:xfrm>
        </p:spPr>
      </p:pic>
    </p:spTree>
    <p:extLst>
      <p:ext uri="{BB962C8B-B14F-4D97-AF65-F5344CB8AC3E}">
        <p14:creationId xmlns:p14="http://schemas.microsoft.com/office/powerpoint/2010/main" val="88295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2D8E81-B7A1-914E-5324-0DA3DF8AFE88}"/>
              </a:ext>
            </a:extLst>
          </p:cNvPr>
          <p:cNvSpPr txBox="1"/>
          <p:nvPr/>
        </p:nvSpPr>
        <p:spPr>
          <a:xfrm>
            <a:off x="6685280" y="1607294"/>
            <a:ext cx="5222238" cy="3785652"/>
          </a:xfrm>
          <a:prstGeom prst="rect">
            <a:avLst/>
          </a:prstGeom>
          <a:noFill/>
        </p:spPr>
        <p:txBody>
          <a:bodyPr wrap="square">
            <a:spAutoFit/>
          </a:bodyPr>
          <a:lstStyle/>
          <a:p>
            <a:pPr algn="just"/>
            <a:r>
              <a:rPr lang="en-US" sz="2000" dirty="0">
                <a:solidFill>
                  <a:srgbClr val="1F1F1F"/>
                </a:solidFill>
                <a:latin typeface="Times New Roman" panose="02020603050405020304" pitchFamily="18" charset="0"/>
                <a:cs typeface="Times New Roman" panose="02020603050405020304" pitchFamily="18" charset="0"/>
              </a:rPr>
              <a:t>	T</a:t>
            </a:r>
            <a:r>
              <a:rPr lang="en-US" sz="2000" b="0" i="0" dirty="0">
                <a:solidFill>
                  <a:srgbClr val="1F1F1F"/>
                </a:solidFill>
                <a:effectLst/>
                <a:latin typeface="Times New Roman" panose="02020603050405020304" pitchFamily="18" charset="0"/>
                <a:cs typeface="Times New Roman" panose="02020603050405020304" pitchFamily="18" charset="0"/>
              </a:rPr>
              <a:t>he graph shows a bank attracting new customers across credit scores between 2016 and 2019. Most new customers came in 2019, with a healthy mix of “Excellent” and “Fair” credit scores. It’s clear how many customers left the bank (Exit Customers) based on this graph. However, it does show the number of customers who joined in a given year based on their credit score when they first joined. Overall, this suggests the bank has been successful at attracting new customers, but we can’t say for sure if they are retaining them.</a:t>
            </a:r>
            <a:endParaRPr lang="en-IN" sz="2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7D00C02-0C28-524A-9149-09BCB97D87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875" y="1427418"/>
            <a:ext cx="5814260" cy="4003163"/>
          </a:xfrm>
        </p:spPr>
      </p:pic>
    </p:spTree>
    <p:extLst>
      <p:ext uri="{BB962C8B-B14F-4D97-AF65-F5344CB8AC3E}">
        <p14:creationId xmlns:p14="http://schemas.microsoft.com/office/powerpoint/2010/main" val="183143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C8779-98E1-50BF-BBE2-53D9B0952B8C}"/>
              </a:ext>
            </a:extLst>
          </p:cNvPr>
          <p:cNvSpPr txBox="1"/>
          <p:nvPr/>
        </p:nvSpPr>
        <p:spPr>
          <a:xfrm>
            <a:off x="2077720" y="4348480"/>
            <a:ext cx="8448040" cy="923330"/>
          </a:xfrm>
          <a:prstGeom prst="rect">
            <a:avLst/>
          </a:prstGeom>
          <a:noFill/>
        </p:spPr>
        <p:txBody>
          <a:bodyPr wrap="square">
            <a:spAutoFit/>
          </a:bodyPr>
          <a:lstStyle/>
          <a:p>
            <a:pPr algn="just"/>
            <a:r>
              <a:rPr lang="en-US" b="0" i="0" dirty="0">
                <a:solidFill>
                  <a:srgbClr val="1F1F1F"/>
                </a:solidFill>
                <a:effectLst/>
                <a:latin typeface="Times New Roman" panose="02020603050405020304" pitchFamily="18" charset="0"/>
                <a:cs typeface="Times New Roman" panose="02020603050405020304" pitchFamily="18" charset="0"/>
              </a:rPr>
              <a:t>The pie chart shows two groups of customers: active and inactive credit card holders. </a:t>
            </a:r>
          </a:p>
          <a:p>
            <a:pPr algn="just"/>
            <a:r>
              <a:rPr lang="en-US" b="0" i="0" dirty="0">
                <a:solidFill>
                  <a:srgbClr val="1F1F1F"/>
                </a:solidFill>
                <a:effectLst/>
                <a:latin typeface="Times New Roman" panose="02020603050405020304" pitchFamily="18" charset="0"/>
                <a:cs typeface="Times New Roman" panose="02020603050405020304" pitchFamily="18" charset="0"/>
              </a:rPr>
              <a:t>In 2019, there were more active customers (48.49%) than inactive customers (29.45%). This suggests that the bank might be doing well at retaining customers.</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CAC0F08-AAB0-DC02-A65B-70B80A9540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3706" y="772429"/>
            <a:ext cx="6544588" cy="2819794"/>
          </a:xfrm>
        </p:spPr>
      </p:pic>
    </p:spTree>
    <p:extLst>
      <p:ext uri="{BB962C8B-B14F-4D97-AF65-F5344CB8AC3E}">
        <p14:creationId xmlns:p14="http://schemas.microsoft.com/office/powerpoint/2010/main" val="151888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13ABBA-D85C-AAB3-A93A-05B93EB6E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88372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A screenshot of a computer&#10;&#10;Description automatically generated">
            <a:extLst>
              <a:ext uri="{FF2B5EF4-FFF2-40B4-BE49-F238E27FC236}">
                <a16:creationId xmlns:a16="http://schemas.microsoft.com/office/drawing/2014/main" id="{F4BE10B8-CD59-6688-DD67-D297ACCD8E7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4083" b="59211"/>
          <a:stretch/>
        </p:blipFill>
        <p:spPr>
          <a:xfrm>
            <a:off x="1468130" y="594361"/>
            <a:ext cx="9255740" cy="2834639"/>
          </a:xfrm>
          <a:prstGeom prst="rect">
            <a:avLst/>
          </a:prstGeom>
        </p:spPr>
      </p:pic>
      <p:sp>
        <p:nvSpPr>
          <p:cNvPr id="8" name="TextBox 7">
            <a:extLst>
              <a:ext uri="{FF2B5EF4-FFF2-40B4-BE49-F238E27FC236}">
                <a16:creationId xmlns:a16="http://schemas.microsoft.com/office/drawing/2014/main" id="{A7C117F0-4461-69A5-F9B1-289FA95C9853}"/>
              </a:ext>
            </a:extLst>
          </p:cNvPr>
          <p:cNvSpPr txBox="1"/>
          <p:nvPr/>
        </p:nvSpPr>
        <p:spPr>
          <a:xfrm>
            <a:off x="1290341" y="3679934"/>
            <a:ext cx="10231120" cy="280532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two pie charts show the distribution of active customers, credit card customers, and exiting customers by geographic location.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majority of active customers (50.3%) and credit card customers (39.96%) are located in unspecified geographic locations.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Spain and Germany are the only two specified locations shown, with a similar number of active customers (around 1,000 each). </a:t>
            </a:r>
          </a:p>
        </p:txBody>
      </p:sp>
    </p:spTree>
    <p:extLst>
      <p:ext uri="{BB962C8B-B14F-4D97-AF65-F5344CB8AC3E}">
        <p14:creationId xmlns:p14="http://schemas.microsoft.com/office/powerpoint/2010/main" val="477360020"/>
      </p:ext>
    </p:extLst>
  </p:cSld>
  <p:clrMapOvr>
    <a:masterClrMapping/>
  </p:clrMapOvr>
</p:sld>
</file>

<file path=ppt/theme/theme1.xml><?xml version="1.0" encoding="utf-8"?>
<a:theme xmlns:a="http://schemas.openxmlformats.org/drawingml/2006/main" name="Office Theme">
  <a:themeElements>
    <a:clrScheme name="m_color">
      <a:dk1>
        <a:sysClr val="windowText" lastClr="000000"/>
      </a:dk1>
      <a:lt1>
        <a:sysClr val="window" lastClr="FFFFFF"/>
      </a:lt1>
      <a:dk2>
        <a:srgbClr val="44546A"/>
      </a:dk2>
      <a:lt2>
        <a:srgbClr val="E7E6E6"/>
      </a:lt2>
      <a:accent1>
        <a:srgbClr val="FFF083"/>
      </a:accent1>
      <a:accent2>
        <a:srgbClr val="E87B0C"/>
      </a:accent2>
      <a:accent3>
        <a:srgbClr val="FF2220"/>
      </a:accent3>
      <a:accent4>
        <a:srgbClr val="8B32E8"/>
      </a:accent4>
      <a:accent5>
        <a:srgbClr val="1399FF"/>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_color">
    <a:dk1>
      <a:sysClr val="windowText" lastClr="000000"/>
    </a:dk1>
    <a:lt1>
      <a:sysClr val="window" lastClr="FFFFFF"/>
    </a:lt1>
    <a:dk2>
      <a:srgbClr val="44546A"/>
    </a:dk2>
    <a:lt2>
      <a:srgbClr val="E7E6E6"/>
    </a:lt2>
    <a:accent1>
      <a:srgbClr val="FFF083"/>
    </a:accent1>
    <a:accent2>
      <a:srgbClr val="E87B0C"/>
    </a:accent2>
    <a:accent3>
      <a:srgbClr val="FF2220"/>
    </a:accent3>
    <a:accent4>
      <a:srgbClr val="8B32E8"/>
    </a:accent4>
    <a:accent5>
      <a:srgbClr val="1399FF"/>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2126</TotalTime>
  <Words>1197</Words>
  <Application>Microsoft Office PowerPoint</Application>
  <PresentationFormat>Widescreen</PresentationFormat>
  <Paragraphs>71</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Candara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dc:creator>
  <cp:lastModifiedBy>sujay patel</cp:lastModifiedBy>
  <cp:revision>53</cp:revision>
  <dcterms:created xsi:type="dcterms:W3CDTF">2019-10-08T04:28:59Z</dcterms:created>
  <dcterms:modified xsi:type="dcterms:W3CDTF">2024-07-15T07:04:34Z</dcterms:modified>
</cp:coreProperties>
</file>