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2.jpg" ContentType="image/jpg"/>
  <Override PartName="/ppt/media/image3.jpg" ContentType="image/jpg"/>
  <Override PartName="/ppt/media/image4.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9" r:id="rId1"/>
  </p:sldMasterIdLst>
  <p:sldIdLst>
    <p:sldId id="283" r:id="rId2"/>
    <p:sldId id="257" r:id="rId3"/>
    <p:sldId id="259" r:id="rId4"/>
    <p:sldId id="258" r:id="rId5"/>
    <p:sldId id="279" r:id="rId6"/>
    <p:sldId id="280" r:id="rId7"/>
    <p:sldId id="281" r:id="rId8"/>
    <p:sldId id="256" r:id="rId9"/>
    <p:sldId id="282" r:id="rId10"/>
    <p:sldId id="263" r:id="rId11"/>
    <p:sldId id="262" r:id="rId12"/>
    <p:sldId id="265" r:id="rId13"/>
    <p:sldId id="273" r:id="rId14"/>
  </p:sldIdLst>
  <p:sldSz cx="18300700" cy="10299700"/>
  <p:notesSz cx="18300700" cy="10299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7031" y="1029969"/>
            <a:ext cx="12009834" cy="4463205"/>
          </a:xfrm>
        </p:spPr>
        <p:txBody>
          <a:bodyPr anchor="b">
            <a:normAutofit/>
          </a:bodyPr>
          <a:lstStyle>
            <a:lvl1pPr algn="l">
              <a:defRPr sz="7205">
                <a:effectLst/>
              </a:defRPr>
            </a:lvl1pPr>
          </a:lstStyle>
          <a:p>
            <a:r>
              <a:rPr lang="en-US"/>
              <a:t>Click to edit Master title style</a:t>
            </a:r>
            <a:endParaRPr lang="en-US" dirty="0"/>
          </a:p>
        </p:txBody>
      </p:sp>
      <p:sp>
        <p:nvSpPr>
          <p:cNvPr id="3" name="Subtitle 2"/>
          <p:cNvSpPr>
            <a:spLocks noGrp="1"/>
          </p:cNvSpPr>
          <p:nvPr>
            <p:ph type="subTitle" idx="1"/>
          </p:nvPr>
        </p:nvSpPr>
        <p:spPr>
          <a:xfrm>
            <a:off x="1027030" y="5772919"/>
            <a:ext cx="9607868" cy="2924606"/>
          </a:xfrm>
        </p:spPr>
        <p:txBody>
          <a:bodyPr anchor="t">
            <a:normAutofit/>
          </a:bodyPr>
          <a:lstStyle>
            <a:lvl1pPr marL="0" indent="0" algn="l">
              <a:buNone/>
              <a:defRPr sz="3152">
                <a:solidFill>
                  <a:schemeClr val="bg2">
                    <a:lumMod val="75000"/>
                  </a:schemeClr>
                </a:solidFill>
              </a:defRPr>
            </a:lvl1pPr>
            <a:lvl2pPr marL="686257" indent="0" algn="ctr">
              <a:buNone/>
              <a:defRPr>
                <a:solidFill>
                  <a:schemeClr val="tx1">
                    <a:tint val="75000"/>
                  </a:schemeClr>
                </a:solidFill>
              </a:defRPr>
            </a:lvl2pPr>
            <a:lvl3pPr marL="1372514" indent="0" algn="ctr">
              <a:buNone/>
              <a:defRPr>
                <a:solidFill>
                  <a:schemeClr val="tx1">
                    <a:tint val="75000"/>
                  </a:schemeClr>
                </a:solidFill>
              </a:defRPr>
            </a:lvl3pPr>
            <a:lvl4pPr marL="2058772" indent="0" algn="ctr">
              <a:buNone/>
              <a:defRPr>
                <a:solidFill>
                  <a:schemeClr val="tx1">
                    <a:tint val="75000"/>
                  </a:schemeClr>
                </a:solidFill>
              </a:defRPr>
            </a:lvl4pPr>
            <a:lvl5pPr marL="2745029" indent="0" algn="ctr">
              <a:buNone/>
              <a:defRPr>
                <a:solidFill>
                  <a:schemeClr val="tx1">
                    <a:tint val="75000"/>
                  </a:schemeClr>
                </a:solidFill>
              </a:defRPr>
            </a:lvl5pPr>
            <a:lvl6pPr marL="3431286" indent="0" algn="ctr">
              <a:buNone/>
              <a:defRPr>
                <a:solidFill>
                  <a:schemeClr val="tx1">
                    <a:tint val="75000"/>
                  </a:schemeClr>
                </a:solidFill>
              </a:defRPr>
            </a:lvl6pPr>
            <a:lvl7pPr marL="4117543" indent="0" algn="ctr">
              <a:buNone/>
              <a:defRPr>
                <a:solidFill>
                  <a:schemeClr val="tx1">
                    <a:tint val="75000"/>
                  </a:schemeClr>
                </a:solidFill>
              </a:defRPr>
            </a:lvl7pPr>
            <a:lvl8pPr marL="4803800" indent="0" algn="ctr">
              <a:buNone/>
              <a:defRPr>
                <a:solidFill>
                  <a:schemeClr val="tx1">
                    <a:tint val="75000"/>
                  </a:schemeClr>
                </a:solidFill>
              </a:defRPr>
            </a:lvl8pPr>
            <a:lvl9pPr marL="549005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flipH="1">
            <a:off x="12350589" y="12716"/>
            <a:ext cx="5718969" cy="5722056"/>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9168618" y="137488"/>
            <a:ext cx="9127317" cy="913224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10861275" y="343323"/>
            <a:ext cx="7434659" cy="743867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1011398" y="48477"/>
            <a:ext cx="7284539" cy="7288471"/>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11776312" y="915531"/>
            <a:ext cx="6519623" cy="65231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074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1029414" y="801088"/>
            <a:ext cx="16239488" cy="4692086"/>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2"/>
            </a:lvl1pPr>
            <a:lvl2pPr marL="686257" indent="0">
              <a:buNone/>
              <a:defRPr sz="2402"/>
            </a:lvl2pPr>
            <a:lvl3pPr marL="1372514" indent="0">
              <a:buNone/>
              <a:defRPr sz="2402"/>
            </a:lvl3pPr>
            <a:lvl4pPr marL="2058772" indent="0">
              <a:buNone/>
              <a:defRPr sz="2402"/>
            </a:lvl4pPr>
            <a:lvl5pPr marL="2745029" indent="0">
              <a:buNone/>
              <a:defRPr sz="2402"/>
            </a:lvl5pPr>
            <a:lvl6pPr marL="3431286" indent="0">
              <a:buNone/>
              <a:defRPr sz="2402"/>
            </a:lvl6pPr>
            <a:lvl7pPr marL="4117543" indent="0">
              <a:buNone/>
              <a:defRPr sz="2402"/>
            </a:lvl7pPr>
            <a:lvl8pPr marL="4803800" indent="0">
              <a:buNone/>
              <a:defRPr sz="2402"/>
            </a:lvl8pPr>
            <a:lvl9pPr marL="5490058" indent="0">
              <a:buNone/>
              <a:defRPr sz="2402"/>
            </a:lvl9pPr>
          </a:lstStyle>
          <a:p>
            <a:r>
              <a:rPr lang="en-US"/>
              <a:t>Click icon to add picture</a:t>
            </a:r>
            <a:endParaRPr lang="en-US" dirty="0"/>
          </a:p>
        </p:txBody>
      </p:sp>
      <p:sp>
        <p:nvSpPr>
          <p:cNvPr id="16" name="Text Placeholder 9"/>
          <p:cNvSpPr>
            <a:spLocks noGrp="1"/>
          </p:cNvSpPr>
          <p:nvPr>
            <p:ph type="body" sz="quarter" idx="14"/>
          </p:nvPr>
        </p:nvSpPr>
        <p:spPr>
          <a:xfrm>
            <a:off x="1372556" y="5772919"/>
            <a:ext cx="12464965" cy="686647"/>
          </a:xfrm>
        </p:spPr>
        <p:txBody>
          <a:bodyPr anchor="t">
            <a:normAutofit/>
          </a:bodyPr>
          <a:lstStyle>
            <a:lvl1pPr marL="0" indent="0">
              <a:buFontTx/>
              <a:buNone/>
              <a:defRPr sz="2402"/>
            </a:lvl1pPr>
            <a:lvl2pPr marL="686257" indent="0">
              <a:buFontTx/>
              <a:buNone/>
              <a:defRPr/>
            </a:lvl2pPr>
            <a:lvl3pPr marL="1372514" indent="0">
              <a:buFontTx/>
              <a:buNone/>
              <a:defRPr/>
            </a:lvl3pPr>
            <a:lvl4pPr marL="2058772" indent="0">
              <a:buFontTx/>
              <a:buNone/>
              <a:defRPr/>
            </a:lvl4pPr>
            <a:lvl5pPr marL="2745029"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346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27032" y="1029970"/>
            <a:ext cx="15098078" cy="4119880"/>
          </a:xfrm>
        </p:spPr>
        <p:txBody>
          <a:bodyPr anchor="ctr">
            <a:normAutofit/>
          </a:bodyPr>
          <a:lstStyle>
            <a:lvl1pPr algn="l">
              <a:defRPr sz="4803" b="0" cap="all"/>
            </a:lvl1pPr>
          </a:lstStyle>
          <a:p>
            <a:r>
              <a:rPr lang="en-US"/>
              <a:t>Click to edit Master title style</a:t>
            </a:r>
            <a:endParaRPr lang="en-US" dirty="0"/>
          </a:p>
        </p:txBody>
      </p:sp>
      <p:sp>
        <p:nvSpPr>
          <p:cNvPr id="3" name="Text Placeholder 2"/>
          <p:cNvSpPr>
            <a:spLocks noGrp="1"/>
          </p:cNvSpPr>
          <p:nvPr>
            <p:ph type="body" idx="1"/>
          </p:nvPr>
        </p:nvSpPr>
        <p:spPr>
          <a:xfrm>
            <a:off x="1027031" y="6179820"/>
            <a:ext cx="12812874" cy="2822881"/>
          </a:xfrm>
        </p:spPr>
        <p:txBody>
          <a:bodyPr anchor="ctr">
            <a:normAutofit/>
          </a:bodyPr>
          <a:lstStyle>
            <a:lvl1pPr marL="0" indent="0" algn="l">
              <a:buNone/>
              <a:defRPr sz="3002">
                <a:solidFill>
                  <a:schemeClr val="bg2">
                    <a:lumMod val="75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8023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3306" y="1029970"/>
            <a:ext cx="13725527" cy="4119880"/>
          </a:xfrm>
        </p:spPr>
        <p:txBody>
          <a:bodyPr anchor="ctr">
            <a:normAutofit/>
          </a:bodyPr>
          <a:lstStyle>
            <a:lvl1pPr algn="l">
              <a:defRPr sz="4803"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170824" y="5149850"/>
            <a:ext cx="12810490" cy="572206"/>
          </a:xfrm>
        </p:spPr>
        <p:txBody>
          <a:bodyPr anchor="ctr"/>
          <a:lstStyle>
            <a:lvl1pPr marL="0" indent="0">
              <a:buFontTx/>
              <a:buNone/>
              <a:defRPr/>
            </a:lvl1pPr>
            <a:lvl2pPr marL="686257" indent="0">
              <a:buFontTx/>
              <a:buNone/>
              <a:defRPr/>
            </a:lvl2pPr>
            <a:lvl3pPr marL="1372514" indent="0">
              <a:buFontTx/>
              <a:buNone/>
              <a:defRPr/>
            </a:lvl3pPr>
            <a:lvl4pPr marL="2058772" indent="0">
              <a:buFontTx/>
              <a:buNone/>
              <a:defRPr/>
            </a:lvl4pPr>
            <a:lvl5pPr marL="2745029" indent="0">
              <a:buFontTx/>
              <a:buNone/>
              <a:defRPr/>
            </a:lvl5pPr>
          </a:lstStyle>
          <a:p>
            <a:pPr lvl="0"/>
            <a:r>
              <a:rPr lang="en-US"/>
              <a:t>Click to edit Master text styles</a:t>
            </a:r>
          </a:p>
        </p:txBody>
      </p:sp>
      <p:sp>
        <p:nvSpPr>
          <p:cNvPr id="3" name="Text Placeholder 2"/>
          <p:cNvSpPr>
            <a:spLocks noGrp="1"/>
          </p:cNvSpPr>
          <p:nvPr>
            <p:ph type="body" idx="1"/>
          </p:nvPr>
        </p:nvSpPr>
        <p:spPr>
          <a:xfrm>
            <a:off x="1027032" y="6459566"/>
            <a:ext cx="12810490" cy="2530418"/>
          </a:xfrm>
        </p:spPr>
        <p:txBody>
          <a:bodyPr anchor="ctr">
            <a:normAutofit/>
          </a:bodyPr>
          <a:lstStyle>
            <a:lvl1pPr marL="0" indent="0" algn="l">
              <a:buNone/>
              <a:defRPr sz="3002">
                <a:solidFill>
                  <a:schemeClr val="bg2">
                    <a:lumMod val="75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4" name="TextBox 13"/>
          <p:cNvSpPr txBox="1"/>
          <p:nvPr/>
        </p:nvSpPr>
        <p:spPr>
          <a:xfrm>
            <a:off x="798272" y="1219837"/>
            <a:ext cx="915035" cy="878247"/>
          </a:xfrm>
          <a:prstGeom prst="rect">
            <a:avLst/>
          </a:prstGeom>
        </p:spPr>
        <p:txBody>
          <a:bodyPr vert="horz" lIns="137255" tIns="68628" rIns="137255" bIns="68628" rtlCol="0" anchor="ctr">
            <a:noAutofit/>
          </a:bodyPr>
          <a:lstStyle/>
          <a:p>
            <a:pPr lvl="0"/>
            <a:r>
              <a:rPr lang="en-US" sz="12008" dirty="0">
                <a:solidFill>
                  <a:schemeClr val="tx1"/>
                </a:solidFill>
                <a:effectLst/>
              </a:rPr>
              <a:t>“</a:t>
            </a:r>
          </a:p>
        </p:txBody>
      </p:sp>
      <p:sp>
        <p:nvSpPr>
          <p:cNvPr id="15" name="TextBox 14"/>
          <p:cNvSpPr txBox="1"/>
          <p:nvPr/>
        </p:nvSpPr>
        <p:spPr>
          <a:xfrm>
            <a:off x="15438832" y="4158028"/>
            <a:ext cx="915035" cy="878247"/>
          </a:xfrm>
          <a:prstGeom prst="rect">
            <a:avLst/>
          </a:prstGeom>
        </p:spPr>
        <p:txBody>
          <a:bodyPr vert="horz" lIns="137255" tIns="68628" rIns="137255" bIns="68628" rtlCol="0" anchor="ctr">
            <a:noAutofit/>
          </a:bodyPr>
          <a:lstStyle/>
          <a:p>
            <a:pPr lvl="0" algn="r"/>
            <a:r>
              <a:rPr lang="en-US" sz="12008" dirty="0">
                <a:solidFill>
                  <a:schemeClr val="tx1"/>
                </a:solidFill>
                <a:effectLst/>
              </a:rPr>
              <a:t>”</a:t>
            </a:r>
          </a:p>
        </p:txBody>
      </p:sp>
    </p:spTree>
    <p:extLst>
      <p:ext uri="{BB962C8B-B14F-4D97-AF65-F5344CB8AC3E}">
        <p14:creationId xmlns:p14="http://schemas.microsoft.com/office/powerpoint/2010/main" val="369053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7031" y="5149850"/>
            <a:ext cx="12810490" cy="2549243"/>
          </a:xfrm>
        </p:spPr>
        <p:txBody>
          <a:bodyPr anchor="b">
            <a:normAutofit/>
          </a:bodyPr>
          <a:lstStyle>
            <a:lvl1pPr algn="l">
              <a:defRPr sz="4803" b="0" cap="all"/>
            </a:lvl1pPr>
          </a:lstStyle>
          <a:p>
            <a:r>
              <a:rPr lang="en-US"/>
              <a:t>Click to edit Master title style</a:t>
            </a:r>
            <a:endParaRPr lang="en-US" dirty="0"/>
          </a:p>
        </p:txBody>
      </p:sp>
      <p:sp>
        <p:nvSpPr>
          <p:cNvPr id="3" name="Text Placeholder 2"/>
          <p:cNvSpPr>
            <a:spLocks noGrp="1"/>
          </p:cNvSpPr>
          <p:nvPr>
            <p:ph type="body" idx="1"/>
          </p:nvPr>
        </p:nvSpPr>
        <p:spPr>
          <a:xfrm>
            <a:off x="1027029" y="7708977"/>
            <a:ext cx="12812877" cy="1292193"/>
          </a:xfrm>
        </p:spPr>
        <p:txBody>
          <a:bodyPr anchor="t">
            <a:normAutofit/>
          </a:bodyPr>
          <a:lstStyle>
            <a:lvl1pPr marL="0" indent="0" algn="l">
              <a:buNone/>
              <a:defRPr sz="3002">
                <a:solidFill>
                  <a:schemeClr val="bg2">
                    <a:lumMod val="75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52611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3308" y="1029970"/>
            <a:ext cx="13725525" cy="4119880"/>
          </a:xfrm>
        </p:spPr>
        <p:txBody>
          <a:bodyPr anchor="ctr">
            <a:normAutofit/>
          </a:bodyPr>
          <a:lstStyle>
            <a:lvl1pPr algn="l">
              <a:defRPr sz="4803"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27031" y="5900076"/>
            <a:ext cx="12810492" cy="1576743"/>
          </a:xfrm>
        </p:spPr>
        <p:txBody>
          <a:bodyPr vert="horz" lIns="91440" tIns="45720" rIns="91440" bIns="45720" rtlCol="0" anchor="b">
            <a:normAutofit/>
          </a:bodyPr>
          <a:lstStyle>
            <a:lvl1pPr>
              <a:buNone/>
              <a:defRPr lang="en-US" sz="3602"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7030" y="7476820"/>
            <a:ext cx="12810492" cy="1525881"/>
          </a:xfrm>
        </p:spPr>
        <p:txBody>
          <a:bodyPr anchor="t">
            <a:normAutofit/>
          </a:bodyPr>
          <a:lstStyle>
            <a:lvl1pPr marL="0" indent="0" algn="l">
              <a:buNone/>
              <a:defRPr sz="2702">
                <a:solidFill>
                  <a:schemeClr val="bg2">
                    <a:lumMod val="75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1" name="TextBox 10"/>
          <p:cNvSpPr txBox="1"/>
          <p:nvPr/>
        </p:nvSpPr>
        <p:spPr>
          <a:xfrm>
            <a:off x="798272" y="1219837"/>
            <a:ext cx="915035" cy="878247"/>
          </a:xfrm>
          <a:prstGeom prst="rect">
            <a:avLst/>
          </a:prstGeom>
        </p:spPr>
        <p:txBody>
          <a:bodyPr vert="horz" lIns="137255" tIns="68628" rIns="137255" bIns="68628" rtlCol="0" anchor="ctr">
            <a:noAutofit/>
          </a:bodyPr>
          <a:lstStyle/>
          <a:p>
            <a:pPr lvl="0"/>
            <a:r>
              <a:rPr lang="en-US" sz="12008" dirty="0">
                <a:solidFill>
                  <a:schemeClr val="tx1"/>
                </a:solidFill>
                <a:effectLst/>
              </a:rPr>
              <a:t>“</a:t>
            </a:r>
          </a:p>
        </p:txBody>
      </p:sp>
      <p:sp>
        <p:nvSpPr>
          <p:cNvPr id="12" name="TextBox 11"/>
          <p:cNvSpPr txBox="1"/>
          <p:nvPr/>
        </p:nvSpPr>
        <p:spPr>
          <a:xfrm>
            <a:off x="15438832" y="4158028"/>
            <a:ext cx="915035" cy="878247"/>
          </a:xfrm>
          <a:prstGeom prst="rect">
            <a:avLst/>
          </a:prstGeom>
        </p:spPr>
        <p:txBody>
          <a:bodyPr vert="horz" lIns="137255" tIns="68628" rIns="137255" bIns="68628" rtlCol="0" anchor="ctr">
            <a:noAutofit/>
          </a:bodyPr>
          <a:lstStyle/>
          <a:p>
            <a:pPr lvl="0" algn="r"/>
            <a:r>
              <a:rPr lang="en-US" sz="12008" dirty="0">
                <a:solidFill>
                  <a:schemeClr val="tx1"/>
                </a:solidFill>
                <a:effectLst/>
              </a:rPr>
              <a:t>”</a:t>
            </a:r>
          </a:p>
        </p:txBody>
      </p:sp>
    </p:spTree>
    <p:extLst>
      <p:ext uri="{BB962C8B-B14F-4D97-AF65-F5344CB8AC3E}">
        <p14:creationId xmlns:p14="http://schemas.microsoft.com/office/powerpoint/2010/main" val="2744351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7032" y="1029970"/>
            <a:ext cx="15098078" cy="411988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027031" y="5900076"/>
            <a:ext cx="12810490" cy="1258852"/>
          </a:xfrm>
        </p:spPr>
        <p:txBody>
          <a:bodyPr vert="horz" lIns="91440" tIns="45720" rIns="91440" bIns="45720" rtlCol="0" anchor="b">
            <a:normAutofit/>
          </a:bodyPr>
          <a:lstStyle>
            <a:lvl1pPr>
              <a:buNone/>
              <a:defRPr lang="en-US" sz="3602"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7030" y="7158926"/>
            <a:ext cx="12810492" cy="1843774"/>
          </a:xfrm>
        </p:spPr>
        <p:txBody>
          <a:bodyPr anchor="t">
            <a:normAutofit/>
          </a:bodyPr>
          <a:lstStyle>
            <a:lvl1pPr marL="0" indent="0" algn="l">
              <a:buNone/>
              <a:defRPr sz="2702">
                <a:solidFill>
                  <a:schemeClr val="bg2">
                    <a:lumMod val="75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34299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56419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36865" y="1029970"/>
            <a:ext cx="3088243" cy="686646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9414" y="1029970"/>
            <a:ext cx="11742949" cy="797273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7591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3670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030" y="3013616"/>
            <a:ext cx="12810492" cy="3426625"/>
          </a:xfrm>
        </p:spPr>
        <p:txBody>
          <a:bodyPr anchor="b">
            <a:normAutofit/>
          </a:bodyPr>
          <a:lstStyle>
            <a:lvl1pPr algn="l">
              <a:defRPr sz="5404" b="0" cap="all"/>
            </a:lvl1pPr>
          </a:lstStyle>
          <a:p>
            <a:r>
              <a:rPr lang="en-US"/>
              <a:t>Click to edit Master title style</a:t>
            </a:r>
            <a:endParaRPr lang="en-US" dirty="0"/>
          </a:p>
        </p:txBody>
      </p:sp>
      <p:sp>
        <p:nvSpPr>
          <p:cNvPr id="3" name="Text Placeholder 2"/>
          <p:cNvSpPr>
            <a:spLocks noGrp="1"/>
          </p:cNvSpPr>
          <p:nvPr>
            <p:ph type="body" idx="1"/>
          </p:nvPr>
        </p:nvSpPr>
        <p:spPr>
          <a:xfrm>
            <a:off x="1027032" y="6752026"/>
            <a:ext cx="12810490" cy="2250675"/>
          </a:xfrm>
        </p:spPr>
        <p:txBody>
          <a:bodyPr anchor="t">
            <a:normAutofit/>
          </a:bodyPr>
          <a:lstStyle>
            <a:lvl1pPr marL="0" indent="0" algn="l">
              <a:buNone/>
              <a:defRPr sz="2702">
                <a:solidFill>
                  <a:schemeClr val="bg2">
                    <a:lumMod val="75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70077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27030" y="1029971"/>
            <a:ext cx="7411626" cy="542959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18250" y="1029971"/>
            <a:ext cx="7406859" cy="542959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56101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59133" y="1029970"/>
            <a:ext cx="6979524" cy="865460"/>
          </a:xfrm>
        </p:spPr>
        <p:txBody>
          <a:bodyPr anchor="b">
            <a:noAutofit/>
          </a:bodyPr>
          <a:lstStyle>
            <a:lvl1pPr marL="0" indent="0">
              <a:buNone/>
              <a:defRPr sz="4203" b="0">
                <a:solidFill>
                  <a:schemeClr val="tx1"/>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4" name="Content Placeholder 3"/>
          <p:cNvSpPr>
            <a:spLocks noGrp="1"/>
          </p:cNvSpPr>
          <p:nvPr>
            <p:ph sz="half" idx="2"/>
          </p:nvPr>
        </p:nvSpPr>
        <p:spPr>
          <a:xfrm>
            <a:off x="1027030" y="1908146"/>
            <a:ext cx="7411626" cy="455141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24931" y="1029970"/>
            <a:ext cx="7002561" cy="865460"/>
          </a:xfrm>
        </p:spPr>
        <p:txBody>
          <a:bodyPr anchor="b">
            <a:noAutofit/>
          </a:bodyPr>
          <a:lstStyle>
            <a:lvl1pPr marL="0" indent="0">
              <a:buNone/>
              <a:defRPr sz="4203" b="0">
                <a:solidFill>
                  <a:schemeClr val="tx1"/>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6" name="Content Placeholder 5"/>
          <p:cNvSpPr>
            <a:spLocks noGrp="1"/>
          </p:cNvSpPr>
          <p:nvPr>
            <p:ph sz="quarter" idx="4"/>
          </p:nvPr>
        </p:nvSpPr>
        <p:spPr>
          <a:xfrm>
            <a:off x="8715866" y="1895430"/>
            <a:ext cx="7398917" cy="455141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0578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0928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95764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34898" y="1029970"/>
            <a:ext cx="5490210" cy="2059940"/>
          </a:xfrm>
        </p:spPr>
        <p:txBody>
          <a:bodyPr anchor="b">
            <a:normAutofit/>
          </a:bodyPr>
          <a:lstStyle>
            <a:lvl1pPr algn="l">
              <a:defRPr sz="3602" b="0"/>
            </a:lvl1pPr>
          </a:lstStyle>
          <a:p>
            <a:r>
              <a:rPr lang="en-US"/>
              <a:t>Click to edit Master title style</a:t>
            </a:r>
            <a:endParaRPr lang="en-US" dirty="0"/>
          </a:p>
        </p:txBody>
      </p:sp>
      <p:sp>
        <p:nvSpPr>
          <p:cNvPr id="3" name="Content Placeholder 2"/>
          <p:cNvSpPr>
            <a:spLocks noGrp="1"/>
          </p:cNvSpPr>
          <p:nvPr>
            <p:ph idx="1"/>
          </p:nvPr>
        </p:nvSpPr>
        <p:spPr>
          <a:xfrm>
            <a:off x="1027031" y="1029970"/>
            <a:ext cx="8921593" cy="797273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634898" y="3318792"/>
            <a:ext cx="5490210" cy="3140773"/>
          </a:xfrm>
        </p:spPr>
        <p:txBody>
          <a:bodyPr anchor="t">
            <a:normAutofit/>
          </a:bodyPr>
          <a:lstStyle>
            <a:lvl1pPr marL="0" indent="0">
              <a:buNone/>
              <a:defRPr sz="2402"/>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38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9137" y="2174381"/>
            <a:ext cx="9035971" cy="1716617"/>
          </a:xfrm>
        </p:spPr>
        <p:txBody>
          <a:bodyPr anchor="b">
            <a:normAutofit/>
          </a:bodyPr>
          <a:lstStyle>
            <a:lvl1pPr algn="l">
              <a:defRPr sz="4203"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484548" y="1373293"/>
            <a:ext cx="4924879" cy="6866467"/>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2"/>
            </a:lvl1pPr>
            <a:lvl2pPr marL="686257" indent="0">
              <a:buNone/>
              <a:defRPr sz="2402"/>
            </a:lvl2pPr>
            <a:lvl3pPr marL="1372514" indent="0">
              <a:buNone/>
              <a:defRPr sz="2402"/>
            </a:lvl3pPr>
            <a:lvl4pPr marL="2058772" indent="0">
              <a:buNone/>
              <a:defRPr sz="2402"/>
            </a:lvl4pPr>
            <a:lvl5pPr marL="2745029" indent="0">
              <a:buNone/>
              <a:defRPr sz="2402"/>
            </a:lvl5pPr>
            <a:lvl6pPr marL="3431286" indent="0">
              <a:buNone/>
              <a:defRPr sz="2402"/>
            </a:lvl6pPr>
            <a:lvl7pPr marL="4117543" indent="0">
              <a:buNone/>
              <a:defRPr sz="2402"/>
            </a:lvl7pPr>
            <a:lvl8pPr marL="4803800" indent="0">
              <a:buNone/>
              <a:defRPr sz="2402"/>
            </a:lvl8pPr>
            <a:lvl9pPr marL="5490058" indent="0">
              <a:buNone/>
              <a:defRPr sz="2402"/>
            </a:lvl9pPr>
          </a:lstStyle>
          <a:p>
            <a:r>
              <a:rPr lang="en-US"/>
              <a:t>Click icon to add picture</a:t>
            </a:r>
            <a:endParaRPr lang="en-US" dirty="0"/>
          </a:p>
        </p:txBody>
      </p:sp>
      <p:sp>
        <p:nvSpPr>
          <p:cNvPr id="4" name="Text Placeholder 3"/>
          <p:cNvSpPr>
            <a:spLocks noGrp="1"/>
          </p:cNvSpPr>
          <p:nvPr>
            <p:ph type="body" sz="half" idx="2"/>
          </p:nvPr>
        </p:nvSpPr>
        <p:spPr>
          <a:xfrm>
            <a:off x="7089138" y="4170742"/>
            <a:ext cx="9038354" cy="3077194"/>
          </a:xfrm>
        </p:spPr>
        <p:txBody>
          <a:bodyPr anchor="t">
            <a:normAutofit/>
          </a:bodyPr>
          <a:lstStyle>
            <a:lvl1pPr marL="0" indent="0">
              <a:buNone/>
              <a:defRPr sz="2702"/>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8479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3820044" y="4450488"/>
            <a:ext cx="4475893" cy="4819243"/>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027031" y="6739309"/>
            <a:ext cx="12810490" cy="226339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7031" y="1029971"/>
            <a:ext cx="12810490" cy="54295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66935" y="9269731"/>
            <a:ext cx="2401967" cy="548364"/>
          </a:xfrm>
          <a:prstGeom prst="rect">
            <a:avLst/>
          </a:prstGeom>
        </p:spPr>
        <p:txBody>
          <a:bodyPr vert="horz" lIns="91440" tIns="45720" rIns="91440" bIns="45720" rtlCol="0" anchor="t"/>
          <a:lstStyle>
            <a:lvl1pPr algn="r">
              <a:defRPr sz="1501" b="0" i="0">
                <a:solidFill>
                  <a:schemeClr val="bg2">
                    <a:lumMod val="50000"/>
                  </a:schemeClr>
                </a:solidFill>
                <a:effectLst/>
                <a:latin typeface="+mn-lt"/>
              </a:defRPr>
            </a:lvl1pPr>
          </a:lstStyle>
          <a:p>
            <a:fld id="{1D8BD707-D9CF-40AE-B4C6-C98DA3205C09}" type="datetimeFigureOut">
              <a:rPr lang="en-US" smtClean="0"/>
              <a:t>8/27/2024</a:t>
            </a:fld>
            <a:endParaRPr lang="en-US"/>
          </a:p>
        </p:txBody>
      </p:sp>
      <p:sp>
        <p:nvSpPr>
          <p:cNvPr id="5" name="Footer Placeholder 4"/>
          <p:cNvSpPr>
            <a:spLocks noGrp="1"/>
          </p:cNvSpPr>
          <p:nvPr>
            <p:ph type="ftr" sz="quarter" idx="3"/>
          </p:nvPr>
        </p:nvSpPr>
        <p:spPr>
          <a:xfrm>
            <a:off x="1027031" y="9269731"/>
            <a:ext cx="11323558" cy="548364"/>
          </a:xfrm>
          <a:prstGeom prst="rect">
            <a:avLst/>
          </a:prstGeom>
        </p:spPr>
        <p:txBody>
          <a:bodyPr vert="horz" lIns="91440" tIns="45720" rIns="91440" bIns="45720" rtlCol="0" anchor="t"/>
          <a:lstStyle>
            <a:lvl1pPr algn="l">
              <a:defRPr sz="1501"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5555596" y="8378044"/>
            <a:ext cx="1714557" cy="1006128"/>
          </a:xfrm>
          <a:prstGeom prst="rect">
            <a:avLst/>
          </a:prstGeom>
        </p:spPr>
        <p:txBody>
          <a:bodyPr vert="horz" lIns="91440" tIns="45720" rIns="91440" bIns="45720" rtlCol="0" anchor="b"/>
          <a:lstStyle>
            <a:lvl1pPr algn="r">
              <a:defRPr sz="4803" b="0" i="0">
                <a:solidFill>
                  <a:schemeClr val="bg2">
                    <a:lumMod val="50000"/>
                  </a:schemeClr>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605287841"/>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686257" rtl="0" eaLnBrk="1" latinLnBrk="0" hangingPunct="1">
        <a:spcBef>
          <a:spcPct val="0"/>
        </a:spcBef>
        <a:buNone/>
        <a:defRPr sz="5404"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911" indent="-428911" algn="l" defTabSz="686257" rtl="0" eaLnBrk="1" latinLnBrk="0" hangingPunct="1">
        <a:spcBef>
          <a:spcPct val="20000"/>
        </a:spcBef>
        <a:spcAft>
          <a:spcPts val="901"/>
        </a:spcAft>
        <a:buClr>
          <a:schemeClr val="tx1"/>
        </a:buClr>
        <a:buSzPct val="80000"/>
        <a:buFont typeface="Wingdings 3" panose="05040102010807070707" pitchFamily="18" charset="2"/>
        <a:buChar char=""/>
        <a:defRPr sz="3002" kern="1200" cap="none">
          <a:solidFill>
            <a:schemeClr val="bg2">
              <a:lumMod val="75000"/>
            </a:schemeClr>
          </a:solidFill>
          <a:effectLst/>
          <a:latin typeface="+mn-lt"/>
          <a:ea typeface="+mn-ea"/>
          <a:cs typeface="+mn-cs"/>
        </a:defRPr>
      </a:lvl1pPr>
      <a:lvl2pPr marL="1115168" indent="-428911" algn="l" defTabSz="686257" rtl="0" eaLnBrk="1" latinLnBrk="0" hangingPunct="1">
        <a:spcBef>
          <a:spcPct val="20000"/>
        </a:spcBef>
        <a:spcAft>
          <a:spcPts val="901"/>
        </a:spcAft>
        <a:buClr>
          <a:schemeClr val="tx1"/>
        </a:buClr>
        <a:buSzPct val="80000"/>
        <a:buFont typeface="Wingdings 3" panose="05040102010807070707" pitchFamily="18" charset="2"/>
        <a:buChar char=""/>
        <a:defRPr sz="2702" kern="1200" cap="none">
          <a:solidFill>
            <a:schemeClr val="bg2">
              <a:lumMod val="75000"/>
            </a:schemeClr>
          </a:solidFill>
          <a:effectLst/>
          <a:latin typeface="+mn-lt"/>
          <a:ea typeface="+mn-ea"/>
          <a:cs typeface="+mn-cs"/>
        </a:defRPr>
      </a:lvl2pPr>
      <a:lvl3pPr marL="1801425" indent="-428911" algn="l" defTabSz="686257" rtl="0" eaLnBrk="1" latinLnBrk="0" hangingPunct="1">
        <a:spcBef>
          <a:spcPct val="20000"/>
        </a:spcBef>
        <a:spcAft>
          <a:spcPts val="901"/>
        </a:spcAft>
        <a:buClr>
          <a:schemeClr val="tx1"/>
        </a:buClr>
        <a:buSzPct val="80000"/>
        <a:buFont typeface="Wingdings 3" panose="05040102010807070707" pitchFamily="18" charset="2"/>
        <a:buChar char=""/>
        <a:defRPr sz="2402" kern="1200" cap="none">
          <a:solidFill>
            <a:schemeClr val="bg2">
              <a:lumMod val="75000"/>
            </a:schemeClr>
          </a:solidFill>
          <a:effectLst/>
          <a:latin typeface="+mn-lt"/>
          <a:ea typeface="+mn-ea"/>
          <a:cs typeface="+mn-cs"/>
        </a:defRPr>
      </a:lvl3pPr>
      <a:lvl4pPr marL="2316118" indent="-257346" algn="l" defTabSz="686257" rtl="0" eaLnBrk="1" latinLnBrk="0" hangingPunct="1">
        <a:spcBef>
          <a:spcPct val="20000"/>
        </a:spcBef>
        <a:spcAft>
          <a:spcPts val="901"/>
        </a:spcAft>
        <a:buClr>
          <a:schemeClr val="tx1"/>
        </a:buClr>
        <a:buSzPct val="80000"/>
        <a:buFont typeface="Wingdings 3" panose="05040102010807070707" pitchFamily="18" charset="2"/>
        <a:buChar char=""/>
        <a:defRPr sz="2101" kern="1200" cap="none">
          <a:solidFill>
            <a:schemeClr val="bg2">
              <a:lumMod val="75000"/>
            </a:schemeClr>
          </a:solidFill>
          <a:effectLst/>
          <a:latin typeface="+mn-lt"/>
          <a:ea typeface="+mn-ea"/>
          <a:cs typeface="+mn-cs"/>
        </a:defRPr>
      </a:lvl4pPr>
      <a:lvl5pPr marL="3002375" indent="-257346" algn="l" defTabSz="686257" rtl="0" eaLnBrk="1" latinLnBrk="0" hangingPunct="1">
        <a:spcBef>
          <a:spcPct val="20000"/>
        </a:spcBef>
        <a:spcAft>
          <a:spcPts val="901"/>
        </a:spcAft>
        <a:buClr>
          <a:schemeClr val="tx1"/>
        </a:buClr>
        <a:buSzPct val="80000"/>
        <a:buFont typeface="Wingdings 3" panose="05040102010807070707" pitchFamily="18" charset="2"/>
        <a:buChar char=""/>
        <a:defRPr sz="2101" kern="1200" cap="none">
          <a:solidFill>
            <a:schemeClr val="bg2">
              <a:lumMod val="75000"/>
            </a:schemeClr>
          </a:solidFill>
          <a:effectLst/>
          <a:latin typeface="+mn-lt"/>
          <a:ea typeface="+mn-ea"/>
          <a:cs typeface="+mn-cs"/>
        </a:defRPr>
      </a:lvl5pPr>
      <a:lvl6pPr marL="3774415" indent="-343129" algn="l" defTabSz="686257" rtl="0" eaLnBrk="1" latinLnBrk="0" hangingPunct="1">
        <a:spcBef>
          <a:spcPct val="20000"/>
        </a:spcBef>
        <a:spcAft>
          <a:spcPts val="901"/>
        </a:spcAft>
        <a:buClr>
          <a:schemeClr val="tx1"/>
        </a:buClr>
        <a:buSzPct val="80000"/>
        <a:buFont typeface="Wingdings 3" panose="05040102010807070707" pitchFamily="18" charset="2"/>
        <a:buChar char=""/>
        <a:defRPr sz="2101" kern="1200" cap="none">
          <a:solidFill>
            <a:schemeClr val="bg2">
              <a:lumMod val="75000"/>
            </a:schemeClr>
          </a:solidFill>
          <a:effectLst/>
          <a:latin typeface="+mn-lt"/>
          <a:ea typeface="+mn-ea"/>
          <a:cs typeface="+mn-cs"/>
        </a:defRPr>
      </a:lvl6pPr>
      <a:lvl7pPr marL="4460672" indent="-343129" algn="l" defTabSz="686257" rtl="0" eaLnBrk="1" latinLnBrk="0" hangingPunct="1">
        <a:spcBef>
          <a:spcPct val="20000"/>
        </a:spcBef>
        <a:spcAft>
          <a:spcPts val="901"/>
        </a:spcAft>
        <a:buClr>
          <a:schemeClr val="tx1"/>
        </a:buClr>
        <a:buSzPct val="80000"/>
        <a:buFont typeface="Wingdings 3" panose="05040102010807070707" pitchFamily="18" charset="2"/>
        <a:buChar char=""/>
        <a:defRPr sz="2101" kern="1200" cap="none">
          <a:solidFill>
            <a:schemeClr val="bg2">
              <a:lumMod val="75000"/>
            </a:schemeClr>
          </a:solidFill>
          <a:effectLst/>
          <a:latin typeface="+mn-lt"/>
          <a:ea typeface="+mn-ea"/>
          <a:cs typeface="+mn-cs"/>
        </a:defRPr>
      </a:lvl7pPr>
      <a:lvl8pPr marL="5146929" indent="-343129" algn="l" defTabSz="686257" rtl="0" eaLnBrk="1" latinLnBrk="0" hangingPunct="1">
        <a:spcBef>
          <a:spcPct val="20000"/>
        </a:spcBef>
        <a:spcAft>
          <a:spcPts val="901"/>
        </a:spcAft>
        <a:buClr>
          <a:schemeClr val="tx1"/>
        </a:buClr>
        <a:buSzPct val="80000"/>
        <a:buFont typeface="Wingdings 3" panose="05040102010807070707" pitchFamily="18" charset="2"/>
        <a:buChar char=""/>
        <a:defRPr sz="2101" kern="1200" cap="none">
          <a:solidFill>
            <a:schemeClr val="bg2">
              <a:lumMod val="75000"/>
            </a:schemeClr>
          </a:solidFill>
          <a:effectLst/>
          <a:latin typeface="+mn-lt"/>
          <a:ea typeface="+mn-ea"/>
          <a:cs typeface="+mn-cs"/>
        </a:defRPr>
      </a:lvl8pPr>
      <a:lvl9pPr marL="5833186" indent="-343129" algn="l" defTabSz="686257" rtl="0" eaLnBrk="1" latinLnBrk="0" hangingPunct="1">
        <a:spcBef>
          <a:spcPct val="20000"/>
        </a:spcBef>
        <a:spcAft>
          <a:spcPts val="901"/>
        </a:spcAft>
        <a:buClr>
          <a:schemeClr val="tx1"/>
        </a:buClr>
        <a:buSzPct val="80000"/>
        <a:buFont typeface="Wingdings 3" panose="05040102010807070707" pitchFamily="18" charset="2"/>
        <a:buChar char=""/>
        <a:defRPr sz="2101" kern="1200" cap="none">
          <a:solidFill>
            <a:schemeClr val="bg2">
              <a:lumMod val="75000"/>
            </a:schemeClr>
          </a:solidFill>
          <a:effectLst/>
          <a:latin typeface="+mn-lt"/>
          <a:ea typeface="+mn-ea"/>
          <a:cs typeface="+mn-cs"/>
        </a:defRPr>
      </a:lvl9pPr>
    </p:bodyStyle>
    <p:otherStyle>
      <a:defPPr>
        <a:defRPr lang="en-US"/>
      </a:defPPr>
      <a:lvl1pPr marL="0" algn="l" defTabSz="686257" rtl="0" eaLnBrk="1" latinLnBrk="0" hangingPunct="1">
        <a:defRPr sz="2702" kern="1200">
          <a:solidFill>
            <a:schemeClr val="tx1"/>
          </a:solidFill>
          <a:latin typeface="+mn-lt"/>
          <a:ea typeface="+mn-ea"/>
          <a:cs typeface="+mn-cs"/>
        </a:defRPr>
      </a:lvl1pPr>
      <a:lvl2pPr marL="686257" algn="l" defTabSz="686257" rtl="0" eaLnBrk="1" latinLnBrk="0" hangingPunct="1">
        <a:defRPr sz="2702" kern="1200">
          <a:solidFill>
            <a:schemeClr val="tx1"/>
          </a:solidFill>
          <a:latin typeface="+mn-lt"/>
          <a:ea typeface="+mn-ea"/>
          <a:cs typeface="+mn-cs"/>
        </a:defRPr>
      </a:lvl2pPr>
      <a:lvl3pPr marL="1372514" algn="l" defTabSz="686257" rtl="0" eaLnBrk="1" latinLnBrk="0" hangingPunct="1">
        <a:defRPr sz="2702" kern="1200">
          <a:solidFill>
            <a:schemeClr val="tx1"/>
          </a:solidFill>
          <a:latin typeface="+mn-lt"/>
          <a:ea typeface="+mn-ea"/>
          <a:cs typeface="+mn-cs"/>
        </a:defRPr>
      </a:lvl3pPr>
      <a:lvl4pPr marL="2058772" algn="l" defTabSz="686257" rtl="0" eaLnBrk="1" latinLnBrk="0" hangingPunct="1">
        <a:defRPr sz="2702" kern="1200">
          <a:solidFill>
            <a:schemeClr val="tx1"/>
          </a:solidFill>
          <a:latin typeface="+mn-lt"/>
          <a:ea typeface="+mn-ea"/>
          <a:cs typeface="+mn-cs"/>
        </a:defRPr>
      </a:lvl4pPr>
      <a:lvl5pPr marL="2745029" algn="l" defTabSz="686257" rtl="0" eaLnBrk="1" latinLnBrk="0" hangingPunct="1">
        <a:defRPr sz="2702" kern="1200">
          <a:solidFill>
            <a:schemeClr val="tx1"/>
          </a:solidFill>
          <a:latin typeface="+mn-lt"/>
          <a:ea typeface="+mn-ea"/>
          <a:cs typeface="+mn-cs"/>
        </a:defRPr>
      </a:lvl5pPr>
      <a:lvl6pPr marL="3431286" algn="l" defTabSz="686257" rtl="0" eaLnBrk="1" latinLnBrk="0" hangingPunct="1">
        <a:defRPr sz="2702" kern="1200">
          <a:solidFill>
            <a:schemeClr val="tx1"/>
          </a:solidFill>
          <a:latin typeface="+mn-lt"/>
          <a:ea typeface="+mn-ea"/>
          <a:cs typeface="+mn-cs"/>
        </a:defRPr>
      </a:lvl6pPr>
      <a:lvl7pPr marL="4117543" algn="l" defTabSz="686257" rtl="0" eaLnBrk="1" latinLnBrk="0" hangingPunct="1">
        <a:defRPr sz="2702" kern="1200">
          <a:solidFill>
            <a:schemeClr val="tx1"/>
          </a:solidFill>
          <a:latin typeface="+mn-lt"/>
          <a:ea typeface="+mn-ea"/>
          <a:cs typeface="+mn-cs"/>
        </a:defRPr>
      </a:lvl7pPr>
      <a:lvl8pPr marL="4803800" algn="l" defTabSz="686257" rtl="0" eaLnBrk="1" latinLnBrk="0" hangingPunct="1">
        <a:defRPr sz="2702" kern="1200">
          <a:solidFill>
            <a:schemeClr val="tx1"/>
          </a:solidFill>
          <a:latin typeface="+mn-lt"/>
          <a:ea typeface="+mn-ea"/>
          <a:cs typeface="+mn-cs"/>
        </a:defRPr>
      </a:lvl8pPr>
      <a:lvl9pPr marL="5490058" algn="l" defTabSz="686257" rtl="0" eaLnBrk="1" latinLnBrk="0" hangingPunct="1">
        <a:defRPr sz="27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D01FAE-5F55-C0F2-A540-AA2172755FA9}"/>
              </a:ext>
            </a:extLst>
          </p:cNvPr>
          <p:cNvPicPr>
            <a:picLocks noGrp="1" noChangeAspect="1"/>
          </p:cNvPicPr>
          <p:nvPr>
            <p:ph idx="1"/>
          </p:nvPr>
        </p:nvPicPr>
        <p:blipFill>
          <a:blip r:embed="rId2">
            <a:alphaModFix amt="69000"/>
            <a:extLst>
              <a:ext uri="{28A0092B-C50C-407E-A947-70E740481C1C}">
                <a14:useLocalDpi xmlns:a14="http://schemas.microsoft.com/office/drawing/2010/main" val="0"/>
              </a:ext>
            </a:extLst>
          </a:blip>
          <a:stretch>
            <a:fillRect/>
          </a:stretch>
        </p:blipFill>
        <p:spPr>
          <a:xfrm>
            <a:off x="1073150" y="0"/>
            <a:ext cx="17227550" cy="10305574"/>
          </a:xfrm>
          <a:gradFill>
            <a:gsLst>
              <a:gs pos="100000">
                <a:srgbClr val="D2D4DB">
                  <a:alpha val="96000"/>
                </a:srgbClr>
              </a:gs>
              <a:gs pos="0">
                <a:schemeClr val="accent1">
                  <a:tint val="44500"/>
                  <a:satMod val="160000"/>
                  <a:alpha val="2000"/>
                </a:schemeClr>
              </a:gs>
              <a:gs pos="64000">
                <a:schemeClr val="accent1">
                  <a:tint val="23500"/>
                  <a:satMod val="160000"/>
                  <a:alpha val="89000"/>
                </a:schemeClr>
              </a:gs>
            </a:gsLst>
            <a:path path="rect">
              <a:fillToRect l="100000" t="100000"/>
            </a:path>
          </a:gradFill>
        </p:spPr>
      </p:pic>
      <p:sp>
        <p:nvSpPr>
          <p:cNvPr id="6" name="Rectangle 5">
            <a:extLst>
              <a:ext uri="{FF2B5EF4-FFF2-40B4-BE49-F238E27FC236}">
                <a16:creationId xmlns:a16="http://schemas.microsoft.com/office/drawing/2014/main" id="{9A3062F7-26DB-FBA9-8A02-A8F7FA061F15}"/>
              </a:ext>
            </a:extLst>
          </p:cNvPr>
          <p:cNvSpPr/>
          <p:nvPr/>
        </p:nvSpPr>
        <p:spPr>
          <a:xfrm>
            <a:off x="0" y="0"/>
            <a:ext cx="18300700" cy="10299700"/>
          </a:xfrm>
          <a:prstGeom prst="rect">
            <a:avLst/>
          </a:prstGeom>
          <a:gradFill flip="none" rotWithShape="1">
            <a:gsLst>
              <a:gs pos="81000">
                <a:srgbClr val="D2D4DB">
                  <a:lumMod val="36000"/>
                </a:srgbClr>
              </a:gs>
              <a:gs pos="0">
                <a:schemeClr val="accent1">
                  <a:tint val="44500"/>
                  <a:satMod val="160000"/>
                  <a:alpha val="2000"/>
                </a:schemeClr>
              </a:gs>
              <a:gs pos="0">
                <a:schemeClr val="accent1">
                  <a:tint val="23500"/>
                  <a:satMod val="16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gradFill>
                <a:gsLst>
                  <a:gs pos="48000">
                    <a:srgbClr val="509CF6">
                      <a:alpha val="77000"/>
                    </a:srgbClr>
                  </a:gs>
                  <a:gs pos="65000">
                    <a:schemeClr val="accent1">
                      <a:lumMod val="5000"/>
                      <a:lumOff val="95000"/>
                      <a:alpha val="33000"/>
                    </a:schemeClr>
                  </a:gs>
                  <a:gs pos="85000">
                    <a:schemeClr val="accent1">
                      <a:lumMod val="45000"/>
                      <a:lumOff val="55000"/>
                    </a:schemeClr>
                  </a:gs>
                  <a:gs pos="100000">
                    <a:schemeClr val="accent1">
                      <a:lumMod val="45000"/>
                      <a:lumOff val="55000"/>
                    </a:schemeClr>
                  </a:gs>
                </a:gsLst>
                <a:lin ang="2700000" scaled="1"/>
              </a:gradFill>
            </a:endParaRPr>
          </a:p>
        </p:txBody>
      </p:sp>
      <p:sp>
        <p:nvSpPr>
          <p:cNvPr id="7" name="TextBox 6">
            <a:extLst>
              <a:ext uri="{FF2B5EF4-FFF2-40B4-BE49-F238E27FC236}">
                <a16:creationId xmlns:a16="http://schemas.microsoft.com/office/drawing/2014/main" id="{CC78E06B-5AB6-1441-B35E-F511E58F3C34}"/>
              </a:ext>
            </a:extLst>
          </p:cNvPr>
          <p:cNvSpPr txBox="1"/>
          <p:nvPr/>
        </p:nvSpPr>
        <p:spPr>
          <a:xfrm>
            <a:off x="539750" y="3778250"/>
            <a:ext cx="10363200" cy="2862322"/>
          </a:xfrm>
          <a:prstGeom prst="rect">
            <a:avLst/>
          </a:prstGeom>
          <a:noFill/>
        </p:spPr>
        <p:txBody>
          <a:bodyPr wrap="square" rtlCol="0">
            <a:spAutoFit/>
          </a:bodyPr>
          <a:lstStyle/>
          <a:p>
            <a:r>
              <a:rPr lang="en" sz="6000" b="1" dirty="0">
                <a:latin typeface="Cambria" panose="02040503050406030204" pitchFamily="18" charset="0"/>
                <a:ea typeface="Cambria" panose="02040503050406030204" pitchFamily="18" charset="0"/>
              </a:rPr>
              <a:t>CAPSTONE PROJECT:</a:t>
            </a:r>
            <a:br>
              <a:rPr lang="en" sz="6000" b="1" dirty="0">
                <a:latin typeface="Cambria" panose="02040503050406030204" pitchFamily="18" charset="0"/>
                <a:ea typeface="Cambria" panose="02040503050406030204" pitchFamily="18" charset="0"/>
              </a:rPr>
            </a:br>
            <a:r>
              <a:rPr lang="en-US" sz="6000" b="1" dirty="0">
                <a:latin typeface="Cambria" panose="02040503050406030204" pitchFamily="18" charset="0"/>
                <a:ea typeface="Cambria" panose="02040503050406030204" pitchFamily="18" charset="0"/>
                <a:cs typeface="Lato"/>
                <a:sym typeface="Lato"/>
              </a:rPr>
              <a:t>Analytical CRM Development </a:t>
            </a:r>
            <a:br>
              <a:rPr lang="en-US" sz="6000" b="1" dirty="0">
                <a:latin typeface="Cambria" panose="02040503050406030204" pitchFamily="18" charset="0"/>
                <a:ea typeface="Cambria" panose="02040503050406030204" pitchFamily="18" charset="0"/>
                <a:cs typeface="Lato"/>
                <a:sym typeface="Lato"/>
              </a:rPr>
            </a:br>
            <a:r>
              <a:rPr lang="en-US" sz="6000" b="1" dirty="0">
                <a:latin typeface="Cambria" panose="02040503050406030204" pitchFamily="18" charset="0"/>
                <a:ea typeface="Cambria" panose="02040503050406030204" pitchFamily="18" charset="0"/>
                <a:cs typeface="Lato"/>
                <a:sym typeface="Lato"/>
              </a:rPr>
              <a:t>for a Bank</a:t>
            </a:r>
            <a:endParaRPr lang="en-IN" sz="6000" b="1"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5C795526-5B34-5A1B-AEF1-029E5C923249}"/>
              </a:ext>
            </a:extLst>
          </p:cNvPr>
          <p:cNvSpPr txBox="1"/>
          <p:nvPr/>
        </p:nvSpPr>
        <p:spPr>
          <a:xfrm>
            <a:off x="539750" y="9112250"/>
            <a:ext cx="7467600" cy="707886"/>
          </a:xfrm>
          <a:prstGeom prst="rect">
            <a:avLst/>
          </a:prstGeom>
          <a:noFill/>
        </p:spPr>
        <p:txBody>
          <a:bodyPr wrap="square" rtlCol="0">
            <a:spAutoFit/>
          </a:bodyPr>
          <a:lstStyle/>
          <a:p>
            <a:r>
              <a:rPr lang="en-IN" sz="4000" b="1" u="sng" dirty="0">
                <a:solidFill>
                  <a:schemeClr val="tx2">
                    <a:lumMod val="40000"/>
                    <a:lumOff val="60000"/>
                  </a:schemeClr>
                </a:solidFill>
                <a:latin typeface="Cambria" panose="02040503050406030204" pitchFamily="18" charset="0"/>
                <a:ea typeface="Cambria" panose="02040503050406030204" pitchFamily="18" charset="0"/>
              </a:rPr>
              <a:t>Harsh Vardhan Patel</a:t>
            </a:r>
          </a:p>
        </p:txBody>
      </p:sp>
    </p:spTree>
    <p:extLst>
      <p:ext uri="{BB962C8B-B14F-4D97-AF65-F5344CB8AC3E}">
        <p14:creationId xmlns:p14="http://schemas.microsoft.com/office/powerpoint/2010/main" val="53655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764D7A-6689-716C-0185-C67E0E261D21}"/>
              </a:ext>
            </a:extLst>
          </p:cNvPr>
          <p:cNvPicPr>
            <a:picLocks noChangeAspect="1"/>
          </p:cNvPicPr>
          <p:nvPr/>
        </p:nvPicPr>
        <p:blipFill>
          <a:blip r:embed="rId2"/>
          <a:stretch>
            <a:fillRect/>
          </a:stretch>
        </p:blipFill>
        <p:spPr>
          <a:xfrm>
            <a:off x="-35438" y="0"/>
            <a:ext cx="18336137" cy="10277054"/>
          </a:xfrm>
          <a:prstGeom prst="rect">
            <a:avLst/>
          </a:prstGeom>
        </p:spPr>
      </p:pic>
    </p:spTree>
    <p:extLst>
      <p:ext uri="{BB962C8B-B14F-4D97-AF65-F5344CB8AC3E}">
        <p14:creationId xmlns:p14="http://schemas.microsoft.com/office/powerpoint/2010/main" val="2212264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E5B2ABA3-4E68-540F-2CAB-35920BE17733}"/>
              </a:ext>
            </a:extLst>
          </p:cNvPr>
          <p:cNvPicPr>
            <a:picLocks noChangeAspect="1"/>
          </p:cNvPicPr>
          <p:nvPr/>
        </p:nvPicPr>
        <p:blipFill>
          <a:blip r:embed="rId2"/>
          <a:stretch>
            <a:fillRect/>
          </a:stretch>
        </p:blipFill>
        <p:spPr>
          <a:xfrm>
            <a:off x="0" y="-4711"/>
            <a:ext cx="18300700" cy="102478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AD566-66EE-6AF2-00BA-C13FB237766F}"/>
              </a:ext>
            </a:extLst>
          </p:cNvPr>
          <p:cNvSpPr>
            <a:spLocks noGrp="1"/>
          </p:cNvSpPr>
          <p:nvPr>
            <p:ph type="title"/>
          </p:nvPr>
        </p:nvSpPr>
        <p:spPr>
          <a:xfrm>
            <a:off x="6441772" y="536269"/>
            <a:ext cx="5417156" cy="1062431"/>
          </a:xfrm>
        </p:spPr>
        <p:txBody>
          <a:bodyPr>
            <a:normAutofit/>
          </a:bodyPr>
          <a:lstStyle/>
          <a:p>
            <a:pPr algn="ctr"/>
            <a:r>
              <a:rPr lang="en-US" dirty="0">
                <a:latin typeface="Cambria" panose="02040503050406030204" pitchFamily="18" charset="0"/>
                <a:ea typeface="Cambria" panose="02040503050406030204" pitchFamily="18" charset="0"/>
              </a:rPr>
              <a:t>CONCLUSION</a:t>
            </a:r>
          </a:p>
        </p:txBody>
      </p:sp>
      <p:sp>
        <p:nvSpPr>
          <p:cNvPr id="49" name="Content Placeholder 2">
            <a:extLst>
              <a:ext uri="{FF2B5EF4-FFF2-40B4-BE49-F238E27FC236}">
                <a16:creationId xmlns:a16="http://schemas.microsoft.com/office/drawing/2014/main" id="{08B203C5-55F1-B620-0274-3A35DE9F8B78}"/>
              </a:ext>
            </a:extLst>
          </p:cNvPr>
          <p:cNvSpPr>
            <a:spLocks noGrp="1"/>
          </p:cNvSpPr>
          <p:nvPr>
            <p:ph idx="1"/>
          </p:nvPr>
        </p:nvSpPr>
        <p:spPr>
          <a:xfrm>
            <a:off x="463550" y="1797050"/>
            <a:ext cx="17297400" cy="8000999"/>
          </a:xfrm>
        </p:spPr>
        <p:txBody>
          <a:bodyPr>
            <a:normAutofit lnSpcReduction="10000"/>
          </a:bodyPr>
          <a:lstStyle/>
          <a:p>
            <a:endParaRPr lang="en-US" sz="1600" dirty="0"/>
          </a:p>
          <a:p>
            <a:pPr>
              <a:buFont typeface="Arial" panose="020B0604020202020204" pitchFamily="34" charset="0"/>
              <a:buChar char="•"/>
            </a:pPr>
            <a:r>
              <a:rPr lang="en-US" sz="2800" dirty="0">
                <a:solidFill>
                  <a:schemeClr val="bg1"/>
                </a:solidFill>
                <a:latin typeface="Cambria" panose="02040503050406030204" pitchFamily="18" charset="0"/>
                <a:ea typeface="Cambria" panose="02040503050406030204" pitchFamily="18" charset="0"/>
              </a:rPr>
              <a:t>Long-term customers (over five years) show higher financial stability with an average balance of $75,000, compared to $45,000 for newer customers, highlighting the value of fostering long-term relationships to boost customer loyalty.</a:t>
            </a:r>
          </a:p>
          <a:p>
            <a:pPr>
              <a:buFont typeface="Arial" panose="020B0604020202020204" pitchFamily="34" charset="0"/>
              <a:buChar char="•"/>
            </a:pPr>
            <a:r>
              <a:rPr lang="en-US" sz="2800" dirty="0">
                <a:solidFill>
                  <a:schemeClr val="bg1"/>
                </a:solidFill>
                <a:latin typeface="Cambria" panose="02040503050406030204" pitchFamily="18" charset="0"/>
                <a:ea typeface="Cambria" panose="02040503050406030204" pitchFamily="18" charset="0"/>
              </a:rPr>
              <a:t>Credit card holders demonstrate significantly higher engagement, presenting a strong opportunity for cross-selling additional products.</a:t>
            </a:r>
          </a:p>
          <a:p>
            <a:pPr>
              <a:buFont typeface="Arial" panose="020B0604020202020204" pitchFamily="34" charset="0"/>
              <a:buChar char="•"/>
            </a:pPr>
            <a:r>
              <a:rPr lang="en-US" sz="2800" dirty="0">
                <a:solidFill>
                  <a:schemeClr val="bg1"/>
                </a:solidFill>
                <a:latin typeface="Cambria" panose="02040503050406030204" pitchFamily="18" charset="0"/>
                <a:ea typeface="Cambria" panose="02040503050406030204" pitchFamily="18" charset="0"/>
              </a:rPr>
              <a:t>France leads in the number of active customers, while Germany and Spain have similar figures, suggesting that targeted marketing strategies could improve customer acquisition and retention in these regions.</a:t>
            </a:r>
          </a:p>
          <a:p>
            <a:pPr>
              <a:buFont typeface="Arial" panose="020B0604020202020204" pitchFamily="34" charset="0"/>
              <a:buChar char="•"/>
            </a:pPr>
            <a:r>
              <a:rPr lang="en-US" sz="2800" dirty="0">
                <a:solidFill>
                  <a:schemeClr val="bg1"/>
                </a:solidFill>
                <a:latin typeface="Cambria" panose="02040503050406030204" pitchFamily="18" charset="0"/>
                <a:ea typeface="Cambria" panose="02040503050406030204" pitchFamily="18" charset="0"/>
              </a:rPr>
              <a:t>Customers in Germany exhibit a high average balance compared to their average salary, indicating a higher financial risk that necessitates tailored risk management strategies.</a:t>
            </a:r>
          </a:p>
          <a:p>
            <a:pPr>
              <a:buFont typeface="Arial" panose="020B0604020202020204" pitchFamily="34" charset="0"/>
              <a:buChar char="•"/>
            </a:pPr>
            <a:r>
              <a:rPr lang="en-US" sz="2800" dirty="0">
                <a:solidFill>
                  <a:schemeClr val="bg1"/>
                </a:solidFill>
                <a:latin typeface="Cambria" panose="02040503050406030204" pitchFamily="18" charset="0"/>
                <a:ea typeface="Cambria" panose="02040503050406030204" pitchFamily="18" charset="0"/>
              </a:rPr>
              <a:t>With an 80% retention rate, the bank can further reduce churn by offering more targeted promotions and offers.</a:t>
            </a:r>
          </a:p>
          <a:p>
            <a:pPr>
              <a:buFont typeface="Arial" panose="020B0604020202020204" pitchFamily="34" charset="0"/>
              <a:buChar char="•"/>
            </a:pPr>
            <a:r>
              <a:rPr lang="en-US" sz="2800" dirty="0">
                <a:solidFill>
                  <a:schemeClr val="bg1"/>
                </a:solidFill>
                <a:latin typeface="Cambria" panose="02040503050406030204" pitchFamily="18" charset="0"/>
                <a:ea typeface="Cambria" panose="02040503050406030204" pitchFamily="18" charset="0"/>
              </a:rPr>
              <a:t>Predictive factors such as tenure, number of products, and estimated salary are crucial for anticipating customer churn, enabling more effective retention strategies.</a:t>
            </a:r>
          </a:p>
          <a:p>
            <a:pPr>
              <a:buFont typeface="Arial" panose="020B0604020202020204" pitchFamily="34" charset="0"/>
              <a:buChar char="•"/>
            </a:pPr>
            <a:r>
              <a:rPr lang="en-US" sz="2800" dirty="0">
                <a:solidFill>
                  <a:schemeClr val="bg1"/>
                </a:solidFill>
                <a:latin typeface="Cambria" panose="02040503050406030204" pitchFamily="18" charset="0"/>
                <a:ea typeface="Cambria" panose="02040503050406030204" pitchFamily="18" charset="0"/>
              </a:rPr>
              <a:t>Implementing these insights can enhance customer engagement, manage risks, and drive overall business success.</a:t>
            </a:r>
          </a:p>
        </p:txBody>
      </p:sp>
    </p:spTree>
    <p:extLst>
      <p:ext uri="{BB962C8B-B14F-4D97-AF65-F5344CB8AC3E}">
        <p14:creationId xmlns:p14="http://schemas.microsoft.com/office/powerpoint/2010/main" val="301192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56;p30" descr="A white paper with blue text&#10;&#10;Description automatically generated">
            <a:extLst>
              <a:ext uri="{FF2B5EF4-FFF2-40B4-BE49-F238E27FC236}">
                <a16:creationId xmlns:a16="http://schemas.microsoft.com/office/drawing/2014/main" id="{D1364C4F-438A-710F-11C8-2DA7FE122328}"/>
              </a:ext>
            </a:extLst>
          </p:cNvPr>
          <p:cNvPicPr preferRelativeResize="0"/>
          <p:nvPr/>
        </p:nvPicPr>
        <p:blipFill rotWithShape="1">
          <a:blip r:embed="rId2"/>
          <a:srcRect t="2012" b="9100"/>
          <a:stretch/>
        </p:blipFill>
        <p:spPr>
          <a:xfrm>
            <a:off x="0" y="0"/>
            <a:ext cx="18300700" cy="10299700"/>
          </a:xfrm>
          <a:prstGeom prst="rect">
            <a:avLst/>
          </a:prstGeom>
          <a:noFill/>
        </p:spPr>
      </p:pic>
    </p:spTree>
    <p:extLst>
      <p:ext uri="{BB962C8B-B14F-4D97-AF65-F5344CB8AC3E}">
        <p14:creationId xmlns:p14="http://schemas.microsoft.com/office/powerpoint/2010/main" val="484647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ject 27"/>
          <p:cNvPicPr/>
          <p:nvPr/>
        </p:nvPicPr>
        <p:blipFill>
          <a:blip r:embed="rId2" cstate="print"/>
          <a:stretch>
            <a:fillRect/>
          </a:stretch>
        </p:blipFill>
        <p:spPr>
          <a:xfrm>
            <a:off x="10688575" y="2178050"/>
            <a:ext cx="7219949" cy="3209925"/>
          </a:xfrm>
          <a:prstGeom prst="rect">
            <a:avLst/>
          </a:prstGeom>
        </p:spPr>
      </p:pic>
      <p:pic>
        <p:nvPicPr>
          <p:cNvPr id="28" name="object 28"/>
          <p:cNvPicPr/>
          <p:nvPr/>
        </p:nvPicPr>
        <p:blipFill>
          <a:blip r:embed="rId3" cstate="print"/>
          <a:stretch>
            <a:fillRect/>
          </a:stretch>
        </p:blipFill>
        <p:spPr>
          <a:xfrm>
            <a:off x="10688575" y="5530850"/>
            <a:ext cx="7219949" cy="3209925"/>
          </a:xfrm>
          <a:prstGeom prst="rect">
            <a:avLst/>
          </a:prstGeom>
        </p:spPr>
      </p:pic>
      <p:sp>
        <p:nvSpPr>
          <p:cNvPr id="30" name="Title 29">
            <a:extLst>
              <a:ext uri="{FF2B5EF4-FFF2-40B4-BE49-F238E27FC236}">
                <a16:creationId xmlns:a16="http://schemas.microsoft.com/office/drawing/2014/main" id="{37C395BA-A0FC-B500-9857-DB7EAF7B13D6}"/>
              </a:ext>
            </a:extLst>
          </p:cNvPr>
          <p:cNvSpPr>
            <a:spLocks noGrp="1"/>
          </p:cNvSpPr>
          <p:nvPr>
            <p:ph type="title"/>
          </p:nvPr>
        </p:nvSpPr>
        <p:spPr>
          <a:xfrm>
            <a:off x="1544320" y="1526128"/>
            <a:ext cx="8229600" cy="1846659"/>
          </a:xfrm>
        </p:spPr>
        <p:txBody>
          <a:bodyPr>
            <a:normAutofit fontScale="90000"/>
          </a:bodyPr>
          <a:lstStyle/>
          <a:p>
            <a:r>
              <a:rPr lang="en-US" sz="4000" dirty="0">
                <a:solidFill>
                  <a:schemeClr val="bg1"/>
                </a:solidFill>
                <a:latin typeface="Cambria" panose="02040503050406030204" pitchFamily="18" charset="0"/>
                <a:ea typeface="Cambria" panose="02040503050406030204" pitchFamily="18" charset="0"/>
              </a:rPr>
              <a:t>Analytical CRM Insights for Reducing Customer Churn and Enhancing Satisfaction</a:t>
            </a:r>
            <a:endParaRPr lang="en-IN" sz="4000" dirty="0">
              <a:solidFill>
                <a:schemeClr val="bg1"/>
              </a:solidFill>
              <a:latin typeface="Cambria" panose="02040503050406030204" pitchFamily="18" charset="0"/>
              <a:ea typeface="Cambria" panose="02040503050406030204" pitchFamily="18" charset="0"/>
            </a:endParaRPr>
          </a:p>
        </p:txBody>
      </p:sp>
      <p:sp>
        <p:nvSpPr>
          <p:cNvPr id="32" name="TextBox 31">
            <a:extLst>
              <a:ext uri="{FF2B5EF4-FFF2-40B4-BE49-F238E27FC236}">
                <a16:creationId xmlns:a16="http://schemas.microsoft.com/office/drawing/2014/main" id="{A6FB0E0A-3FF5-541B-9A4D-27605C4BD0D2}"/>
              </a:ext>
            </a:extLst>
          </p:cNvPr>
          <p:cNvSpPr txBox="1"/>
          <p:nvPr/>
        </p:nvSpPr>
        <p:spPr>
          <a:xfrm>
            <a:off x="1443227" y="3941032"/>
            <a:ext cx="8736585" cy="5016758"/>
          </a:xfrm>
          <a:prstGeom prst="rect">
            <a:avLst/>
          </a:prstGeom>
          <a:noFill/>
        </p:spPr>
        <p:txBody>
          <a:bodyPr wrap="square">
            <a:spAutoFit/>
          </a:bodyPr>
          <a:lstStyle/>
          <a:p>
            <a:r>
              <a:rPr lang="en-IN" sz="3200" b="1" dirty="0">
                <a:latin typeface="Cambria" panose="02040503050406030204" pitchFamily="18" charset="0"/>
                <a:ea typeface="Cambria" panose="02040503050406030204" pitchFamily="18" charset="0"/>
              </a:rPr>
              <a:t>Objective:</a:t>
            </a:r>
          </a:p>
          <a:p>
            <a:endParaRPr lang="en-IN" sz="3200" b="1" dirty="0">
              <a:latin typeface="Cambria" panose="02040503050406030204" pitchFamily="18" charset="0"/>
              <a:ea typeface="Cambria" panose="02040503050406030204" pitchFamily="18" charset="0"/>
            </a:endParaRPr>
          </a:p>
          <a:p>
            <a:r>
              <a:rPr lang="en-IN" sz="3200" dirty="0">
                <a:latin typeface="Cambria" panose="02040503050406030204" pitchFamily="18" charset="0"/>
                <a:ea typeface="Cambria" panose="02040503050406030204" pitchFamily="18" charset="0"/>
              </a:rPr>
              <a:t>As an Analytical CRM Specialist, your task is to extract meaningful insights from the bank's customer-related datasets to achieve the following goals:</a:t>
            </a:r>
          </a:p>
          <a:p>
            <a:endParaRPr lang="en-IN" sz="3200" dirty="0">
              <a:latin typeface="Cambria" panose="02040503050406030204" pitchFamily="18" charset="0"/>
              <a:ea typeface="Cambria" panose="02040503050406030204" pitchFamily="18" charset="0"/>
            </a:endParaRPr>
          </a:p>
          <a:p>
            <a:pPr marL="457200" lvl="1" indent="-457200">
              <a:buFont typeface="Arial" panose="020B0604020202020204" pitchFamily="34" charset="0"/>
              <a:buChar char="•"/>
            </a:pPr>
            <a:r>
              <a:rPr lang="en-IN" sz="3200" dirty="0">
                <a:latin typeface="Cambria" panose="02040503050406030204" pitchFamily="18" charset="0"/>
                <a:ea typeface="Cambria" panose="02040503050406030204" pitchFamily="18" charset="0"/>
              </a:rPr>
              <a:t>Reduce customer churn</a:t>
            </a:r>
          </a:p>
          <a:p>
            <a:pPr marL="457200" lvl="1" indent="-457200">
              <a:buFont typeface="Arial" panose="020B0604020202020204" pitchFamily="34" charset="0"/>
              <a:buChar char="•"/>
            </a:pPr>
            <a:r>
              <a:rPr lang="en-IN" sz="3200" dirty="0">
                <a:latin typeface="Cambria" panose="02040503050406030204" pitchFamily="18" charset="0"/>
                <a:ea typeface="Cambria" panose="02040503050406030204" pitchFamily="18" charset="0"/>
              </a:rPr>
              <a:t>Improve service delivery</a:t>
            </a:r>
          </a:p>
          <a:p>
            <a:pPr marL="457200" lvl="1" indent="-457200">
              <a:buFont typeface="Arial" panose="020B0604020202020204" pitchFamily="34" charset="0"/>
              <a:buChar char="•"/>
            </a:pPr>
            <a:r>
              <a:rPr lang="en-IN" sz="3200" dirty="0">
                <a:latin typeface="Cambria" panose="02040503050406030204" pitchFamily="18" charset="0"/>
                <a:ea typeface="Cambria" panose="02040503050406030204" pitchFamily="18" charset="0"/>
              </a:rPr>
              <a:t>Enhance customer satisfaction</a:t>
            </a:r>
          </a:p>
        </p:txBody>
      </p:sp>
      <p:sp>
        <p:nvSpPr>
          <p:cNvPr id="34" name="TextBox 33">
            <a:extLst>
              <a:ext uri="{FF2B5EF4-FFF2-40B4-BE49-F238E27FC236}">
                <a16:creationId xmlns:a16="http://schemas.microsoft.com/office/drawing/2014/main" id="{5449ADA0-A149-4B2C-6361-8DCCEFDC86C9}"/>
              </a:ext>
            </a:extLst>
          </p:cNvPr>
          <p:cNvSpPr txBox="1"/>
          <p:nvPr/>
        </p:nvSpPr>
        <p:spPr>
          <a:xfrm>
            <a:off x="5811519" y="669319"/>
            <a:ext cx="7377431" cy="615553"/>
          </a:xfrm>
          <a:prstGeom prst="rect">
            <a:avLst/>
          </a:prstGeom>
          <a:noFill/>
        </p:spPr>
        <p:txBody>
          <a:bodyPr wrap="square" rtlCol="0">
            <a:spAutoFit/>
          </a:bodyPr>
          <a:lstStyle/>
          <a:p>
            <a:pPr algn="ctr"/>
            <a:r>
              <a:rPr lang="en-IN" sz="3400" b="1" dirty="0">
                <a:solidFill>
                  <a:schemeClr val="accent2">
                    <a:lumMod val="75000"/>
                  </a:schemeClr>
                </a:solidFill>
                <a:latin typeface="Cambria" panose="02040503050406030204" pitchFamily="18" charset="0"/>
                <a:ea typeface="Cambria" panose="02040503050406030204" pitchFamily="18" charset="0"/>
              </a:rPr>
              <a:t>PROBLEM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object 17"/>
          <p:cNvPicPr/>
          <p:nvPr/>
        </p:nvPicPr>
        <p:blipFill>
          <a:blip r:embed="rId2" cstate="print"/>
          <a:stretch>
            <a:fillRect/>
          </a:stretch>
        </p:blipFill>
        <p:spPr>
          <a:xfrm>
            <a:off x="13036550" y="1551913"/>
            <a:ext cx="5004004" cy="7847457"/>
          </a:xfrm>
          <a:prstGeom prst="rect">
            <a:avLst/>
          </a:prstGeom>
        </p:spPr>
      </p:pic>
      <p:sp>
        <p:nvSpPr>
          <p:cNvPr id="25" name="TextBox 24">
            <a:extLst>
              <a:ext uri="{FF2B5EF4-FFF2-40B4-BE49-F238E27FC236}">
                <a16:creationId xmlns:a16="http://schemas.microsoft.com/office/drawing/2014/main" id="{7A226252-0D6B-4618-3CAE-AD087F139CE1}"/>
              </a:ext>
            </a:extLst>
          </p:cNvPr>
          <p:cNvSpPr txBox="1"/>
          <p:nvPr/>
        </p:nvSpPr>
        <p:spPr>
          <a:xfrm>
            <a:off x="768350" y="196851"/>
            <a:ext cx="12496800" cy="9202519"/>
          </a:xfrm>
          <a:prstGeom prst="rect">
            <a:avLst/>
          </a:prstGeom>
          <a:noFill/>
        </p:spPr>
        <p:txBody>
          <a:bodyPr wrap="square">
            <a:spAutoFit/>
          </a:bodyPr>
          <a:lstStyle/>
          <a:p>
            <a:pPr algn="ctr"/>
            <a:r>
              <a:rPr lang="en-IN" sz="3200" b="1" dirty="0">
                <a:latin typeface="Cambria" panose="02040503050406030204" pitchFamily="18" charset="0"/>
                <a:ea typeface="Cambria" panose="02040503050406030204" pitchFamily="18" charset="0"/>
              </a:rPr>
              <a:t>Key Challenges:</a:t>
            </a:r>
          </a:p>
          <a:p>
            <a:endParaRPr lang="en-IN" sz="2800" dirty="0">
              <a:latin typeface="Cambria" panose="02040503050406030204" pitchFamily="18" charset="0"/>
              <a:ea typeface="Cambria" panose="02040503050406030204" pitchFamily="18" charset="0"/>
            </a:endParaRPr>
          </a:p>
          <a:p>
            <a:r>
              <a:rPr lang="en-IN" sz="2800" b="1" dirty="0">
                <a:latin typeface="Cambria" panose="02040503050406030204" pitchFamily="18" charset="0"/>
                <a:ea typeface="Cambria" panose="02040503050406030204" pitchFamily="18" charset="0"/>
              </a:rPr>
              <a:t>Customer Churn:</a:t>
            </a:r>
            <a:endParaRPr lang="en-IN" sz="28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IN" sz="2800" dirty="0">
                <a:latin typeface="Cambria" panose="02040503050406030204" pitchFamily="18" charset="0"/>
                <a:ea typeface="Cambria" panose="02040503050406030204" pitchFamily="18" charset="0"/>
              </a:rPr>
              <a:t>Identifying patterns and factors contributing to customer churn.</a:t>
            </a:r>
          </a:p>
          <a:p>
            <a:pPr marL="342900" indent="-342900">
              <a:buFont typeface="Arial" panose="020B0604020202020204" pitchFamily="34" charset="0"/>
              <a:buChar char="•"/>
            </a:pPr>
            <a:r>
              <a:rPr lang="en-IN" sz="2800" dirty="0">
                <a:latin typeface="Cambria" panose="02040503050406030204" pitchFamily="18" charset="0"/>
                <a:ea typeface="Cambria" panose="02040503050406030204" pitchFamily="18" charset="0"/>
              </a:rPr>
              <a:t>Segmenting customers based on their churn risk and developing targeted retention strategies.</a:t>
            </a:r>
          </a:p>
          <a:p>
            <a:endParaRPr lang="en-IN" sz="2800" b="1" dirty="0">
              <a:latin typeface="Cambria" panose="02040503050406030204" pitchFamily="18" charset="0"/>
              <a:ea typeface="Cambria" panose="02040503050406030204" pitchFamily="18" charset="0"/>
            </a:endParaRPr>
          </a:p>
          <a:p>
            <a:r>
              <a:rPr lang="en-IN" sz="2800" b="1" dirty="0">
                <a:latin typeface="Cambria" panose="02040503050406030204" pitchFamily="18" charset="0"/>
                <a:ea typeface="Cambria" panose="02040503050406030204" pitchFamily="18" charset="0"/>
              </a:rPr>
              <a:t>Service Delivery:</a:t>
            </a:r>
            <a:endParaRPr lang="en-IN" sz="28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IN" sz="2800" dirty="0" err="1">
                <a:latin typeface="Cambria" panose="02040503050406030204" pitchFamily="18" charset="0"/>
                <a:ea typeface="Cambria" panose="02040503050406030204" pitchFamily="18" charset="0"/>
              </a:rPr>
              <a:t>Analyzing</a:t>
            </a:r>
            <a:r>
              <a:rPr lang="en-IN" sz="2800" dirty="0">
                <a:latin typeface="Cambria" panose="02040503050406030204" pitchFamily="18" charset="0"/>
                <a:ea typeface="Cambria" panose="02040503050406030204" pitchFamily="18" charset="0"/>
              </a:rPr>
              <a:t> customer transactions and interactions to identify service gaps.</a:t>
            </a:r>
          </a:p>
          <a:p>
            <a:pPr marL="342900" indent="-342900">
              <a:buFont typeface="Arial" panose="020B0604020202020204" pitchFamily="34" charset="0"/>
              <a:buChar char="•"/>
            </a:pPr>
            <a:r>
              <a:rPr lang="en-IN" sz="2800" dirty="0">
                <a:latin typeface="Cambria" panose="02040503050406030204" pitchFamily="18" charset="0"/>
                <a:ea typeface="Cambria" panose="02040503050406030204" pitchFamily="18" charset="0"/>
              </a:rPr>
              <a:t>Enhancing service delivery by understanding customer preferences and </a:t>
            </a:r>
            <a:r>
              <a:rPr lang="en-IN" sz="2800" dirty="0" err="1">
                <a:latin typeface="Cambria" panose="02040503050406030204" pitchFamily="18" charset="0"/>
                <a:ea typeface="Cambria" panose="02040503050406030204" pitchFamily="18" charset="0"/>
              </a:rPr>
              <a:t>behaviors</a:t>
            </a:r>
            <a:r>
              <a:rPr lang="en-IN" sz="2800" dirty="0">
                <a:latin typeface="Cambria" panose="02040503050406030204" pitchFamily="18" charset="0"/>
                <a:ea typeface="Cambria" panose="02040503050406030204" pitchFamily="18" charset="0"/>
              </a:rPr>
              <a:t>.</a:t>
            </a:r>
          </a:p>
          <a:p>
            <a:pPr marL="342900" indent="-342900">
              <a:buFont typeface="Arial" panose="020B0604020202020204" pitchFamily="34" charset="0"/>
              <a:buChar char="•"/>
            </a:pPr>
            <a:endParaRPr lang="en-IN" sz="2800" dirty="0">
              <a:latin typeface="Cambria" panose="02040503050406030204" pitchFamily="18" charset="0"/>
              <a:ea typeface="Cambria" panose="02040503050406030204" pitchFamily="18" charset="0"/>
            </a:endParaRPr>
          </a:p>
          <a:p>
            <a:r>
              <a:rPr lang="en-IN" sz="2800" b="1" dirty="0">
                <a:latin typeface="Cambria" panose="02040503050406030204" pitchFamily="18" charset="0"/>
                <a:ea typeface="Cambria" panose="02040503050406030204" pitchFamily="18" charset="0"/>
              </a:rPr>
              <a:t>Customer Satisfaction:</a:t>
            </a:r>
            <a:endParaRPr lang="en-IN" sz="28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IN" sz="2800" dirty="0">
                <a:latin typeface="Cambria" panose="02040503050406030204" pitchFamily="18" charset="0"/>
                <a:ea typeface="Cambria" panose="02040503050406030204" pitchFamily="18" charset="0"/>
              </a:rPr>
              <a:t>Utilizing demographic and transactional data to gauge customer satisfaction levels.</a:t>
            </a:r>
          </a:p>
          <a:p>
            <a:pPr marL="342900" indent="-342900">
              <a:buFont typeface="Arial" panose="020B0604020202020204" pitchFamily="34" charset="0"/>
              <a:buChar char="•"/>
            </a:pPr>
            <a:r>
              <a:rPr lang="en-IN" sz="2800" dirty="0">
                <a:latin typeface="Cambria" panose="02040503050406030204" pitchFamily="18" charset="0"/>
                <a:ea typeface="Cambria" panose="02040503050406030204" pitchFamily="18" charset="0"/>
              </a:rPr>
              <a:t>Implementing strategies to boost overall customer satisfaction and loyalty.</a:t>
            </a:r>
          </a:p>
          <a:p>
            <a:endParaRPr lang="en-IN" sz="2800" b="1" dirty="0">
              <a:latin typeface="Cambria" panose="02040503050406030204" pitchFamily="18" charset="0"/>
              <a:ea typeface="Cambria" panose="02040503050406030204" pitchFamily="18" charset="0"/>
            </a:endParaRPr>
          </a:p>
          <a:p>
            <a:r>
              <a:rPr lang="en-IN" sz="2800" b="1" dirty="0">
                <a:latin typeface="Cambria" panose="02040503050406030204" pitchFamily="18" charset="0"/>
                <a:ea typeface="Cambria" panose="02040503050406030204" pitchFamily="18" charset="0"/>
              </a:rPr>
              <a:t>Scope:</a:t>
            </a:r>
          </a:p>
          <a:p>
            <a:pPr marL="342900" indent="-342900">
              <a:buFont typeface="Arial" panose="020B0604020202020204" pitchFamily="34" charset="0"/>
              <a:buChar char="•"/>
            </a:pPr>
            <a:r>
              <a:rPr lang="en-IN" sz="2800" dirty="0">
                <a:latin typeface="Cambria" panose="02040503050406030204" pitchFamily="18" charset="0"/>
                <a:ea typeface="Cambria" panose="02040503050406030204" pitchFamily="18" charset="0"/>
              </a:rPr>
              <a:t>Use provided datasets to generate insights that align with the bank's strategic goals.</a:t>
            </a:r>
          </a:p>
          <a:p>
            <a:pPr marL="342900" indent="-342900">
              <a:buFont typeface="Arial" panose="020B0604020202020204" pitchFamily="34" charset="0"/>
              <a:buChar char="•"/>
            </a:pPr>
            <a:r>
              <a:rPr lang="en-IN" sz="2800" dirty="0">
                <a:latin typeface="Cambria" panose="02040503050406030204" pitchFamily="18" charset="0"/>
                <a:ea typeface="Cambria" panose="02040503050406030204" pitchFamily="18" charset="0"/>
              </a:rPr>
              <a:t>Develop actionable recommendations to address the identified challenges.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06D02FB9-FC7B-1C16-F367-A9E33B988EDF}"/>
              </a:ext>
            </a:extLst>
          </p:cNvPr>
          <p:cNvSpPr txBox="1"/>
          <p:nvPr/>
        </p:nvSpPr>
        <p:spPr>
          <a:xfrm>
            <a:off x="5111750" y="376655"/>
            <a:ext cx="7848600" cy="707886"/>
          </a:xfrm>
          <a:prstGeom prst="rect">
            <a:avLst/>
          </a:prstGeom>
          <a:noFill/>
        </p:spPr>
        <p:txBody>
          <a:bodyPr wrap="square" rtlCol="0">
            <a:spAutoFit/>
          </a:bodyPr>
          <a:lstStyle/>
          <a:p>
            <a:pPr algn="ctr"/>
            <a:r>
              <a:rPr lang="en-IN" sz="4000" b="1" dirty="0">
                <a:solidFill>
                  <a:schemeClr val="accent2"/>
                </a:solidFill>
                <a:latin typeface="Cambria" panose="02040503050406030204" pitchFamily="18" charset="0"/>
                <a:ea typeface="Cambria" panose="02040503050406030204" pitchFamily="18" charset="0"/>
              </a:rPr>
              <a:t>Data Overview</a:t>
            </a:r>
          </a:p>
        </p:txBody>
      </p:sp>
      <p:sp>
        <p:nvSpPr>
          <p:cNvPr id="21" name="TextBox 20">
            <a:extLst>
              <a:ext uri="{FF2B5EF4-FFF2-40B4-BE49-F238E27FC236}">
                <a16:creationId xmlns:a16="http://schemas.microsoft.com/office/drawing/2014/main" id="{C305A656-0A69-E401-E45D-ED46C1052145}"/>
              </a:ext>
            </a:extLst>
          </p:cNvPr>
          <p:cNvSpPr txBox="1"/>
          <p:nvPr/>
        </p:nvSpPr>
        <p:spPr>
          <a:xfrm>
            <a:off x="1606550" y="1339850"/>
            <a:ext cx="14630400" cy="8002191"/>
          </a:xfrm>
          <a:prstGeom prst="rect">
            <a:avLst/>
          </a:prstGeom>
          <a:noFill/>
        </p:spPr>
        <p:txBody>
          <a:bodyPr wrap="square">
            <a:spAutoFit/>
          </a:bodyPr>
          <a:lstStyle/>
          <a:p>
            <a:pPr marL="285750" indent="-285750">
              <a:buFont typeface="Arial" panose="020B0604020202020204" pitchFamily="34" charset="0"/>
              <a:buChar char="•"/>
            </a:pPr>
            <a:r>
              <a:rPr lang="en-IN" sz="2600" dirty="0">
                <a:latin typeface="Cambria" panose="02040503050406030204" pitchFamily="18" charset="0"/>
                <a:ea typeface="Cambria" panose="02040503050406030204" pitchFamily="18" charset="0"/>
              </a:rPr>
              <a:t>The bank has provided several comprehensive datasets that encompass customer information, transaction details, and customer statuses.</a:t>
            </a:r>
          </a:p>
          <a:p>
            <a:endParaRPr lang="en-IN" sz="26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sz="2600" dirty="0">
                <a:latin typeface="Cambria" panose="02040503050406030204" pitchFamily="18" charset="0"/>
                <a:ea typeface="Cambria" panose="02040503050406030204" pitchFamily="18" charset="0"/>
              </a:rPr>
              <a:t>Bank Churn Table: Details metrics like credit score, tenure, account balance, number of products, credit card ownership, active status, and churn status.</a:t>
            </a:r>
          </a:p>
          <a:p>
            <a:endParaRPr lang="en-IN" sz="26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sz="2600" dirty="0">
                <a:latin typeface="Cambria" panose="02040503050406030204" pitchFamily="18" charset="0"/>
                <a:ea typeface="Cambria" panose="02040503050406030204" pitchFamily="18" charset="0"/>
              </a:rPr>
              <a:t>Customer Info Table: Provides demographic data such as customer ID, surname, age, gender, estimated salary, geography, and date of joining the bank.</a:t>
            </a:r>
          </a:p>
          <a:p>
            <a:endParaRPr lang="en-IN" sz="26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sz="2600" dirty="0">
                <a:latin typeface="Cambria" panose="02040503050406030204" pitchFamily="18" charset="0"/>
                <a:ea typeface="Cambria" panose="02040503050406030204" pitchFamily="18" charset="0"/>
              </a:rPr>
              <a:t>Active and Exit Customer Tables: Categorize customers based on their active status (</a:t>
            </a:r>
            <a:r>
              <a:rPr lang="en-IN" sz="2600" dirty="0" err="1">
                <a:latin typeface="Cambria" panose="02040503050406030204" pitchFamily="18" charset="0"/>
                <a:ea typeface="Cambria" panose="02040503050406030204" pitchFamily="18" charset="0"/>
              </a:rPr>
              <a:t>activecustomer</a:t>
            </a:r>
            <a:r>
              <a:rPr lang="en-IN" sz="2600" dirty="0">
                <a:latin typeface="Cambria" panose="02040503050406030204" pitchFamily="18" charset="0"/>
                <a:ea typeface="Cambria" panose="02040503050406030204" pitchFamily="18" charset="0"/>
              </a:rPr>
              <a:t>) and reasons for exiting (</a:t>
            </a:r>
            <a:r>
              <a:rPr lang="en-IN" sz="2600" dirty="0" err="1">
                <a:latin typeface="Cambria" panose="02040503050406030204" pitchFamily="18" charset="0"/>
                <a:ea typeface="Cambria" panose="02040503050406030204" pitchFamily="18" charset="0"/>
              </a:rPr>
              <a:t>exitcustomer</a:t>
            </a:r>
            <a:r>
              <a:rPr lang="en-IN" sz="2600" dirty="0">
                <a:latin typeface="Cambria" panose="02040503050406030204" pitchFamily="18" charset="0"/>
                <a:ea typeface="Cambria" panose="02040503050406030204" pitchFamily="18" charset="0"/>
              </a:rPr>
              <a:t>).</a:t>
            </a:r>
          </a:p>
          <a:p>
            <a:endParaRPr lang="en-IN" sz="26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sz="2600" dirty="0">
                <a:latin typeface="Cambria" panose="02040503050406030204" pitchFamily="18" charset="0"/>
                <a:ea typeface="Cambria" panose="02040503050406030204" pitchFamily="18" charset="0"/>
              </a:rPr>
              <a:t>Credit Card Table: Contains information on credit card categories held by customers.</a:t>
            </a:r>
          </a:p>
          <a:p>
            <a:endParaRPr lang="en-IN" sz="26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sz="2600" dirty="0">
                <a:latin typeface="Cambria" panose="02040503050406030204" pitchFamily="18" charset="0"/>
                <a:ea typeface="Cambria" panose="02040503050406030204" pitchFamily="18" charset="0"/>
              </a:rPr>
              <a:t>Gender and Geography Tables: Offer detailed classifications of gender and geographic locations, aiding in demographic and geographic analysis.</a:t>
            </a:r>
          </a:p>
          <a:p>
            <a:endParaRPr lang="en-IN" sz="26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sz="2600" dirty="0">
                <a:latin typeface="Cambria" panose="02040503050406030204" pitchFamily="18" charset="0"/>
                <a:ea typeface="Cambria" panose="02040503050406030204" pitchFamily="18" charset="0"/>
              </a:rPr>
              <a:t>These interconnected datasets form a robust foundation for </a:t>
            </a:r>
            <a:r>
              <a:rPr lang="en-IN" sz="2600" dirty="0" err="1">
                <a:latin typeface="Cambria" panose="02040503050406030204" pitchFamily="18" charset="0"/>
                <a:ea typeface="Cambria" panose="02040503050406030204" pitchFamily="18" charset="0"/>
              </a:rPr>
              <a:t>analyzing</a:t>
            </a:r>
            <a:r>
              <a:rPr lang="en-IN" sz="2600" dirty="0">
                <a:latin typeface="Cambria" panose="02040503050406030204" pitchFamily="18" charset="0"/>
                <a:ea typeface="Cambria" panose="02040503050406030204" pitchFamily="18" charset="0"/>
              </a:rPr>
              <a:t> customer </a:t>
            </a:r>
            <a:r>
              <a:rPr lang="en-IN" sz="2600" dirty="0" err="1">
                <a:latin typeface="Cambria" panose="02040503050406030204" pitchFamily="18" charset="0"/>
                <a:ea typeface="Cambria" panose="02040503050406030204" pitchFamily="18" charset="0"/>
              </a:rPr>
              <a:t>behavior</a:t>
            </a:r>
            <a:r>
              <a:rPr lang="en-IN" sz="2600" dirty="0">
                <a:latin typeface="Cambria" panose="02040503050406030204" pitchFamily="18" charset="0"/>
                <a:ea typeface="Cambria" panose="02040503050406030204" pitchFamily="18" charset="0"/>
              </a:rPr>
              <a:t>, identifying churn patterns, and enhancing service delivery to boost customer satisfaction.</a:t>
            </a:r>
          </a:p>
          <a:p>
            <a:endParaRPr lang="en-IN" sz="2000"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5BA56-22A9-52CB-8057-C35162556EFE}"/>
              </a:ext>
            </a:extLst>
          </p:cNvPr>
          <p:cNvSpPr txBox="1"/>
          <p:nvPr/>
        </p:nvSpPr>
        <p:spPr>
          <a:xfrm>
            <a:off x="505678" y="9402704"/>
            <a:ext cx="1945336" cy="369332"/>
          </a:xfrm>
          <a:prstGeom prst="rect">
            <a:avLst/>
          </a:prstGeom>
          <a:solidFill>
            <a:schemeClr val="bg1"/>
          </a:solidFill>
        </p:spPr>
        <p:txBody>
          <a:bodyPr wrap="square" rtlCol="0">
            <a:spAutoFit/>
          </a:bodyPr>
          <a:lstStyle/>
          <a:p>
            <a:endParaRPr lang="en-IN" dirty="0"/>
          </a:p>
        </p:txBody>
      </p:sp>
      <p:sp>
        <p:nvSpPr>
          <p:cNvPr id="3" name="TextBox 2">
            <a:extLst>
              <a:ext uri="{FF2B5EF4-FFF2-40B4-BE49-F238E27FC236}">
                <a16:creationId xmlns:a16="http://schemas.microsoft.com/office/drawing/2014/main" id="{C33C4E0B-10B7-C6ED-F579-DCE9731A6649}"/>
              </a:ext>
            </a:extLst>
          </p:cNvPr>
          <p:cNvSpPr txBox="1"/>
          <p:nvPr/>
        </p:nvSpPr>
        <p:spPr>
          <a:xfrm>
            <a:off x="16355365" y="9447599"/>
            <a:ext cx="1945336" cy="369332"/>
          </a:xfrm>
          <a:prstGeom prst="rect">
            <a:avLst/>
          </a:prstGeom>
          <a:solidFill>
            <a:schemeClr val="bg1"/>
          </a:solidFill>
        </p:spPr>
        <p:txBody>
          <a:bodyPr wrap="square" rtlCol="0">
            <a:spAutoFit/>
          </a:bodyPr>
          <a:lstStyle/>
          <a:p>
            <a:endParaRPr lang="en-IN" dirty="0"/>
          </a:p>
        </p:txBody>
      </p:sp>
      <p:sp>
        <p:nvSpPr>
          <p:cNvPr id="5" name="Rectangle 4">
            <a:extLst>
              <a:ext uri="{FF2B5EF4-FFF2-40B4-BE49-F238E27FC236}">
                <a16:creationId xmlns:a16="http://schemas.microsoft.com/office/drawing/2014/main" id="{CCD240DB-45D0-3FEC-2C8D-16B5C83E5431}"/>
              </a:ext>
            </a:extLst>
          </p:cNvPr>
          <p:cNvSpPr/>
          <p:nvPr/>
        </p:nvSpPr>
        <p:spPr>
          <a:xfrm>
            <a:off x="0" y="-23438"/>
            <a:ext cx="18300700" cy="147795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4803" b="1" dirty="0">
                <a:latin typeface="Cambria" panose="02040503050406030204" pitchFamily="18" charset="0"/>
                <a:ea typeface="Cambria" panose="02040503050406030204" pitchFamily="18" charset="0"/>
              </a:rPr>
              <a:t>Analysis</a:t>
            </a:r>
            <a:endParaRPr lang="en-IN" sz="4803" b="1" dirty="0">
              <a:latin typeface="Cambria" panose="02040503050406030204" pitchFamily="18" charset="0"/>
              <a:ea typeface="Cambria" panose="02040503050406030204" pitchFamily="18" charset="0"/>
            </a:endParaRPr>
          </a:p>
        </p:txBody>
      </p:sp>
      <p:sp>
        <p:nvSpPr>
          <p:cNvPr id="6" name="Rectangle: Rounded Corners 5">
            <a:extLst>
              <a:ext uri="{FF2B5EF4-FFF2-40B4-BE49-F238E27FC236}">
                <a16:creationId xmlns:a16="http://schemas.microsoft.com/office/drawing/2014/main" id="{D7A3A148-88BA-858C-BBAF-4DFF4191941B}"/>
              </a:ext>
            </a:extLst>
          </p:cNvPr>
          <p:cNvSpPr/>
          <p:nvPr/>
        </p:nvSpPr>
        <p:spPr>
          <a:xfrm>
            <a:off x="326943" y="1750976"/>
            <a:ext cx="5423330" cy="104025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ambria" panose="02040503050406030204" pitchFamily="18" charset="0"/>
                <a:ea typeface="Cambria" panose="02040503050406030204" pitchFamily="18" charset="0"/>
              </a:rPr>
              <a:t> ACTIVE &amp; INACTIVE CUSTOMERS</a:t>
            </a:r>
            <a:endParaRPr lang="en-IN" sz="2400" b="1" dirty="0">
              <a:latin typeface="Cambria" panose="02040503050406030204" pitchFamily="18" charset="0"/>
              <a:ea typeface="Cambria" panose="02040503050406030204" pitchFamily="18" charset="0"/>
            </a:endParaRPr>
          </a:p>
        </p:txBody>
      </p:sp>
      <p:sp>
        <p:nvSpPr>
          <p:cNvPr id="9" name="Rectangle: Rounded Corners 8">
            <a:extLst>
              <a:ext uri="{FF2B5EF4-FFF2-40B4-BE49-F238E27FC236}">
                <a16:creationId xmlns:a16="http://schemas.microsoft.com/office/drawing/2014/main" id="{3082404B-0DC7-FF88-EC43-91E60D2CAAB0}"/>
              </a:ext>
            </a:extLst>
          </p:cNvPr>
          <p:cNvSpPr/>
          <p:nvPr/>
        </p:nvSpPr>
        <p:spPr>
          <a:xfrm>
            <a:off x="326943" y="6109130"/>
            <a:ext cx="5423330" cy="36805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428911" indent="-428911">
              <a:buFont typeface="Arial" panose="020B0604020202020204" pitchFamily="34" charset="0"/>
              <a:buChar char="•"/>
            </a:pPr>
            <a:r>
              <a:rPr lang="en-US" sz="2101" dirty="0">
                <a:solidFill>
                  <a:schemeClr val="bg1"/>
                </a:solidFill>
                <a:latin typeface="Cambria" panose="02040503050406030204" pitchFamily="18" charset="0"/>
                <a:ea typeface="Cambria" panose="02040503050406030204" pitchFamily="18" charset="0"/>
              </a:rPr>
              <a:t>Almost near to half of the customers are not active in the bank. it indicates a significant challenge in customer engagement and retention.</a:t>
            </a:r>
          </a:p>
          <a:p>
            <a:endParaRPr lang="en-US" sz="2101" dirty="0">
              <a:solidFill>
                <a:schemeClr val="bg1"/>
              </a:solidFill>
              <a:latin typeface="Cambria" panose="02040503050406030204" pitchFamily="18" charset="0"/>
              <a:ea typeface="Cambria" panose="02040503050406030204" pitchFamily="18" charset="0"/>
            </a:endParaRPr>
          </a:p>
          <a:p>
            <a:pPr marL="428911" indent="-428911">
              <a:buFont typeface="Arial" panose="020B0604020202020204" pitchFamily="34" charset="0"/>
              <a:buChar char="•"/>
            </a:pPr>
            <a:r>
              <a:rPr lang="en-US" sz="2101" dirty="0">
                <a:solidFill>
                  <a:schemeClr val="bg1"/>
                </a:solidFill>
                <a:latin typeface="Cambria" panose="02040503050406030204" pitchFamily="18" charset="0"/>
                <a:ea typeface="Cambria" panose="02040503050406030204" pitchFamily="18" charset="0"/>
              </a:rPr>
              <a:t>Strategies like rewards,offers,low interest rates,prompt customer support shall be provided to increase members activity.</a:t>
            </a:r>
            <a:endParaRPr lang="en-IN" sz="2101" dirty="0">
              <a:solidFill>
                <a:schemeClr val="bg1"/>
              </a:solidFill>
              <a:latin typeface="Cambria" panose="02040503050406030204" pitchFamily="18" charset="0"/>
              <a:ea typeface="Cambria" panose="02040503050406030204" pitchFamily="18" charset="0"/>
            </a:endParaRPr>
          </a:p>
        </p:txBody>
      </p:sp>
      <p:sp>
        <p:nvSpPr>
          <p:cNvPr id="14" name="Rectangle: Rounded Corners 13">
            <a:extLst>
              <a:ext uri="{FF2B5EF4-FFF2-40B4-BE49-F238E27FC236}">
                <a16:creationId xmlns:a16="http://schemas.microsoft.com/office/drawing/2014/main" id="{BB2DDD83-BAAB-0CB8-C7FA-5C983E59EE32}"/>
              </a:ext>
            </a:extLst>
          </p:cNvPr>
          <p:cNvSpPr/>
          <p:nvPr/>
        </p:nvSpPr>
        <p:spPr>
          <a:xfrm>
            <a:off x="5891964" y="6109130"/>
            <a:ext cx="7027541" cy="36805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428911" indent="-428911">
              <a:buFont typeface="Arial" panose="020B0604020202020204" pitchFamily="34" charset="0"/>
              <a:buChar char="•"/>
            </a:pPr>
            <a:r>
              <a:rPr lang="en-US" sz="2101" dirty="0">
                <a:solidFill>
                  <a:schemeClr val="bg1"/>
                </a:solidFill>
                <a:latin typeface="Cambria" panose="02040503050406030204" pitchFamily="18" charset="0"/>
                <a:ea typeface="Cambria" panose="02040503050406030204" pitchFamily="18" charset="0"/>
              </a:rPr>
              <a:t>Customers who use only one product may have limited engagement with the bank compared to those who use multiple products.</a:t>
            </a:r>
          </a:p>
          <a:p>
            <a:endParaRPr lang="en-US" sz="2101" dirty="0">
              <a:solidFill>
                <a:schemeClr val="bg1"/>
              </a:solidFill>
              <a:latin typeface="Cambria" panose="02040503050406030204" pitchFamily="18" charset="0"/>
              <a:ea typeface="Cambria" panose="02040503050406030204" pitchFamily="18" charset="0"/>
            </a:endParaRPr>
          </a:p>
          <a:p>
            <a:pPr marL="428911" indent="-428911">
              <a:buFont typeface="Arial" panose="020B0604020202020204" pitchFamily="34" charset="0"/>
              <a:buChar char="•"/>
            </a:pPr>
            <a:r>
              <a:rPr lang="en-US" sz="2101" dirty="0">
                <a:solidFill>
                  <a:schemeClr val="bg1"/>
                </a:solidFill>
                <a:latin typeface="Cambria" panose="02040503050406030204" pitchFamily="18" charset="0"/>
                <a:ea typeface="Cambria" panose="02040503050406030204" pitchFamily="18" charset="0"/>
              </a:rPr>
              <a:t>Implement retention strategies tailored to customers who use only one product, such as personalized outreach, loyalty rewards, or incentives or more products shall be promoted for use to encourage broader engagement.</a:t>
            </a:r>
            <a:endParaRPr lang="en-IN" sz="2101" dirty="0">
              <a:solidFill>
                <a:schemeClr val="bg1"/>
              </a:solidFill>
              <a:latin typeface="Cambria" panose="02040503050406030204" pitchFamily="18" charset="0"/>
              <a:ea typeface="Cambria" panose="02040503050406030204" pitchFamily="18" charset="0"/>
            </a:endParaRPr>
          </a:p>
        </p:txBody>
      </p:sp>
      <p:sp>
        <p:nvSpPr>
          <p:cNvPr id="15" name="Rectangle: Rounded Corners 14">
            <a:extLst>
              <a:ext uri="{FF2B5EF4-FFF2-40B4-BE49-F238E27FC236}">
                <a16:creationId xmlns:a16="http://schemas.microsoft.com/office/drawing/2014/main" id="{287734F5-A5AB-FD13-C665-CF25D3E57A36}"/>
              </a:ext>
            </a:extLst>
          </p:cNvPr>
          <p:cNvSpPr/>
          <p:nvPr/>
        </p:nvSpPr>
        <p:spPr>
          <a:xfrm>
            <a:off x="13056106" y="6109130"/>
            <a:ext cx="5027601" cy="36805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428911" indent="-428911">
              <a:buFont typeface="Arial" panose="020B0604020202020204" pitchFamily="34" charset="0"/>
              <a:buChar char="•"/>
            </a:pPr>
            <a:r>
              <a:rPr lang="en-US" sz="1801" dirty="0">
                <a:solidFill>
                  <a:schemeClr val="bg1"/>
                </a:solidFill>
                <a:latin typeface="Cambria" panose="02040503050406030204" pitchFamily="18" charset="0"/>
                <a:ea typeface="Cambria" panose="02040503050406030204" pitchFamily="18" charset="0"/>
              </a:rPr>
              <a:t>Customers with fair credit scores may have limited access to credit or financing options, making it more difficult for them to manage their financial needs and obligations.</a:t>
            </a:r>
          </a:p>
          <a:p>
            <a:endParaRPr lang="en-US" sz="1801" dirty="0">
              <a:solidFill>
                <a:schemeClr val="bg1"/>
              </a:solidFill>
              <a:latin typeface="Cambria" panose="02040503050406030204" pitchFamily="18" charset="0"/>
              <a:ea typeface="Cambria" panose="02040503050406030204" pitchFamily="18" charset="0"/>
            </a:endParaRPr>
          </a:p>
          <a:p>
            <a:pPr marL="428911" indent="-428911">
              <a:buFont typeface="Arial" panose="020B0604020202020204" pitchFamily="34" charset="0"/>
              <a:buChar char="•"/>
            </a:pPr>
            <a:r>
              <a:rPr lang="en-US" sz="1801" dirty="0">
                <a:solidFill>
                  <a:schemeClr val="bg1"/>
                </a:solidFill>
                <a:latin typeface="Cambria" panose="02040503050406030204" pitchFamily="18" charset="0"/>
                <a:ea typeface="Cambria" panose="02040503050406030204" pitchFamily="18" charset="0"/>
              </a:rPr>
              <a:t>Implement retention strategies targeted specifically at customers with fair credit scores, such as personalized outreach, financial wellness programs, or credit-building initiatives.</a:t>
            </a:r>
            <a:endParaRPr lang="en-IN" sz="1801" dirty="0">
              <a:solidFill>
                <a:schemeClr val="bg1"/>
              </a:solidFill>
              <a:latin typeface="Cambria" panose="02040503050406030204" pitchFamily="18" charset="0"/>
              <a:ea typeface="Cambria" panose="02040503050406030204" pitchFamily="18" charset="0"/>
            </a:endParaRPr>
          </a:p>
        </p:txBody>
      </p:sp>
      <p:sp>
        <p:nvSpPr>
          <p:cNvPr id="16" name="Rectangle: Rounded Corners 15">
            <a:extLst>
              <a:ext uri="{FF2B5EF4-FFF2-40B4-BE49-F238E27FC236}">
                <a16:creationId xmlns:a16="http://schemas.microsoft.com/office/drawing/2014/main" id="{F978CBA3-8073-07AF-A2FC-ACA9CCB9A876}"/>
              </a:ext>
            </a:extLst>
          </p:cNvPr>
          <p:cNvSpPr/>
          <p:nvPr/>
        </p:nvSpPr>
        <p:spPr>
          <a:xfrm>
            <a:off x="5891964" y="1750975"/>
            <a:ext cx="7027541" cy="104025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ambria" panose="02040503050406030204" pitchFamily="18" charset="0"/>
                <a:ea typeface="Cambria" panose="02040503050406030204" pitchFamily="18" charset="0"/>
              </a:rPr>
              <a:t>PRODUCTS USED BY CHURNED CUSTOMER</a:t>
            </a:r>
            <a:endParaRPr lang="en-IN" sz="2400" b="1" dirty="0">
              <a:latin typeface="Cambria" panose="02040503050406030204" pitchFamily="18" charset="0"/>
              <a:ea typeface="Cambria" panose="02040503050406030204" pitchFamily="18" charset="0"/>
            </a:endParaRPr>
          </a:p>
        </p:txBody>
      </p:sp>
      <p:sp>
        <p:nvSpPr>
          <p:cNvPr id="17" name="Rectangle: Rounded Corners 16">
            <a:extLst>
              <a:ext uri="{FF2B5EF4-FFF2-40B4-BE49-F238E27FC236}">
                <a16:creationId xmlns:a16="http://schemas.microsoft.com/office/drawing/2014/main" id="{DC96BEDF-2490-4770-7642-E8534A4D617B}"/>
              </a:ext>
            </a:extLst>
          </p:cNvPr>
          <p:cNvSpPr/>
          <p:nvPr/>
        </p:nvSpPr>
        <p:spPr>
          <a:xfrm>
            <a:off x="13061194" y="1750975"/>
            <a:ext cx="5027601" cy="104025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ambria" panose="02040503050406030204" pitchFamily="18" charset="0"/>
                <a:ea typeface="Cambria" panose="02040503050406030204" pitchFamily="18" charset="0"/>
              </a:rPr>
              <a:t>COUNT OF CUSTOMERS EXITED/ CREDIT SCORE SEGMENT</a:t>
            </a:r>
            <a:endParaRPr lang="en-IN" sz="2400" b="1"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3014A588-4552-CA8A-A69A-F65E0E1E0953}"/>
              </a:ext>
            </a:extLst>
          </p:cNvPr>
          <p:cNvPicPr>
            <a:picLocks noChangeAspect="1"/>
          </p:cNvPicPr>
          <p:nvPr/>
        </p:nvPicPr>
        <p:blipFill>
          <a:blip r:embed="rId2"/>
          <a:stretch>
            <a:fillRect/>
          </a:stretch>
        </p:blipFill>
        <p:spPr>
          <a:xfrm>
            <a:off x="326942" y="2972109"/>
            <a:ext cx="5423330" cy="2863541"/>
          </a:xfrm>
          <a:prstGeom prst="rect">
            <a:avLst/>
          </a:prstGeom>
        </p:spPr>
      </p:pic>
      <p:pic>
        <p:nvPicPr>
          <p:cNvPr id="10" name="Picture 9">
            <a:extLst>
              <a:ext uri="{FF2B5EF4-FFF2-40B4-BE49-F238E27FC236}">
                <a16:creationId xmlns:a16="http://schemas.microsoft.com/office/drawing/2014/main" id="{3E8DDF5F-2306-28A3-AE96-390C66D88250}"/>
              </a:ext>
            </a:extLst>
          </p:cNvPr>
          <p:cNvPicPr>
            <a:picLocks noChangeAspect="1"/>
          </p:cNvPicPr>
          <p:nvPr/>
        </p:nvPicPr>
        <p:blipFill>
          <a:blip r:embed="rId3"/>
          <a:stretch>
            <a:fillRect/>
          </a:stretch>
        </p:blipFill>
        <p:spPr>
          <a:xfrm>
            <a:off x="5891963" y="2972109"/>
            <a:ext cx="7027541" cy="2890871"/>
          </a:xfrm>
          <a:prstGeom prst="rect">
            <a:avLst/>
          </a:prstGeom>
        </p:spPr>
      </p:pic>
      <p:pic>
        <p:nvPicPr>
          <p:cNvPr id="18" name="Picture 17">
            <a:extLst>
              <a:ext uri="{FF2B5EF4-FFF2-40B4-BE49-F238E27FC236}">
                <a16:creationId xmlns:a16="http://schemas.microsoft.com/office/drawing/2014/main" id="{EBC52D7E-984E-8744-295D-7196856403F3}"/>
              </a:ext>
            </a:extLst>
          </p:cNvPr>
          <p:cNvPicPr>
            <a:picLocks noChangeAspect="1"/>
          </p:cNvPicPr>
          <p:nvPr/>
        </p:nvPicPr>
        <p:blipFill>
          <a:blip r:embed="rId4"/>
          <a:stretch>
            <a:fillRect/>
          </a:stretch>
        </p:blipFill>
        <p:spPr>
          <a:xfrm>
            <a:off x="13062455" y="2935171"/>
            <a:ext cx="5021251" cy="2917718"/>
          </a:xfrm>
          <a:prstGeom prst="rect">
            <a:avLst/>
          </a:prstGeom>
        </p:spPr>
      </p:pic>
    </p:spTree>
    <p:extLst>
      <p:ext uri="{BB962C8B-B14F-4D97-AF65-F5344CB8AC3E}">
        <p14:creationId xmlns:p14="http://schemas.microsoft.com/office/powerpoint/2010/main" val="69730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5BA56-22A9-52CB-8057-C35162556EFE}"/>
              </a:ext>
            </a:extLst>
          </p:cNvPr>
          <p:cNvSpPr txBox="1"/>
          <p:nvPr/>
        </p:nvSpPr>
        <p:spPr>
          <a:xfrm>
            <a:off x="505678" y="9402704"/>
            <a:ext cx="1945336" cy="369332"/>
          </a:xfrm>
          <a:prstGeom prst="rect">
            <a:avLst/>
          </a:prstGeom>
          <a:solidFill>
            <a:schemeClr val="bg1"/>
          </a:solidFill>
        </p:spPr>
        <p:txBody>
          <a:bodyPr wrap="square" rtlCol="0">
            <a:spAutoFit/>
          </a:bodyPr>
          <a:lstStyle/>
          <a:p>
            <a:endParaRPr lang="en-IN" dirty="0"/>
          </a:p>
        </p:txBody>
      </p:sp>
      <p:sp>
        <p:nvSpPr>
          <p:cNvPr id="3" name="TextBox 2">
            <a:extLst>
              <a:ext uri="{FF2B5EF4-FFF2-40B4-BE49-F238E27FC236}">
                <a16:creationId xmlns:a16="http://schemas.microsoft.com/office/drawing/2014/main" id="{C33C4E0B-10B7-C6ED-F579-DCE9731A6649}"/>
              </a:ext>
            </a:extLst>
          </p:cNvPr>
          <p:cNvSpPr txBox="1"/>
          <p:nvPr/>
        </p:nvSpPr>
        <p:spPr>
          <a:xfrm>
            <a:off x="16355365" y="9447599"/>
            <a:ext cx="1945336" cy="369332"/>
          </a:xfrm>
          <a:prstGeom prst="rect">
            <a:avLst/>
          </a:prstGeom>
          <a:solidFill>
            <a:schemeClr val="bg1"/>
          </a:solidFill>
        </p:spPr>
        <p:txBody>
          <a:bodyPr wrap="square" rtlCol="0">
            <a:spAutoFit/>
          </a:bodyPr>
          <a:lstStyle/>
          <a:p>
            <a:endParaRPr lang="en-IN" dirty="0"/>
          </a:p>
        </p:txBody>
      </p:sp>
      <p:sp>
        <p:nvSpPr>
          <p:cNvPr id="5" name="Rectangle 4">
            <a:extLst>
              <a:ext uri="{FF2B5EF4-FFF2-40B4-BE49-F238E27FC236}">
                <a16:creationId xmlns:a16="http://schemas.microsoft.com/office/drawing/2014/main" id="{CCD240DB-45D0-3FEC-2C8D-16B5C83E5431}"/>
              </a:ext>
            </a:extLst>
          </p:cNvPr>
          <p:cNvSpPr/>
          <p:nvPr/>
        </p:nvSpPr>
        <p:spPr>
          <a:xfrm>
            <a:off x="0" y="-23438"/>
            <a:ext cx="18300700" cy="147795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4803" b="1" dirty="0">
                <a:latin typeface="Cambria" panose="02040503050406030204" pitchFamily="18" charset="0"/>
                <a:ea typeface="Cambria" panose="02040503050406030204" pitchFamily="18" charset="0"/>
              </a:rPr>
              <a:t>OBJECTIVE KEY FINDINGS		</a:t>
            </a:r>
            <a:endParaRPr lang="en-IN" sz="4803" b="1" dirty="0">
              <a:latin typeface="Cambria" panose="02040503050406030204" pitchFamily="18" charset="0"/>
              <a:ea typeface="Cambria" panose="02040503050406030204" pitchFamily="18" charset="0"/>
            </a:endParaRPr>
          </a:p>
        </p:txBody>
      </p:sp>
      <p:sp>
        <p:nvSpPr>
          <p:cNvPr id="6" name="Rectangle: Rounded Corners 5">
            <a:extLst>
              <a:ext uri="{FF2B5EF4-FFF2-40B4-BE49-F238E27FC236}">
                <a16:creationId xmlns:a16="http://schemas.microsoft.com/office/drawing/2014/main" id="{D7A3A148-88BA-858C-BBAF-4DFF4191941B}"/>
              </a:ext>
            </a:extLst>
          </p:cNvPr>
          <p:cNvSpPr/>
          <p:nvPr/>
        </p:nvSpPr>
        <p:spPr>
          <a:xfrm>
            <a:off x="739195" y="1750976"/>
            <a:ext cx="5423330" cy="104025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ambria" panose="02040503050406030204" pitchFamily="18" charset="0"/>
                <a:ea typeface="Cambria" panose="02040503050406030204" pitchFamily="18" charset="0"/>
              </a:rPr>
              <a:t> DISTRIBUTION OF CHURN BY CREDIT CARD</a:t>
            </a:r>
            <a:endParaRPr lang="en-IN" sz="2400" b="1" dirty="0">
              <a:latin typeface="Cambria" panose="02040503050406030204" pitchFamily="18" charset="0"/>
              <a:ea typeface="Cambria" panose="02040503050406030204" pitchFamily="18" charset="0"/>
            </a:endParaRPr>
          </a:p>
        </p:txBody>
      </p:sp>
      <p:sp>
        <p:nvSpPr>
          <p:cNvPr id="9" name="Rectangle: Rounded Corners 8">
            <a:extLst>
              <a:ext uri="{FF2B5EF4-FFF2-40B4-BE49-F238E27FC236}">
                <a16:creationId xmlns:a16="http://schemas.microsoft.com/office/drawing/2014/main" id="{3082404B-0DC7-FF88-EC43-91E60D2CAAB0}"/>
              </a:ext>
            </a:extLst>
          </p:cNvPr>
          <p:cNvSpPr/>
          <p:nvPr/>
        </p:nvSpPr>
        <p:spPr>
          <a:xfrm>
            <a:off x="735815" y="5898785"/>
            <a:ext cx="5423330" cy="41829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428911" indent="-428911">
              <a:buFont typeface="Arial" panose="020B0604020202020204" pitchFamily="34" charset="0"/>
              <a:buChar char="•"/>
            </a:pPr>
            <a:r>
              <a:rPr lang="en-US" sz="2101" dirty="0">
                <a:solidFill>
                  <a:schemeClr val="bg1"/>
                </a:solidFill>
                <a:latin typeface="Cambria" panose="02040503050406030204" pitchFamily="18" charset="0"/>
                <a:ea typeface="Cambria" panose="02040503050406030204" pitchFamily="18" charset="0"/>
              </a:rPr>
              <a:t>Churn among credit cardholders may signal dissatisfaction with the features, benefits, or terms of the credit card product itself or inability to manage credit card.</a:t>
            </a:r>
          </a:p>
          <a:p>
            <a:pPr marL="428911" indent="-428911">
              <a:buFont typeface="Arial" panose="020B0604020202020204" pitchFamily="34" charset="0"/>
              <a:buChar char="•"/>
            </a:pPr>
            <a:r>
              <a:rPr lang="en-US" sz="2101" dirty="0">
                <a:solidFill>
                  <a:schemeClr val="bg1"/>
                </a:solidFill>
                <a:latin typeface="Cambria" panose="02040503050406030204" pitchFamily="18" charset="0"/>
                <a:ea typeface="Cambria" panose="02040503050406030204" pitchFamily="18" charset="0"/>
              </a:rPr>
              <a:t>By credit card utilization patterns and spending behaviors of churned customers to identify any trends or insights strategies shall be implemented.</a:t>
            </a:r>
            <a:endParaRPr lang="en-IN" sz="2101" dirty="0">
              <a:solidFill>
                <a:schemeClr val="bg1"/>
              </a:solidFill>
              <a:latin typeface="Cambria" panose="02040503050406030204" pitchFamily="18" charset="0"/>
              <a:ea typeface="Cambria" panose="02040503050406030204" pitchFamily="18" charset="0"/>
            </a:endParaRPr>
          </a:p>
        </p:txBody>
      </p:sp>
      <p:sp>
        <p:nvSpPr>
          <p:cNvPr id="14" name="Rectangle: Rounded Corners 13">
            <a:extLst>
              <a:ext uri="{FF2B5EF4-FFF2-40B4-BE49-F238E27FC236}">
                <a16:creationId xmlns:a16="http://schemas.microsoft.com/office/drawing/2014/main" id="{BB2DDD83-BAAB-0CB8-C7FA-5C983E59EE32}"/>
              </a:ext>
            </a:extLst>
          </p:cNvPr>
          <p:cNvSpPr/>
          <p:nvPr/>
        </p:nvSpPr>
        <p:spPr>
          <a:xfrm>
            <a:off x="6894960" y="5898786"/>
            <a:ext cx="4706528" cy="41829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428911" indent="-428911">
              <a:buFont typeface="Arial" panose="020B0604020202020204" pitchFamily="34" charset="0"/>
              <a:buChar char="•"/>
            </a:pPr>
            <a:r>
              <a:rPr lang="en-US" sz="2200" dirty="0">
                <a:solidFill>
                  <a:schemeClr val="bg1"/>
                </a:solidFill>
                <a:latin typeface="Cambria" panose="02040503050406030204" pitchFamily="18" charset="0"/>
                <a:ea typeface="Cambria" panose="02040503050406030204" pitchFamily="18" charset="0"/>
              </a:rPr>
              <a:t>It suggests positive growth and expansion in the customer base.</a:t>
            </a:r>
          </a:p>
          <a:p>
            <a:pPr marL="428911" indent="-428911">
              <a:buFont typeface="Arial" panose="020B0604020202020204" pitchFamily="34" charset="0"/>
              <a:buChar char="•"/>
            </a:pPr>
            <a:r>
              <a:rPr lang="en-US" sz="2200" dirty="0">
                <a:solidFill>
                  <a:schemeClr val="bg1"/>
                </a:solidFill>
                <a:latin typeface="Cambria" panose="02040503050406030204" pitchFamily="18" charset="0"/>
                <a:ea typeface="Cambria" panose="02040503050406030204" pitchFamily="18" charset="0"/>
              </a:rPr>
              <a:t>However it is also necessary to manage the churn &amp; retention rate for increasing the numbers of customer base.</a:t>
            </a:r>
          </a:p>
          <a:p>
            <a:pPr marL="428911" indent="-428911">
              <a:buFont typeface="Arial" panose="020B0604020202020204" pitchFamily="34" charset="0"/>
              <a:buChar char="•"/>
            </a:pPr>
            <a:r>
              <a:rPr lang="en-US" sz="2200" dirty="0">
                <a:solidFill>
                  <a:schemeClr val="bg1"/>
                </a:solidFill>
                <a:latin typeface="Cambria" panose="02040503050406030204" pitchFamily="18" charset="0"/>
                <a:ea typeface="Cambria" panose="02040503050406030204" pitchFamily="18" charset="0"/>
              </a:rPr>
              <a:t>Effective marketing strategies and campaigns may contribute to attracting more new customers.</a:t>
            </a:r>
            <a:endParaRPr lang="en-IN" sz="2200" dirty="0">
              <a:solidFill>
                <a:schemeClr val="bg1"/>
              </a:solidFill>
              <a:latin typeface="Cambria" panose="02040503050406030204" pitchFamily="18" charset="0"/>
              <a:ea typeface="Cambria" panose="02040503050406030204" pitchFamily="18" charset="0"/>
            </a:endParaRPr>
          </a:p>
        </p:txBody>
      </p:sp>
      <p:sp>
        <p:nvSpPr>
          <p:cNvPr id="15" name="Rectangle: Rounded Corners 14">
            <a:extLst>
              <a:ext uri="{FF2B5EF4-FFF2-40B4-BE49-F238E27FC236}">
                <a16:creationId xmlns:a16="http://schemas.microsoft.com/office/drawing/2014/main" id="{287734F5-A5AB-FD13-C665-CF25D3E57A36}"/>
              </a:ext>
            </a:extLst>
          </p:cNvPr>
          <p:cNvSpPr/>
          <p:nvPr/>
        </p:nvSpPr>
        <p:spPr>
          <a:xfrm>
            <a:off x="12337304" y="5882893"/>
            <a:ext cx="5227583" cy="41829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428911" indent="-428911">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Decision to leave the bank despite having a higher balance could indicate dissatisfaction with other aspects of the banking relationship, such as service quality, product offerings, or customer experience.</a:t>
            </a:r>
          </a:p>
          <a:p>
            <a:pPr marL="428911" indent="-428911">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Implementing targeted retention efforts, such as relationship pricing, premium services, or VIP treatment for high-balance customers, can help incentivize them to stay with the bank.</a:t>
            </a:r>
            <a:endParaRPr lang="en-IN" sz="2000" dirty="0">
              <a:solidFill>
                <a:schemeClr val="bg1"/>
              </a:solidFill>
              <a:latin typeface="Cambria" panose="02040503050406030204" pitchFamily="18" charset="0"/>
              <a:ea typeface="Cambria" panose="02040503050406030204" pitchFamily="18" charset="0"/>
            </a:endParaRPr>
          </a:p>
        </p:txBody>
      </p:sp>
      <p:sp>
        <p:nvSpPr>
          <p:cNvPr id="16" name="Rectangle: Rounded Corners 15">
            <a:extLst>
              <a:ext uri="{FF2B5EF4-FFF2-40B4-BE49-F238E27FC236}">
                <a16:creationId xmlns:a16="http://schemas.microsoft.com/office/drawing/2014/main" id="{F978CBA3-8073-07AF-A2FC-ACA9CCB9A876}"/>
              </a:ext>
            </a:extLst>
          </p:cNvPr>
          <p:cNvSpPr/>
          <p:nvPr/>
        </p:nvSpPr>
        <p:spPr>
          <a:xfrm>
            <a:off x="6901721" y="1750975"/>
            <a:ext cx="4706528" cy="104025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ambria" panose="02040503050406030204" pitchFamily="18" charset="0"/>
                <a:ea typeface="Cambria" panose="02040503050406030204" pitchFamily="18" charset="0"/>
              </a:rPr>
              <a:t>TREND OF CUSTOMER JOINING OVER YEARS</a:t>
            </a:r>
            <a:endParaRPr lang="en-IN" sz="2400" b="1" dirty="0">
              <a:latin typeface="Cambria" panose="02040503050406030204" pitchFamily="18" charset="0"/>
              <a:ea typeface="Cambria" panose="02040503050406030204" pitchFamily="18" charset="0"/>
            </a:endParaRPr>
          </a:p>
        </p:txBody>
      </p:sp>
      <p:sp>
        <p:nvSpPr>
          <p:cNvPr id="17" name="Rectangle: Rounded Corners 16">
            <a:extLst>
              <a:ext uri="{FF2B5EF4-FFF2-40B4-BE49-F238E27FC236}">
                <a16:creationId xmlns:a16="http://schemas.microsoft.com/office/drawing/2014/main" id="{DC96BEDF-2490-4770-7642-E8534A4D617B}"/>
              </a:ext>
            </a:extLst>
          </p:cNvPr>
          <p:cNvSpPr/>
          <p:nvPr/>
        </p:nvSpPr>
        <p:spPr>
          <a:xfrm>
            <a:off x="12347444" y="1750975"/>
            <a:ext cx="5214060" cy="104025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latin typeface="Cambria" panose="02040503050406030204" pitchFamily="18" charset="0"/>
                <a:ea typeface="Cambria" panose="02040503050406030204" pitchFamily="18" charset="0"/>
              </a:rPr>
              <a:t>AVERAGE BANK BALANCE OF CUSTOMERS CHURNED</a:t>
            </a:r>
          </a:p>
        </p:txBody>
      </p:sp>
      <p:pic>
        <p:nvPicPr>
          <p:cNvPr id="8" name="Picture 7">
            <a:extLst>
              <a:ext uri="{FF2B5EF4-FFF2-40B4-BE49-F238E27FC236}">
                <a16:creationId xmlns:a16="http://schemas.microsoft.com/office/drawing/2014/main" id="{90A7ED11-B6C7-1CF6-E17C-BAA0EB8ED7C5}"/>
              </a:ext>
            </a:extLst>
          </p:cNvPr>
          <p:cNvPicPr>
            <a:picLocks noChangeAspect="1"/>
          </p:cNvPicPr>
          <p:nvPr/>
        </p:nvPicPr>
        <p:blipFill>
          <a:blip r:embed="rId2"/>
          <a:stretch>
            <a:fillRect/>
          </a:stretch>
        </p:blipFill>
        <p:spPr>
          <a:xfrm>
            <a:off x="739707" y="3031103"/>
            <a:ext cx="5377875" cy="2727443"/>
          </a:xfrm>
          <a:prstGeom prst="rect">
            <a:avLst/>
          </a:prstGeom>
        </p:spPr>
      </p:pic>
      <p:pic>
        <p:nvPicPr>
          <p:cNvPr id="11" name="Picture 10">
            <a:extLst>
              <a:ext uri="{FF2B5EF4-FFF2-40B4-BE49-F238E27FC236}">
                <a16:creationId xmlns:a16="http://schemas.microsoft.com/office/drawing/2014/main" id="{0540A93D-630C-7D1A-A782-5666EE0CB634}"/>
              </a:ext>
            </a:extLst>
          </p:cNvPr>
          <p:cNvPicPr>
            <a:picLocks noChangeAspect="1"/>
          </p:cNvPicPr>
          <p:nvPr/>
        </p:nvPicPr>
        <p:blipFill>
          <a:blip r:embed="rId3"/>
          <a:stretch>
            <a:fillRect/>
          </a:stretch>
        </p:blipFill>
        <p:spPr>
          <a:xfrm>
            <a:off x="6763853" y="3031103"/>
            <a:ext cx="4876280" cy="2710031"/>
          </a:xfrm>
          <a:prstGeom prst="rect">
            <a:avLst/>
          </a:prstGeom>
        </p:spPr>
      </p:pic>
      <p:pic>
        <p:nvPicPr>
          <p:cNvPr id="13" name="Picture 12">
            <a:extLst>
              <a:ext uri="{FF2B5EF4-FFF2-40B4-BE49-F238E27FC236}">
                <a16:creationId xmlns:a16="http://schemas.microsoft.com/office/drawing/2014/main" id="{43B9D527-7D46-5AB2-26C5-AEB3778EC7DE}"/>
              </a:ext>
            </a:extLst>
          </p:cNvPr>
          <p:cNvPicPr>
            <a:picLocks noChangeAspect="1"/>
          </p:cNvPicPr>
          <p:nvPr/>
        </p:nvPicPr>
        <p:blipFill>
          <a:blip r:embed="rId4"/>
          <a:stretch>
            <a:fillRect/>
          </a:stretch>
        </p:blipFill>
        <p:spPr>
          <a:xfrm>
            <a:off x="12286404" y="2993389"/>
            <a:ext cx="5214060" cy="2710032"/>
          </a:xfrm>
          <a:prstGeom prst="rect">
            <a:avLst/>
          </a:prstGeom>
        </p:spPr>
      </p:pic>
    </p:spTree>
    <p:extLst>
      <p:ext uri="{BB962C8B-B14F-4D97-AF65-F5344CB8AC3E}">
        <p14:creationId xmlns:p14="http://schemas.microsoft.com/office/powerpoint/2010/main" val="303996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A946C330-A211-5DB5-489D-4EC788A8E32B}"/>
              </a:ext>
            </a:extLst>
          </p:cNvPr>
          <p:cNvSpPr>
            <a:spLocks noGrp="1" noChangeArrowheads="1"/>
          </p:cNvSpPr>
          <p:nvPr>
            <p:ph type="title"/>
          </p:nvPr>
        </p:nvSpPr>
        <p:spPr bwMode="auto">
          <a:xfrm>
            <a:off x="920750" y="2002187"/>
            <a:ext cx="16306799" cy="7417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Customer Behavior</a:t>
            </a: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Long-term customers (tenure &gt; 5 years) have a higher average balance of $75,000 compared to new customers (tenure &lt; 5 years) with $45,000, indicating greater loyalty.</a:t>
            </a:r>
            <a:b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endPar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Product Affinity</a:t>
            </a: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7,055 active customers hold a credit card, while 2,945 do not, suggesting that credit card holders are more engaged with the bank.</a:t>
            </a:r>
            <a:b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endPar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Geographic Trends</a:t>
            </a: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France has the highest number of active customers (5,014), with Germany and Spain having approximately 2,500 each, indicating the need for regional marketing strategies.</a:t>
            </a:r>
            <a:b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endPar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Risk Management</a:t>
            </a: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Customers in Germany have an average balance of $100,000, exceeding their average salary of $75,000, highlighting a higher financial risk.</a:t>
            </a:r>
            <a:b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endPar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Customer Tenure Value</a:t>
            </a: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Older customers (50+) have higher lifetime values, suggesting that age and tenure are important factors in predicting customer value.</a:t>
            </a:r>
            <a:b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endPar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Marketing Effectiveness</a:t>
            </a: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The retention rate is 80%, with 10,000 retained customers versus 2,500 who exited, indicating that targeted offers could further improve retention.</a:t>
            </a:r>
          </a:p>
        </p:txBody>
      </p:sp>
      <p:sp>
        <p:nvSpPr>
          <p:cNvPr id="4" name="Rectangle 3">
            <a:extLst>
              <a:ext uri="{FF2B5EF4-FFF2-40B4-BE49-F238E27FC236}">
                <a16:creationId xmlns:a16="http://schemas.microsoft.com/office/drawing/2014/main" id="{73FD66D8-7828-766F-36CD-82EDD93F0B2A}"/>
              </a:ext>
            </a:extLst>
          </p:cNvPr>
          <p:cNvSpPr/>
          <p:nvPr/>
        </p:nvSpPr>
        <p:spPr>
          <a:xfrm>
            <a:off x="0" y="-23438"/>
            <a:ext cx="18300700" cy="147795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4803" b="1" dirty="0">
                <a:latin typeface="Cambria" panose="02040503050406030204" pitchFamily="18" charset="0"/>
                <a:ea typeface="Cambria" panose="02040503050406030204" pitchFamily="18" charset="0"/>
              </a:rPr>
              <a:t>Subjective Key Findings</a:t>
            </a:r>
          </a:p>
        </p:txBody>
      </p:sp>
    </p:spTree>
    <p:extLst>
      <p:ext uri="{BB962C8B-B14F-4D97-AF65-F5344CB8AC3E}">
        <p14:creationId xmlns:p14="http://schemas.microsoft.com/office/powerpoint/2010/main" val="3737585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95ECB5-5534-0EAA-CCA6-961401EB1FC5}"/>
              </a:ext>
            </a:extLst>
          </p:cNvPr>
          <p:cNvSpPr>
            <a:spLocks noGrp="1"/>
          </p:cNvSpPr>
          <p:nvPr>
            <p:ph type="title"/>
          </p:nvPr>
        </p:nvSpPr>
        <p:spPr>
          <a:xfrm>
            <a:off x="1454149" y="806450"/>
            <a:ext cx="15544801" cy="9296400"/>
          </a:xfrm>
        </p:spPr>
        <p:txBody>
          <a:bodyPr>
            <a:noAutofit/>
          </a:bodyPr>
          <a:lstStyle/>
          <a:p>
            <a:pPr marL="0" marR="0" lvl="0" indent="0" algn="l" defTabSz="914400" rtl="0" eaLnBrk="0" fontAlgn="base" latinLnBrk="0" hangingPunct="0">
              <a:lnSpc>
                <a:spcPct val="100000"/>
              </a:lnSpc>
              <a:spcBef>
                <a:spcPct val="0"/>
              </a:spcBef>
              <a:spcAft>
                <a:spcPct val="0"/>
              </a:spcAft>
              <a:tabLst/>
            </a:pPr>
            <a:r>
              <a:rPr kumimoji="0" lang="en-US" altLang="en-US" sz="2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Exit Reasons</a:t>
            </a: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Exited customers have an average balance of $30,000 and a tenure of 3 years, compared to active customers with a $60,000 balance and a 6-year tenure.</a:t>
            </a:r>
            <a:b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b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Predicting Churn</a:t>
            </a: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Factors like 'Tenure', '</a:t>
            </a:r>
            <a:r>
              <a:rPr kumimoji="0" lang="en-US" altLang="en-US" sz="2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NumOfProducts</a:t>
            </a: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IsActiveMember</a:t>
            </a: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and '</a:t>
            </a:r>
            <a:r>
              <a:rPr kumimoji="0" lang="en-US" altLang="en-US" sz="2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EstimatedSalary</a:t>
            </a: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are crucial in predicting churn, with shorter tenures and fewer products increasing the likelihood of exit.</a:t>
            </a:r>
            <a:b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b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Customer Segmentation</a:t>
            </a: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b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Age 18-30: Average balance $73,198.76</a:t>
            </a:r>
            <a:b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Age 31-40: Average balance $75,583.36</a:t>
            </a:r>
            <a:b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Age 41-50: Average balance $79,122.19</a:t>
            </a:r>
            <a:b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Age 51+: Average balance $79,951.38</a:t>
            </a:r>
            <a:b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b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Churn Risk</a:t>
            </a: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Conditional formatting in Power BI highlights that customers with balances below $20,000 and low credit scores are at a higher risk of churn.</a:t>
            </a:r>
            <a:endParaRPr lang="en-IN" sz="2800"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52DC8C9-93E4-4099-00B0-ECB1669B2F79}"/>
              </a:ext>
            </a:extLst>
          </p:cNvPr>
          <p:cNvSpPr>
            <a:spLocks noGrp="1" noChangeArrowheads="1"/>
          </p:cNvSpPr>
          <p:nvPr>
            <p:ph type="title"/>
          </p:nvPr>
        </p:nvSpPr>
        <p:spPr bwMode="auto">
          <a:xfrm>
            <a:off x="920750" y="2178050"/>
            <a:ext cx="16459200"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Loyalty and Financial Stability</a:t>
            </a: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Long-term customers (tenure &gt; 5 years) have a higher average balance of $75,000 compared to new customers (tenure &lt; 5 years) with $45,000, reflecting greater loyalty and financial stability.</a:t>
            </a:r>
            <a:b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endPar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Credit Card Engagement</a:t>
            </a: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Customers holding a credit card (7,055) are more active compared to those without (2,945), indicating that credit card ownership is linked to higher engagement.</a:t>
            </a:r>
            <a:b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endPar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Regional Marketing Opportunities</a:t>
            </a: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France leads with 5,014 active customers, while Germany and Spain each have around 2,500. This suggests the need for targeted marketing strategies tailored to these regions.</a:t>
            </a:r>
            <a:b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endPar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Financial Risk in Germany</a:t>
            </a: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Customers in Germany have an average balance of $100,000, which is higher than their average salary of $75,000, highlighting a significant financial risk.</a:t>
            </a:r>
            <a:b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endPar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Retention and Churn</a:t>
            </a: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The bank has an 80% retention rate, with 10,000 retained versus 2,500 who exited. Increasing targeted offers could further enhance customer retention.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9102068D-023B-D94A-EB09-9DB8F1EAE67D}"/>
              </a:ext>
            </a:extLst>
          </p:cNvPr>
          <p:cNvSpPr/>
          <p:nvPr/>
        </p:nvSpPr>
        <p:spPr>
          <a:xfrm>
            <a:off x="0" y="-23438"/>
            <a:ext cx="18300700" cy="147795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4803" b="1" dirty="0">
                <a:latin typeface="Cambria" panose="02040503050406030204" pitchFamily="18" charset="0"/>
                <a:ea typeface="Cambria" panose="02040503050406030204" pitchFamily="18" charset="0"/>
              </a:rPr>
              <a:t>Insights</a:t>
            </a:r>
          </a:p>
        </p:txBody>
      </p:sp>
    </p:spTree>
    <p:extLst>
      <p:ext uri="{BB962C8B-B14F-4D97-AF65-F5344CB8AC3E}">
        <p14:creationId xmlns:p14="http://schemas.microsoft.com/office/powerpoint/2010/main" val="328231818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1266</TotalTime>
  <Words>1361</Words>
  <Application>Microsoft Office PowerPoint</Application>
  <PresentationFormat>Custom</PresentationFormat>
  <Paragraphs>89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Cambria</vt:lpstr>
      <vt:lpstr>Century Gothic</vt:lpstr>
      <vt:lpstr>Wingdings 3</vt:lpstr>
      <vt:lpstr>Slice</vt:lpstr>
      <vt:lpstr>PowerPoint Presentation</vt:lpstr>
      <vt:lpstr>Analytical CRM Insights for Reducing Customer Churn and Enhancing Satisfaction</vt:lpstr>
      <vt:lpstr>PowerPoint Presentation</vt:lpstr>
      <vt:lpstr>PowerPoint Presentation</vt:lpstr>
      <vt:lpstr>PowerPoint Presentation</vt:lpstr>
      <vt:lpstr>PowerPoint Presentation</vt:lpstr>
      <vt:lpstr>Customer Behavior: Long-term customers (tenure &gt; 5 years) have a higher average balance of $75,000 compared to new customers (tenure &lt; 5 years) with $45,000, indicating greater loyalty.  Product Affinity: 7,055 active customers hold a credit card, while 2,945 do not, suggesting that credit card holders are more engaged with the bank.  Geographic Trends: France has the highest number of active customers (5,014), with Germany and Spain having approximately 2,500 each, indicating the need for regional marketing strategies.  Risk Management: Customers in Germany have an average balance of $100,000, exceeding their average salary of $75,000, highlighting a higher financial risk.  Customer Tenure Value: Older customers (50+) have higher lifetime values, suggesting that age and tenure are important factors in predicting customer value.  Marketing Effectiveness: The retention rate is 80%, with 10,000 retained customers versus 2,500 who exited, indicating that targeted offers could further improve retention.</vt:lpstr>
      <vt:lpstr>Exit Reasons: Exited customers have an average balance of $30,000 and a tenure of 3 years, compared to active customers with a $60,000 balance and a 6-year tenure.  Predicting Churn: Factors like 'Tenure', 'NumOfProducts', 'IsActiveMember', and 'EstimatedSalary' are crucial in predicting churn, with shorter tenures and fewer products increasing the likelihood of exit.  Customer Segmentation: Age 18-30: Average balance $73,198.76 Age 31-40: Average balance $75,583.36 Age 41-50: Average balance $79,122.19 Age 51+: Average balance $79,951.38  Churn Risk: Conditional formatting in Power BI highlights that customers with balances below $20,000 and low credit scores are at a higher risk of churn.</vt:lpstr>
      <vt:lpstr> Loyalty and Financial Stability: Long-term customers (tenure &gt; 5 years) have a higher average balance of $75,000 compared to new customers (tenure &lt; 5 years) with $45,000, reflecting greater loyalty and financial stability.   Credit Card Engagement: Customers holding a credit card (7,055) are more active compared to those without (2,945), indicating that credit card ownership is linked to higher engagement.   Regional Marketing Opportunities: France leads with 5,014 active customers, while Germany and Spain each have around 2,500. This suggests the need for targeted marketing strategies tailored to these regions.   Financial Risk in Germany: Customers in Germany have an average balance of $100,000, which is higher than their average salary of $75,000, highlighting a significant financial risk.   Retention and Churn: The bank has an 80% retention rate, with 10,000 retained versus 2,500 who exited. Increasing targeted offers could further enhance customer retention. </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sujay patel</dc:creator>
  <cp:lastModifiedBy>sujay patel</cp:lastModifiedBy>
  <cp:revision>16</cp:revision>
  <dcterms:created xsi:type="dcterms:W3CDTF">2024-08-04T12:21:16Z</dcterms:created>
  <dcterms:modified xsi:type="dcterms:W3CDTF">2024-08-27T07:12:09Z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2024-08-04T00:00:00Z</vt:filetime>
  </property>
  <property fmtid="{D5CDD505-2E9C-101B-9397-08002B2CF9AE}" pid="3" name="Creator">
    <vt:lpwstr>Chromium</vt:lpwstr>
  </property>
  <property fmtid="{D5CDD505-2E9C-101B-9397-08002B2CF9AE}" pid="4" name="LastSaved">
    <vt:filetime>2024-08-04T00:00:00Z</vt:filetime>
  </property>
  <property fmtid="{D5CDD505-2E9C-101B-9397-08002B2CF9AE}" pid="5" name="Producer">
    <vt:lpwstr>GPL Ghostscript 10.02.0</vt:lpwstr>
  </property>
</Properties>
</file>