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7"/>
  </p:notesMasterIdLst>
  <p:handoutMasterIdLst>
    <p:handoutMasterId r:id="rId18"/>
  </p:handoutMasterIdLst>
  <p:sldIdLst>
    <p:sldId id="256" r:id="rId2"/>
    <p:sldId id="258" r:id="rId3"/>
    <p:sldId id="261" r:id="rId4"/>
    <p:sldId id="263" r:id="rId5"/>
    <p:sldId id="264" r:id="rId6"/>
    <p:sldId id="265" r:id="rId7"/>
    <p:sldId id="268" r:id="rId8"/>
    <p:sldId id="266" r:id="rId9"/>
    <p:sldId id="267" r:id="rId10"/>
    <p:sldId id="270" r:id="rId11"/>
    <p:sldId id="271" r:id="rId12"/>
    <p:sldId id="272" r:id="rId13"/>
    <p:sldId id="273" r:id="rId14"/>
    <p:sldId id="269"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excel%20peoject\hars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excel%20peoject\hars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excel%20peoject\hars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excel%20peoject\hars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excel%20peoject\harsh.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[harsh.xlsx]Q1!NoOfRestaurantsCountryWise</c:name>
    <c:fmtId val="56"/>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a:t>NUMBER OF RESTAURANTS COUNTRY WISE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tint val="83000"/>
                  <a:satMod val="100000"/>
                  <a:lumMod val="100000"/>
                </a:schemeClr>
              </a:gs>
              <a:gs pos="100000">
                <a:schemeClr val="accent2">
                  <a:tint val="61000"/>
                  <a:satMod val="150000"/>
                  <a:lumMod val="100000"/>
                </a:schemeClr>
              </a:gs>
            </a:gsLst>
            <a:path path="circle">
              <a:fillToRect l="100000" t="100000" r="100000" b="100000"/>
            </a:path>
          </a:gradFill>
          <a:ln w="9525" cap="flat" cmpd="sng" algn="ctr">
            <a:solidFill>
              <a:schemeClr val="accent2">
                <a:shade val="95000"/>
              </a:schemeClr>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tint val="83000"/>
                  <a:satMod val="100000"/>
                  <a:lumMod val="100000"/>
                </a:schemeClr>
              </a:gs>
              <a:gs pos="100000">
                <a:schemeClr val="accent2">
                  <a:tint val="61000"/>
                  <a:satMod val="150000"/>
                  <a:lumMod val="100000"/>
                </a:schemeClr>
              </a:gs>
            </a:gsLst>
            <a:path path="circle">
              <a:fillToRect l="100000" t="100000" r="100000" b="100000"/>
            </a:path>
          </a:gradFill>
          <a:ln w="9525" cap="flat" cmpd="sng" algn="ctr">
            <a:solidFill>
              <a:schemeClr val="accent2">
                <a:shade val="95000"/>
              </a:schemeClr>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tint val="83000"/>
                  <a:satMod val="100000"/>
                  <a:lumMod val="100000"/>
                </a:schemeClr>
              </a:gs>
              <a:gs pos="100000">
                <a:schemeClr val="accent2">
                  <a:tint val="61000"/>
                  <a:satMod val="150000"/>
                  <a:lumMod val="100000"/>
                </a:schemeClr>
              </a:gs>
            </a:gsLst>
            <a:path path="circle">
              <a:fillToRect l="100000" t="100000" r="100000" b="100000"/>
            </a:path>
          </a:gradFill>
          <a:ln w="9525" cap="flat" cmpd="sng" algn="ctr">
            <a:solidFill>
              <a:schemeClr val="accent2">
                <a:shade val="95000"/>
              </a:schemeClr>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8381257517051795E-2"/>
          <c:y val="1.7188248466844212E-2"/>
          <c:w val="0.90934200239470031"/>
          <c:h val="0.61514586417550621"/>
        </c:manualLayout>
      </c:layout>
      <c:barChart>
        <c:barDir val="col"/>
        <c:grouping val="clustered"/>
        <c:varyColors val="0"/>
        <c:ser>
          <c:idx val="0"/>
          <c:order val="0"/>
          <c:tx>
            <c:strRef>
              <c:f>'Q1'!$B$1</c:f>
              <c:strCache>
                <c:ptCount val="1"/>
                <c:pt idx="0">
                  <c:v>Total</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'Q1'!$A$2:$A$17</c:f>
              <c:strCache>
                <c:ptCount val="15"/>
                <c:pt idx="0">
                  <c:v>India</c:v>
                </c:pt>
                <c:pt idx="1">
                  <c:v>United States of America</c:v>
                </c:pt>
                <c:pt idx="2">
                  <c:v>United Kingdom</c:v>
                </c:pt>
                <c:pt idx="3">
                  <c:v>South Africa</c:v>
                </c:pt>
                <c:pt idx="4">
                  <c:v>United Arab Emirates</c:v>
                </c:pt>
                <c:pt idx="5">
                  <c:v>Brazil</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'Q1'!$B$2:$B$17</c:f>
              <c:numCache>
                <c:formatCode>General</c:formatCode>
                <c:ptCount val="15"/>
                <c:pt idx="0">
                  <c:v>7559</c:v>
                </c:pt>
                <c:pt idx="1">
                  <c:v>434</c:v>
                </c:pt>
                <c:pt idx="2">
                  <c:v>80</c:v>
                </c:pt>
                <c:pt idx="3">
                  <c:v>60</c:v>
                </c:pt>
                <c:pt idx="4">
                  <c:v>60</c:v>
                </c:pt>
                <c:pt idx="5">
                  <c:v>59</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E639-4DAC-8C1C-DF143F0669D5}"/>
            </c:ext>
          </c:extLst>
        </c:ser>
        <c:dLbls>
          <c:dLblPos val="inEnd"/>
          <c:showLegendKey val="0"/>
          <c:showVal val="1"/>
          <c:showCatName val="0"/>
          <c:showSerName val="0"/>
          <c:showPercent val="0"/>
          <c:showBubbleSize val="0"/>
        </c:dLbls>
        <c:gapWidth val="100"/>
        <c:overlap val="-24"/>
        <c:axId val="406190104"/>
        <c:axId val="406188464"/>
      </c:barChart>
      <c:catAx>
        <c:axId val="4061901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06188464"/>
        <c:crosses val="autoZero"/>
        <c:auto val="1"/>
        <c:lblAlgn val="ctr"/>
        <c:lblOffset val="100"/>
        <c:noMultiLvlLbl val="0"/>
      </c:catAx>
      <c:valAx>
        <c:axId val="40618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6190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[harsh.xlsx]Q2!RestaurantsOpenedYearwise</c:name>
    <c:fmtId val="35"/>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NUMBER OF RESTAURANTS OPENED YEAR WISE</a:t>
            </a:r>
          </a:p>
        </c:rich>
      </c:tx>
      <c:layout>
        <c:manualLayout>
          <c:xMode val="edge"/>
          <c:yMode val="edge"/>
          <c:x val="0.30462123334649838"/>
          <c:y val="3.5261949080634916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cmpd="sng" algn="ctr">
            <a:solidFill>
              <a:schemeClr val="accent2"/>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cmpd="sng" algn="ctr">
            <a:solidFill>
              <a:schemeClr val="accent2"/>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tint val="60000"/>
                  <a:lumMod val="104000"/>
                </a:schemeClr>
              </a:gs>
              <a:gs pos="100000">
                <a:schemeClr val="accent2">
                  <a:tint val="84000"/>
                </a:schemeClr>
              </a:gs>
            </a:gsLst>
            <a:lin ang="5400000" scaled="0"/>
          </a:gradFill>
          <a:ln w="28575" cap="rnd" cmpd="sng" algn="ctr">
            <a:solidFill>
              <a:schemeClr val="accent2"/>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'Q2'!$B$1</c:f>
              <c:strCache>
                <c:ptCount val="1"/>
                <c:pt idx="0">
                  <c:v>Total</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'Q2'!$A$2:$A$11</c:f>
              <c:strCache>
                <c:ptCount val="9"/>
                <c:pt idx="0">
                  <c:v>2010</c:v>
                </c:pt>
                <c:pt idx="1">
                  <c:v>2011</c:v>
                </c:pt>
                <c:pt idx="2">
                  <c:v>2012</c:v>
                </c:pt>
                <c:pt idx="3">
                  <c:v>2013</c:v>
                </c:pt>
                <c:pt idx="4">
                  <c:v>2014</c:v>
                </c:pt>
                <c:pt idx="5">
                  <c:v>2015</c:v>
                </c:pt>
                <c:pt idx="6">
                  <c:v>2016</c:v>
                </c:pt>
                <c:pt idx="7">
                  <c:v>2017</c:v>
                </c:pt>
                <c:pt idx="8">
                  <c:v>2018</c:v>
                </c:pt>
              </c:strCache>
            </c:strRef>
          </c:cat>
          <c:val>
            <c:numRef>
              <c:f>'Q2'!$B$2:$B$11</c:f>
              <c:numCache>
                <c:formatCode>General</c:formatCode>
                <c:ptCount val="9"/>
                <c:pt idx="0">
                  <c:v>943</c:v>
                </c:pt>
                <c:pt idx="1">
                  <c:v>981</c:v>
                </c:pt>
                <c:pt idx="2">
                  <c:v>911</c:v>
                </c:pt>
                <c:pt idx="3">
                  <c:v>948</c:v>
                </c:pt>
                <c:pt idx="4">
                  <c:v>920</c:v>
                </c:pt>
                <c:pt idx="5">
                  <c:v>906</c:v>
                </c:pt>
                <c:pt idx="6">
                  <c:v>926</c:v>
                </c:pt>
                <c:pt idx="7">
                  <c:v>949</c:v>
                </c:pt>
                <c:pt idx="8">
                  <c:v>973</c:v>
                </c:pt>
              </c:numCache>
            </c:numRef>
          </c:val>
          <c:smooth val="0"/>
          <c:extLst>
            <c:ext xmlns:c16="http://schemas.microsoft.com/office/drawing/2014/chart" uri="{C3380CC4-5D6E-409C-BE32-E72D297353CC}">
              <c16:uniqueId val="{00000000-F178-4754-B54A-803B3F05BAD3}"/>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41331736"/>
        <c:axId val="541335672"/>
      </c:lineChart>
      <c:catAx>
        <c:axId val="54133173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541335672"/>
        <c:crosses val="autoZero"/>
        <c:auto val="1"/>
        <c:lblAlgn val="ctr"/>
        <c:lblOffset val="100"/>
        <c:noMultiLvlLbl val="0"/>
      </c:catAx>
      <c:valAx>
        <c:axId val="541335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541331736"/>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[harsh.xlsx]Q3!AverageVotesInEveryCountry</c:name>
    <c:fmtId val="35"/>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IN"/>
              <a:t>AVERAGE NUMBER OF VOTES COUNTRY WISE</a:t>
            </a:r>
          </a:p>
        </c:rich>
      </c:tx>
      <c:layout>
        <c:manualLayout>
          <c:xMode val="edge"/>
          <c:yMode val="edge"/>
          <c:x val="0.31367437222577182"/>
          <c:y val="9.8870040003440993E-3"/>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a:noFill/>
          </a:ln>
          <a:effectLst/>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2"/>
          </a:solidFill>
          <a:ln>
            <a:noFill/>
          </a:ln>
          <a:effectLst/>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'Q3'!$B$1</c:f>
              <c:strCache>
                <c:ptCount val="1"/>
                <c:pt idx="0">
                  <c:v>Total</c:v>
                </c:pt>
              </c:strCache>
            </c:strRef>
          </c:tx>
          <c:spPr>
            <a:solidFill>
              <a:schemeClr val="accent2"/>
            </a:solidFill>
            <a:ln>
              <a:noFill/>
            </a:ln>
            <a:effectLst/>
            <a:sp3d/>
          </c:spPr>
          <c:invertIfNegative val="0"/>
          <c:dLbls>
            <c:spPr>
              <a:solidFill>
                <a:prstClr val="black">
                  <a:lumMod val="15000"/>
                  <a:lumOff val="8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a:solidFill>
                        <a:schemeClr val="tx1">
                          <a:lumMod val="35000"/>
                          <a:lumOff val="65000"/>
                        </a:schemeClr>
                      </a:solidFill>
                    </a:ln>
                    <a:effectLst/>
                  </c:spPr>
                </c15:leaderLines>
              </c:ext>
            </c:extLst>
          </c:dLbls>
          <c:cat>
            <c:strRef>
              <c:f>'Q3'!$A$2:$A$17</c:f>
              <c:strCache>
                <c:ptCount val="15"/>
                <c:pt idx="0">
                  <c:v>Indonesia</c:v>
                </c:pt>
                <c:pt idx="1">
                  <c:v>United Arab Emirates</c:v>
                </c:pt>
                <c:pt idx="2">
                  <c:v>Turkey</c:v>
                </c:pt>
                <c:pt idx="3">
                  <c:v>United States of America</c:v>
                </c:pt>
                <c:pt idx="4">
                  <c:v>Philippines</c:v>
                </c:pt>
                <c:pt idx="5">
                  <c:v>South Africa</c:v>
                </c:pt>
                <c:pt idx="6">
                  <c:v>New Zealand</c:v>
                </c:pt>
                <c:pt idx="7">
                  <c:v>United Kingdom</c:v>
                </c:pt>
                <c:pt idx="8">
                  <c:v>Qatar</c:v>
                </c:pt>
                <c:pt idx="9">
                  <c:v>India</c:v>
                </c:pt>
                <c:pt idx="10">
                  <c:v>Sri Lanka</c:v>
                </c:pt>
                <c:pt idx="11">
                  <c:v>Australia</c:v>
                </c:pt>
                <c:pt idx="12">
                  <c:v>Canada</c:v>
                </c:pt>
                <c:pt idx="13">
                  <c:v>Singapore</c:v>
                </c:pt>
                <c:pt idx="14">
                  <c:v>Brazil</c:v>
                </c:pt>
              </c:strCache>
            </c:strRef>
          </c:cat>
          <c:val>
            <c:numRef>
              <c:f>'Q3'!$B$2:$B$17</c:f>
              <c:numCache>
                <c:formatCode>0.00</c:formatCode>
                <c:ptCount val="15"/>
                <c:pt idx="0">
                  <c:v>772.09523809523807</c:v>
                </c:pt>
                <c:pt idx="1">
                  <c:v>493.51666666666665</c:v>
                </c:pt>
                <c:pt idx="2">
                  <c:v>431.47058823529414</c:v>
                </c:pt>
                <c:pt idx="3">
                  <c:v>428.22119815668202</c:v>
                </c:pt>
                <c:pt idx="4">
                  <c:v>407.40909090909093</c:v>
                </c:pt>
                <c:pt idx="5">
                  <c:v>315.16666666666669</c:v>
                </c:pt>
                <c:pt idx="6">
                  <c:v>243.02500000000001</c:v>
                </c:pt>
                <c:pt idx="7">
                  <c:v>205.48750000000001</c:v>
                </c:pt>
                <c:pt idx="8">
                  <c:v>163.80000000000001</c:v>
                </c:pt>
                <c:pt idx="9">
                  <c:v>157.05291705252017</c:v>
                </c:pt>
                <c:pt idx="10">
                  <c:v>146.44999999999999</c:v>
                </c:pt>
                <c:pt idx="11">
                  <c:v>111.41666666666667</c:v>
                </c:pt>
                <c:pt idx="12">
                  <c:v>103</c:v>
                </c:pt>
                <c:pt idx="13">
                  <c:v>31.9</c:v>
                </c:pt>
                <c:pt idx="14">
                  <c:v>19.949152542372882</c:v>
                </c:pt>
              </c:numCache>
            </c:numRef>
          </c:val>
          <c:extLst>
            <c:ext xmlns:c16="http://schemas.microsoft.com/office/drawing/2014/chart" uri="{C3380CC4-5D6E-409C-BE32-E72D297353CC}">
              <c16:uniqueId val="{00000000-ACA7-4D20-9543-D0F255ED0CC6}"/>
            </c:ext>
          </c:extLst>
        </c:ser>
        <c:dLbls>
          <c:showLegendKey val="0"/>
          <c:showVal val="1"/>
          <c:showCatName val="0"/>
          <c:showSerName val="0"/>
          <c:showPercent val="0"/>
          <c:showBubbleSize val="0"/>
        </c:dLbls>
        <c:gapWidth val="150"/>
        <c:shape val="box"/>
        <c:axId val="534596984"/>
        <c:axId val="534598624"/>
        <c:axId val="0"/>
      </c:bar3DChart>
      <c:catAx>
        <c:axId val="5345969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534598624"/>
        <c:crosses val="autoZero"/>
        <c:auto val="1"/>
        <c:lblAlgn val="ctr"/>
        <c:lblOffset val="100"/>
        <c:noMultiLvlLbl val="0"/>
      </c:catAx>
      <c:valAx>
        <c:axId val="534598624"/>
        <c:scaling>
          <c:orientation val="minMax"/>
          <c:max val="8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4596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[harsh.xlsx]All Charts and tables!SubjectiveQuestion1</c:name>
    <c:fmtId val="7"/>
  </c:pivotSource>
  <c:chart>
    <c:autoTitleDeleted val="0"/>
    <c:pivotFmts>
      <c:pivotFmt>
        <c:idx val="0"/>
      </c:pivotFmt>
      <c:pivotFmt>
        <c:idx val="1"/>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38100" cap="rnd">
            <a:solidFill>
              <a:schemeClr val="accent2"/>
            </a:solidFill>
            <a:round/>
          </a:ln>
          <a:effectLst/>
        </c:spPr>
        <c:marker>
          <c:symbol val="circle"/>
          <c:size val="8"/>
          <c:spPr>
            <a:solidFill>
              <a:schemeClr val="accent2">
                <a:tint val="77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38100" cap="rnd">
            <a:solidFill>
              <a:schemeClr val="accent2"/>
            </a:solidFill>
            <a:round/>
          </a:ln>
          <a:effectLst/>
        </c:spPr>
        <c:marker>
          <c:symbol val="circle"/>
          <c:size val="8"/>
          <c:spPr>
            <a:solidFill>
              <a:schemeClr val="accent2">
                <a:tint val="77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w="38100" cap="rnd">
            <a:solidFill>
              <a:schemeClr val="accent2"/>
            </a:solidFill>
            <a:round/>
          </a:ln>
          <a:effectLst/>
        </c:spPr>
        <c:marker>
          <c:symbol val="circle"/>
          <c:size val="8"/>
          <c:spPr>
            <a:solidFill>
              <a:schemeClr val="accent2">
                <a:tint val="77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Charts and tables'!$B$40</c:f>
              <c:strCache>
                <c:ptCount val="1"/>
                <c:pt idx="0">
                  <c:v>Count of RestaurantName</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Charts and tables'!$A$41:$A$56</c:f>
              <c:strCache>
                <c:ptCount val="15"/>
                <c:pt idx="0">
                  <c:v>India</c:v>
                </c:pt>
                <c:pt idx="1">
                  <c:v>United States of America</c:v>
                </c:pt>
                <c:pt idx="2">
                  <c:v>United Kingdom</c:v>
                </c:pt>
                <c:pt idx="3">
                  <c:v>South Africa</c:v>
                </c:pt>
                <c:pt idx="4">
                  <c:v>United Arab Emirates</c:v>
                </c:pt>
                <c:pt idx="5">
                  <c:v>Brazil</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'All Charts and tables'!$B$41:$B$56</c:f>
              <c:numCache>
                <c:formatCode>General</c:formatCode>
                <c:ptCount val="15"/>
                <c:pt idx="0">
                  <c:v>7559</c:v>
                </c:pt>
                <c:pt idx="1">
                  <c:v>434</c:v>
                </c:pt>
                <c:pt idx="2">
                  <c:v>80</c:v>
                </c:pt>
                <c:pt idx="3">
                  <c:v>60</c:v>
                </c:pt>
                <c:pt idx="4">
                  <c:v>60</c:v>
                </c:pt>
                <c:pt idx="5">
                  <c:v>59</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AF75-427F-89B6-A3A6CD9C3C44}"/>
            </c:ext>
          </c:extLst>
        </c:ser>
        <c:dLbls>
          <c:dLblPos val="outEnd"/>
          <c:showLegendKey val="0"/>
          <c:showVal val="1"/>
          <c:showCatName val="0"/>
          <c:showSerName val="0"/>
          <c:showPercent val="0"/>
          <c:showBubbleSize val="0"/>
        </c:dLbls>
        <c:gapWidth val="269"/>
        <c:overlap val="-27"/>
        <c:axId val="440470088"/>
        <c:axId val="440477960"/>
      </c:barChart>
      <c:lineChart>
        <c:grouping val="standard"/>
        <c:varyColors val="0"/>
        <c:ser>
          <c:idx val="1"/>
          <c:order val="1"/>
          <c:tx>
            <c:strRef>
              <c:f>'All Charts and tables'!$C$40</c:f>
              <c:strCache>
                <c:ptCount val="1"/>
                <c:pt idx="0">
                  <c:v>Average of Rating</c:v>
                </c:pt>
              </c:strCache>
            </c:strRef>
          </c:tx>
          <c:spPr>
            <a:ln w="28575" cap="rnd">
              <a:solidFill>
                <a:schemeClr val="accent2">
                  <a:tint val="77000"/>
                </a:schemeClr>
              </a:solidFill>
              <a:round/>
            </a:ln>
            <a:effectLst/>
          </c:spPr>
          <c:marker>
            <c:symbol val="circle"/>
            <c:size val="5"/>
            <c:spPr>
              <a:solidFill>
                <a:schemeClr val="accent2">
                  <a:tint val="77000"/>
                </a:schemeClr>
              </a:solidFill>
              <a:ln w="9525">
                <a:solidFill>
                  <a:schemeClr val="accent2">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Charts and tables'!$A$41:$A$56</c:f>
              <c:strCache>
                <c:ptCount val="15"/>
                <c:pt idx="0">
                  <c:v>India</c:v>
                </c:pt>
                <c:pt idx="1">
                  <c:v>United States of America</c:v>
                </c:pt>
                <c:pt idx="2">
                  <c:v>United Kingdom</c:v>
                </c:pt>
                <c:pt idx="3">
                  <c:v>South Africa</c:v>
                </c:pt>
                <c:pt idx="4">
                  <c:v>United Arab Emirates</c:v>
                </c:pt>
                <c:pt idx="5">
                  <c:v>Brazil</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'All Charts and tables'!$C$41:$C$56</c:f>
              <c:numCache>
                <c:formatCode>0.00</c:formatCode>
                <c:ptCount val="15"/>
                <c:pt idx="0">
                  <c:v>3.0265643603651315</c:v>
                </c:pt>
                <c:pt idx="1">
                  <c:v>4.011290322580642</c:v>
                </c:pt>
                <c:pt idx="2">
                  <c:v>4.0999999999999996</c:v>
                </c:pt>
                <c:pt idx="3">
                  <c:v>4.2100000000000009</c:v>
                </c:pt>
                <c:pt idx="4">
                  <c:v>4.2333333333333352</c:v>
                </c:pt>
                <c:pt idx="5">
                  <c:v>3.8949152542372882</c:v>
                </c:pt>
                <c:pt idx="6">
                  <c:v>4.2624999999999993</c:v>
                </c:pt>
                <c:pt idx="7">
                  <c:v>4.3</c:v>
                </c:pt>
                <c:pt idx="8">
                  <c:v>3.6583333333333337</c:v>
                </c:pt>
                <c:pt idx="9">
                  <c:v>4.4681818181818187</c:v>
                </c:pt>
                <c:pt idx="10">
                  <c:v>4.295238095238096</c:v>
                </c:pt>
                <c:pt idx="11">
                  <c:v>3.87</c:v>
                </c:pt>
                <c:pt idx="12">
                  <c:v>3.5750000000000002</c:v>
                </c:pt>
                <c:pt idx="13">
                  <c:v>4.0599999999999996</c:v>
                </c:pt>
                <c:pt idx="14">
                  <c:v>3.5750000000000002</c:v>
                </c:pt>
              </c:numCache>
            </c:numRef>
          </c:val>
          <c:smooth val="0"/>
          <c:extLst>
            <c:ext xmlns:c16="http://schemas.microsoft.com/office/drawing/2014/chart" uri="{C3380CC4-5D6E-409C-BE32-E72D297353CC}">
              <c16:uniqueId val="{00000001-AF75-427F-89B6-A3A6CD9C3C44}"/>
            </c:ext>
          </c:extLst>
        </c:ser>
        <c:dLbls>
          <c:showLegendKey val="0"/>
          <c:showVal val="1"/>
          <c:showCatName val="0"/>
          <c:showSerName val="0"/>
          <c:showPercent val="0"/>
          <c:showBubbleSize val="0"/>
        </c:dLbls>
        <c:marker val="1"/>
        <c:smooth val="0"/>
        <c:axId val="440466808"/>
        <c:axId val="440466152"/>
      </c:lineChart>
      <c:catAx>
        <c:axId val="440470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77960"/>
        <c:crosses val="autoZero"/>
        <c:auto val="1"/>
        <c:lblAlgn val="ctr"/>
        <c:lblOffset val="100"/>
        <c:noMultiLvlLbl val="0"/>
      </c:catAx>
      <c:valAx>
        <c:axId val="440477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70088"/>
        <c:crosses val="autoZero"/>
        <c:crossBetween val="between"/>
      </c:valAx>
      <c:valAx>
        <c:axId val="44046615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66808"/>
        <c:crosses val="max"/>
        <c:crossBetween val="between"/>
      </c:valAx>
      <c:catAx>
        <c:axId val="440466808"/>
        <c:scaling>
          <c:orientation val="minMax"/>
        </c:scaling>
        <c:delete val="1"/>
        <c:axPos val="b"/>
        <c:numFmt formatCode="General" sourceLinked="1"/>
        <c:majorTickMark val="none"/>
        <c:minorTickMark val="none"/>
        <c:tickLblPos val="nextTo"/>
        <c:crossAx val="44046615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[harsh.xlsx]All Charts and tables!CountryAndAverageCostOfTwo</c:name>
    <c:fmtId val="32"/>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Average cost for two ($) in each Country</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a:solidFill>
              <a:schemeClr val="accent2"/>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w="28575" cap="rnd">
            <a:solidFill>
              <a:schemeClr val="accent2"/>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'All Charts and tables'!$B$76</c:f>
              <c:strCache>
                <c:ptCount val="1"/>
                <c:pt idx="0">
                  <c:v>Total</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'All Charts and tables'!$A$77:$A$92</c:f>
              <c:strCache>
                <c:ptCount val="15"/>
                <c:pt idx="0">
                  <c:v>Turkey</c:v>
                </c:pt>
                <c:pt idx="1">
                  <c:v>Sri Lanka</c:v>
                </c:pt>
                <c:pt idx="2">
                  <c:v>India</c:v>
                </c:pt>
                <c:pt idx="3">
                  <c:v>Australia</c:v>
                </c:pt>
                <c:pt idx="4">
                  <c:v>Indonesia</c:v>
                </c:pt>
                <c:pt idx="5">
                  <c:v>South Africa</c:v>
                </c:pt>
                <c:pt idx="6">
                  <c:v>United States of America</c:v>
                </c:pt>
                <c:pt idx="7">
                  <c:v>Canada</c:v>
                </c:pt>
                <c:pt idx="8">
                  <c:v>Brazil</c:v>
                </c:pt>
                <c:pt idx="9">
                  <c:v>New Zealand</c:v>
                </c:pt>
                <c:pt idx="10">
                  <c:v>United Arab Emirates</c:v>
                </c:pt>
                <c:pt idx="11">
                  <c:v>United Kingdom</c:v>
                </c:pt>
                <c:pt idx="12">
                  <c:v>Qatar</c:v>
                </c:pt>
                <c:pt idx="13">
                  <c:v>Singapore</c:v>
                </c:pt>
                <c:pt idx="14">
                  <c:v>Philippines</c:v>
                </c:pt>
              </c:strCache>
            </c:strRef>
          </c:cat>
          <c:val>
            <c:numRef>
              <c:f>'All Charts and tables'!$B$77:$B$92</c:f>
              <c:numCache>
                <c:formatCode>0.00</c:formatCode>
                <c:ptCount val="15"/>
                <c:pt idx="0">
                  <c:v>2.8850000000000007</c:v>
                </c:pt>
                <c:pt idx="1">
                  <c:v>7.3625000000000016</c:v>
                </c:pt>
                <c:pt idx="2">
                  <c:v>7.9942796666225986</c:v>
                </c:pt>
                <c:pt idx="3">
                  <c:v>16.135833333333331</c:v>
                </c:pt>
                <c:pt idx="4">
                  <c:v>17.996190476190474</c:v>
                </c:pt>
                <c:pt idx="5">
                  <c:v>22.245866666666664</c:v>
                </c:pt>
                <c:pt idx="6">
                  <c:v>26.152073732718893</c:v>
                </c:pt>
                <c:pt idx="7">
                  <c:v>27.1875</c:v>
                </c:pt>
                <c:pt idx="8">
                  <c:v>27.203389830508474</c:v>
                </c:pt>
                <c:pt idx="9">
                  <c:v>43.244999999999997</c:v>
                </c:pt>
                <c:pt idx="10">
                  <c:v>44.93249999999999</c:v>
                </c:pt>
                <c:pt idx="11">
                  <c:v>60.243749999999999</c:v>
                </c:pt>
                <c:pt idx="12">
                  <c:v>60.412500000000001</c:v>
                </c:pt>
                <c:pt idx="13">
                  <c:v>116.8125</c:v>
                </c:pt>
                <c:pt idx="14">
                  <c:v>118.90454545454544</c:v>
                </c:pt>
              </c:numCache>
            </c:numRef>
          </c:val>
          <c:smooth val="0"/>
          <c:extLst>
            <c:ext xmlns:c16="http://schemas.microsoft.com/office/drawing/2014/chart" uri="{C3380CC4-5D6E-409C-BE32-E72D297353CC}">
              <c16:uniqueId val="{00000000-A0C9-42DE-AA81-2BE5B9E91496}"/>
            </c:ext>
          </c:extLst>
        </c:ser>
        <c:dLbls>
          <c:dLblPos val="t"/>
          <c:showLegendKey val="0"/>
          <c:showVal val="1"/>
          <c:showCatName val="0"/>
          <c:showSerName val="0"/>
          <c:showPercent val="0"/>
          <c:showBubbleSize val="0"/>
        </c:dLbls>
        <c:marker val="1"/>
        <c:smooth val="0"/>
        <c:axId val="588864576"/>
        <c:axId val="588864904"/>
      </c:lineChart>
      <c:catAx>
        <c:axId val="588864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88864904"/>
        <c:crosses val="autoZero"/>
        <c:auto val="1"/>
        <c:lblAlgn val="ctr"/>
        <c:lblOffset val="100"/>
        <c:noMultiLvlLbl val="0"/>
      </c:catAx>
      <c:valAx>
        <c:axId val="588864904"/>
        <c:scaling>
          <c:orientation val="minMax"/>
        </c:scaling>
        <c:delete val="0"/>
        <c:axPos val="l"/>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8864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AA60E1-9457-1FC8-FF4B-D86C9B1DA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B1A041-3488-36DB-365C-B23A5C9142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874C3D-F0C5-491A-A0CE-3ABC75B3E633}" type="datetimeFigureOut">
              <a:rPr lang="en-IN" smtClean="0"/>
              <a:t>19-06-2024</a:t>
            </a:fld>
            <a:endParaRPr lang="en-IN"/>
          </a:p>
        </p:txBody>
      </p:sp>
      <p:sp>
        <p:nvSpPr>
          <p:cNvPr id="4" name="Footer Placeholder 3">
            <a:extLst>
              <a:ext uri="{FF2B5EF4-FFF2-40B4-BE49-F238E27FC236}">
                <a16:creationId xmlns:a16="http://schemas.microsoft.com/office/drawing/2014/main" id="{80C3EAB9-F029-0536-F15F-107FFAB775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Harsh Vardhan Patel</a:t>
            </a:r>
          </a:p>
        </p:txBody>
      </p:sp>
      <p:sp>
        <p:nvSpPr>
          <p:cNvPr id="5" name="Slide Number Placeholder 4">
            <a:extLst>
              <a:ext uri="{FF2B5EF4-FFF2-40B4-BE49-F238E27FC236}">
                <a16:creationId xmlns:a16="http://schemas.microsoft.com/office/drawing/2014/main" id="{F13BE02F-2091-C8C7-77CD-328D3B0579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BB56C9-BC2E-4AF5-87F8-40CAACD14635}" type="slidenum">
              <a:rPr lang="en-IN" smtClean="0"/>
              <a:t>‹#›</a:t>
            </a:fld>
            <a:endParaRPr lang="en-IN"/>
          </a:p>
        </p:txBody>
      </p:sp>
    </p:spTree>
    <p:extLst>
      <p:ext uri="{BB962C8B-B14F-4D97-AF65-F5344CB8AC3E}">
        <p14:creationId xmlns:p14="http://schemas.microsoft.com/office/powerpoint/2010/main" val="25886319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B8685-A8CE-478E-A17B-17AF48939E05}"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Harsh Vardhan Patel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570D6-3373-4AA9-810A-976172D2C6A5}" type="slidenum">
              <a:rPr lang="en-IN" smtClean="0"/>
              <a:t>‹#›</a:t>
            </a:fld>
            <a:endParaRPr lang="en-IN"/>
          </a:p>
        </p:txBody>
      </p:sp>
    </p:spTree>
    <p:extLst>
      <p:ext uri="{BB962C8B-B14F-4D97-AF65-F5344CB8AC3E}">
        <p14:creationId xmlns:p14="http://schemas.microsoft.com/office/powerpoint/2010/main" val="15715109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1637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383F5-2B00-4D39-AA4F-0F7469E6FEE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20089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07296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2309679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49287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807786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86306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595372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10054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56881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383F5-2B00-4D39-AA4F-0F7469E6FEE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421094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383F5-2B00-4D39-AA4F-0F7469E6FEE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15009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383F5-2B00-4D39-AA4F-0F7469E6FEE0}"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381833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383F5-2B00-4D39-AA4F-0F7469E6FEE0}"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104963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383F5-2B00-4D39-AA4F-0F7469E6FEE0}"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177813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383F5-2B00-4D39-AA4F-0F7469E6FEE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140541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383F5-2B00-4D39-AA4F-0F7469E6FEE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91235-4986-44F7-AD3E-668744AA528E}" type="slidenum">
              <a:rPr lang="en-IN" smtClean="0"/>
              <a:t>‹#›</a:t>
            </a:fld>
            <a:endParaRPr lang="en-IN"/>
          </a:p>
        </p:txBody>
      </p:sp>
    </p:spTree>
    <p:extLst>
      <p:ext uri="{BB962C8B-B14F-4D97-AF65-F5344CB8AC3E}">
        <p14:creationId xmlns:p14="http://schemas.microsoft.com/office/powerpoint/2010/main" val="269940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7383F5-2B00-4D39-AA4F-0F7469E6FEE0}" type="datetimeFigureOut">
              <a:rPr lang="en-IN" smtClean="0"/>
              <a:t>19-06-2024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191235-4986-44F7-AD3E-668744AA528E}" type="slidenum">
              <a:rPr lang="en-IN" smtClean="0"/>
              <a:t>‹#›</a:t>
            </a:fld>
            <a:endParaRPr lang="en-IN"/>
          </a:p>
        </p:txBody>
      </p:sp>
    </p:spTree>
    <p:extLst>
      <p:ext uri="{BB962C8B-B14F-4D97-AF65-F5344CB8AC3E}">
        <p14:creationId xmlns:p14="http://schemas.microsoft.com/office/powerpoint/2010/main" val="33926674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32760" y="685799"/>
            <a:ext cx="6416039" cy="1371600"/>
          </a:xfrm>
        </p:spPr>
        <p:txBody>
          <a:bodyPr>
            <a:normAutofit/>
          </a:bodyPr>
          <a:lstStyle/>
          <a:p>
            <a:pPr algn="ctr"/>
            <a:r>
              <a:rPr lang="en-US" b="1" dirty="0">
                <a:solidFill>
                  <a:schemeClr val="bg1"/>
                </a:solidFill>
                <a:latin typeface="Arial Black" panose="020B0A04020102020204" pitchFamily="34" charset="0"/>
              </a:rPr>
              <a:t>Data Analysis</a:t>
            </a:r>
            <a:endParaRPr lang="en-IN" b="1" dirty="0">
              <a:solidFill>
                <a:schemeClr val="bg1"/>
              </a:solidFill>
              <a:latin typeface="Arial Black" panose="020B0A04020102020204" pitchFamily="34" charset="0"/>
            </a:endParaRPr>
          </a:p>
        </p:txBody>
      </p:sp>
      <p:sp>
        <p:nvSpPr>
          <p:cNvPr id="9" name="Text Placeholder 8">
            <a:extLst>
              <a:ext uri="{FF2B5EF4-FFF2-40B4-BE49-F238E27FC236}">
                <a16:creationId xmlns:a16="http://schemas.microsoft.com/office/drawing/2014/main" id="{6F19413A-121D-7AAD-BF0D-FA61C990FE5F}"/>
              </a:ext>
            </a:extLst>
          </p:cNvPr>
          <p:cNvSpPr>
            <a:spLocks noGrp="1"/>
          </p:cNvSpPr>
          <p:nvPr>
            <p:ph type="body" sz="half" idx="2"/>
          </p:nvPr>
        </p:nvSpPr>
        <p:spPr>
          <a:xfrm>
            <a:off x="9174398" y="6111241"/>
            <a:ext cx="3017602" cy="746759"/>
          </a:xfrm>
        </p:spPr>
        <p:txBody>
          <a:bodyPr/>
          <a:lstStyle/>
          <a:p>
            <a:r>
              <a:rPr lang="en-IN" dirty="0">
                <a:solidFill>
                  <a:schemeClr val="bg1"/>
                </a:solidFill>
              </a:rPr>
              <a:t>Harsh Vardhan Patel</a:t>
            </a:r>
          </a:p>
        </p:txBody>
      </p:sp>
    </p:spTree>
    <p:extLst>
      <p:ext uri="{BB962C8B-B14F-4D97-AF65-F5344CB8AC3E}">
        <p14:creationId xmlns:p14="http://schemas.microsoft.com/office/powerpoint/2010/main" val="65069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0" y="182880"/>
            <a:ext cx="9034144" cy="914401"/>
          </a:xfrm>
        </p:spPr>
        <p:txBody>
          <a:bodyPr>
            <a:normAutofit/>
          </a:bodyPr>
          <a:lstStyle/>
          <a:p>
            <a:pPr algn="ctr"/>
            <a:r>
              <a:rPr lang="en-US" sz="3200" b="1" dirty="0">
                <a:latin typeface="Arial Black" panose="020B0A04020102020204" pitchFamily="34" charset="0"/>
              </a:rPr>
              <a:t>Average cost for two</a:t>
            </a:r>
            <a:endParaRPr lang="en-IN" sz="3200" b="1" dirty="0">
              <a:latin typeface="Arial Black" panose="020B0A04020102020204" pitchFamily="34" charset="0"/>
            </a:endParaRPr>
          </a:p>
        </p:txBody>
      </p:sp>
      <p:sp>
        <p:nvSpPr>
          <p:cNvPr id="5" name="TextBox 4"/>
          <p:cNvSpPr txBox="1"/>
          <p:nvPr/>
        </p:nvSpPr>
        <p:spPr>
          <a:xfrm>
            <a:off x="1396997" y="3525520"/>
            <a:ext cx="10193339" cy="2862322"/>
          </a:xfrm>
          <a:prstGeom prst="rect">
            <a:avLst/>
          </a:prstGeom>
          <a:noFill/>
        </p:spPr>
        <p:txBody>
          <a:bodyPr wrap="square" rtlCol="0">
            <a:spAutoFit/>
          </a:bodyPr>
          <a:lstStyle/>
          <a:p>
            <a:pPr marL="285750" lvl="0" indent="-285750">
              <a:buFont typeface="Arial" panose="020B0604020202020204" pitchFamily="34" charset="0"/>
              <a:buChar char="•"/>
            </a:pPr>
            <a:r>
              <a:rPr lang="en-IN" b="1" dirty="0"/>
              <a:t>Least</a:t>
            </a:r>
            <a:r>
              <a:rPr lang="en-IN" dirty="0"/>
              <a:t> average cost for two people is in </a:t>
            </a:r>
            <a:r>
              <a:rPr lang="en-IN" b="1" dirty="0"/>
              <a:t>Sri Lanka</a:t>
            </a:r>
            <a:r>
              <a:rPr lang="en-IN" dirty="0"/>
              <a:t> with costing </a:t>
            </a:r>
            <a:r>
              <a:rPr lang="en-IN" b="1" dirty="0"/>
              <a:t>7.36</a:t>
            </a:r>
            <a:r>
              <a:rPr lang="en-IN" dirty="0"/>
              <a:t> US dollars.</a:t>
            </a:r>
          </a:p>
          <a:p>
            <a:pPr lvl="0"/>
            <a:endParaRPr lang="en-IN" dirty="0"/>
          </a:p>
          <a:p>
            <a:pPr marL="285750" lvl="0" indent="-285750">
              <a:buFont typeface="Arial" panose="020B0604020202020204" pitchFamily="34" charset="0"/>
              <a:buChar char="•"/>
            </a:pPr>
            <a:r>
              <a:rPr lang="en-IN" b="1" dirty="0"/>
              <a:t>Highest</a:t>
            </a:r>
            <a:r>
              <a:rPr lang="en-IN" dirty="0"/>
              <a:t> average cost for two people in </a:t>
            </a:r>
            <a:r>
              <a:rPr lang="en-IN" b="1" dirty="0"/>
              <a:t>Singapore</a:t>
            </a:r>
            <a:r>
              <a:rPr lang="en-IN" dirty="0"/>
              <a:t> with costing </a:t>
            </a:r>
            <a:r>
              <a:rPr lang="en-IN" b="1" dirty="0"/>
              <a:t>116.81</a:t>
            </a:r>
            <a:r>
              <a:rPr lang="en-IN" dirty="0"/>
              <a:t> US dollars respectively.</a:t>
            </a:r>
          </a:p>
          <a:p>
            <a:r>
              <a:rPr lang="en-IN" dirty="0"/>
              <a:t>  </a:t>
            </a:r>
          </a:p>
          <a:p>
            <a:pPr marL="285750" lvl="0" indent="-285750">
              <a:buFont typeface="Arial" panose="020B0604020202020204" pitchFamily="34" charset="0"/>
              <a:buChar char="•"/>
            </a:pPr>
            <a:r>
              <a:rPr lang="en-IN" dirty="0"/>
              <a:t>From the chart we can recommend the business to open a restaurant either in Sri Lanka or in India as the average cost for two is less than 10 dollars.</a:t>
            </a:r>
          </a:p>
          <a:p>
            <a:pPr marL="28575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Considering all the factors such as groceries and rent, it is less expensive for the business and will help in generating more profits.</a:t>
            </a:r>
          </a:p>
          <a:p>
            <a:endParaRPr lang="en-IN" dirty="0"/>
          </a:p>
        </p:txBody>
      </p:sp>
      <p:graphicFrame>
        <p:nvGraphicFramePr>
          <p:cNvPr id="8" name="Chart 7">
            <a:extLst>
              <a:ext uri="{FF2B5EF4-FFF2-40B4-BE49-F238E27FC236}">
                <a16:creationId xmlns:a16="http://schemas.microsoft.com/office/drawing/2014/main" id="{00000000-0008-0000-0300-00000E000000}"/>
              </a:ext>
            </a:extLst>
          </p:cNvPr>
          <p:cNvGraphicFramePr>
            <a:graphicFrameLocks/>
          </p:cNvGraphicFramePr>
          <p:nvPr>
            <p:extLst>
              <p:ext uri="{D42A27DB-BD31-4B8C-83A1-F6EECF244321}">
                <p14:modId xmlns:p14="http://schemas.microsoft.com/office/powerpoint/2010/main" val="2341912407"/>
              </p:ext>
            </p:extLst>
          </p:nvPr>
        </p:nvGraphicFramePr>
        <p:xfrm>
          <a:off x="1581926" y="1037198"/>
          <a:ext cx="9197834" cy="23918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308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7560"/>
          </a:xfrm>
        </p:spPr>
        <p:txBody>
          <a:bodyPr/>
          <a:lstStyle/>
          <a:p>
            <a:pPr algn="ctr"/>
            <a:r>
              <a:rPr lang="en-US" b="1" dirty="0">
                <a:latin typeface="Arial Black" panose="020B0A04020102020204" pitchFamily="34" charset="0"/>
              </a:rPr>
              <a:t>Rating of restaurants</a:t>
            </a:r>
            <a:endParaRPr lang="en-IN"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1484311" y="1797724"/>
            <a:ext cx="4424679" cy="2031325"/>
          </a:xfrm>
          <a:prstGeom prst="rect">
            <a:avLst/>
          </a:prstGeom>
        </p:spPr>
      </p:pic>
      <p:pic>
        <p:nvPicPr>
          <p:cNvPr id="5" name="Picture 4"/>
          <p:cNvPicPr/>
          <p:nvPr/>
        </p:nvPicPr>
        <p:blipFill>
          <a:blip r:embed="rId3"/>
          <a:stretch>
            <a:fillRect/>
          </a:stretch>
        </p:blipFill>
        <p:spPr>
          <a:xfrm>
            <a:off x="6349999" y="1797725"/>
            <a:ext cx="5313681" cy="2031325"/>
          </a:xfrm>
          <a:prstGeom prst="rect">
            <a:avLst/>
          </a:prstGeom>
        </p:spPr>
      </p:pic>
      <p:sp>
        <p:nvSpPr>
          <p:cNvPr id="6" name="TextBox 5"/>
          <p:cNvSpPr txBox="1"/>
          <p:nvPr/>
        </p:nvSpPr>
        <p:spPr>
          <a:xfrm>
            <a:off x="1484311" y="4143412"/>
            <a:ext cx="10632123" cy="2031325"/>
          </a:xfrm>
          <a:prstGeom prst="rect">
            <a:avLst/>
          </a:prstGeom>
          <a:noFill/>
        </p:spPr>
        <p:txBody>
          <a:bodyPr wrap="square" rtlCol="0">
            <a:spAutoFit/>
          </a:bodyPr>
          <a:lstStyle/>
          <a:p>
            <a:pPr marL="285750" lvl="0" indent="-285750">
              <a:buFont typeface="Arial" panose="020B0604020202020204" pitchFamily="34" charset="0"/>
              <a:buChar char="•"/>
            </a:pPr>
            <a:r>
              <a:rPr lang="en-IN" dirty="0"/>
              <a:t>The visual on the left side represents the biggest competitors for the management in </a:t>
            </a:r>
            <a:r>
              <a:rPr lang="en-IN" b="1" dirty="0"/>
              <a:t>Australia, Canada, Singapore, Sri Lanka and Qatar</a:t>
            </a:r>
            <a:r>
              <a:rPr lang="en-IN" dirty="0"/>
              <a:t>.</a:t>
            </a:r>
          </a:p>
          <a:p>
            <a:pPr marL="285750" lvl="0" indent="-285750">
              <a:buFont typeface="Arial" panose="020B0604020202020204" pitchFamily="34" charset="0"/>
              <a:buChar char="•"/>
            </a:pPr>
            <a:r>
              <a:rPr lang="en-IN" dirty="0"/>
              <a:t>Considering only the restaurants </a:t>
            </a:r>
            <a:r>
              <a:rPr lang="en-IN" b="1" dirty="0"/>
              <a:t>above 4.5</a:t>
            </a:r>
            <a:r>
              <a:rPr lang="en-IN" dirty="0"/>
              <a:t> rating as the competitors, there are </a:t>
            </a:r>
            <a:r>
              <a:rPr lang="en-IN" b="1" dirty="0"/>
              <a:t>13 restaurants</a:t>
            </a:r>
            <a:r>
              <a:rPr lang="en-IN" dirty="0"/>
              <a:t> which could possibly be the competitors.</a:t>
            </a:r>
          </a:p>
          <a:p>
            <a:pPr marL="285750" lvl="0" indent="-285750">
              <a:buFont typeface="Arial" panose="020B0604020202020204" pitchFamily="34" charset="0"/>
              <a:buChar char="•"/>
            </a:pPr>
            <a:r>
              <a:rPr lang="en-IN" dirty="0"/>
              <a:t>The visual on the right side represents the restaurants which come under lower bracket (1-2, 2-3) and there are totally </a:t>
            </a:r>
            <a:r>
              <a:rPr lang="en-IN" b="1" dirty="0"/>
              <a:t>7 restaurants</a:t>
            </a:r>
            <a:r>
              <a:rPr lang="en-IN" dirty="0"/>
              <a:t> in the suggested countries.</a:t>
            </a:r>
          </a:p>
          <a:p>
            <a:endParaRPr lang="en-IN" dirty="0"/>
          </a:p>
        </p:txBody>
      </p:sp>
    </p:spTree>
    <p:extLst>
      <p:ext uri="{BB962C8B-B14F-4D97-AF65-F5344CB8AC3E}">
        <p14:creationId xmlns:p14="http://schemas.microsoft.com/office/powerpoint/2010/main" val="208167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17880"/>
          </a:xfrm>
        </p:spPr>
        <p:txBody>
          <a:bodyPr/>
          <a:lstStyle/>
          <a:p>
            <a:pPr algn="ctr"/>
            <a:r>
              <a:rPr lang="en-US" b="1" dirty="0">
                <a:latin typeface="Arial Black" panose="020B0A04020102020204" pitchFamily="34" charset="0"/>
              </a:rPr>
              <a:t>CUISINES</a:t>
            </a:r>
            <a:endParaRPr lang="en-IN"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1569558" y="1589587"/>
            <a:ext cx="3741744" cy="4320914"/>
          </a:xfrm>
          <a:prstGeom prst="rect">
            <a:avLst/>
          </a:prstGeom>
        </p:spPr>
      </p:pic>
      <p:sp>
        <p:nvSpPr>
          <p:cNvPr id="5" name="TextBox 4"/>
          <p:cNvSpPr txBox="1"/>
          <p:nvPr/>
        </p:nvSpPr>
        <p:spPr>
          <a:xfrm>
            <a:off x="5567680" y="1847850"/>
            <a:ext cx="6214746" cy="4062651"/>
          </a:xfrm>
          <a:prstGeom prst="rect">
            <a:avLst/>
          </a:prstGeom>
          <a:noFill/>
        </p:spPr>
        <p:txBody>
          <a:bodyPr wrap="square" rtlCol="0">
            <a:spAutoFit/>
          </a:bodyPr>
          <a:lstStyle/>
          <a:p>
            <a:pPr marL="285750" lvl="0" indent="-285750">
              <a:buFont typeface="Arial" panose="020B0604020202020204" pitchFamily="34" charset="0"/>
              <a:buChar char="•"/>
            </a:pPr>
            <a:r>
              <a:rPr lang="en-IN" sz="2000" dirty="0"/>
              <a:t>Considering the </a:t>
            </a:r>
            <a:r>
              <a:rPr lang="en-IN" sz="2000" b="1" dirty="0"/>
              <a:t>10 least rated cuisines</a:t>
            </a:r>
            <a:r>
              <a:rPr lang="en-IN" sz="2000" dirty="0"/>
              <a:t>, the least rated cuisine among them is “</a:t>
            </a:r>
            <a:r>
              <a:rPr lang="en-IN" sz="2000" b="1" dirty="0"/>
              <a:t>Coffee and Tea, Modern Australian</a:t>
            </a:r>
            <a:r>
              <a:rPr lang="en-IN" sz="2000" dirty="0"/>
              <a:t>” with a rating of </a:t>
            </a:r>
            <a:r>
              <a:rPr lang="en-IN" sz="2000" b="1" dirty="0"/>
              <a:t>2.40</a:t>
            </a:r>
            <a:r>
              <a:rPr lang="en-IN" sz="2000" dirty="0"/>
              <a:t> and the cuisine “</a:t>
            </a:r>
            <a:r>
              <a:rPr lang="en-IN" sz="2000" b="1" dirty="0"/>
              <a:t>Western, Fusion, Fast Food</a:t>
            </a:r>
            <a:r>
              <a:rPr lang="en-IN" sz="2000" dirty="0"/>
              <a:t>” is with a rating of </a:t>
            </a:r>
            <a:r>
              <a:rPr lang="en-IN" sz="2000" b="1" dirty="0"/>
              <a:t>3.20</a:t>
            </a:r>
            <a:r>
              <a:rPr lang="en-IN" sz="2000" dirty="0"/>
              <a:t>.</a:t>
            </a:r>
          </a:p>
          <a:p>
            <a:endParaRPr lang="en-IN" sz="2000" dirty="0"/>
          </a:p>
          <a:p>
            <a:pPr marL="285750" lvl="0" indent="-285750">
              <a:buFont typeface="Arial" panose="020B0604020202020204" pitchFamily="34" charset="0"/>
              <a:buChar char="•"/>
            </a:pPr>
            <a:r>
              <a:rPr lang="en-IN" sz="2000" dirty="0"/>
              <a:t>These are the cuisines that a newly opening restaurant should concentrate more to gain better feedback when compared to others.</a:t>
            </a:r>
          </a:p>
          <a:p>
            <a:endParaRPr lang="en-IN" sz="2000" dirty="0"/>
          </a:p>
          <a:p>
            <a:pPr marL="285750" lvl="0" indent="-285750">
              <a:buFont typeface="Arial" panose="020B0604020202020204" pitchFamily="34" charset="0"/>
              <a:buChar char="•"/>
            </a:pPr>
            <a:r>
              <a:rPr lang="en-IN" sz="2000" dirty="0"/>
              <a:t>If a newly opening restaurant is to concentrate more on other cuisines it is hard to gain a better feedback as they already have a better rating.</a:t>
            </a:r>
          </a:p>
          <a:p>
            <a:endParaRPr lang="en-IN" sz="2000" dirty="0"/>
          </a:p>
        </p:txBody>
      </p:sp>
    </p:spTree>
    <p:extLst>
      <p:ext uri="{BB962C8B-B14F-4D97-AF65-F5344CB8AC3E}">
        <p14:creationId xmlns:p14="http://schemas.microsoft.com/office/powerpoint/2010/main" val="145178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34496"/>
          </a:xfrm>
        </p:spPr>
        <p:txBody>
          <a:bodyPr>
            <a:normAutofit fontScale="90000"/>
          </a:bodyPr>
          <a:lstStyle/>
          <a:p>
            <a:pPr algn="ctr"/>
            <a:r>
              <a:rPr lang="en-US" b="1" dirty="0">
                <a:latin typeface="Arial Black" panose="020B0A04020102020204" pitchFamily="34" charset="0"/>
              </a:rPr>
              <a:t>Average rate of cuisines</a:t>
            </a:r>
            <a:endParaRPr lang="en-IN"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1686560" y="1619250"/>
            <a:ext cx="6911416" cy="3058737"/>
          </a:xfrm>
          <a:prstGeom prst="rect">
            <a:avLst/>
          </a:prstGeom>
        </p:spPr>
      </p:pic>
      <p:sp>
        <p:nvSpPr>
          <p:cNvPr id="5" name="TextBox 4"/>
          <p:cNvSpPr txBox="1"/>
          <p:nvPr/>
        </p:nvSpPr>
        <p:spPr>
          <a:xfrm>
            <a:off x="8915400" y="1619250"/>
            <a:ext cx="3076575" cy="4062651"/>
          </a:xfrm>
          <a:prstGeom prst="rect">
            <a:avLst/>
          </a:prstGeom>
          <a:noFill/>
        </p:spPr>
        <p:txBody>
          <a:bodyPr wrap="square" rtlCol="0">
            <a:spAutoFit/>
          </a:bodyPr>
          <a:lstStyle/>
          <a:p>
            <a:pPr marL="342900" lvl="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According to the given data, it is evident that the rating and rates of cuisines are not correlated.</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 cuisine with average cost of $60 has the same rating as when compared with a cuisine that has an average cost of $22.5</a:t>
            </a:r>
          </a:p>
          <a:p>
            <a:endParaRPr lang="en-IN" dirty="0"/>
          </a:p>
        </p:txBody>
      </p:sp>
      <p:sp>
        <p:nvSpPr>
          <p:cNvPr id="6" name="TextBox 5"/>
          <p:cNvSpPr txBox="1"/>
          <p:nvPr/>
        </p:nvSpPr>
        <p:spPr>
          <a:xfrm>
            <a:off x="1828799" y="5054409"/>
            <a:ext cx="7305675" cy="1471297"/>
          </a:xfrm>
          <a:prstGeom prst="rect">
            <a:avLst/>
          </a:prstGeom>
          <a:noFill/>
        </p:spPr>
        <p:txBody>
          <a:bodyPr wrap="square" rtlCol="0">
            <a:spAutoFit/>
          </a:bodyPr>
          <a:lstStyle/>
          <a:p>
            <a:pPr marL="342900" lvl="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rate of cuisine does not necessarily be higher. It is better to </a:t>
            </a:r>
            <a:r>
              <a:rPr lang="en-IN" sz="2310" dirty="0">
                <a:latin typeface="Arial" panose="020B0604020202020204" pitchFamily="34" charset="0"/>
                <a:cs typeface="Arial" panose="020B0604020202020204" pitchFamily="34" charset="0"/>
              </a:rPr>
              <a:t>consider</a:t>
            </a:r>
            <a:r>
              <a:rPr lang="en-IN" sz="2400" dirty="0">
                <a:latin typeface="Arial" panose="020B0604020202020204" pitchFamily="34" charset="0"/>
                <a:cs typeface="Arial" panose="020B0604020202020204" pitchFamily="34" charset="0"/>
              </a:rPr>
              <a:t> the cuisines which can be costed at a medium cost.</a:t>
            </a:r>
          </a:p>
          <a:p>
            <a:endParaRPr lang="en-IN" dirty="0"/>
          </a:p>
        </p:txBody>
      </p:sp>
    </p:spTree>
    <p:extLst>
      <p:ext uri="{BB962C8B-B14F-4D97-AF65-F5344CB8AC3E}">
        <p14:creationId xmlns:p14="http://schemas.microsoft.com/office/powerpoint/2010/main" val="242091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379"/>
            <a:ext cx="10515600" cy="1325563"/>
          </a:xfrm>
        </p:spPr>
        <p:txBody>
          <a:bodyPr>
            <a:normAutofit/>
          </a:bodyPr>
          <a:lstStyle/>
          <a:p>
            <a:pPr algn="ctr"/>
            <a:r>
              <a:rPr lang="en-US" sz="6000" b="1" dirty="0">
                <a:latin typeface="Arial Black" panose="020B0A04020102020204" pitchFamily="34" charset="0"/>
              </a:rPr>
              <a:t>Dashboard</a:t>
            </a:r>
            <a:endParaRPr lang="en-IN" sz="6000" b="1" dirty="0">
              <a:latin typeface="Arial Black" panose="020B0A04020102020204" pitchFamily="34" charset="0"/>
            </a:endParaRPr>
          </a:p>
        </p:txBody>
      </p:sp>
      <p:graphicFrame>
        <p:nvGraphicFramePr>
          <p:cNvPr id="3" name="Object 2">
            <a:extLst>
              <a:ext uri="{FF2B5EF4-FFF2-40B4-BE49-F238E27FC236}">
                <a16:creationId xmlns:a16="http://schemas.microsoft.com/office/drawing/2014/main" id="{9902BD5C-316C-991F-8981-21851D738C8B}"/>
              </a:ext>
            </a:extLst>
          </p:cNvPr>
          <p:cNvGraphicFramePr>
            <a:graphicFrameLocks noChangeAspect="1"/>
          </p:cNvGraphicFramePr>
          <p:nvPr>
            <p:extLst>
              <p:ext uri="{D42A27DB-BD31-4B8C-83A1-F6EECF244321}">
                <p14:modId xmlns:p14="http://schemas.microsoft.com/office/powerpoint/2010/main" val="1749671212"/>
              </p:ext>
            </p:extLst>
          </p:nvPr>
        </p:nvGraphicFramePr>
        <p:xfrm>
          <a:off x="2031999" y="1609725"/>
          <a:ext cx="9757859" cy="4364355"/>
        </p:xfrm>
        <a:graphic>
          <a:graphicData uri="http://schemas.openxmlformats.org/presentationml/2006/ole">
            <mc:AlternateContent xmlns:mc="http://schemas.openxmlformats.org/markup-compatibility/2006">
              <mc:Choice xmlns:v="urn:schemas-microsoft-com:vml" Requires="v">
                <p:oleObj name="Worksheet" r:id="rId2" imgW="22060006" imgH="9860249" progId="Excel.Sheet.12">
                  <p:embed/>
                </p:oleObj>
              </mc:Choice>
              <mc:Fallback>
                <p:oleObj name="Worksheet" r:id="rId2" imgW="22060006" imgH="9860249" progId="Excel.Sheet.12">
                  <p:embed/>
                  <p:pic>
                    <p:nvPicPr>
                      <p:cNvPr id="0" name=""/>
                      <p:cNvPicPr/>
                      <p:nvPr/>
                    </p:nvPicPr>
                    <p:blipFill>
                      <a:blip r:embed="rId3"/>
                      <a:stretch>
                        <a:fillRect/>
                      </a:stretch>
                    </p:blipFill>
                    <p:spPr>
                      <a:xfrm>
                        <a:off x="2031999" y="1609725"/>
                        <a:ext cx="9757859" cy="4364355"/>
                      </a:xfrm>
                      <a:prstGeom prst="rect">
                        <a:avLst/>
                      </a:prstGeom>
                    </p:spPr>
                  </p:pic>
                </p:oleObj>
              </mc:Fallback>
            </mc:AlternateContent>
          </a:graphicData>
        </a:graphic>
      </p:graphicFrame>
    </p:spTree>
    <p:extLst>
      <p:ext uri="{BB962C8B-B14F-4D97-AF65-F5344CB8AC3E}">
        <p14:creationId xmlns:p14="http://schemas.microsoft.com/office/powerpoint/2010/main" val="220190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CONCLUSION</a:t>
            </a:r>
            <a:endParaRPr lang="en-IN" b="1"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a:t>Identified the countries with least competition and cities with least number of restaurants.</a:t>
            </a:r>
          </a:p>
          <a:p>
            <a:r>
              <a:rPr lang="en-IN" dirty="0"/>
              <a:t>If the business decides to start a restaurant with quality food in those regions, it is more likely to see good recognition among the people due to less competition.</a:t>
            </a:r>
          </a:p>
          <a:p>
            <a:r>
              <a:rPr lang="en-IN" dirty="0"/>
              <a:t>Rating of the restaurants in those regions is also averagely bad which is a good sign for the business to start at those regions.</a:t>
            </a:r>
          </a:p>
        </p:txBody>
      </p:sp>
    </p:spTree>
    <p:extLst>
      <p:ext uri="{BB962C8B-B14F-4D97-AF65-F5344CB8AC3E}">
        <p14:creationId xmlns:p14="http://schemas.microsoft.com/office/powerpoint/2010/main" val="129556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cs typeface="Arial" panose="020B0604020202020204" pitchFamily="34" charset="0"/>
              </a:rPr>
              <a:t>About Zomato</a:t>
            </a:r>
            <a:endParaRPr lang="en-IN" b="1" dirty="0">
              <a:latin typeface="Arial Black" panose="020B0A040201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1448" y="1766924"/>
            <a:ext cx="1800151" cy="180015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 name="Content Placeholder 3"/>
          <p:cNvSpPr>
            <a:spLocks noGrp="1"/>
          </p:cNvSpPr>
          <p:nvPr>
            <p:ph sz="half" idx="2"/>
          </p:nvPr>
        </p:nvSpPr>
        <p:spPr/>
        <p:txBody>
          <a:bodyPr/>
          <a:lstStyle/>
          <a:p>
            <a:pPr marL="0" indent="0">
              <a:buNone/>
            </a:pPr>
            <a:endParaRPr lang="en-IN" b="1" dirty="0"/>
          </a:p>
          <a:p>
            <a:pPr marL="0" indent="0">
              <a:buNone/>
            </a:pPr>
            <a:endParaRPr lang="en-IN" b="1" dirty="0"/>
          </a:p>
          <a:p>
            <a:pPr marL="0" indent="0">
              <a:buNone/>
            </a:pPr>
            <a:r>
              <a:rPr lang="en-IN" b="1" dirty="0"/>
              <a:t>Costliest order placed</a:t>
            </a:r>
          </a:p>
          <a:p>
            <a:pPr marL="0" indent="0">
              <a:buNone/>
            </a:pPr>
            <a:r>
              <a:rPr lang="en-US" dirty="0"/>
              <a:t>It was an astonishing Rs.2 lakh order. To be precise it was a Rs.1,99,950 order. Interestingly, the person who ordered also got a discount, enough to buy a new iPhone 12 Mini.</a:t>
            </a:r>
            <a:endParaRPr lang="en-IN" dirty="0"/>
          </a:p>
        </p:txBody>
      </p:sp>
      <p:sp>
        <p:nvSpPr>
          <p:cNvPr id="6" name="TextBox 5"/>
          <p:cNvSpPr txBox="1"/>
          <p:nvPr/>
        </p:nvSpPr>
        <p:spPr>
          <a:xfrm>
            <a:off x="1257300" y="3719147"/>
            <a:ext cx="4167554"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Did you know? Zomato’s </a:t>
            </a:r>
            <a:r>
              <a:rPr lang="en-US" sz="2000" b="1" dirty="0">
                <a:latin typeface="Arial" panose="020B0604020202020204" pitchFamily="34" charset="0"/>
                <a:cs typeface="Arial" panose="020B0604020202020204" pitchFamily="34" charset="0"/>
              </a:rPr>
              <a:t>most ordered dish </a:t>
            </a:r>
            <a:r>
              <a:rPr lang="en-US" sz="2000" dirty="0">
                <a:latin typeface="Arial" panose="020B0604020202020204" pitchFamily="34" charset="0"/>
                <a:cs typeface="Arial" panose="020B0604020202020204" pitchFamily="34" charset="0"/>
              </a:rPr>
              <a:t>in India is Biryani! There were over 44 lakh orders placed on Zomato only during the pandemic 2020. It is like Zomato delivered 22 biryanis every minute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82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cs typeface="Arial" panose="020B0604020202020204" pitchFamily="34" charset="0"/>
              </a:rPr>
              <a:t>Data Overview</a:t>
            </a:r>
            <a:endParaRPr lang="en-IN" b="1" dirty="0">
              <a:latin typeface="Arial Black" panose="020B0A040201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US" sz="1600" dirty="0"/>
              <a:t>This dataset contains data of about 9 years from 2010 to 2018.</a:t>
            </a:r>
          </a:p>
          <a:p>
            <a:r>
              <a:rPr lang="en-US" sz="1600" dirty="0"/>
              <a:t>Total number of restaurants: 8457 across all over the globe.</a:t>
            </a:r>
          </a:p>
          <a:p>
            <a:r>
              <a:rPr lang="en-US" sz="1600" dirty="0"/>
              <a:t>Total number of restaurants in India: 7559 restaurants</a:t>
            </a:r>
          </a:p>
          <a:p>
            <a:r>
              <a:rPr lang="en-US" sz="1600" dirty="0"/>
              <a:t>Average rating for the restaurants: 3.4 out of 5</a:t>
            </a:r>
          </a:p>
          <a:p>
            <a:r>
              <a:rPr lang="en-US" sz="1600" dirty="0"/>
              <a:t>Average cost for two people: $10.79</a:t>
            </a:r>
          </a:p>
          <a:p>
            <a:pPr marL="0" indent="0">
              <a:buNone/>
            </a:pPr>
            <a:r>
              <a:rPr lang="en-US" sz="1600" b="1" dirty="0"/>
              <a:t>Data Cleaning and Processing:</a:t>
            </a:r>
          </a:p>
          <a:p>
            <a:r>
              <a:rPr lang="en-US" sz="1600" dirty="0"/>
              <a:t>Removed all the empty records and records where there was no votes registered.</a:t>
            </a:r>
          </a:p>
          <a:p>
            <a:r>
              <a:rPr lang="en-US" sz="1600" dirty="0"/>
              <a:t>Added a new column to normalize the average cost for two to a single currency </a:t>
            </a:r>
          </a:p>
          <a:p>
            <a:pPr marL="0" indent="0">
              <a:buNone/>
            </a:pPr>
            <a:r>
              <a:rPr lang="en-US" sz="1600" dirty="0"/>
              <a:t>      value. i.e., to US dollars.</a:t>
            </a:r>
          </a:p>
          <a:p>
            <a:r>
              <a:rPr lang="en-US" sz="1600" dirty="0"/>
              <a:t>Initialized the average rating to the records where there was no rating recorded.</a:t>
            </a:r>
          </a:p>
          <a:p>
            <a:r>
              <a:rPr lang="en-US" sz="1600" dirty="0"/>
              <a:t>Added a column to define range in which the restaurant’s rating falls.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523" y="2525590"/>
            <a:ext cx="3149277" cy="2169502"/>
          </a:xfrm>
          <a:prstGeom prst="rect">
            <a:avLst/>
          </a:prstGeom>
        </p:spPr>
      </p:pic>
    </p:spTree>
    <p:extLst>
      <p:ext uri="{BB962C8B-B14F-4D97-AF65-F5344CB8AC3E}">
        <p14:creationId xmlns:p14="http://schemas.microsoft.com/office/powerpoint/2010/main" val="395093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cs typeface="Arial" panose="020B0604020202020204" pitchFamily="34" charset="0"/>
              </a:rPr>
              <a:t>Analytical Approach</a:t>
            </a:r>
            <a:endParaRPr lang="en-IN" dirty="0">
              <a:latin typeface="Arial Black" panose="020B0A04020102020204" pitchFamily="34" charset="0"/>
            </a:endParaRPr>
          </a:p>
        </p:txBody>
      </p:sp>
      <p:sp>
        <p:nvSpPr>
          <p:cNvPr id="3" name="Content Placeholder 2"/>
          <p:cNvSpPr>
            <a:spLocks noGrp="1"/>
          </p:cNvSpPr>
          <p:nvPr>
            <p:ph sz="half" idx="1"/>
          </p:nvPr>
        </p:nvSpPr>
        <p:spPr/>
        <p:txBody>
          <a:bodyPr>
            <a:normAutofit fontScale="85000" lnSpcReduction="10000"/>
          </a:bodyPr>
          <a:lstStyle/>
          <a:p>
            <a:pPr marL="0" indent="0">
              <a:buNone/>
            </a:pPr>
            <a:r>
              <a:rPr lang="en-US" b="1" dirty="0"/>
              <a:t>Data cleaning: </a:t>
            </a:r>
          </a:p>
          <a:p>
            <a:r>
              <a:rPr lang="en-US" dirty="0"/>
              <a:t>Removed all the redundant records.</a:t>
            </a:r>
          </a:p>
          <a:p>
            <a:r>
              <a:rPr lang="en-US" dirty="0"/>
              <a:t>Filled all the empty numeric cells with average of that column.</a:t>
            </a:r>
          </a:p>
          <a:p>
            <a:pPr marL="0" indent="0">
              <a:buNone/>
            </a:pPr>
            <a:r>
              <a:rPr lang="en-US" b="1" dirty="0"/>
              <a:t>Data enhancement:</a:t>
            </a:r>
          </a:p>
          <a:p>
            <a:r>
              <a:rPr lang="en-US" dirty="0"/>
              <a:t>Included columns separately for year, month and day of opening from the datekey_opening column.</a:t>
            </a:r>
          </a:p>
          <a:p>
            <a:r>
              <a:rPr lang="en-US" dirty="0"/>
              <a:t>Included one column to define the range in which the restaurant’s rating falls.</a:t>
            </a:r>
          </a:p>
          <a:p>
            <a:r>
              <a:rPr lang="en-US" dirty="0"/>
              <a:t>Used VLOOKUP to get the country name based on the country code from another sheet.</a:t>
            </a:r>
            <a:endParaRPr lang="en-IN"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b="1" dirty="0"/>
              <a:t>Descriptive Analysis:</a:t>
            </a:r>
          </a:p>
          <a:p>
            <a:r>
              <a:rPr lang="en-US" dirty="0"/>
              <a:t>Created multiple pivot tables to analyze the metrics in a visual manner such as  restaurants in every country and restaurants opened every year.</a:t>
            </a:r>
          </a:p>
          <a:p>
            <a:pPr marL="0" indent="0">
              <a:buNone/>
            </a:pPr>
            <a:r>
              <a:rPr lang="en-US" b="1" dirty="0"/>
              <a:t>Segmentation:</a:t>
            </a:r>
          </a:p>
          <a:p>
            <a:r>
              <a:rPr lang="en-US" dirty="0"/>
              <a:t>Included slicers and timelines to filter and sort data as per the business requirements.</a:t>
            </a:r>
          </a:p>
          <a:p>
            <a:pPr marL="0" indent="0">
              <a:buNone/>
            </a:pPr>
            <a:r>
              <a:rPr lang="en-US" b="1" dirty="0"/>
              <a:t>Visualization:</a:t>
            </a:r>
          </a:p>
          <a:p>
            <a:r>
              <a:rPr lang="en-US" dirty="0"/>
              <a:t>Included pivot charts to visualize the data from the pivot tables for interactivity.</a:t>
            </a:r>
          </a:p>
          <a:p>
            <a:pPr marL="0" indent="0">
              <a:buNone/>
            </a:pPr>
            <a:endParaRPr lang="en-IN" dirty="0"/>
          </a:p>
        </p:txBody>
      </p:sp>
    </p:spTree>
    <p:extLst>
      <p:ext uri="{BB962C8B-B14F-4D97-AF65-F5344CB8AC3E}">
        <p14:creationId xmlns:p14="http://schemas.microsoft.com/office/powerpoint/2010/main" val="3010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43" y="68784"/>
            <a:ext cx="10515600" cy="1325563"/>
          </a:xfrm>
        </p:spPr>
        <p:txBody>
          <a:bodyPr>
            <a:normAutofit/>
          </a:bodyPr>
          <a:lstStyle/>
          <a:p>
            <a:pPr algn="ctr"/>
            <a:r>
              <a:rPr lang="en-US" sz="3200" b="1" dirty="0">
                <a:latin typeface="Arial Black" panose="020B0A04020102020204" pitchFamily="34" charset="0"/>
                <a:cs typeface="Arial" panose="020B0604020202020204" pitchFamily="34" charset="0"/>
              </a:rPr>
              <a:t>Restaurants country wise</a:t>
            </a:r>
            <a:endParaRPr lang="en-IN" sz="3200" b="1" dirty="0">
              <a:latin typeface="Arial Black" panose="020B0A04020102020204" pitchFamily="34" charset="0"/>
              <a:cs typeface="Arial" panose="020B0604020202020204" pitchFamily="34" charset="0"/>
            </a:endParaRPr>
          </a:p>
        </p:txBody>
      </p:sp>
      <p:sp>
        <p:nvSpPr>
          <p:cNvPr id="11" name="TextBox 10"/>
          <p:cNvSpPr txBox="1"/>
          <p:nvPr/>
        </p:nvSpPr>
        <p:spPr>
          <a:xfrm>
            <a:off x="2188878" y="4211320"/>
            <a:ext cx="10003122" cy="1938992"/>
          </a:xfrm>
          <a:prstGeom prst="rect">
            <a:avLst/>
          </a:prstGeom>
          <a:noFill/>
        </p:spPr>
        <p:txBody>
          <a:bodyPr wrap="square" rtlCol="0">
            <a:spAutoFit/>
          </a:bodyPr>
          <a:lstStyle/>
          <a:p>
            <a:pPr marL="285750" lvl="0" indent="-285750">
              <a:buFont typeface="Arial" panose="020B0604020202020204" pitchFamily="34" charset="0"/>
              <a:buChar char="•"/>
            </a:pPr>
            <a:r>
              <a:rPr lang="en-IN" sz="2000" dirty="0"/>
              <a:t>According to the data, </a:t>
            </a:r>
            <a:r>
              <a:rPr lang="en-IN" sz="2000" b="1" dirty="0"/>
              <a:t>India</a:t>
            </a:r>
            <a:r>
              <a:rPr lang="en-IN" sz="2000" dirty="0"/>
              <a:t> has the highest number of restaurants with the </a:t>
            </a:r>
          </a:p>
          <a:p>
            <a:pPr lvl="0"/>
            <a:r>
              <a:rPr lang="en-IN" sz="2000" dirty="0"/>
              <a:t>    count of </a:t>
            </a:r>
            <a:r>
              <a:rPr lang="en-IN" sz="2000" b="1" dirty="0"/>
              <a:t>7559</a:t>
            </a:r>
            <a:r>
              <a:rPr lang="en-IN" sz="2000" dirty="0"/>
              <a:t> and followed by </a:t>
            </a:r>
            <a:r>
              <a:rPr lang="en-IN" sz="2000" b="1" dirty="0"/>
              <a:t>USA</a:t>
            </a:r>
            <a:r>
              <a:rPr lang="en-IN" sz="2000" dirty="0"/>
              <a:t> with </a:t>
            </a:r>
            <a:r>
              <a:rPr lang="en-IN" sz="2000" b="1" dirty="0"/>
              <a:t>434</a:t>
            </a:r>
            <a:r>
              <a:rPr lang="en-IN" sz="2000" dirty="0"/>
              <a:t> restaurants. </a:t>
            </a:r>
          </a:p>
          <a:p>
            <a:pPr marL="285750" lvl="0" indent="-285750">
              <a:buFont typeface="Arial" panose="020B0604020202020204" pitchFamily="34" charset="0"/>
              <a:buChar char="•"/>
            </a:pPr>
            <a:r>
              <a:rPr lang="en-IN" sz="2000" b="1" dirty="0"/>
              <a:t>Canada</a:t>
            </a:r>
            <a:r>
              <a:rPr lang="en-IN" sz="2000" dirty="0"/>
              <a:t> has the least number of restaurants with </a:t>
            </a:r>
            <a:r>
              <a:rPr lang="en-IN" sz="2000" b="1" dirty="0"/>
              <a:t>4</a:t>
            </a:r>
            <a:r>
              <a:rPr lang="en-IN" sz="2000" dirty="0"/>
              <a:t> as the count.</a:t>
            </a:r>
          </a:p>
          <a:p>
            <a:pPr marL="285750" lvl="0" indent="-285750">
              <a:buFont typeface="Arial" panose="020B0604020202020204" pitchFamily="34" charset="0"/>
              <a:buChar char="•"/>
            </a:pPr>
            <a:r>
              <a:rPr lang="en-US" sz="2000" dirty="0"/>
              <a:t>Places such as </a:t>
            </a:r>
            <a:r>
              <a:rPr lang="en-US" sz="2000" b="1" dirty="0"/>
              <a:t>Australia, Philippines, Indonesia, Sri Lanka, Singapore, Qatar, </a:t>
            </a:r>
          </a:p>
          <a:p>
            <a:pPr lvl="0"/>
            <a:r>
              <a:rPr lang="en-US" sz="2000" b="1" dirty="0"/>
              <a:t>    Canada </a:t>
            </a:r>
            <a:r>
              <a:rPr lang="en-US" sz="2000" dirty="0"/>
              <a:t>can be considered to open a new restaurants considering the less </a:t>
            </a:r>
          </a:p>
          <a:p>
            <a:pPr lvl="0"/>
            <a:r>
              <a:rPr lang="en-US" sz="2000" dirty="0"/>
              <a:t>    competition in those areas.</a:t>
            </a:r>
            <a:endParaRPr lang="en-IN" sz="2000" dirty="0"/>
          </a:p>
        </p:txBody>
      </p:sp>
      <p:graphicFrame>
        <p:nvGraphicFramePr>
          <p:cNvPr id="7" name="Chart 6">
            <a:extLst>
              <a:ext uri="{FF2B5EF4-FFF2-40B4-BE49-F238E27FC236}">
                <a16:creationId xmlns:a16="http://schemas.microsoft.com/office/drawing/2014/main" id="{4D480A55-0AD0-4EAB-876B-F6B89A10DAE3}"/>
              </a:ext>
            </a:extLst>
          </p:cNvPr>
          <p:cNvGraphicFramePr>
            <a:graphicFrameLocks/>
          </p:cNvGraphicFramePr>
          <p:nvPr>
            <p:extLst>
              <p:ext uri="{D42A27DB-BD31-4B8C-83A1-F6EECF244321}">
                <p14:modId xmlns:p14="http://schemas.microsoft.com/office/powerpoint/2010/main" val="585529799"/>
              </p:ext>
            </p:extLst>
          </p:nvPr>
        </p:nvGraphicFramePr>
        <p:xfrm>
          <a:off x="3306924" y="1158240"/>
          <a:ext cx="6355236" cy="284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21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98" y="0"/>
            <a:ext cx="10515600" cy="1325563"/>
          </a:xfrm>
        </p:spPr>
        <p:txBody>
          <a:bodyPr>
            <a:normAutofit/>
          </a:bodyPr>
          <a:lstStyle/>
          <a:p>
            <a:pPr algn="ctr"/>
            <a:r>
              <a:rPr lang="en-US" sz="3200" b="1" dirty="0">
                <a:latin typeface="Arial Black" panose="020B0A04020102020204" pitchFamily="34" charset="0"/>
                <a:cs typeface="Arial" panose="020B0604020202020204" pitchFamily="34" charset="0"/>
              </a:rPr>
              <a:t>Restaurants opened every year</a:t>
            </a:r>
            <a:endParaRPr lang="en-IN" sz="3200" b="1" dirty="0">
              <a:latin typeface="Arial Black" panose="020B0A04020102020204" pitchFamily="34" charset="0"/>
              <a:cs typeface="Arial" panose="020B0604020202020204" pitchFamily="34" charset="0"/>
            </a:endParaRPr>
          </a:p>
        </p:txBody>
      </p:sp>
      <p:sp>
        <p:nvSpPr>
          <p:cNvPr id="5" name="TextBox 4"/>
          <p:cNvSpPr txBox="1"/>
          <p:nvPr/>
        </p:nvSpPr>
        <p:spPr>
          <a:xfrm>
            <a:off x="2255520" y="3763109"/>
            <a:ext cx="8862801" cy="3139321"/>
          </a:xfrm>
          <a:prstGeom prst="rect">
            <a:avLst/>
          </a:prstGeom>
          <a:noFill/>
        </p:spPr>
        <p:txBody>
          <a:bodyPr wrap="square" rtlCol="0">
            <a:spAutoFit/>
          </a:bodyPr>
          <a:lstStyle/>
          <a:p>
            <a:pPr marL="1200150" lvl="2" indent="-285750">
              <a:buFont typeface="Arial" panose="020B0604020202020204" pitchFamily="34" charset="0"/>
              <a:buChar char="•"/>
            </a:pPr>
            <a:r>
              <a:rPr lang="en-IN" sz="2000" dirty="0"/>
              <a:t>The </a:t>
            </a:r>
            <a:r>
              <a:rPr lang="en-IN" sz="2000" b="1" dirty="0"/>
              <a:t>highest</a:t>
            </a:r>
            <a:r>
              <a:rPr lang="en-IN" sz="2000" dirty="0"/>
              <a:t> number of restaurants were opened in the year </a:t>
            </a:r>
            <a:r>
              <a:rPr lang="en-IN" sz="2000" b="1" dirty="0"/>
              <a:t>2011</a:t>
            </a:r>
            <a:r>
              <a:rPr lang="en-IN" sz="2000" dirty="0"/>
              <a:t> (</a:t>
            </a:r>
            <a:r>
              <a:rPr lang="en-IN" sz="2000" b="1" dirty="0"/>
              <a:t>981</a:t>
            </a:r>
            <a:r>
              <a:rPr lang="en-IN" sz="2000" dirty="0"/>
              <a:t> restaurants) and the </a:t>
            </a:r>
            <a:r>
              <a:rPr lang="en-IN" sz="2000" b="1" dirty="0"/>
              <a:t>least</a:t>
            </a:r>
            <a:r>
              <a:rPr lang="en-IN" sz="2000" dirty="0"/>
              <a:t> number of restaurants were opened in the year </a:t>
            </a:r>
            <a:r>
              <a:rPr lang="en-IN" sz="2000" b="1" dirty="0"/>
              <a:t>2015</a:t>
            </a:r>
            <a:r>
              <a:rPr lang="en-IN" sz="2000" dirty="0"/>
              <a:t>(</a:t>
            </a:r>
            <a:r>
              <a:rPr lang="en-IN" sz="2000" b="1" dirty="0"/>
              <a:t>906</a:t>
            </a:r>
            <a:r>
              <a:rPr lang="en-IN" sz="2000" dirty="0"/>
              <a:t> restaurants).</a:t>
            </a:r>
          </a:p>
          <a:p>
            <a:pPr marL="1200150" lvl="2" indent="-285750">
              <a:buFont typeface="Arial" panose="020B0604020202020204" pitchFamily="34" charset="0"/>
              <a:buChar char="•"/>
            </a:pPr>
            <a:endParaRPr lang="en-IN" sz="2000" dirty="0"/>
          </a:p>
          <a:p>
            <a:pPr marL="1200150" lvl="2" indent="-285750">
              <a:buFont typeface="Arial" panose="020B0604020202020204" pitchFamily="34" charset="0"/>
              <a:buChar char="•"/>
            </a:pPr>
            <a:r>
              <a:rPr lang="en-IN" sz="2000" dirty="0"/>
              <a:t>There was a </a:t>
            </a:r>
            <a:r>
              <a:rPr lang="en-IN" sz="2000" b="1" dirty="0"/>
              <a:t>dip in 2012 </a:t>
            </a:r>
            <a:r>
              <a:rPr lang="en-IN" sz="2000" dirty="0"/>
              <a:t>where the number of restaurants opened decreased exponentially.</a:t>
            </a:r>
          </a:p>
          <a:p>
            <a:pPr marL="1200150" lvl="2" indent="-285750">
              <a:buFont typeface="Arial" panose="020B0604020202020204" pitchFamily="34" charset="0"/>
              <a:buChar char="•"/>
            </a:pPr>
            <a:endParaRPr lang="en-IN" dirty="0"/>
          </a:p>
          <a:p>
            <a:pPr marL="1200150" lvl="2" indent="-285750">
              <a:buFont typeface="Arial" panose="020B0604020202020204" pitchFamily="34" charset="0"/>
              <a:buChar char="•"/>
            </a:pPr>
            <a:r>
              <a:rPr lang="en-IN" sz="2000" dirty="0"/>
              <a:t>Ever since there has been a </a:t>
            </a:r>
            <a:r>
              <a:rPr lang="en-IN" sz="2000" b="1" dirty="0"/>
              <a:t>steady growth </a:t>
            </a:r>
            <a:r>
              <a:rPr lang="en-IN" sz="2000" dirty="0"/>
              <a:t>in the number of restaurants opened every year.</a:t>
            </a:r>
            <a:endParaRPr lang="en-IN" dirty="0"/>
          </a:p>
          <a:p>
            <a:endParaRPr lang="en-IN" sz="2000" dirty="0"/>
          </a:p>
        </p:txBody>
      </p:sp>
      <p:graphicFrame>
        <p:nvGraphicFramePr>
          <p:cNvPr id="7" name="Chart 6">
            <a:extLst>
              <a:ext uri="{FF2B5EF4-FFF2-40B4-BE49-F238E27FC236}">
                <a16:creationId xmlns:a16="http://schemas.microsoft.com/office/drawing/2014/main" id="{00000000-0008-0000-0300-00001E000000}"/>
              </a:ext>
            </a:extLst>
          </p:cNvPr>
          <p:cNvGraphicFramePr>
            <a:graphicFrameLocks/>
          </p:cNvGraphicFramePr>
          <p:nvPr>
            <p:extLst>
              <p:ext uri="{D42A27DB-BD31-4B8C-83A1-F6EECF244321}">
                <p14:modId xmlns:p14="http://schemas.microsoft.com/office/powerpoint/2010/main" val="2635099396"/>
              </p:ext>
            </p:extLst>
          </p:nvPr>
        </p:nvGraphicFramePr>
        <p:xfrm>
          <a:off x="1668606" y="1325562"/>
          <a:ext cx="10036628" cy="21897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502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495" y="289561"/>
            <a:ext cx="10018713" cy="574040"/>
          </a:xfrm>
        </p:spPr>
        <p:txBody>
          <a:bodyPr>
            <a:normAutofit fontScale="90000"/>
          </a:bodyPr>
          <a:lstStyle/>
          <a:p>
            <a:pPr algn="ctr"/>
            <a:r>
              <a:rPr lang="en-US" b="1" dirty="0">
                <a:latin typeface="Arial Black" panose="020B0A04020102020204" pitchFamily="34" charset="0"/>
              </a:rPr>
              <a:t>Average Votes</a:t>
            </a:r>
            <a:endParaRPr lang="en-IN" b="1" dirty="0">
              <a:latin typeface="Arial Black" panose="020B0A04020102020204" pitchFamily="34" charset="0"/>
            </a:endParaRPr>
          </a:p>
        </p:txBody>
      </p:sp>
      <p:sp>
        <p:nvSpPr>
          <p:cNvPr id="5" name="TextBox 4"/>
          <p:cNvSpPr txBox="1"/>
          <p:nvPr/>
        </p:nvSpPr>
        <p:spPr>
          <a:xfrm>
            <a:off x="1318846" y="4220308"/>
            <a:ext cx="10102362" cy="1938992"/>
          </a:xfrm>
          <a:prstGeom prst="rect">
            <a:avLst/>
          </a:prstGeom>
          <a:noFill/>
        </p:spPr>
        <p:txBody>
          <a:bodyPr wrap="square" rtlCol="0">
            <a:spAutoFit/>
          </a:bodyPr>
          <a:lstStyle/>
          <a:p>
            <a:pPr marL="1200150" lvl="2" indent="-285750">
              <a:buFont typeface="Arial" panose="020B0604020202020204" pitchFamily="34" charset="0"/>
              <a:buChar char="•"/>
            </a:pPr>
            <a:r>
              <a:rPr lang="en-IN" sz="2000" b="1" dirty="0"/>
              <a:t>Indonesia</a:t>
            </a:r>
            <a:r>
              <a:rPr lang="en-IN" sz="2000" dirty="0"/>
              <a:t> has the </a:t>
            </a:r>
            <a:r>
              <a:rPr lang="en-IN" sz="2000" b="1" dirty="0"/>
              <a:t>highest</a:t>
            </a:r>
            <a:r>
              <a:rPr lang="en-IN" sz="2000" dirty="0"/>
              <a:t> average for votes whereas </a:t>
            </a:r>
            <a:r>
              <a:rPr lang="en-IN" sz="2000" b="1" dirty="0"/>
              <a:t>Brazil</a:t>
            </a:r>
            <a:r>
              <a:rPr lang="en-IN" sz="2000" dirty="0"/>
              <a:t> has the </a:t>
            </a:r>
            <a:r>
              <a:rPr lang="en-IN" sz="2000" b="1" dirty="0"/>
              <a:t>least</a:t>
            </a:r>
            <a:r>
              <a:rPr lang="en-IN" sz="2000" dirty="0"/>
              <a:t> average votes.</a:t>
            </a:r>
            <a:endParaRPr lang="en-IN" dirty="0"/>
          </a:p>
          <a:p>
            <a:pPr lvl="2"/>
            <a:endParaRPr lang="en-IN" sz="2000" dirty="0"/>
          </a:p>
          <a:p>
            <a:pPr marL="1200150" lvl="2" indent="-285750">
              <a:buFont typeface="Arial" panose="020B0604020202020204" pitchFamily="34" charset="0"/>
              <a:buChar char="•"/>
            </a:pPr>
            <a:r>
              <a:rPr lang="en-IN" sz="2000" dirty="0"/>
              <a:t>Even though India has highest number of restaurants opened over the years, it’s average votes looks in the mid-way. This could mean something which should be considered while opening a restaurant.</a:t>
            </a:r>
            <a:endParaRPr lang="en-IN" dirty="0"/>
          </a:p>
        </p:txBody>
      </p:sp>
      <p:graphicFrame>
        <p:nvGraphicFramePr>
          <p:cNvPr id="7" name="Chart 6">
            <a:extLst>
              <a:ext uri="{FF2B5EF4-FFF2-40B4-BE49-F238E27FC236}">
                <a16:creationId xmlns:a16="http://schemas.microsoft.com/office/drawing/2014/main" id="{00000000-0008-0000-0300-00000D000000}"/>
              </a:ext>
            </a:extLst>
          </p:cNvPr>
          <p:cNvGraphicFramePr>
            <a:graphicFrameLocks/>
          </p:cNvGraphicFramePr>
          <p:nvPr>
            <p:extLst>
              <p:ext uri="{D42A27DB-BD31-4B8C-83A1-F6EECF244321}">
                <p14:modId xmlns:p14="http://schemas.microsoft.com/office/powerpoint/2010/main" val="4200107559"/>
              </p:ext>
            </p:extLst>
          </p:nvPr>
        </p:nvGraphicFramePr>
        <p:xfrm>
          <a:off x="1666239" y="1158240"/>
          <a:ext cx="9684001" cy="25189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112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654" y="142101"/>
            <a:ext cx="10515600" cy="1325563"/>
          </a:xfrm>
        </p:spPr>
        <p:txBody>
          <a:bodyPr>
            <a:normAutofit/>
          </a:bodyPr>
          <a:lstStyle/>
          <a:p>
            <a:pPr algn="ctr"/>
            <a:r>
              <a:rPr lang="en-US" sz="3200" b="1" dirty="0">
                <a:latin typeface="Arial Black" panose="020B0A04020102020204" pitchFamily="34" charset="0"/>
                <a:cs typeface="Arial" panose="020B0604020202020204" pitchFamily="34" charset="0"/>
              </a:rPr>
              <a:t>Suitable countries</a:t>
            </a:r>
            <a:endParaRPr lang="en-IN" sz="3200" b="1" dirty="0">
              <a:latin typeface="Arial Black" panose="020B0A04020102020204" pitchFamily="34" charset="0"/>
              <a:cs typeface="Arial" panose="020B0604020202020204" pitchFamily="34" charset="0"/>
            </a:endParaRPr>
          </a:p>
        </p:txBody>
      </p:sp>
      <p:sp>
        <p:nvSpPr>
          <p:cNvPr id="5" name="TextBox 4"/>
          <p:cNvSpPr txBox="1"/>
          <p:nvPr/>
        </p:nvSpPr>
        <p:spPr>
          <a:xfrm>
            <a:off x="1665926" y="3780692"/>
            <a:ext cx="10142143" cy="2554545"/>
          </a:xfrm>
          <a:prstGeom prst="rect">
            <a:avLst/>
          </a:prstGeom>
          <a:noFill/>
        </p:spPr>
        <p:txBody>
          <a:bodyPr wrap="square" rtlCol="0">
            <a:spAutoFit/>
          </a:bodyPr>
          <a:lstStyle/>
          <a:p>
            <a:pPr marL="285750" lvl="0" indent="-285750">
              <a:buFont typeface="Arial" panose="020B0604020202020204" pitchFamily="34" charset="0"/>
              <a:buChar char="•"/>
            </a:pPr>
            <a:r>
              <a:rPr lang="en-IN" sz="1600" dirty="0"/>
              <a:t>It is evident that in the below countries the competition is less and also the average rating is less. So if the business decides to start a restaurant in the mentioned countries it is likely to gain success. </a:t>
            </a:r>
          </a:p>
          <a:p>
            <a:pPr marL="285750" lvl="0" indent="-285750">
              <a:buFont typeface="Arial" panose="020B0604020202020204" pitchFamily="34" charset="0"/>
              <a:buChar char="•"/>
            </a:pPr>
            <a:r>
              <a:rPr lang="en-IN" sz="1600" dirty="0"/>
              <a:t>Below are the country names:</a:t>
            </a:r>
            <a:endParaRPr lang="en-IN" sz="1400" dirty="0"/>
          </a:p>
          <a:p>
            <a:r>
              <a:rPr lang="en-IN" sz="1600" dirty="0"/>
              <a:t>	Canada</a:t>
            </a:r>
            <a:r>
              <a:rPr lang="en-IN" sz="1400" dirty="0"/>
              <a:t>, </a:t>
            </a:r>
            <a:r>
              <a:rPr lang="en-IN" sz="1600" dirty="0"/>
              <a:t>Qatar</a:t>
            </a:r>
            <a:r>
              <a:rPr lang="en-IN" sz="1400" dirty="0"/>
              <a:t>, </a:t>
            </a:r>
            <a:r>
              <a:rPr lang="en-IN" sz="1600" dirty="0"/>
              <a:t>Singapore</a:t>
            </a:r>
            <a:r>
              <a:rPr lang="en-IN" sz="1400" dirty="0"/>
              <a:t>, </a:t>
            </a:r>
            <a:r>
              <a:rPr lang="en-IN" sz="1600" dirty="0"/>
              <a:t>Sri Lanka</a:t>
            </a:r>
            <a:r>
              <a:rPr lang="en-IN" sz="1400" dirty="0"/>
              <a:t>, </a:t>
            </a:r>
            <a:r>
              <a:rPr lang="en-IN" sz="1600" dirty="0"/>
              <a:t>Australia</a:t>
            </a:r>
            <a:r>
              <a:rPr lang="en-IN" sz="1400" dirty="0"/>
              <a:t>, </a:t>
            </a:r>
            <a:r>
              <a:rPr lang="en-IN" sz="1600" dirty="0"/>
              <a:t>India.</a:t>
            </a:r>
          </a:p>
          <a:p>
            <a:pPr marL="285750" lvl="0" indent="-285750">
              <a:buFont typeface="Arial" panose="020B0604020202020204" pitchFamily="34" charset="0"/>
              <a:buChar char="•"/>
            </a:pPr>
            <a:r>
              <a:rPr lang="en-IN" sz="1600" dirty="0"/>
              <a:t>Even though India has the most number of restaurants, the average rating for those restaurants barely crosses 3 rating. </a:t>
            </a:r>
            <a:endParaRPr lang="en-IN" sz="1400" dirty="0"/>
          </a:p>
          <a:p>
            <a:pPr marL="285750" lvl="0" indent="-285750">
              <a:buFont typeface="Arial" panose="020B0604020202020204" pitchFamily="34" charset="0"/>
              <a:buChar char="•"/>
            </a:pPr>
            <a:r>
              <a:rPr lang="en-IN" sz="1600" dirty="0"/>
              <a:t>Running a quality restaurant with quality food in India will gain a good rating from the customers. </a:t>
            </a:r>
          </a:p>
          <a:p>
            <a:pPr marL="285750" lvl="0" indent="-285750">
              <a:buFont typeface="Arial" panose="020B0604020202020204" pitchFamily="34" charset="0"/>
              <a:buChar char="•"/>
            </a:pPr>
            <a:r>
              <a:rPr lang="en-IN" sz="1600" dirty="0"/>
              <a:t>In other mentioned countries the number of restaurants available is very less which is good sign for the management to decide according to the business needs. Regardless of the above places, the business will be a success if they can provide quality food.</a:t>
            </a:r>
            <a:endParaRPr lang="en-IN" sz="1400" dirty="0"/>
          </a:p>
        </p:txBody>
      </p:sp>
      <p:graphicFrame>
        <p:nvGraphicFramePr>
          <p:cNvPr id="7" name="Chart 6">
            <a:extLst>
              <a:ext uri="{FF2B5EF4-FFF2-40B4-BE49-F238E27FC236}">
                <a16:creationId xmlns:a16="http://schemas.microsoft.com/office/drawing/2014/main" id="{00000000-0008-0000-0400-000003000000}"/>
              </a:ext>
            </a:extLst>
          </p:cNvPr>
          <p:cNvGraphicFramePr>
            <a:graphicFrameLocks/>
          </p:cNvGraphicFramePr>
          <p:nvPr>
            <p:extLst>
              <p:ext uri="{D42A27DB-BD31-4B8C-83A1-F6EECF244321}">
                <p14:modId xmlns:p14="http://schemas.microsoft.com/office/powerpoint/2010/main" val="930957525"/>
              </p:ext>
            </p:extLst>
          </p:nvPr>
        </p:nvGraphicFramePr>
        <p:xfrm>
          <a:off x="3007360" y="1175181"/>
          <a:ext cx="6807200" cy="26055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279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85365"/>
            <a:ext cx="10018713" cy="835435"/>
          </a:xfrm>
        </p:spPr>
        <p:txBody>
          <a:bodyPr>
            <a:normAutofit/>
          </a:bodyPr>
          <a:lstStyle/>
          <a:p>
            <a:pPr algn="ctr"/>
            <a:r>
              <a:rPr lang="en-US" sz="4000" b="1" dirty="0">
                <a:latin typeface="Arial Black" panose="020B0A04020102020204" pitchFamily="34" charset="0"/>
              </a:rPr>
              <a:t>Suitable Cities</a:t>
            </a:r>
            <a:endParaRPr lang="en-IN" sz="4000" b="1"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6779213" y="2881846"/>
            <a:ext cx="4723811" cy="2997546"/>
          </a:xfrm>
          <a:prstGeom prst="rect">
            <a:avLst/>
          </a:prstGeom>
        </p:spPr>
      </p:pic>
      <p:sp>
        <p:nvSpPr>
          <p:cNvPr id="5" name="TextBox 4"/>
          <p:cNvSpPr txBox="1"/>
          <p:nvPr/>
        </p:nvSpPr>
        <p:spPr>
          <a:xfrm>
            <a:off x="1488313" y="2609154"/>
            <a:ext cx="4930742" cy="3903785"/>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IN" sz="2000" dirty="0"/>
              <a:t>After filtering the data, the cities in which the restaurant could be opened are:</a:t>
            </a:r>
            <a:endParaRPr lang="en-IN" dirty="0"/>
          </a:p>
          <a:p>
            <a:pPr marL="1371600" lvl="2" indent="-457200">
              <a:buFont typeface="+mj-lt"/>
              <a:buAutoNum type="arabicPeriod"/>
            </a:pPr>
            <a:r>
              <a:rPr lang="en-IN" sz="2000" dirty="0"/>
              <a:t>Consort (Canada)</a:t>
            </a:r>
            <a:endParaRPr lang="en-IN" dirty="0"/>
          </a:p>
          <a:p>
            <a:pPr marL="1371600" lvl="2" indent="-457200">
              <a:buFont typeface="+mj-lt"/>
              <a:buAutoNum type="arabicPeriod"/>
            </a:pPr>
            <a:r>
              <a:rPr lang="en-IN" sz="2000" dirty="0"/>
              <a:t>Singapore (Singapore)</a:t>
            </a:r>
            <a:endParaRPr lang="en-IN" dirty="0"/>
          </a:p>
          <a:p>
            <a:pPr marL="1371600" lvl="2" indent="-457200">
              <a:buFont typeface="+mj-lt"/>
              <a:buAutoNum type="arabicPeriod"/>
            </a:pPr>
            <a:r>
              <a:rPr lang="en-IN" sz="2000" dirty="0"/>
              <a:t>Mayfield, Montville, Balingup, Paynesville (Australia)</a:t>
            </a:r>
            <a:endParaRPr lang="en-IN" dirty="0"/>
          </a:p>
          <a:p>
            <a:pPr marL="1371600" lvl="2" indent="-457200">
              <a:buFont typeface="+mj-lt"/>
              <a:buAutoNum type="arabicPeriod"/>
            </a:pPr>
            <a:r>
              <a:rPr lang="en-IN" sz="2000" dirty="0"/>
              <a:t>Nagpur, Nashik, Jaipur, Indore, Puducherry, Patna, Aurangabad, Varanasi, Ranchi, Allahabad (India)</a:t>
            </a:r>
            <a:endParaRPr lang="en-IN" dirty="0"/>
          </a:p>
          <a:p>
            <a:pPr marL="1371600" lvl="2" indent="-457200">
              <a:buFont typeface="+mj-lt"/>
              <a:buAutoNum type="arabicPeriod"/>
            </a:pPr>
            <a:r>
              <a:rPr lang="en-IN" sz="2000" dirty="0"/>
              <a:t>Colombo (Sri Lanka)</a:t>
            </a:r>
            <a:endParaRPr lang="en-IN" dirty="0"/>
          </a:p>
          <a:p>
            <a:pPr marL="1371600" lvl="2" indent="-457200">
              <a:buFont typeface="+mj-lt"/>
              <a:buAutoNum type="arabicPeriod"/>
            </a:pPr>
            <a:r>
              <a:rPr lang="en-IN" sz="2000" dirty="0"/>
              <a:t>Doha (Qatar)</a:t>
            </a:r>
          </a:p>
        </p:txBody>
      </p:sp>
      <p:sp>
        <p:nvSpPr>
          <p:cNvPr id="6" name="TextBox 5"/>
          <p:cNvSpPr txBox="1"/>
          <p:nvPr/>
        </p:nvSpPr>
        <p:spPr>
          <a:xfrm>
            <a:off x="1484311" y="1593491"/>
            <a:ext cx="9869489"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t>Considering only the cities where there are less than 10 restaurants and average rating less than or equal to 3 we find out the least competing cities where a new restaurant can be opened.</a:t>
            </a:r>
            <a:endParaRPr lang="en-IN" dirty="0"/>
          </a:p>
        </p:txBody>
      </p:sp>
    </p:spTree>
    <p:extLst>
      <p:ext uri="{BB962C8B-B14F-4D97-AF65-F5344CB8AC3E}">
        <p14:creationId xmlns:p14="http://schemas.microsoft.com/office/powerpoint/2010/main" val="103970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451</TotalTime>
  <Words>1231</Words>
  <Application>Microsoft Office PowerPoint</Application>
  <PresentationFormat>Widescreen</PresentationFormat>
  <Paragraphs>99</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Arial Black</vt:lpstr>
      <vt:lpstr>Calibri</vt:lpstr>
      <vt:lpstr>Corbel</vt:lpstr>
      <vt:lpstr>Parallax</vt:lpstr>
      <vt:lpstr>Microsoft Excel Worksheet</vt:lpstr>
      <vt:lpstr>Data Analysis</vt:lpstr>
      <vt:lpstr>About Zomato</vt:lpstr>
      <vt:lpstr>Data Overview</vt:lpstr>
      <vt:lpstr>Analytical Approach</vt:lpstr>
      <vt:lpstr>Restaurants country wise</vt:lpstr>
      <vt:lpstr>Restaurants opened every year</vt:lpstr>
      <vt:lpstr>Average Votes</vt:lpstr>
      <vt:lpstr>Suitable countries</vt:lpstr>
      <vt:lpstr>Suitable Cities</vt:lpstr>
      <vt:lpstr>Average cost for two</vt:lpstr>
      <vt:lpstr>Rating of restaurants</vt:lpstr>
      <vt:lpstr>CUISINES</vt:lpstr>
      <vt:lpstr>Average rate of cuisines</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HP</dc:creator>
  <cp:lastModifiedBy>sujay patel</cp:lastModifiedBy>
  <cp:revision>34</cp:revision>
  <dcterms:created xsi:type="dcterms:W3CDTF">2024-02-10T11:20:51Z</dcterms:created>
  <dcterms:modified xsi:type="dcterms:W3CDTF">2024-06-19T12:43:02Z</dcterms:modified>
</cp:coreProperties>
</file>