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0" r:id="rId15"/>
    <p:sldId id="267" r:id="rId16"/>
    <p:sldId id="259" r:id="rId17"/>
  </p:sldIdLst>
  <p:sldSz cx="12192000" cy="6858000"/>
  <p:notesSz cx="6858000" cy="9144000"/>
  <p:embeddedFontLst>
    <p:embeddedFont>
      <p:font typeface="Agency FB" panose="020B0503020202020204" pitchFamily="34" charset="0"/>
      <p:regular r:id="rId19"/>
      <p:bold r:id="rId20"/>
    </p:embeddedFon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Lato Black" panose="020F0502020204030203" pitchFamily="34" charset="0"/>
      <p:bold r:id="rId25"/>
      <p:boldItalic r:id="rId26"/>
    </p:embeddedFont>
    <p:embeddedFont>
      <p:font typeface="Libre Baskerville" panose="02000000000000000000" pitchFamily="2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918" y="0"/>
            <a:ext cx="121979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gency FB" panose="020B0503020202020204" pitchFamily="34" charset="0"/>
              </a:rPr>
              <a:t>Mlflow for experiment Tracking and Model Management</a:t>
            </a:r>
            <a:endParaRPr sz="3200" b="1" dirty="0">
              <a:latin typeface="Agency FB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5C1AD-2396-9D64-F6FE-FB14A7975A33}"/>
              </a:ext>
            </a:extLst>
          </p:cNvPr>
          <p:cNvSpPr txBox="1"/>
          <p:nvPr/>
        </p:nvSpPr>
        <p:spPr>
          <a:xfrm>
            <a:off x="8362766" y="6119336"/>
            <a:ext cx="22460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ptos Display" panose="020B0004020202020204" pitchFamily="34" charset="0"/>
              </a:rPr>
              <a:t>Made By:</a:t>
            </a:r>
          </a:p>
          <a:p>
            <a:r>
              <a:rPr lang="en-US" sz="1800" b="1" dirty="0">
                <a:latin typeface="Aptos Display" panose="020B0004020202020204" pitchFamily="34" charset="0"/>
              </a:rPr>
              <a:t>Harsh Raj Gupta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984CD-376A-67DD-6E33-104A944A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386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21B3BC-92A7-11A3-C49E-8975F461FAC1}"/>
              </a:ext>
            </a:extLst>
          </p:cNvPr>
          <p:cNvSpPr/>
          <p:nvPr/>
        </p:nvSpPr>
        <p:spPr>
          <a:xfrm>
            <a:off x="1020932" y="5974672"/>
            <a:ext cx="3506680" cy="8034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Logistic Regression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9441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A9FB5-56BD-2391-36B8-B3D1EB2C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50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F19215-ACE9-F78D-2FBD-5DAB51610A63}"/>
              </a:ext>
            </a:extLst>
          </p:cNvPr>
          <p:cNvSpPr/>
          <p:nvPr/>
        </p:nvSpPr>
        <p:spPr>
          <a:xfrm>
            <a:off x="1065320" y="5995072"/>
            <a:ext cx="3506680" cy="8034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690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5D38E-93A8-7D6F-C8E2-92E1D119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258"/>
            <a:ext cx="12192000" cy="5155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43BA55-F05D-4ED3-F843-1D9C9557C2F6}"/>
              </a:ext>
            </a:extLst>
          </p:cNvPr>
          <p:cNvSpPr/>
          <p:nvPr/>
        </p:nvSpPr>
        <p:spPr>
          <a:xfrm>
            <a:off x="958789" y="5521910"/>
            <a:ext cx="3506680" cy="8034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Naive Bayes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447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A68E6-9875-8A75-4321-C1D1174F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C4D0E3-05B8-997D-1802-6E18F544D34A}"/>
              </a:ext>
            </a:extLst>
          </p:cNvPr>
          <p:cNvSpPr/>
          <p:nvPr/>
        </p:nvSpPr>
        <p:spPr>
          <a:xfrm>
            <a:off x="6649375" y="532660"/>
            <a:ext cx="4412202" cy="1447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All the models have been logged and based on the train and test accuracy score, the Decision tree model has been selected for production.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3856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53A2F-8A77-CB79-96D1-554DB0C9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6DFE28-EA89-AC7D-2AA1-A4EF79768504}"/>
              </a:ext>
            </a:extLst>
          </p:cNvPr>
          <p:cNvSpPr/>
          <p:nvPr/>
        </p:nvSpPr>
        <p:spPr>
          <a:xfrm>
            <a:off x="0" y="3986072"/>
            <a:ext cx="2201662" cy="1935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Entire Workflow is being managed by Prefect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640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733AB-CE42-365D-07E0-D3B9A2CD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656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2004C0-9E2D-F5BE-98EE-5A4B70576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04" y="0"/>
            <a:ext cx="6416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7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-41430" y="342952"/>
            <a:ext cx="12195463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endParaRPr lang="en-IN" sz="1600" b="0" i="0" u="none" strike="noStrike" baseline="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A world where chemical reactions whisper their secrets through data, where algorithms predict the perfect film for a cozy night in, and where nature's intricate patterns hold the key to optimizing processes. This is the world I see, the one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Bookman Old Style" panose="02050604050505020204" pitchFamily="18" charset="0"/>
              </a:rPr>
              <a:t>I'm eager to build with the chisel of code and the mortar of machine learning</a:t>
            </a:r>
            <a:r>
              <a:rPr lang="en-US" sz="1600" b="1" i="1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1600" b="1" i="1" u="none" strike="noStrike" baseline="0" dirty="0">
                <a:solidFill>
                  <a:srgbClr val="FF0000"/>
                </a:solidFill>
                <a:latin typeface="Bookman Old Style" panose="02050604050505020204" pitchFamily="18" charset="0"/>
              </a:rPr>
              <a:t>I'm not just a Chemical Engineer in the making, I'm a data alchemist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. I see molecules not just as building blocks, but as stories waiting to be told. Stories etched in numbers, patterns whispering with potential. And my tools?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Bookman Old Style" panose="02050604050505020204" pitchFamily="18" charset="0"/>
              </a:rPr>
              <a:t>AI, ML, and data science – the incantations with which I translate these whispers into real-world solutions. </a:t>
            </a:r>
            <a:endParaRPr lang="en-US" sz="1600" b="0" i="0" u="none" strike="noStrike" baseline="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My academic journey in Chemical Engineering has endowed me with a robust understanding of mathematical and engineering principles. Beyond my coursework, my passion for exploring the field of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data science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and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machine learning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has led me to delve into projects that bridge theory with tangible outcomes. 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My GitHub repository showcases a diverse collection of collaborative ML-DL projects, ranging from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movie recommendations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to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face detection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and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generative adversarial networks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. Through these projects, I have honed my skills in translating theoretical concepts into practical, tangible outcomes 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And it's not just about lines of code. Delving deeper into the code, I wield data structures like intricate tools,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Bookman Old Style" panose="02050604050505020204" pitchFamily="18" charset="0"/>
              </a:rPr>
              <a:t>crafting stacks and queues that orchestrate calculations, sculpting efficient arrays and trees to organize information, and weaving algorithms like spells to uncover hidden patterns within data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. This mastery, honed in C++, translates seamlessly to Python's swift execution and Java's enterprise-grade robustness, empowering me to build solutions that are not just elegant, but also remarkably efficient. 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1600" b="1" i="1" u="none" strike="noStrike" baseline="0" dirty="0">
                <a:solidFill>
                  <a:srgbClr val="FF0000"/>
                </a:solidFill>
                <a:latin typeface="Bookman Old Style" panose="02050604050505020204" pitchFamily="18" charset="0"/>
              </a:rPr>
              <a:t>A data alchemist ready to turn problems into possibilities, challenges into catalysts for change, </a:t>
            </a:r>
            <a:r>
              <a:rPr lang="en-US" sz="1600" b="1" i="1" u="none" strike="noStrike" baseline="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fuelled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Bookman Old Style" panose="02050604050505020204" pitchFamily="18" charset="0"/>
              </a:rPr>
              <a:t> by the power of code and data to unlock the universe's secrets. 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-43161" y="-17755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0" y="8116"/>
            <a:ext cx="4287914" cy="98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u="sng" dirty="0">
                <a:solidFill>
                  <a:srgbClr val="FF0000"/>
                </a:solidFill>
              </a:rPr>
              <a:t>WORKFLOW: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F175B3-C5E6-064C-4E89-95BDF9AEBEE7}"/>
              </a:ext>
            </a:extLst>
          </p:cNvPr>
          <p:cNvSpPr/>
          <p:nvPr/>
        </p:nvSpPr>
        <p:spPr>
          <a:xfrm>
            <a:off x="0" y="1216241"/>
            <a:ext cx="2689934" cy="23792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  <a:p>
            <a:pPr algn="ctr"/>
            <a:r>
              <a:rPr lang="en-US" dirty="0"/>
              <a:t>(Obtained through Web scrapping)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14B7CD-F476-0895-F566-905157BB257D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2689934" y="2398450"/>
            <a:ext cx="386178" cy="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482C6A9-4B5C-C949-BC3D-AEFBBAE90A87}"/>
              </a:ext>
            </a:extLst>
          </p:cNvPr>
          <p:cNvSpPr/>
          <p:nvPr/>
        </p:nvSpPr>
        <p:spPr>
          <a:xfrm>
            <a:off x="3076112" y="1208843"/>
            <a:ext cx="2689934" cy="237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 into train and test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746F07-5E2F-2773-F57B-E96F13400123}"/>
              </a:ext>
            </a:extLst>
          </p:cNvPr>
          <p:cNvSpPr/>
          <p:nvPr/>
        </p:nvSpPr>
        <p:spPr>
          <a:xfrm>
            <a:off x="6349014" y="1205885"/>
            <a:ext cx="2689934" cy="23718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Preprocessing:</a:t>
            </a:r>
          </a:p>
          <a:p>
            <a:pPr algn="ctr"/>
            <a:r>
              <a:rPr lang="en-US" dirty="0"/>
              <a:t>1.Removing stop words, converting into lowercase, removing special characters, </a:t>
            </a:r>
            <a:r>
              <a:rPr lang="en-US" dirty="0" err="1"/>
              <a:t>etc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CAA6E7-2184-6466-78AA-91F67D6E7C47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5766046" y="2391793"/>
            <a:ext cx="582968" cy="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8397C1A-3D6E-CEC8-FD4D-3E4C3C2F1381}"/>
              </a:ext>
            </a:extLst>
          </p:cNvPr>
          <p:cNvSpPr/>
          <p:nvPr/>
        </p:nvSpPr>
        <p:spPr>
          <a:xfrm>
            <a:off x="9502066" y="1205885"/>
            <a:ext cx="2689934" cy="23718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  <a:p>
            <a:pPr algn="ctr"/>
            <a:r>
              <a:rPr lang="en-US" dirty="0"/>
              <a:t>1. Applying bag of words on processed text input</a:t>
            </a:r>
          </a:p>
          <a:p>
            <a:pPr algn="ctr"/>
            <a:r>
              <a:rPr lang="en-US" dirty="0"/>
              <a:t>2. Mapping ratings with positive, negative, and neutral label.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4AB901-0A6C-E078-8A5E-3FDDD94074FE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>
            <a:off x="9038948" y="2391793"/>
            <a:ext cx="463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5A2653F-D427-A8D3-711E-AE386EEF6CC4}"/>
              </a:ext>
            </a:extLst>
          </p:cNvPr>
          <p:cNvSpPr/>
          <p:nvPr/>
        </p:nvSpPr>
        <p:spPr>
          <a:xfrm>
            <a:off x="9502066" y="3906175"/>
            <a:ext cx="2689934" cy="23718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Pipeline of Different Machine Learning Classification Algorithms with hyperparameter tuning along with model evaluation.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E00838-8A4C-D27D-C59B-8F01B04A05A8}"/>
              </a:ext>
            </a:extLst>
          </p:cNvPr>
          <p:cNvSpPr/>
          <p:nvPr/>
        </p:nvSpPr>
        <p:spPr>
          <a:xfrm>
            <a:off x="6476260" y="3906175"/>
            <a:ext cx="2689934" cy="23718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Model{Ready for Deployment}</a:t>
            </a:r>
          </a:p>
          <a:p>
            <a:pPr algn="ctr"/>
            <a:r>
              <a:rPr lang="en-IN" dirty="0"/>
              <a:t>Can be integrated with a web application created using Flask and then deployed on AWS EC2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A6E89E-0F0A-7AD3-2672-61E927D30AB7}"/>
              </a:ext>
            </a:extLst>
          </p:cNvPr>
          <p:cNvCxnSpPr>
            <a:stCxn id="28" idx="2"/>
            <a:endCxn id="29" idx="6"/>
          </p:cNvCxnSpPr>
          <p:nvPr/>
        </p:nvCxnSpPr>
        <p:spPr>
          <a:xfrm flipH="1">
            <a:off x="9166194" y="5092083"/>
            <a:ext cx="33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246104-6F63-FB44-55C6-7D00F545F2C9}"/>
              </a:ext>
            </a:extLst>
          </p:cNvPr>
          <p:cNvCxnSpPr>
            <a:stCxn id="22" idx="4"/>
            <a:endCxn id="28" idx="0"/>
          </p:cNvCxnSpPr>
          <p:nvPr/>
        </p:nvCxnSpPr>
        <p:spPr>
          <a:xfrm>
            <a:off x="10847033" y="3577701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789A693-1C01-D990-C46B-3E38F668B90B}"/>
              </a:ext>
            </a:extLst>
          </p:cNvPr>
          <p:cNvSpPr/>
          <p:nvPr/>
        </p:nvSpPr>
        <p:spPr>
          <a:xfrm>
            <a:off x="6161103" y="3577701"/>
            <a:ext cx="6030897" cy="32603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E8C94D-B902-22EA-70E0-13E2F1EBA3FD}"/>
              </a:ext>
            </a:extLst>
          </p:cNvPr>
          <p:cNvCxnSpPr>
            <a:stCxn id="34" idx="1"/>
          </p:cNvCxnSpPr>
          <p:nvPr/>
        </p:nvCxnSpPr>
        <p:spPr>
          <a:xfrm flipH="1">
            <a:off x="4687410" y="5207863"/>
            <a:ext cx="1473693" cy="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3D1BD11-EFF4-923B-97B4-83913007643E}"/>
              </a:ext>
            </a:extLst>
          </p:cNvPr>
          <p:cNvSpPr/>
          <p:nvPr/>
        </p:nvSpPr>
        <p:spPr>
          <a:xfrm>
            <a:off x="1997476" y="4021955"/>
            <a:ext cx="2689934" cy="23718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All the models are logged using Mlflow for experiment tracking and Model management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A0379A1-CD92-77F6-5F54-CF5095F3C6F5}"/>
              </a:ext>
            </a:extLst>
          </p:cNvPr>
          <p:cNvSpPr/>
          <p:nvPr/>
        </p:nvSpPr>
        <p:spPr>
          <a:xfrm>
            <a:off x="0" y="932155"/>
            <a:ext cx="12192000" cy="592584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29E53C-8A18-8D78-1B2C-B0587F2C716E}"/>
              </a:ext>
            </a:extLst>
          </p:cNvPr>
          <p:cNvSpPr/>
          <p:nvPr/>
        </p:nvSpPr>
        <p:spPr>
          <a:xfrm>
            <a:off x="6604988" y="-2"/>
            <a:ext cx="3586577" cy="91218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>
                <a:solidFill>
                  <a:srgbClr val="00B0F0"/>
                </a:solidFill>
              </a:rPr>
              <a:t>Entire Workflow is managed by Prefect</a:t>
            </a:r>
            <a:endParaRPr lang="en-IN" sz="1800" b="1" u="sng" dirty="0">
              <a:solidFill>
                <a:srgbClr val="00B0F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978936-951B-1B0D-0AA1-D22FFE279FD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096000" y="456088"/>
            <a:ext cx="0" cy="47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5803A1-1C53-EA61-8F6B-86F696554053}"/>
              </a:ext>
            </a:extLst>
          </p:cNvPr>
          <p:cNvCxnSpPr>
            <a:endCxn id="44" idx="2"/>
          </p:cNvCxnSpPr>
          <p:nvPr/>
        </p:nvCxnSpPr>
        <p:spPr>
          <a:xfrm>
            <a:off x="6096000" y="456088"/>
            <a:ext cx="508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829BD-E1C0-7C97-C59E-D6FBADA9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6113" cy="3787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F909B-947C-3E00-2299-73F0F029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8421"/>
            <a:ext cx="6294268" cy="8836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57B63D-BE60-663E-F5CD-BD79006D08D6}"/>
              </a:ext>
            </a:extLst>
          </p:cNvPr>
          <p:cNvCxnSpPr/>
          <p:nvPr/>
        </p:nvCxnSpPr>
        <p:spPr>
          <a:xfrm>
            <a:off x="6294268" y="2299317"/>
            <a:ext cx="126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9AD69F-2681-5745-1782-ABBFC87A9744}"/>
              </a:ext>
            </a:extLst>
          </p:cNvPr>
          <p:cNvSpPr/>
          <p:nvPr/>
        </p:nvSpPr>
        <p:spPr>
          <a:xfrm>
            <a:off x="7554897" y="941033"/>
            <a:ext cx="1917577" cy="2716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 and Mapping of output with labels like positive, negative and neutral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2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378E8-6EE3-B246-EF7F-427EB037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022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CD61F-51D5-965E-41CB-13FF72CD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87" y="0"/>
            <a:ext cx="5889714" cy="59898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598344-2632-579B-C0D6-DBAA28550AB5}"/>
              </a:ext>
            </a:extLst>
          </p:cNvPr>
          <p:cNvSpPr/>
          <p:nvPr/>
        </p:nvSpPr>
        <p:spPr>
          <a:xfrm>
            <a:off x="6302286" y="5989839"/>
            <a:ext cx="2593139" cy="8681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82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DB025-8C7D-D938-9265-7624B94F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09907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D47E2A4-FD7D-A88D-DF9B-315078E591F3}"/>
              </a:ext>
            </a:extLst>
          </p:cNvPr>
          <p:cNvSpPr/>
          <p:nvPr/>
        </p:nvSpPr>
        <p:spPr>
          <a:xfrm>
            <a:off x="8016536" y="1893163"/>
            <a:ext cx="2965142" cy="307167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All Models which have been trained on the data set along with their accuracy score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3AF604-8FC1-3253-B317-6024435AD247}"/>
              </a:ext>
            </a:extLst>
          </p:cNvPr>
          <p:cNvCxnSpPr>
            <a:stCxn id="3" idx="3"/>
          </p:cNvCxnSpPr>
          <p:nvPr/>
        </p:nvCxnSpPr>
        <p:spPr>
          <a:xfrm>
            <a:off x="6309907" y="3429000"/>
            <a:ext cx="170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887585-BD54-5BD9-F68A-A5BFE98F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5390" cy="5945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82167-B86A-10B3-0C20-A6386036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90" y="1"/>
            <a:ext cx="5906610" cy="59456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2E61F6-70B1-93E7-8640-A6FC987BCD99}"/>
              </a:ext>
            </a:extLst>
          </p:cNvPr>
          <p:cNvSpPr/>
          <p:nvPr/>
        </p:nvSpPr>
        <p:spPr>
          <a:xfrm>
            <a:off x="1642369" y="6045694"/>
            <a:ext cx="4074850" cy="6613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Test Score of all the models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36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A98F4-F5D3-774B-56CD-F3CC2FEA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816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5F41B-9496-7A87-4042-CB82DFF4D9E6}"/>
              </a:ext>
            </a:extLst>
          </p:cNvPr>
          <p:cNvSpPr/>
          <p:nvPr/>
        </p:nvSpPr>
        <p:spPr>
          <a:xfrm>
            <a:off x="1020932" y="5974672"/>
            <a:ext cx="3506680" cy="8034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K_nearest Neighbor Classifier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624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D8AAA-7E67-FE65-F67E-16A8FA3F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354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2F7034-5779-F7BD-28C5-4014371CA394}"/>
              </a:ext>
            </a:extLst>
          </p:cNvPr>
          <p:cNvSpPr/>
          <p:nvPr/>
        </p:nvSpPr>
        <p:spPr>
          <a:xfrm>
            <a:off x="1020932" y="5974672"/>
            <a:ext cx="3506680" cy="8034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Support Vector Classifier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75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Widescreen</PresentationFormat>
  <Paragraphs>41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Agency FB</vt:lpstr>
      <vt:lpstr>Aptos Display</vt:lpstr>
      <vt:lpstr>Calibri</vt:lpstr>
      <vt:lpstr>Lato Black</vt:lpstr>
      <vt:lpstr>Bookman Old Style</vt:lpstr>
      <vt:lpstr>Libre Baskerville</vt:lpstr>
      <vt:lpstr>Office Theme</vt:lpstr>
      <vt:lpstr>PowerPoint Presentation</vt:lpstr>
      <vt:lpstr>PowerPoint Presentation</vt:lpstr>
      <vt:lpstr>WORKFLOW: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Harsh gupta</cp:lastModifiedBy>
  <cp:revision>1</cp:revision>
  <dcterms:created xsi:type="dcterms:W3CDTF">2021-02-16T05:19:01Z</dcterms:created>
  <dcterms:modified xsi:type="dcterms:W3CDTF">2024-03-29T08:30:52Z</dcterms:modified>
</cp:coreProperties>
</file>