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Light" charset="1" panose="00000400000000000000"/>
      <p:regular r:id="rId10"/>
    </p:embeddedFont>
    <p:embeddedFont>
      <p:font typeface="Montserrat Light Bold" charset="1" panose="00000800000000000000"/>
      <p:regular r:id="rId11"/>
    </p:embeddedFont>
    <p:embeddedFont>
      <p:font typeface="Montserrat Light Italics" charset="1" panose="00000400000000000000"/>
      <p:regular r:id="rId12"/>
    </p:embeddedFont>
    <p:embeddedFont>
      <p:font typeface="Montserrat Light Bold Italics" charset="1" panose="00000800000000000000"/>
      <p:regular r:id="rId13"/>
    </p:embeddedFont>
    <p:embeddedFont>
      <p:font typeface="Codec Pro ExtraBold" charset="1" panose="00000700000000000000"/>
      <p:regular r:id="rId14"/>
    </p:embeddedFont>
    <p:embeddedFont>
      <p:font typeface="Codec Pro ExtraBold Bold" charset="1" panose="000009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11318195" y="6207257"/>
            <a:ext cx="9856051" cy="8730429"/>
          </a:xfrm>
          <a:custGeom>
            <a:avLst/>
            <a:gdLst/>
            <a:ahLst/>
            <a:cxnLst/>
            <a:rect r="r" b="b" t="t" l="l"/>
            <a:pathLst>
              <a:path h="8730429" w="9856051">
                <a:moveTo>
                  <a:pt x="0" y="0"/>
                </a:moveTo>
                <a:lnTo>
                  <a:pt x="9856050" y="0"/>
                </a:lnTo>
                <a:lnTo>
                  <a:pt x="9856050" y="8730429"/>
                </a:lnTo>
                <a:lnTo>
                  <a:pt x="0" y="87304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08087" y="-4159228"/>
            <a:ext cx="11239421" cy="9955810"/>
          </a:xfrm>
          <a:custGeom>
            <a:avLst/>
            <a:gdLst/>
            <a:ahLst/>
            <a:cxnLst/>
            <a:rect r="r" b="b" t="t" l="l"/>
            <a:pathLst>
              <a:path h="9955810" w="11239421">
                <a:moveTo>
                  <a:pt x="0" y="0"/>
                </a:moveTo>
                <a:lnTo>
                  <a:pt x="11239421" y="0"/>
                </a:lnTo>
                <a:lnTo>
                  <a:pt x="11239421" y="9955810"/>
                </a:lnTo>
                <a:lnTo>
                  <a:pt x="0" y="99558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96000" y="5618284"/>
            <a:ext cx="3498469" cy="535153"/>
            <a:chOff x="0" y="0"/>
            <a:chExt cx="921407" cy="140946"/>
          </a:xfrm>
        </p:grpSpPr>
        <p:sp>
          <p:nvSpPr>
            <p:cNvPr name="Freeform 5" id="5"/>
            <p:cNvSpPr/>
            <p:nvPr/>
          </p:nvSpPr>
          <p:spPr>
            <a:xfrm flipH="false" flipV="false" rot="0">
              <a:off x="0" y="0"/>
              <a:ext cx="921408" cy="140946"/>
            </a:xfrm>
            <a:custGeom>
              <a:avLst/>
              <a:gdLst/>
              <a:ahLst/>
              <a:cxnLst/>
              <a:rect r="r" b="b" t="t" l="l"/>
              <a:pathLst>
                <a:path h="140946" w="921408">
                  <a:moveTo>
                    <a:pt x="0" y="0"/>
                  </a:moveTo>
                  <a:lnTo>
                    <a:pt x="921408" y="0"/>
                  </a:lnTo>
                  <a:lnTo>
                    <a:pt x="921408" y="140946"/>
                  </a:lnTo>
                  <a:lnTo>
                    <a:pt x="0" y="140946"/>
                  </a:lnTo>
                  <a:close/>
                </a:path>
              </a:pathLst>
            </a:custGeom>
            <a:solidFill>
              <a:srgbClr val="1A1A1A"/>
            </a:solidFill>
          </p:spPr>
        </p:sp>
        <p:sp>
          <p:nvSpPr>
            <p:cNvPr name="TextBox 6" id="6"/>
            <p:cNvSpPr txBox="true"/>
            <p:nvPr/>
          </p:nvSpPr>
          <p:spPr>
            <a:xfrm>
              <a:off x="0" y="-19050"/>
              <a:ext cx="812800" cy="831850"/>
            </a:xfrm>
            <a:prstGeom prst="rect">
              <a:avLst/>
            </a:prstGeom>
          </p:spPr>
          <p:txBody>
            <a:bodyPr anchor="ctr" rtlCol="false" tIns="50800" lIns="50800" bIns="50800" rIns="50800"/>
            <a:lstStyle/>
            <a:p>
              <a:pPr algn="ctr">
                <a:lnSpc>
                  <a:spcPts val="2859"/>
                </a:lnSpc>
              </a:pPr>
              <a:r>
                <a:rPr lang="en-US" sz="2199">
                  <a:solidFill>
                    <a:srgbClr val="FFFFFF"/>
                  </a:solidFill>
                  <a:latin typeface="Montserrat Light Bold"/>
                </a:rPr>
                <a:t>Task 1</a:t>
              </a:r>
            </a:p>
          </p:txBody>
        </p:sp>
      </p:grpSp>
      <p:sp>
        <p:nvSpPr>
          <p:cNvPr name="TextBox 7" id="7"/>
          <p:cNvSpPr txBox="true"/>
          <p:nvPr/>
        </p:nvSpPr>
        <p:spPr>
          <a:xfrm rot="0">
            <a:off x="7221278" y="2415549"/>
            <a:ext cx="10548087" cy="1057543"/>
          </a:xfrm>
          <a:prstGeom prst="rect">
            <a:avLst/>
          </a:prstGeom>
        </p:spPr>
        <p:txBody>
          <a:bodyPr anchor="t" rtlCol="false" tIns="0" lIns="0" bIns="0" rIns="0">
            <a:spAutoFit/>
          </a:bodyPr>
          <a:lstStyle/>
          <a:p>
            <a:pPr algn="r">
              <a:lnSpc>
                <a:spcPts val="4331"/>
              </a:lnSpc>
            </a:pPr>
            <a:r>
              <a:rPr lang="en-US" sz="2887">
                <a:solidFill>
                  <a:srgbClr val="000000"/>
                </a:solidFill>
                <a:latin typeface="Montserrat Light"/>
              </a:rPr>
              <a:t>As of now, we have 3 tables and a lot of data</a:t>
            </a:r>
          </a:p>
          <a:p>
            <a:pPr algn="r">
              <a:lnSpc>
                <a:spcPts val="4331"/>
              </a:lnSpc>
            </a:pPr>
            <a:r>
              <a:rPr lang="en-US" sz="2887">
                <a:solidFill>
                  <a:srgbClr val="000000"/>
                </a:solidFill>
                <a:latin typeface="Montserrat Light"/>
              </a:rPr>
              <a:t>We also have the relation between all 3 tables </a:t>
            </a:r>
          </a:p>
        </p:txBody>
      </p:sp>
      <p:sp>
        <p:nvSpPr>
          <p:cNvPr name="TextBox 8" id="8"/>
          <p:cNvSpPr txBox="true"/>
          <p:nvPr/>
        </p:nvSpPr>
        <p:spPr>
          <a:xfrm rot="0">
            <a:off x="9144000" y="465001"/>
            <a:ext cx="8072915" cy="1759919"/>
          </a:xfrm>
          <a:prstGeom prst="rect">
            <a:avLst/>
          </a:prstGeom>
        </p:spPr>
        <p:txBody>
          <a:bodyPr anchor="t" rtlCol="false" tIns="0" lIns="0" bIns="0" rIns="0">
            <a:spAutoFit/>
          </a:bodyPr>
          <a:lstStyle/>
          <a:p>
            <a:pPr algn="r" marL="0" indent="0" lvl="0">
              <a:lnSpc>
                <a:spcPts val="12673"/>
              </a:lnSpc>
              <a:spcBef>
                <a:spcPct val="0"/>
              </a:spcBef>
            </a:pPr>
            <a:r>
              <a:rPr lang="en-US" sz="10560">
                <a:solidFill>
                  <a:srgbClr val="1A1A1A"/>
                </a:solidFill>
                <a:latin typeface="Codec Pro ExtraBold"/>
              </a:rPr>
              <a:t>STRATEGY</a:t>
            </a:r>
          </a:p>
        </p:txBody>
      </p:sp>
      <p:sp>
        <p:nvSpPr>
          <p:cNvPr name="TextBox 9" id="9"/>
          <p:cNvSpPr txBox="true"/>
          <p:nvPr/>
        </p:nvSpPr>
        <p:spPr>
          <a:xfrm rot="0">
            <a:off x="1596000" y="6237193"/>
            <a:ext cx="3498469" cy="2770025"/>
          </a:xfrm>
          <a:prstGeom prst="rect">
            <a:avLst/>
          </a:prstGeom>
        </p:spPr>
        <p:txBody>
          <a:bodyPr anchor="t" rtlCol="false" tIns="0" lIns="0" bIns="0" rIns="0">
            <a:spAutoFit/>
          </a:bodyPr>
          <a:lstStyle/>
          <a:p>
            <a:pPr>
              <a:lnSpc>
                <a:spcPts val="2756"/>
              </a:lnSpc>
            </a:pPr>
            <a:r>
              <a:rPr lang="en-US" sz="1968">
                <a:solidFill>
                  <a:srgbClr val="100F0D"/>
                </a:solidFill>
                <a:latin typeface="Montserrat Light"/>
              </a:rPr>
              <a:t>All 3 tables will be joined using relative columns. We will then have access to the information about the exact timestamp, transaction, category of item, and corresponding storage temperature.</a:t>
            </a:r>
          </a:p>
        </p:txBody>
      </p:sp>
      <p:grpSp>
        <p:nvGrpSpPr>
          <p:cNvPr name="Group 10" id="10"/>
          <p:cNvGrpSpPr/>
          <p:nvPr/>
        </p:nvGrpSpPr>
        <p:grpSpPr>
          <a:xfrm rot="0">
            <a:off x="5645531" y="5618284"/>
            <a:ext cx="3498469" cy="535153"/>
            <a:chOff x="0" y="0"/>
            <a:chExt cx="921407" cy="140946"/>
          </a:xfrm>
        </p:grpSpPr>
        <p:sp>
          <p:nvSpPr>
            <p:cNvPr name="Freeform 11" id="11"/>
            <p:cNvSpPr/>
            <p:nvPr/>
          </p:nvSpPr>
          <p:spPr>
            <a:xfrm flipH="false" flipV="false" rot="0">
              <a:off x="0" y="0"/>
              <a:ext cx="921408" cy="140946"/>
            </a:xfrm>
            <a:custGeom>
              <a:avLst/>
              <a:gdLst/>
              <a:ahLst/>
              <a:cxnLst/>
              <a:rect r="r" b="b" t="t" l="l"/>
              <a:pathLst>
                <a:path h="140946" w="921408">
                  <a:moveTo>
                    <a:pt x="0" y="0"/>
                  </a:moveTo>
                  <a:lnTo>
                    <a:pt x="921408" y="0"/>
                  </a:lnTo>
                  <a:lnTo>
                    <a:pt x="921408" y="140946"/>
                  </a:lnTo>
                  <a:lnTo>
                    <a:pt x="0" y="140946"/>
                  </a:lnTo>
                  <a:close/>
                </a:path>
              </a:pathLst>
            </a:custGeom>
            <a:solidFill>
              <a:srgbClr val="1A1A1A"/>
            </a:solidFill>
          </p:spPr>
        </p:sp>
        <p:sp>
          <p:nvSpPr>
            <p:cNvPr name="TextBox 12" id="12"/>
            <p:cNvSpPr txBox="true"/>
            <p:nvPr/>
          </p:nvSpPr>
          <p:spPr>
            <a:xfrm>
              <a:off x="0" y="-19050"/>
              <a:ext cx="812800" cy="831850"/>
            </a:xfrm>
            <a:prstGeom prst="rect">
              <a:avLst/>
            </a:prstGeom>
          </p:spPr>
          <p:txBody>
            <a:bodyPr anchor="ctr" rtlCol="false" tIns="50800" lIns="50800" bIns="50800" rIns="50800"/>
            <a:lstStyle/>
            <a:p>
              <a:pPr algn="ctr">
                <a:lnSpc>
                  <a:spcPts val="2859"/>
                </a:lnSpc>
              </a:pPr>
              <a:r>
                <a:rPr lang="en-US" sz="2199">
                  <a:solidFill>
                    <a:srgbClr val="FFFFFF"/>
                  </a:solidFill>
                  <a:latin typeface="Montserrat Light Bold"/>
                </a:rPr>
                <a:t>Task 2</a:t>
              </a:r>
            </a:p>
          </p:txBody>
        </p:sp>
      </p:grpSp>
      <p:sp>
        <p:nvSpPr>
          <p:cNvPr name="TextBox 13" id="13"/>
          <p:cNvSpPr txBox="true"/>
          <p:nvPr/>
        </p:nvSpPr>
        <p:spPr>
          <a:xfrm rot="0">
            <a:off x="5645531" y="6237193"/>
            <a:ext cx="3498469" cy="2074541"/>
          </a:xfrm>
          <a:prstGeom prst="rect">
            <a:avLst/>
          </a:prstGeom>
        </p:spPr>
        <p:txBody>
          <a:bodyPr anchor="t" rtlCol="false" tIns="0" lIns="0" bIns="0" rIns="0">
            <a:spAutoFit/>
          </a:bodyPr>
          <a:lstStyle/>
          <a:p>
            <a:pPr>
              <a:lnSpc>
                <a:spcPts val="2756"/>
              </a:lnSpc>
            </a:pPr>
            <a:r>
              <a:rPr lang="en-US" sz="1968">
                <a:solidFill>
                  <a:srgbClr val="100F0D"/>
                </a:solidFill>
                <a:latin typeface="Montserrat Light"/>
              </a:rPr>
              <a:t>More data if possible is gathered and included in aavailable dataset, giving more accurate results. Data is preprocessed and made it suitable to train a model on.</a:t>
            </a:r>
          </a:p>
        </p:txBody>
      </p:sp>
      <p:grpSp>
        <p:nvGrpSpPr>
          <p:cNvPr name="Group 14" id="14"/>
          <p:cNvGrpSpPr/>
          <p:nvPr/>
        </p:nvGrpSpPr>
        <p:grpSpPr>
          <a:xfrm rot="0">
            <a:off x="9696450" y="5618284"/>
            <a:ext cx="3498469" cy="535153"/>
            <a:chOff x="0" y="0"/>
            <a:chExt cx="921407" cy="140946"/>
          </a:xfrm>
        </p:grpSpPr>
        <p:sp>
          <p:nvSpPr>
            <p:cNvPr name="Freeform 15" id="15"/>
            <p:cNvSpPr/>
            <p:nvPr/>
          </p:nvSpPr>
          <p:spPr>
            <a:xfrm flipH="false" flipV="false" rot="0">
              <a:off x="0" y="0"/>
              <a:ext cx="921408" cy="140946"/>
            </a:xfrm>
            <a:custGeom>
              <a:avLst/>
              <a:gdLst/>
              <a:ahLst/>
              <a:cxnLst/>
              <a:rect r="r" b="b" t="t" l="l"/>
              <a:pathLst>
                <a:path h="140946" w="921408">
                  <a:moveTo>
                    <a:pt x="0" y="0"/>
                  </a:moveTo>
                  <a:lnTo>
                    <a:pt x="921408" y="0"/>
                  </a:lnTo>
                  <a:lnTo>
                    <a:pt x="921408" y="140946"/>
                  </a:lnTo>
                  <a:lnTo>
                    <a:pt x="0" y="140946"/>
                  </a:lnTo>
                  <a:close/>
                </a:path>
              </a:pathLst>
            </a:custGeom>
            <a:solidFill>
              <a:srgbClr val="1A1A1A"/>
            </a:solidFill>
          </p:spPr>
        </p:sp>
        <p:sp>
          <p:nvSpPr>
            <p:cNvPr name="TextBox 16" id="16"/>
            <p:cNvSpPr txBox="true"/>
            <p:nvPr/>
          </p:nvSpPr>
          <p:spPr>
            <a:xfrm>
              <a:off x="0" y="-19050"/>
              <a:ext cx="812800" cy="831850"/>
            </a:xfrm>
            <a:prstGeom prst="rect">
              <a:avLst/>
            </a:prstGeom>
          </p:spPr>
          <p:txBody>
            <a:bodyPr anchor="ctr" rtlCol="false" tIns="50800" lIns="50800" bIns="50800" rIns="50800"/>
            <a:lstStyle/>
            <a:p>
              <a:pPr algn="ctr">
                <a:lnSpc>
                  <a:spcPts val="2859"/>
                </a:lnSpc>
              </a:pPr>
              <a:r>
                <a:rPr lang="en-US" sz="2199">
                  <a:solidFill>
                    <a:srgbClr val="FFFFFF"/>
                  </a:solidFill>
                  <a:latin typeface="Montserrat Light Bold"/>
                </a:rPr>
                <a:t>Task 3</a:t>
              </a:r>
            </a:p>
          </p:txBody>
        </p:sp>
      </p:grpSp>
      <p:sp>
        <p:nvSpPr>
          <p:cNvPr name="TextBox 17" id="17"/>
          <p:cNvSpPr txBox="true"/>
          <p:nvPr/>
        </p:nvSpPr>
        <p:spPr>
          <a:xfrm rot="0">
            <a:off x="9696450" y="6237193"/>
            <a:ext cx="3498469" cy="3117766"/>
          </a:xfrm>
          <a:prstGeom prst="rect">
            <a:avLst/>
          </a:prstGeom>
        </p:spPr>
        <p:txBody>
          <a:bodyPr anchor="t" rtlCol="false" tIns="0" lIns="0" bIns="0" rIns="0">
            <a:spAutoFit/>
          </a:bodyPr>
          <a:lstStyle/>
          <a:p>
            <a:pPr>
              <a:lnSpc>
                <a:spcPts val="2756"/>
              </a:lnSpc>
            </a:pPr>
            <a:r>
              <a:rPr lang="en-US" sz="1968">
                <a:solidFill>
                  <a:srgbClr val="100F0D"/>
                </a:solidFill>
                <a:latin typeface="Montserrat Light"/>
              </a:rPr>
              <a:t>Machine learning model is trained on data. Given all the information it should accurately be able to predict the optimal number of quantity to stock by predicting the exact amount of selling of particular item given time</a:t>
            </a:r>
          </a:p>
        </p:txBody>
      </p:sp>
      <p:sp>
        <p:nvSpPr>
          <p:cNvPr name="TextBox 18" id="18"/>
          <p:cNvSpPr txBox="true"/>
          <p:nvPr/>
        </p:nvSpPr>
        <p:spPr>
          <a:xfrm rot="0">
            <a:off x="4980747" y="3815836"/>
            <a:ext cx="12674896" cy="1354929"/>
          </a:xfrm>
          <a:prstGeom prst="rect">
            <a:avLst/>
          </a:prstGeom>
        </p:spPr>
        <p:txBody>
          <a:bodyPr anchor="t" rtlCol="false" tIns="0" lIns="0" bIns="0" rIns="0">
            <a:spAutoFit/>
          </a:bodyPr>
          <a:lstStyle/>
          <a:p>
            <a:pPr algn="r">
              <a:lnSpc>
                <a:spcPts val="5531"/>
              </a:lnSpc>
            </a:pPr>
            <a:r>
              <a:rPr lang="en-US" sz="3687">
                <a:solidFill>
                  <a:srgbClr val="000000"/>
                </a:solidFill>
                <a:latin typeface="Montserrat Light"/>
              </a:rPr>
              <a:t>The plan of this project will be executed in following manner..................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DAFoVL1QjY4</dc:identifier>
  <dcterms:modified xsi:type="dcterms:W3CDTF">2011-08-01T06:04:30Z</dcterms:modified>
  <cp:revision>1</cp:revision>
  <dc:title>Black and white modern professional business proposal presentation</dc:title>
</cp:coreProperties>
</file>