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53"/>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Harsh2005adgitm/Flood-Responsive-Model-EDUNET---AICTE-GREEN-SKILL-AI-INTERNSHI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a:solidFill>
                  <a:schemeClr val="bg1"/>
                </a:solidFill>
                <a:latin typeface="Calibri" panose="020F0502020204030204" pitchFamily="34" charset="0"/>
                <a:cs typeface="Times New Roman" panose="02020603050405020304" pitchFamily="18" charset="0"/>
              </a:rPr>
              <a:t>Flood Prediction Model </a:t>
            </a:r>
            <a:r>
              <a:rPr lang="en-IN" sz="3600" b="1">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5F57A02B-30C3-1736-ECC7-E4EDAF86E908}"/>
              </a:ext>
            </a:extLst>
          </p:cNvPr>
          <p:cNvSpPr txBox="1"/>
          <p:nvPr/>
        </p:nvSpPr>
        <p:spPr>
          <a:xfrm>
            <a:off x="4877503" y="5421581"/>
            <a:ext cx="7015917" cy="1436419"/>
          </a:xfrm>
          <a:prstGeom prst="rect">
            <a:avLst/>
          </a:prstGeom>
          <a:noFill/>
        </p:spPr>
        <p:txBody>
          <a:bodyPr wrap="square" rtlCol="0">
            <a:spAutoFit/>
          </a:bodyPr>
          <a:lstStyle/>
          <a:p>
            <a:r>
              <a:rPr lang="en-US" sz="1800" b="1" dirty="0">
                <a:solidFill>
                  <a:schemeClr val="bg1"/>
                </a:solidFill>
                <a:latin typeface="Calibri" panose="020F0502020204030204" pitchFamily="34" charset="0"/>
                <a:cs typeface="Times New Roman" panose="02020603050405020304" pitchFamily="18" charset="0"/>
              </a:rPr>
              <a:t>Developed by:</a:t>
            </a:r>
            <a:br>
              <a:rPr lang="en-US" sz="1800" b="1" dirty="0">
                <a:solidFill>
                  <a:schemeClr val="bg1"/>
                </a:solidFill>
                <a:latin typeface="Calibri" panose="020F0502020204030204" pitchFamily="34" charset="0"/>
                <a:cs typeface="Times New Roman" panose="02020603050405020304" pitchFamily="18" charset="0"/>
              </a:rPr>
            </a:br>
            <a:r>
              <a:rPr lang="en-US" sz="1800" b="1" dirty="0">
                <a:solidFill>
                  <a:schemeClr val="bg1"/>
                </a:solidFill>
                <a:latin typeface="Calibri" panose="020F0502020204030204" pitchFamily="34" charset="0"/>
                <a:cs typeface="Times New Roman" panose="02020603050405020304" pitchFamily="18" charset="0"/>
              </a:rPr>
              <a:t>Harsh Yadav</a:t>
            </a:r>
            <a:br>
              <a:rPr lang="en-US" sz="1800" b="1" dirty="0">
                <a:solidFill>
                  <a:schemeClr val="bg1"/>
                </a:solidFill>
                <a:latin typeface="Calibri" panose="020F0502020204030204" pitchFamily="34" charset="0"/>
                <a:cs typeface="Times New Roman" panose="02020603050405020304" pitchFamily="18" charset="0"/>
              </a:rPr>
            </a:br>
            <a:br>
              <a:rPr lang="en-US" sz="1400" b="1" dirty="0">
                <a:solidFill>
                  <a:schemeClr val="bg1"/>
                </a:solidFill>
                <a:latin typeface="Calibri" panose="020F0502020204030204" pitchFamily="34" charset="0"/>
                <a:cs typeface="Times New Roman" panose="02020603050405020304" pitchFamily="18" charset="0"/>
              </a:rPr>
            </a:br>
            <a:r>
              <a:rPr lang="en-IN" b="1" dirty="0"/>
              <a:t>Student ID: </a:t>
            </a:r>
            <a:r>
              <a:rPr lang="en-IN" dirty="0"/>
              <a:t>STU6836bb22f16921748417314</a:t>
            </a:r>
          </a:p>
          <a:p>
            <a:r>
              <a:rPr lang="en-IN" b="1" dirty="0"/>
              <a:t>Internship ID: </a:t>
            </a:r>
            <a:r>
              <a:rPr lang="en-IN" dirty="0"/>
              <a:t>INTERNSHIP_17522267216870dba1e54a10023</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Rectangle 3">
            <a:extLst>
              <a:ext uri="{FF2B5EF4-FFF2-40B4-BE49-F238E27FC236}">
                <a16:creationId xmlns:a16="http://schemas.microsoft.com/office/drawing/2014/main" id="{1DB01F8C-487B-1DD1-174F-D8DAED8A5B8D}"/>
              </a:ext>
            </a:extLst>
          </p:cNvPr>
          <p:cNvSpPr>
            <a:spLocks noChangeArrowheads="1"/>
          </p:cNvSpPr>
          <p:nvPr/>
        </p:nvSpPr>
        <p:spPr bwMode="auto">
          <a:xfrm>
            <a:off x="110651" y="1550441"/>
            <a:ext cx="777371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chemeClr val="tx1"/>
                </a:solidFill>
                <a:latin typeface="Arial" panose="020B0604020202020204" pitchFamily="34" charset="0"/>
              </a:rPr>
              <a:t>1. </a:t>
            </a:r>
            <a:r>
              <a:rPr kumimoji="0" lang="en-US" altLang="en-US" sz="1400" b="1" i="0" u="sng" strike="noStrike" cap="none" normalizeH="0" baseline="0" dirty="0">
                <a:ln>
                  <a:noFill/>
                </a:ln>
                <a:solidFill>
                  <a:schemeClr val="tx1"/>
                </a:solidFill>
                <a:effectLst/>
                <a:latin typeface="Arial" panose="020B0604020202020204" pitchFamily="34" charset="0"/>
              </a:rPr>
              <a:t>Understand Flood Prediction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Learn how environmental factors like rainfall, river level, and soil moisture contribute to floods.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Recognize the importance of early prediction in disaster management and community safety.</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strike="noStrike" cap="none" normalizeH="0" baseline="0" dirty="0">
                <a:ln>
                  <a:noFill/>
                </a:ln>
                <a:solidFill>
                  <a:schemeClr val="tx1"/>
                </a:solidFill>
                <a:effectLst/>
                <a:latin typeface="Arial" panose="020B0604020202020204" pitchFamily="34" charset="0"/>
              </a:rPr>
              <a:t>2.</a:t>
            </a:r>
            <a:r>
              <a:rPr lang="en-US" altLang="en-US" sz="1400" b="1" dirty="0">
                <a:solidFill>
                  <a:schemeClr val="tx1"/>
                </a:solidFill>
                <a:latin typeface="Arial" panose="020B0604020202020204" pitchFamily="34" charset="0"/>
              </a:rPr>
              <a:t> </a:t>
            </a:r>
            <a:r>
              <a:rPr kumimoji="0" lang="en-US" altLang="en-US" sz="1400" b="1" i="0" u="sng" strike="noStrike" cap="none" normalizeH="0" baseline="0" dirty="0">
                <a:ln>
                  <a:noFill/>
                </a:ln>
                <a:solidFill>
                  <a:schemeClr val="tx1"/>
                </a:solidFill>
                <a:effectLst/>
                <a:latin typeface="Arial" panose="020B0604020202020204" pitchFamily="34" charset="0"/>
              </a:rPr>
              <a:t>Data Handling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Gain experience in importing, cleaning, and preprocessing datasets using pandas and numpy.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Learn to identify and manage missing values, outliers, and imbalanced data.</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3. </a:t>
            </a:r>
            <a:r>
              <a:rPr kumimoji="0" lang="en-US" altLang="en-US" sz="1400" b="1" i="0" u="sng" strike="noStrike" cap="none" normalizeH="0" baseline="0" dirty="0">
                <a:ln>
                  <a:noFill/>
                </a:ln>
                <a:solidFill>
                  <a:schemeClr val="tx1"/>
                </a:solidFill>
                <a:effectLst/>
                <a:latin typeface="Arial" panose="020B0604020202020204" pitchFamily="34" charset="0"/>
              </a:rPr>
              <a:t>Exploratory Data Analysis (EDA)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Perform data visualization using matplotlib and seaborn to uncover trends and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Use statistical summaries (</a:t>
            </a:r>
            <a:r>
              <a:rPr kumimoji="0" lang="en-US" altLang="en-US" sz="1400" i="0" u="none" strike="noStrike" cap="none" normalizeH="0" baseline="0" dirty="0">
                <a:ln>
                  <a:noFill/>
                </a:ln>
                <a:solidFill>
                  <a:schemeClr val="tx1"/>
                </a:solidFill>
                <a:effectLst/>
                <a:latin typeface="Arial Unicode MS"/>
              </a:rPr>
              <a:t>.info()</a:t>
            </a:r>
            <a:r>
              <a:rPr kumimoji="0" lang="en-US" altLang="en-US" sz="1400" i="0" u="none" strike="noStrike" cap="none" normalizeH="0" baseline="0" dirty="0">
                <a:ln>
                  <a:noFill/>
                </a:ln>
                <a:solidFill>
                  <a:schemeClr val="tx1"/>
                </a:solidFill>
                <a:effectLst/>
              </a:rPr>
              <a:t>, </a:t>
            </a:r>
            <a:r>
              <a:rPr kumimoji="0" lang="en-US" altLang="en-US" sz="1400" i="0" u="none" strike="noStrike" cap="none" normalizeH="0" baseline="0" dirty="0">
                <a:ln>
                  <a:noFill/>
                </a:ln>
                <a:solidFill>
                  <a:schemeClr val="tx1"/>
                </a:solidFill>
                <a:effectLst/>
                <a:latin typeface="Arial Unicode MS"/>
              </a:rPr>
              <a:t>.describe()</a:t>
            </a:r>
            <a:r>
              <a:rPr kumimoji="0" lang="en-US" altLang="en-US" sz="1400" i="0" u="none" strike="noStrike" cap="none" normalizeH="0" baseline="0" dirty="0">
                <a:ln>
                  <a:noFill/>
                </a:ln>
                <a:solidFill>
                  <a:schemeClr val="tx1"/>
                </a:solidFill>
                <a:effectLst/>
              </a:rPr>
              <a:t>, </a:t>
            </a:r>
            <a:r>
              <a:rPr kumimoji="0" lang="en-US" altLang="en-US" sz="1400" i="0" u="none" strike="noStrike" cap="none" normalizeH="0" baseline="0" dirty="0">
                <a:ln>
                  <a:noFill/>
                </a:ln>
                <a:solidFill>
                  <a:schemeClr val="tx1"/>
                </a:solidFill>
                <a:effectLst/>
                <a:latin typeface="Arial Unicode MS"/>
              </a:rPr>
              <a:t>.isnull().sum()</a:t>
            </a:r>
            <a:r>
              <a:rPr kumimoji="0" lang="en-US" altLang="en-US" sz="1400" i="0" u="none" strike="noStrike" cap="none" normalizeH="0" baseline="0" dirty="0">
                <a:ln>
                  <a:noFill/>
                </a:ln>
                <a:solidFill>
                  <a:schemeClr val="tx1"/>
                </a:solidFill>
                <a:effectLst/>
              </a:rPr>
              <a:t>) to understand dataset quality.</a:t>
            </a:r>
            <a:br>
              <a:rPr kumimoji="0" lang="en-US" altLang="en-US" sz="1400" i="0" u="none" strike="noStrike" cap="none" normalizeH="0" baseline="0" dirty="0">
                <a:ln>
                  <a:noFill/>
                </a:ln>
                <a:solidFill>
                  <a:schemeClr val="tx1"/>
                </a:solidFill>
                <a:effectLst/>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chemeClr val="tx1"/>
                </a:solidFill>
                <a:latin typeface="Arial" panose="020B0604020202020204" pitchFamily="34" charset="0"/>
              </a:rPr>
              <a:t>4</a:t>
            </a:r>
            <a:r>
              <a:rPr lang="en-US" altLang="en-US" sz="1400" b="1" dirty="0">
                <a:solidFill>
                  <a:schemeClr val="tx1"/>
                </a:solidFill>
                <a:latin typeface="Arial" panose="020B0604020202020204" pitchFamily="34" charset="0"/>
              </a:rPr>
              <a:t>. </a:t>
            </a:r>
            <a:r>
              <a:rPr kumimoji="0" lang="en-US" altLang="en-US" sz="1400" b="1" i="0" u="sng" strike="noStrike" cap="none" normalizeH="0" baseline="0" dirty="0">
                <a:ln>
                  <a:noFill/>
                </a:ln>
                <a:solidFill>
                  <a:schemeClr val="tx1"/>
                </a:solidFill>
                <a:effectLst/>
                <a:latin typeface="Arial" panose="020B0604020202020204" pitchFamily="34" charset="0"/>
              </a:rPr>
              <a:t>Machine Learning Model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Train and test a Decision Tree Classifier to predict flood occurrence.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Understand the workflow of splitting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Learn how to measure performance using accuracy score.</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5. </a:t>
            </a:r>
            <a:r>
              <a:rPr kumimoji="0" lang="en-US" altLang="en-US" sz="1400" b="1" i="0" u="sng" strike="noStrike" cap="none" normalizeH="0" baseline="0" dirty="0">
                <a:ln>
                  <a:noFill/>
                </a:ln>
                <a:solidFill>
                  <a:schemeClr val="tx1"/>
                </a:solidFill>
                <a:effectLst/>
                <a:latin typeface="Arial" panose="020B0604020202020204" pitchFamily="34" charset="0"/>
              </a:rPr>
              <a:t>Practical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Build an interactive model</a:t>
            </a:r>
            <a:r>
              <a:rPr lang="en-US" altLang="en-US" sz="1400" dirty="0">
                <a:solidFill>
                  <a:schemeClr val="tx1"/>
                </a:solidFill>
                <a:latin typeface="Arial" panose="020B0604020202020204" pitchFamily="34" charset="0"/>
              </a:rPr>
              <a:t> based deployment</a:t>
            </a:r>
            <a:r>
              <a:rPr kumimoji="0" lang="en-US" altLang="en-US" sz="1400" i="0" u="none" strike="noStrike" cap="none" normalizeH="0" baseline="0" dirty="0">
                <a:ln>
                  <a:noFill/>
                </a:ln>
                <a:solidFill>
                  <a:schemeClr val="tx1"/>
                </a:solidFill>
                <a:effectLst/>
                <a:latin typeface="Arial" panose="020B0604020202020204" pitchFamily="34" charset="0"/>
              </a:rPr>
              <a:t> that accepts user inputs (rainfall, river level, soil moisture) and predicts floods in real-time.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4" name="TextBox 3">
            <a:extLst>
              <a:ext uri="{FF2B5EF4-FFF2-40B4-BE49-F238E27FC236}">
                <a16:creationId xmlns:a16="http://schemas.microsoft.com/office/drawing/2014/main" id="{49F8F803-978D-3E39-C896-116A3BEB331E}"/>
              </a:ext>
            </a:extLst>
          </p:cNvPr>
          <p:cNvSpPr txBox="1"/>
          <p:nvPr/>
        </p:nvSpPr>
        <p:spPr>
          <a:xfrm>
            <a:off x="303785" y="1574628"/>
            <a:ext cx="9166786" cy="5571910"/>
          </a:xfrm>
          <a:prstGeom prst="rect">
            <a:avLst/>
          </a:prstGeom>
          <a:noFill/>
        </p:spPr>
        <p:txBody>
          <a:bodyPr wrap="square">
            <a:spAutoFit/>
          </a:bodyPr>
          <a:lstStyle/>
          <a:p>
            <a:r>
              <a:rPr lang="en-IN" b="1" u="sng" dirty="0"/>
              <a:t>Programming Language </a:t>
            </a:r>
            <a:r>
              <a:rPr lang="en-IN" dirty="0"/>
              <a:t>→ Python (3.9.13)</a:t>
            </a:r>
            <a:br>
              <a:rPr lang="en-IN" dirty="0"/>
            </a:br>
            <a:br>
              <a:rPr lang="en-IN" dirty="0"/>
            </a:br>
            <a:r>
              <a:rPr lang="en-IN" b="1" u="sng" dirty="0"/>
              <a:t>Tools:</a:t>
            </a:r>
            <a:br>
              <a:rPr lang="en-IN" b="1" dirty="0"/>
            </a:br>
            <a:r>
              <a:rPr lang="en-IN" b="1" dirty="0"/>
              <a:t>Jupyter Notebook - VS Code </a:t>
            </a:r>
            <a:br>
              <a:rPr lang="en-IN" b="1" dirty="0"/>
            </a:br>
            <a:r>
              <a:rPr lang="en-IN" b="1" dirty="0"/>
              <a:t>GitHub</a:t>
            </a:r>
            <a:r>
              <a:rPr lang="en-IN" dirty="0"/>
              <a:t>  </a:t>
            </a:r>
            <a:br>
              <a:rPr lang="en-IN" dirty="0"/>
            </a:br>
            <a:r>
              <a:rPr lang="en-IN" b="1" dirty="0"/>
              <a:t>CSV Dataset [Kaggle]</a:t>
            </a:r>
            <a:br>
              <a:rPr lang="en-IN" b="1" u="sng" dirty="0"/>
            </a:br>
            <a:br>
              <a:rPr lang="en-IN" b="1" u="sng" dirty="0"/>
            </a:br>
            <a:r>
              <a:rPr lang="en-IN" b="1" u="sng" dirty="0"/>
              <a:t>Libraries &amp; Frameworks:</a:t>
            </a:r>
          </a:p>
          <a:p>
            <a:r>
              <a:rPr lang="en-IN" b="1" dirty="0"/>
              <a:t>pandas</a:t>
            </a:r>
            <a:r>
              <a:rPr lang="en-IN" dirty="0"/>
              <a:t> → For loading, cleaning, and preprocessing data.</a:t>
            </a:r>
          </a:p>
          <a:p>
            <a:r>
              <a:rPr lang="en-IN" b="1" dirty="0"/>
              <a:t>warnings</a:t>
            </a:r>
            <a:r>
              <a:rPr lang="en-IN" dirty="0"/>
              <a:t> → For ignoring sleepy / ignorable user warnings.</a:t>
            </a:r>
            <a:br>
              <a:rPr lang="en-IN" dirty="0"/>
            </a:br>
            <a:r>
              <a:rPr lang="en-IN" b="1" dirty="0"/>
              <a:t>matplotlib</a:t>
            </a:r>
            <a:r>
              <a:rPr lang="en-IN" dirty="0"/>
              <a:t> → For basic data visualization.</a:t>
            </a:r>
          </a:p>
          <a:p>
            <a:r>
              <a:rPr lang="en-IN" b="1" dirty="0"/>
              <a:t>seaborn</a:t>
            </a:r>
            <a:r>
              <a:rPr lang="en-IN" dirty="0"/>
              <a:t> → For advanced and stylish plots (count plots, box plots, heatmaps).</a:t>
            </a:r>
          </a:p>
          <a:p>
            <a:r>
              <a:rPr lang="en-IN" b="1" dirty="0"/>
              <a:t>scikit-learn (sklearn) </a:t>
            </a:r>
            <a:r>
              <a:rPr lang="en-IN" dirty="0"/>
              <a:t>→</a:t>
            </a:r>
          </a:p>
          <a:p>
            <a:pPr lvl="1"/>
            <a:r>
              <a:rPr lang="en-IN" dirty="0"/>
              <a:t>          - train_test_split → Splitting dataset into training and testing sets.</a:t>
            </a:r>
          </a:p>
          <a:p>
            <a:pPr lvl="1"/>
            <a:r>
              <a:rPr lang="en-IN" dirty="0"/>
              <a:t>          - DecisionTreeClassifier → Training the ML model.</a:t>
            </a:r>
          </a:p>
          <a:p>
            <a:pPr lvl="1"/>
            <a:r>
              <a:rPr lang="en-IN" dirty="0"/>
              <a:t>          - accuracy_score → Evaluating model performance.</a:t>
            </a:r>
            <a:br>
              <a:rPr lang="en-IN" dirty="0"/>
            </a:br>
            <a:r>
              <a:rPr lang="en-IN" b="1" dirty="0"/>
              <a:t>streamlit </a:t>
            </a:r>
            <a:r>
              <a:rPr lang="en-IN" dirty="0"/>
              <a:t>→ UI based deployment of model</a:t>
            </a:r>
          </a:p>
          <a:p>
            <a:pPr lvl="1"/>
            <a:endParaRPr lang="en-IN" b="1" dirty="0"/>
          </a:p>
          <a:p>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E7C0479-9752-5510-C1BF-049DF76502B2}"/>
              </a:ext>
            </a:extLst>
          </p:cNvPr>
          <p:cNvSpPr txBox="1"/>
          <p:nvPr/>
        </p:nvSpPr>
        <p:spPr>
          <a:xfrm>
            <a:off x="335901" y="1508072"/>
            <a:ext cx="10664889" cy="5047536"/>
          </a:xfrm>
          <a:prstGeom prst="rect">
            <a:avLst/>
          </a:prstGeom>
          <a:noFill/>
        </p:spPr>
        <p:txBody>
          <a:bodyPr wrap="square">
            <a:spAutoFit/>
          </a:bodyPr>
          <a:lstStyle/>
          <a:p>
            <a:pPr>
              <a:buNone/>
            </a:pPr>
            <a:r>
              <a:rPr lang="en-US" sz="1200" b="1" dirty="0"/>
              <a:t>1. </a:t>
            </a:r>
            <a:r>
              <a:rPr lang="en-US" sz="1400" b="1" u="sng" dirty="0"/>
              <a:t>Problem Identification</a:t>
            </a:r>
          </a:p>
          <a:p>
            <a:pPr>
              <a:buFont typeface="Arial" panose="020B0604020202020204" pitchFamily="34" charset="0"/>
              <a:buChar char="•"/>
            </a:pPr>
            <a:r>
              <a:rPr lang="en-US" sz="1400" dirty="0"/>
              <a:t>Floods are a recurring natural disaster in India, often causing loss of life, property, and agricultural damage.</a:t>
            </a:r>
          </a:p>
          <a:p>
            <a:pPr>
              <a:buFont typeface="Arial" panose="020B0604020202020204" pitchFamily="34" charset="0"/>
              <a:buChar char="•"/>
            </a:pPr>
            <a:r>
              <a:rPr lang="en-US" sz="1400" dirty="0"/>
              <a:t>The goal of this project is to build a machine learning-based model that can predict the possibility of a flood based on key environmental factors.</a:t>
            </a:r>
          </a:p>
          <a:p>
            <a:pPr>
              <a:buNone/>
            </a:pPr>
            <a:r>
              <a:rPr lang="en-US" sz="1400" b="1" dirty="0"/>
              <a:t>2. </a:t>
            </a:r>
            <a:r>
              <a:rPr lang="en-US" sz="1400" b="1" u="sng" dirty="0"/>
              <a:t>Data Collection</a:t>
            </a:r>
          </a:p>
          <a:p>
            <a:pPr>
              <a:buFont typeface="Arial" panose="020B0604020202020204" pitchFamily="34" charset="0"/>
              <a:buChar char="•"/>
            </a:pPr>
            <a:r>
              <a:rPr lang="en-US" sz="1400" dirty="0"/>
              <a:t>A dataset was created containing rainfall, river water level, and soil moisture values from Kaggle.</a:t>
            </a:r>
          </a:p>
          <a:p>
            <a:pPr>
              <a:buNone/>
            </a:pPr>
            <a:r>
              <a:rPr lang="en-US" sz="1400" b="1" dirty="0"/>
              <a:t>3. </a:t>
            </a:r>
            <a:r>
              <a:rPr lang="en-US" sz="1400" b="1" u="sng" dirty="0"/>
              <a:t>Data Preprocessing</a:t>
            </a:r>
          </a:p>
          <a:p>
            <a:pPr>
              <a:buFont typeface="Arial" panose="020B0604020202020204" pitchFamily="34" charset="0"/>
              <a:buChar char="•"/>
            </a:pPr>
            <a:r>
              <a:rPr lang="en-US" sz="1400" dirty="0"/>
              <a:t>The dataset was explored using </a:t>
            </a:r>
            <a:r>
              <a:rPr lang="en-US" sz="1400" dirty="0">
                <a:latin typeface="Courier New" panose="02070309020205020404" pitchFamily="49" charset="0"/>
              </a:rPr>
              <a:t>.info()</a:t>
            </a:r>
            <a:r>
              <a:rPr lang="en-US" sz="1400" dirty="0"/>
              <a:t>, </a:t>
            </a:r>
            <a:r>
              <a:rPr lang="en-US" sz="1400" dirty="0">
                <a:latin typeface="Courier New" panose="02070309020205020404" pitchFamily="49" charset="0"/>
              </a:rPr>
              <a:t>.describe()</a:t>
            </a:r>
            <a:r>
              <a:rPr lang="en-US" sz="1400" dirty="0"/>
              <a:t>, and </a:t>
            </a:r>
            <a:r>
              <a:rPr lang="en-US" sz="1400" dirty="0">
                <a:latin typeface="Courier New" panose="02070309020205020404" pitchFamily="49" charset="0"/>
              </a:rPr>
              <a:t>.isnull().sum()</a:t>
            </a:r>
            <a:r>
              <a:rPr lang="en-US" sz="1400" dirty="0"/>
              <a:t> to check for missing and inconsistent values.</a:t>
            </a:r>
          </a:p>
          <a:p>
            <a:pPr>
              <a:buFont typeface="Arial" panose="020B0604020202020204" pitchFamily="34" charset="0"/>
              <a:buChar char="•"/>
            </a:pPr>
            <a:r>
              <a:rPr lang="en-US" sz="1400" dirty="0"/>
              <a:t>Missing values were handled by cleaning or removing rows with incomplete data.</a:t>
            </a:r>
          </a:p>
          <a:p>
            <a:pPr>
              <a:buFont typeface="Arial" panose="020B0604020202020204" pitchFamily="34" charset="0"/>
              <a:buChar char="•"/>
            </a:pPr>
            <a:r>
              <a:rPr lang="en-US" sz="1400" dirty="0"/>
              <a:t>The dataset was then normalized and prepared for model training.</a:t>
            </a:r>
          </a:p>
          <a:p>
            <a:pPr>
              <a:buNone/>
            </a:pPr>
            <a:r>
              <a:rPr lang="en-US" sz="1400" b="1" dirty="0"/>
              <a:t>4. </a:t>
            </a:r>
            <a:r>
              <a:rPr lang="en-US" sz="1400" b="1" u="sng" dirty="0"/>
              <a:t>Exploratory Data Analysis (EDA)</a:t>
            </a:r>
          </a:p>
          <a:p>
            <a:pPr>
              <a:buFont typeface="Arial" panose="020B0604020202020204" pitchFamily="34" charset="0"/>
              <a:buChar char="•"/>
            </a:pPr>
            <a:r>
              <a:rPr lang="en-US" sz="1400" dirty="0"/>
              <a:t>Visualizations were created using Seaborn and Matplotlib to understand relationships between variables.</a:t>
            </a:r>
          </a:p>
          <a:p>
            <a:pPr>
              <a:buFont typeface="Arial" panose="020B0604020202020204" pitchFamily="34" charset="0"/>
              <a:buChar char="•"/>
            </a:pPr>
            <a:r>
              <a:rPr lang="en-US" sz="1400" dirty="0"/>
              <a:t>Count plots and box plots were used to compare rainfall, river levels, and soil moisture distributions for flood vs. no flood conditions.</a:t>
            </a:r>
          </a:p>
          <a:p>
            <a:pPr>
              <a:buNone/>
            </a:pPr>
            <a:r>
              <a:rPr lang="en-US" sz="1400" b="1" dirty="0"/>
              <a:t>5. </a:t>
            </a:r>
            <a:r>
              <a:rPr lang="en-US" sz="1400" b="1" u="sng" dirty="0"/>
              <a:t>Model Development</a:t>
            </a:r>
          </a:p>
          <a:p>
            <a:pPr>
              <a:buFont typeface="Arial" panose="020B0604020202020204" pitchFamily="34" charset="0"/>
              <a:buChar char="•"/>
            </a:pPr>
            <a:r>
              <a:rPr lang="en-US" sz="1400" dirty="0"/>
              <a:t>The features (Rainfall, River_Level, Soil_Moisture) were selected as independent variables, and Flood (Yes/No) was chosen as the target variable.</a:t>
            </a:r>
          </a:p>
          <a:p>
            <a:pPr>
              <a:buFont typeface="Arial" panose="020B0604020202020204" pitchFamily="34" charset="0"/>
              <a:buChar char="•"/>
            </a:pPr>
            <a:r>
              <a:rPr lang="en-US" sz="1400" dirty="0"/>
              <a:t>The dataset was split into training (70%) and testing (30%) sets using </a:t>
            </a:r>
            <a:r>
              <a:rPr lang="en-US" sz="1400" dirty="0">
                <a:latin typeface="Courier New" panose="02070309020205020404" pitchFamily="49" charset="0"/>
              </a:rPr>
              <a:t>train_test_split</a:t>
            </a:r>
            <a:r>
              <a:rPr lang="en-US" sz="1400" dirty="0"/>
              <a:t>.</a:t>
            </a:r>
          </a:p>
          <a:p>
            <a:pPr>
              <a:buFont typeface="Arial" panose="020B0604020202020204" pitchFamily="34" charset="0"/>
              <a:buChar char="•"/>
            </a:pPr>
            <a:r>
              <a:rPr lang="en-US" sz="1400" dirty="0"/>
              <a:t>A Decision Tree Classifier from scikit-learn was used to build the predictive model.</a:t>
            </a:r>
          </a:p>
          <a:p>
            <a:pPr>
              <a:buNone/>
            </a:pPr>
            <a:r>
              <a:rPr lang="en-US" sz="1400" b="1" dirty="0"/>
              <a:t>6. </a:t>
            </a:r>
            <a:r>
              <a:rPr lang="en-US" sz="1400" b="1" u="sng" dirty="0"/>
              <a:t>Model Evaluation</a:t>
            </a:r>
          </a:p>
          <a:p>
            <a:pPr>
              <a:buFont typeface="Arial" panose="020B0604020202020204" pitchFamily="34" charset="0"/>
              <a:buChar char="•"/>
            </a:pPr>
            <a:r>
              <a:rPr lang="en-US" sz="1400" dirty="0"/>
              <a:t>The model was evaluated using accuracy score on the testing set.</a:t>
            </a:r>
          </a:p>
          <a:p>
            <a:pPr>
              <a:buNone/>
            </a:pPr>
            <a:r>
              <a:rPr lang="en-US" sz="1400" b="1" dirty="0"/>
              <a:t>7. </a:t>
            </a:r>
            <a:r>
              <a:rPr lang="en-US" sz="1400" b="1" u="sng" dirty="0"/>
              <a:t>User Interaction</a:t>
            </a:r>
          </a:p>
          <a:p>
            <a:pPr>
              <a:buFont typeface="Arial" panose="020B0604020202020204" pitchFamily="34" charset="0"/>
              <a:buChar char="•"/>
            </a:pPr>
            <a:r>
              <a:rPr lang="en-US" sz="1400" dirty="0"/>
              <a:t>The model was extended to take user inputs for rainfall, river level, and soil moisture.</a:t>
            </a:r>
          </a:p>
          <a:p>
            <a:pPr>
              <a:buFont typeface="Arial" panose="020B0604020202020204" pitchFamily="34" charset="0"/>
              <a:buChar char="•"/>
            </a:pPr>
            <a:r>
              <a:rPr lang="en-US" sz="1400" dirty="0"/>
              <a:t>Predictions are displayed interactively, showing whether a flood is likely to occur or not in the deployed state.</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DEA55363-3448-82F3-A173-F962F7C5EE73}"/>
              </a:ext>
            </a:extLst>
          </p:cNvPr>
          <p:cNvSpPr txBox="1"/>
          <p:nvPr/>
        </p:nvSpPr>
        <p:spPr>
          <a:xfrm>
            <a:off x="2819907" y="1907714"/>
            <a:ext cx="7075646" cy="1938992"/>
          </a:xfrm>
          <a:prstGeom prst="rect">
            <a:avLst/>
          </a:prstGeom>
          <a:noFill/>
        </p:spPr>
        <p:txBody>
          <a:bodyPr wrap="square">
            <a:spAutoFit/>
          </a:bodyPr>
          <a:lstStyle/>
          <a:p>
            <a:r>
              <a:rPr lang="en-US" sz="2000" b="1" dirty="0"/>
              <a:t>Floods are among the most devastating natural disasters in India, causing loss of lives, destruction of property, and significant economic damage every year. Accurate and early flood prediction is critical to help authorities and communities take preventive measures and minimize disaster impacts.</a:t>
            </a:r>
            <a:endParaRPr lang="en-IN" sz="2000" b="1" dirty="0">
              <a:solidFill>
                <a:srgbClr val="213163"/>
              </a:solidFill>
            </a:endParaRPr>
          </a:p>
        </p:txBody>
      </p:sp>
      <p:sp>
        <p:nvSpPr>
          <p:cNvPr id="4" name="TextBox 3">
            <a:extLst>
              <a:ext uri="{FF2B5EF4-FFF2-40B4-BE49-F238E27FC236}">
                <a16:creationId xmlns:a16="http://schemas.microsoft.com/office/drawing/2014/main" id="{D699AF09-7594-B94E-18C0-8173F08C7A3F}"/>
              </a:ext>
            </a:extLst>
          </p:cNvPr>
          <p:cNvSpPr txBox="1"/>
          <p:nvPr/>
        </p:nvSpPr>
        <p:spPr>
          <a:xfrm>
            <a:off x="382556" y="4939057"/>
            <a:ext cx="11560628" cy="584775"/>
          </a:xfrm>
          <a:prstGeom prst="rect">
            <a:avLst/>
          </a:prstGeom>
          <a:noFill/>
        </p:spPr>
        <p:txBody>
          <a:bodyPr wrap="square">
            <a:spAutoFit/>
          </a:bodyPr>
          <a:lstStyle/>
          <a:p>
            <a:r>
              <a:rPr lang="en-US" sz="1600" b="1" dirty="0">
                <a:solidFill>
                  <a:srgbClr val="213163"/>
                </a:solidFill>
              </a:rPr>
              <a:t>Github Link:</a:t>
            </a:r>
            <a:br>
              <a:rPr lang="en-US" sz="1600" b="1" dirty="0">
                <a:solidFill>
                  <a:srgbClr val="213163"/>
                </a:solidFill>
                <a:hlinkClick r:id="rId2"/>
              </a:rPr>
            </a:br>
            <a:r>
              <a:rPr lang="en-US" sz="1600" b="1" dirty="0">
                <a:solidFill>
                  <a:srgbClr val="213163"/>
                </a:solidFill>
                <a:hlinkClick r:id="rId2"/>
              </a:rPr>
              <a:t>https://github.com/Harsh2005adgitm/Flood-Responsive-Model-EDUNET---AICTE-GREEN-SKILL-AI-INTERNSHIP-</a:t>
            </a:r>
            <a:endParaRPr lang="en-IN" sz="16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6585" y="922730"/>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89808ACE-B672-F19D-428A-74BF355CAEF7}"/>
              </a:ext>
            </a:extLst>
          </p:cNvPr>
          <p:cNvSpPr txBox="1"/>
          <p:nvPr/>
        </p:nvSpPr>
        <p:spPr>
          <a:xfrm>
            <a:off x="199864" y="1322840"/>
            <a:ext cx="12098694" cy="5262979"/>
          </a:xfrm>
          <a:prstGeom prst="rect">
            <a:avLst/>
          </a:prstGeom>
          <a:noFill/>
        </p:spPr>
        <p:txBody>
          <a:bodyPr wrap="square">
            <a:spAutoFit/>
          </a:bodyPr>
          <a:lstStyle/>
          <a:p>
            <a:r>
              <a:rPr lang="en-US" sz="1400" dirty="0"/>
              <a:t>To address the problem of unpredictable floods and their devastating impact, this project implements a </a:t>
            </a:r>
            <a:r>
              <a:rPr lang="en-US" sz="1400" b="1" dirty="0"/>
              <a:t>Flood Prediction Model</a:t>
            </a:r>
            <a:r>
              <a:rPr lang="en-US" sz="1400" dirty="0"/>
              <a:t> using </a:t>
            </a:r>
            <a:r>
              <a:rPr lang="en-US" sz="1400" b="1" dirty="0"/>
              <a:t>Machine Learning techniques</a:t>
            </a:r>
            <a:r>
              <a:rPr lang="en-US" sz="1400" dirty="0"/>
              <a:t>.</a:t>
            </a:r>
            <a:br>
              <a:rPr lang="en-US" sz="1400" dirty="0"/>
            </a:br>
            <a:endParaRPr lang="en-US" sz="1400" dirty="0"/>
          </a:p>
          <a:p>
            <a:r>
              <a:rPr lang="en-US" sz="1400" dirty="0"/>
              <a:t>The proposed solution involves the following steps:</a:t>
            </a:r>
            <a:br>
              <a:rPr lang="en-US" sz="1400" dirty="0"/>
            </a:br>
            <a:endParaRPr lang="en-US" sz="1400" dirty="0"/>
          </a:p>
          <a:p>
            <a:r>
              <a:rPr lang="en-US" sz="1400" b="1" dirty="0"/>
              <a:t>1. </a:t>
            </a:r>
            <a:r>
              <a:rPr lang="en-US" sz="1400" b="1" u="sng" dirty="0"/>
              <a:t>Data Collection &amp; Preprocessing</a:t>
            </a:r>
            <a:endParaRPr lang="en-US" sz="1400" u="sng" dirty="0"/>
          </a:p>
          <a:p>
            <a:pPr lvl="1"/>
            <a:r>
              <a:rPr lang="en-US" sz="1400" dirty="0"/>
              <a:t>A dataset was prepared containing important features such as </a:t>
            </a:r>
            <a:r>
              <a:rPr lang="en-US" sz="1400" b="1" dirty="0"/>
              <a:t>rainfall, river water levels, and soil moisture</a:t>
            </a:r>
            <a:r>
              <a:rPr lang="en-US" sz="1400" dirty="0"/>
              <a:t>.</a:t>
            </a:r>
          </a:p>
          <a:p>
            <a:pPr lvl="1"/>
            <a:r>
              <a:rPr lang="en-US" sz="1400" dirty="0"/>
              <a:t>The dataset was cleaned by handling missing values and removing inconsistencies.</a:t>
            </a:r>
            <a:br>
              <a:rPr lang="en-US" sz="1400" dirty="0"/>
            </a:br>
            <a:endParaRPr lang="en-US" sz="1400" dirty="0"/>
          </a:p>
          <a:p>
            <a:r>
              <a:rPr lang="en-US" sz="1400" b="1" dirty="0"/>
              <a:t>2. </a:t>
            </a:r>
            <a:r>
              <a:rPr lang="en-US" sz="1400" b="1" u="sng" dirty="0"/>
              <a:t>Exploratory Data Analysis (EDA)</a:t>
            </a:r>
            <a:endParaRPr lang="en-US" sz="1400" u="sng" dirty="0"/>
          </a:p>
          <a:p>
            <a:pPr lvl="1"/>
            <a:r>
              <a:rPr lang="en-US" sz="1400" dirty="0"/>
              <a:t>Performed statistical analysis (.info(), .describe(), .isnull().sum()) to understand the dataset.</a:t>
            </a:r>
          </a:p>
          <a:p>
            <a:pPr lvl="1"/>
            <a:r>
              <a:rPr lang="en-US" sz="1400" dirty="0"/>
              <a:t>Visualized the relationships between features and flood occurrence using Seaborn plots (count plots, box plots, etc.).</a:t>
            </a:r>
            <a:br>
              <a:rPr lang="en-US" sz="1400" dirty="0"/>
            </a:br>
            <a:endParaRPr lang="en-US" sz="1400" dirty="0"/>
          </a:p>
          <a:p>
            <a:r>
              <a:rPr lang="en-US" sz="1400" b="1" dirty="0"/>
              <a:t>3. </a:t>
            </a:r>
            <a:r>
              <a:rPr lang="en-US" sz="1400" b="1" u="sng" dirty="0"/>
              <a:t>Model Development</a:t>
            </a:r>
            <a:endParaRPr lang="en-US" sz="1400" u="sng" dirty="0"/>
          </a:p>
          <a:p>
            <a:pPr lvl="1"/>
            <a:r>
              <a:rPr lang="en-US" sz="1400" dirty="0"/>
              <a:t>A Decision Tree Classifier was implemented using scikit-learn to classify whether a flood would occur (Yes = 1, No = 0).</a:t>
            </a:r>
          </a:p>
          <a:p>
            <a:pPr lvl="1"/>
            <a:r>
              <a:rPr lang="en-US" sz="1400" dirty="0"/>
              <a:t>The dataset was divided into training and testing sets to evaluate model performance.</a:t>
            </a:r>
            <a:br>
              <a:rPr lang="en-US" sz="1400" dirty="0"/>
            </a:br>
            <a:endParaRPr lang="en-US" sz="1400" dirty="0"/>
          </a:p>
          <a:p>
            <a:r>
              <a:rPr lang="en-US" sz="1400" b="1" dirty="0"/>
              <a:t>4. </a:t>
            </a:r>
            <a:r>
              <a:rPr lang="en-US" sz="1400" b="1" u="sng" dirty="0"/>
              <a:t>User Interaction</a:t>
            </a:r>
            <a:endParaRPr lang="en-US" sz="1400" u="sng" dirty="0"/>
          </a:p>
          <a:p>
            <a:pPr lvl="1"/>
            <a:r>
              <a:rPr lang="en-US" sz="1400" dirty="0"/>
              <a:t>The model accepts user input values (rainfall, river level, and soil moisture) and predicts the likelihood of a flood.</a:t>
            </a:r>
          </a:p>
          <a:p>
            <a:pPr lvl="1"/>
            <a:r>
              <a:rPr lang="en-US" sz="1400" dirty="0"/>
              <a:t>This makes the system interactive and usable in real-world applications.</a:t>
            </a:r>
            <a:br>
              <a:rPr lang="en-US" sz="1400" dirty="0"/>
            </a:br>
            <a:endParaRPr lang="en-US" sz="1400" dirty="0"/>
          </a:p>
          <a:p>
            <a:r>
              <a:rPr lang="en-US" sz="1400" b="1" dirty="0"/>
              <a:t>5. </a:t>
            </a:r>
            <a:r>
              <a:rPr lang="en-US" sz="1400" b="1" u="sng" dirty="0"/>
              <a:t>Results &amp; Evaluation</a:t>
            </a:r>
            <a:endParaRPr lang="en-US" sz="1400" u="sng" dirty="0"/>
          </a:p>
          <a:p>
            <a:pPr lvl="1"/>
            <a:r>
              <a:rPr lang="en-US" sz="1400" dirty="0"/>
              <a:t>The model achieved an accuracy of 68%, showing that machine learning can effectively predict flood risk with the given features.</a:t>
            </a:r>
          </a:p>
          <a:p>
            <a:pPr lvl="1"/>
            <a:r>
              <a:rPr lang="en-US" sz="1400" dirty="0"/>
              <a:t>Accuracy and performance metrics indicate the model’s reliability in supporting early warning systems.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11" name="TextBox 10">
            <a:extLst>
              <a:ext uri="{FF2B5EF4-FFF2-40B4-BE49-F238E27FC236}">
                <a16:creationId xmlns:a16="http://schemas.microsoft.com/office/drawing/2014/main" id="{2BFCAA5E-95A2-4369-74B7-853DAC49721D}"/>
              </a:ext>
            </a:extLst>
          </p:cNvPr>
          <p:cNvSpPr txBox="1"/>
          <p:nvPr/>
        </p:nvSpPr>
        <p:spPr>
          <a:xfrm>
            <a:off x="849086" y="6380632"/>
            <a:ext cx="2733869" cy="379656"/>
          </a:xfrm>
          <a:prstGeom prst="rect">
            <a:avLst/>
          </a:prstGeom>
          <a:noFill/>
        </p:spPr>
        <p:txBody>
          <a:bodyPr wrap="square" rtlCol="0">
            <a:spAutoFit/>
          </a:bodyPr>
          <a:lstStyle/>
          <a:p>
            <a:r>
              <a:rPr lang="en-IN" dirty="0"/>
              <a:t>No Flood Prediction</a:t>
            </a:r>
          </a:p>
        </p:txBody>
      </p:sp>
      <p:sp>
        <p:nvSpPr>
          <p:cNvPr id="12" name="TextBox 11">
            <a:extLst>
              <a:ext uri="{FF2B5EF4-FFF2-40B4-BE49-F238E27FC236}">
                <a16:creationId xmlns:a16="http://schemas.microsoft.com/office/drawing/2014/main" id="{83C7DD34-CCCA-634F-BB9E-012D0FC95DAD}"/>
              </a:ext>
            </a:extLst>
          </p:cNvPr>
          <p:cNvSpPr txBox="1"/>
          <p:nvPr/>
        </p:nvSpPr>
        <p:spPr>
          <a:xfrm>
            <a:off x="8529558" y="6382341"/>
            <a:ext cx="2733869" cy="379656"/>
          </a:xfrm>
          <a:prstGeom prst="rect">
            <a:avLst/>
          </a:prstGeom>
          <a:noFill/>
        </p:spPr>
        <p:txBody>
          <a:bodyPr wrap="square" rtlCol="0">
            <a:spAutoFit/>
          </a:bodyPr>
          <a:lstStyle/>
          <a:p>
            <a:r>
              <a:rPr lang="en-IN" dirty="0"/>
              <a:t>Flood Prediction</a:t>
            </a:r>
          </a:p>
        </p:txBody>
      </p:sp>
      <p:sp>
        <p:nvSpPr>
          <p:cNvPr id="13" name="TextBox 12">
            <a:extLst>
              <a:ext uri="{FF2B5EF4-FFF2-40B4-BE49-F238E27FC236}">
                <a16:creationId xmlns:a16="http://schemas.microsoft.com/office/drawing/2014/main" id="{90DFF6A8-E971-666B-EE9B-1FCF6D11AA5D}"/>
              </a:ext>
            </a:extLst>
          </p:cNvPr>
          <p:cNvSpPr txBox="1"/>
          <p:nvPr/>
        </p:nvSpPr>
        <p:spPr>
          <a:xfrm>
            <a:off x="4239206" y="2898705"/>
            <a:ext cx="3081543" cy="379656"/>
          </a:xfrm>
          <a:prstGeom prst="rect">
            <a:avLst/>
          </a:prstGeom>
          <a:noFill/>
        </p:spPr>
        <p:txBody>
          <a:bodyPr wrap="square" rtlCol="0">
            <a:spAutoFit/>
          </a:bodyPr>
          <a:lstStyle/>
          <a:p>
            <a:r>
              <a:rPr lang="en-IN" dirty="0"/>
              <a:t>Takes input from the user</a:t>
            </a:r>
          </a:p>
        </p:txBody>
      </p:sp>
      <p:pic>
        <p:nvPicPr>
          <p:cNvPr id="5" name="Picture 4">
            <a:extLst>
              <a:ext uri="{FF2B5EF4-FFF2-40B4-BE49-F238E27FC236}">
                <a16:creationId xmlns:a16="http://schemas.microsoft.com/office/drawing/2014/main" id="{BE3B1A2A-BF27-4312-8420-2AE649C40FF5}"/>
              </a:ext>
            </a:extLst>
          </p:cNvPr>
          <p:cNvPicPr>
            <a:picLocks noChangeAspect="1"/>
          </p:cNvPicPr>
          <p:nvPr/>
        </p:nvPicPr>
        <p:blipFill>
          <a:blip r:embed="rId2"/>
          <a:stretch>
            <a:fillRect/>
          </a:stretch>
        </p:blipFill>
        <p:spPr>
          <a:xfrm>
            <a:off x="355861" y="3372202"/>
            <a:ext cx="4625741" cy="3008430"/>
          </a:xfrm>
          <a:prstGeom prst="rect">
            <a:avLst/>
          </a:prstGeom>
        </p:spPr>
      </p:pic>
      <p:pic>
        <p:nvPicPr>
          <p:cNvPr id="9" name="Picture 8">
            <a:extLst>
              <a:ext uri="{FF2B5EF4-FFF2-40B4-BE49-F238E27FC236}">
                <a16:creationId xmlns:a16="http://schemas.microsoft.com/office/drawing/2014/main" id="{3D1A9021-EEA3-7FF9-CCFC-E6A0F4BF8BD4}"/>
              </a:ext>
            </a:extLst>
          </p:cNvPr>
          <p:cNvPicPr>
            <a:picLocks noChangeAspect="1"/>
          </p:cNvPicPr>
          <p:nvPr/>
        </p:nvPicPr>
        <p:blipFill>
          <a:blip r:embed="rId3"/>
          <a:stretch>
            <a:fillRect/>
          </a:stretch>
        </p:blipFill>
        <p:spPr>
          <a:xfrm>
            <a:off x="6867332" y="3372200"/>
            <a:ext cx="4968808" cy="3008431"/>
          </a:xfrm>
          <a:prstGeom prst="rect">
            <a:avLst/>
          </a:prstGeom>
        </p:spPr>
      </p:pic>
      <p:pic>
        <p:nvPicPr>
          <p:cNvPr id="15" name="Picture 14">
            <a:extLst>
              <a:ext uri="{FF2B5EF4-FFF2-40B4-BE49-F238E27FC236}">
                <a16:creationId xmlns:a16="http://schemas.microsoft.com/office/drawing/2014/main" id="{7FF52519-DD70-2FB9-9F2D-A83C3610377A}"/>
              </a:ext>
            </a:extLst>
          </p:cNvPr>
          <p:cNvPicPr>
            <a:picLocks noChangeAspect="1"/>
          </p:cNvPicPr>
          <p:nvPr/>
        </p:nvPicPr>
        <p:blipFill>
          <a:blip r:embed="rId4"/>
          <a:stretch>
            <a:fillRect/>
          </a:stretch>
        </p:blipFill>
        <p:spPr>
          <a:xfrm>
            <a:off x="3295573" y="899753"/>
            <a:ext cx="4968808" cy="195203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E7A53AE-8F3F-5F75-3F73-0B30AB932FDC}"/>
              </a:ext>
            </a:extLst>
          </p:cNvPr>
          <p:cNvSpPr txBox="1"/>
          <p:nvPr/>
        </p:nvSpPr>
        <p:spPr>
          <a:xfrm>
            <a:off x="1635764" y="2586796"/>
            <a:ext cx="6102626" cy="369332"/>
          </a:xfrm>
          <a:prstGeom prst="rect">
            <a:avLst/>
          </a:prstGeom>
          <a:noFill/>
        </p:spPr>
        <p:txBody>
          <a:bodyPr wrap="square">
            <a:spAutoFit/>
          </a:bodyPr>
          <a:lstStyle/>
          <a:p>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8BDAFD1B-77C2-F5F3-A3AB-05CD540AF1B6}"/>
              </a:ext>
            </a:extLst>
          </p:cNvPr>
          <p:cNvSpPr txBox="1"/>
          <p:nvPr/>
        </p:nvSpPr>
        <p:spPr>
          <a:xfrm>
            <a:off x="506759" y="1989637"/>
            <a:ext cx="10848595" cy="4011611"/>
          </a:xfrm>
          <a:prstGeom prst="rect">
            <a:avLst/>
          </a:prstGeom>
          <a:noFill/>
        </p:spPr>
        <p:txBody>
          <a:bodyPr wrap="square">
            <a:spAutoFit/>
          </a:bodyPr>
          <a:lstStyle/>
          <a:p>
            <a:r>
              <a:rPr lang="en-US" sz="1800" dirty="0"/>
              <a:t>This project successfully demonstrates the use of Machine Learning in predicting floods based on key environmental factors such as rainfall, river water level, and soil moisture. By applying a Decision Tree Classifier, the model was able to achieve an accuracy of approximately 68%, showing promising results in identifying potential flood risks.</a:t>
            </a:r>
            <a:br>
              <a:rPr lang="en-US" sz="1800" dirty="0"/>
            </a:br>
            <a:br>
              <a:rPr lang="en-US" sz="1800" dirty="0"/>
            </a:br>
            <a:r>
              <a:rPr lang="en-US" sz="1800" dirty="0"/>
              <a:t>Through data preprocessing, exploratory data analysis, and model evaluation, the project highlights how data-driven approaches can support disaster management systems. The model’s ability to accept user inputs and provide real-time predictions makes it practical and easy to implement in early warning frameworks.</a:t>
            </a:r>
            <a:br>
              <a:rPr lang="en-US" sz="1800" dirty="0"/>
            </a:br>
            <a:br>
              <a:rPr lang="en-US" sz="1800" dirty="0"/>
            </a:br>
            <a:r>
              <a:rPr lang="en-US" sz="1800" dirty="0"/>
              <a:t>In conclusion, this project demonstrates that artificial intelligence can be a valuable tool in mitigating the impact of natural disasters. By predicting floods with reasonable accuracy, it can assist governments, farmers, and local communities in making informed decisions, ultimately contributing to safety, preparedness, and sustainable development.</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124</TotalTime>
  <Words>1139</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Calibri</vt:lpstr>
      <vt:lpstr>Courier New</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Xortal Octane Nobita</cp:lastModifiedBy>
  <cp:revision>18</cp:revision>
  <dcterms:created xsi:type="dcterms:W3CDTF">2024-12-31T09:40:01Z</dcterms:created>
  <dcterms:modified xsi:type="dcterms:W3CDTF">2025-09-10T13:15:45Z</dcterms:modified>
</cp:coreProperties>
</file>