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CA8E47-CBA7-A80E-D6AE-BDB017DBB388}" v="537" dt="2024-11-29T08:19:18.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oor People Images – Browse 501,014 Stock Photos, Vectors, and Video |  Adobe Stock">
            <a:extLst>
              <a:ext uri="{FF2B5EF4-FFF2-40B4-BE49-F238E27FC236}">
                <a16:creationId xmlns:a16="http://schemas.microsoft.com/office/drawing/2014/main" id="{B50E9375-1907-8ECA-6CE2-4E1F27105CEF}"/>
              </a:ext>
            </a:extLst>
          </p:cNvPr>
          <p:cNvPicPr>
            <a:picLocks noChangeAspect="1"/>
          </p:cNvPicPr>
          <p:nvPr/>
        </p:nvPicPr>
        <p:blipFill>
          <a:blip r:embed="rId2"/>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929" y="626061"/>
            <a:ext cx="4023360" cy="3204134"/>
          </a:xfrm>
        </p:spPr>
        <p:txBody>
          <a:bodyPr anchor="b">
            <a:normAutofit/>
          </a:bodyPr>
          <a:lstStyle/>
          <a:p>
            <a:pPr algn="l"/>
            <a:r>
              <a:rPr lang="en-US" sz="4800" b="1" dirty="0">
                <a:solidFill>
                  <a:schemeClr val="bg1"/>
                </a:solidFill>
                <a:ea typeface="+mj-lt"/>
                <a:cs typeface="+mj-lt"/>
              </a:rPr>
              <a:t>Community Work Course </a:t>
            </a:r>
            <a:endParaRPr lang="en-US" sz="4800" b="1" dirty="0">
              <a:solidFill>
                <a:schemeClr val="bg1"/>
              </a:solidFill>
            </a:endParaRPr>
          </a:p>
          <a:p>
            <a:pPr algn="l"/>
            <a:endParaRPr lang="en-US" sz="4800" dirty="0">
              <a:solidFill>
                <a:schemeClr val="bg1"/>
              </a:solidFill>
            </a:endParaRPr>
          </a:p>
        </p:txBody>
      </p:sp>
      <p:sp>
        <p:nvSpPr>
          <p:cNvPr id="3" name="Subtitle 2"/>
          <p:cNvSpPr>
            <a:spLocks noGrp="1"/>
          </p:cNvSpPr>
          <p:nvPr>
            <p:ph type="subTitle" idx="1"/>
          </p:nvPr>
        </p:nvSpPr>
        <p:spPr>
          <a:xfrm>
            <a:off x="477980" y="4872922"/>
            <a:ext cx="4791088" cy="703961"/>
          </a:xfrm>
        </p:spPr>
        <p:txBody>
          <a:bodyPr vert="horz" lIns="91440" tIns="45720" rIns="91440" bIns="45720" rtlCol="0" anchor="t">
            <a:normAutofit fontScale="55000" lnSpcReduction="20000"/>
          </a:bodyPr>
          <a:lstStyle/>
          <a:p>
            <a:pPr algn="l"/>
            <a:r>
              <a:rPr lang="en-US" sz="3900" dirty="0">
                <a:solidFill>
                  <a:schemeClr val="bg1"/>
                </a:solidFill>
                <a:latin typeface="Aptos Display"/>
              </a:rPr>
              <a:t>CODE: FCFO0301</a:t>
            </a:r>
          </a:p>
          <a:p>
            <a:pPr algn="l"/>
            <a:r>
              <a:rPr lang="en-US" sz="3900" dirty="0">
                <a:solidFill>
                  <a:schemeClr val="bg1"/>
                </a:solidFill>
                <a:latin typeface="Aptos Display"/>
              </a:rPr>
              <a:t>Esha Tandon (2023UEE3631) (EE-2)</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CDAD1-C7CD-0335-B98D-757290BD80EC}"/>
              </a:ext>
            </a:extLst>
          </p:cNvPr>
          <p:cNvSpPr>
            <a:spLocks noGrp="1"/>
          </p:cNvSpPr>
          <p:nvPr>
            <p:ph type="title"/>
          </p:nvPr>
        </p:nvSpPr>
        <p:spPr>
          <a:xfrm>
            <a:off x="910390" y="1537054"/>
            <a:ext cx="3641558" cy="3247485"/>
          </a:xfrm>
        </p:spPr>
        <p:txBody>
          <a:bodyPr>
            <a:normAutofit/>
          </a:bodyPr>
          <a:lstStyle/>
          <a:p>
            <a:pPr algn="ctr"/>
            <a:r>
              <a:rPr lang="en-US" sz="4000" b="1">
                <a:solidFill>
                  <a:srgbClr val="FFFFFF"/>
                </a:solidFill>
                <a:ea typeface="+mj-lt"/>
                <a:cs typeface="+mj-lt"/>
              </a:rPr>
              <a:t>Helpless Women in India</a:t>
            </a:r>
            <a:br>
              <a:rPr lang="en-US" sz="4000" dirty="0">
                <a:solidFill>
                  <a:srgbClr val="FFFFFF"/>
                </a:solidFill>
                <a:ea typeface="+mj-lt"/>
                <a:cs typeface="+mj-lt"/>
              </a:rPr>
            </a:br>
            <a:r>
              <a:rPr lang="en-US" sz="1800">
                <a:ea typeface="+mj-lt"/>
                <a:cs typeface="+mj-lt"/>
              </a:rPr>
              <a:t>The Plight of Helpless Women in India</a:t>
            </a:r>
            <a:endParaRPr lang="en-US" sz="1800"/>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2DB870-7790-E502-BA1E-3729E7DDE055}"/>
              </a:ext>
            </a:extLst>
          </p:cNvPr>
          <p:cNvSpPr>
            <a:spLocks noGrp="1"/>
          </p:cNvSpPr>
          <p:nvPr>
            <p:ph idx="1"/>
          </p:nvPr>
        </p:nvSpPr>
        <p:spPr>
          <a:xfrm>
            <a:off x="5204719" y="1450836"/>
            <a:ext cx="6619238" cy="4527532"/>
          </a:xfrm>
        </p:spPr>
        <p:txBody>
          <a:bodyPr vert="horz" lIns="91440" tIns="45720" rIns="91440" bIns="45720" rtlCol="0" anchor="t">
            <a:normAutofit/>
          </a:bodyPr>
          <a:lstStyle/>
          <a:p>
            <a:pPr marL="0" indent="0">
              <a:buNone/>
            </a:pPr>
            <a:r>
              <a:rPr lang="en-US" sz="1100" b="1">
                <a:solidFill>
                  <a:schemeClr val="tx1">
                    <a:lumMod val="95000"/>
                    <a:lumOff val="5000"/>
                  </a:schemeClr>
                </a:solidFill>
                <a:ea typeface="+mn-lt"/>
                <a:cs typeface="+mn-lt"/>
              </a:rPr>
              <a:t>Violence and Abuse:</a:t>
            </a:r>
            <a:endParaRPr lang="en-US" sz="1100" b="1" dirty="0">
              <a:solidFill>
                <a:schemeClr val="tx1">
                  <a:lumMod val="95000"/>
                  <a:lumOff val="5000"/>
                </a:schemeClr>
              </a:solidFill>
            </a:endParaRPr>
          </a:p>
          <a:p>
            <a:r>
              <a:rPr lang="en-US" sz="1100">
                <a:solidFill>
                  <a:schemeClr val="tx1">
                    <a:lumMod val="95000"/>
                    <a:lumOff val="5000"/>
                  </a:schemeClr>
                </a:solidFill>
                <a:ea typeface="+mn-lt"/>
                <a:cs typeface="+mn-lt"/>
              </a:rPr>
              <a:t>30% of Indian women aged 15-49 have experienced domestic violence (NFHS-5, 2019-2021).</a:t>
            </a:r>
            <a:endParaRPr lang="en-US" sz="1100" dirty="0">
              <a:solidFill>
                <a:schemeClr val="tx1">
                  <a:lumMod val="95000"/>
                  <a:lumOff val="5000"/>
                </a:schemeClr>
              </a:solidFill>
            </a:endParaRPr>
          </a:p>
          <a:p>
            <a:pPr marL="0" indent="0">
              <a:buNone/>
            </a:pPr>
            <a:r>
              <a:rPr lang="en-US" sz="1100" b="1">
                <a:solidFill>
                  <a:schemeClr val="tx1">
                    <a:lumMod val="95000"/>
                    <a:lumOff val="5000"/>
                  </a:schemeClr>
                </a:solidFill>
                <a:ea typeface="+mn-lt"/>
                <a:cs typeface="+mn-lt"/>
              </a:rPr>
              <a:t>Widows:</a:t>
            </a:r>
            <a:endParaRPr lang="en-US" sz="1100" dirty="0">
              <a:solidFill>
                <a:schemeClr val="tx1">
                  <a:lumMod val="95000"/>
                  <a:lumOff val="5000"/>
                </a:schemeClr>
              </a:solidFill>
            </a:endParaRPr>
          </a:p>
          <a:p>
            <a:r>
              <a:rPr lang="en-US" sz="1100">
                <a:solidFill>
                  <a:schemeClr val="tx1">
                    <a:lumMod val="95000"/>
                    <a:lumOff val="5000"/>
                  </a:schemeClr>
                </a:solidFill>
                <a:ea typeface="+mn-lt"/>
                <a:cs typeface="+mn-lt"/>
              </a:rPr>
              <a:t>Over 42 million widows in India (Census 2011), many facing abandonment and financial insecurity.</a:t>
            </a:r>
            <a:endParaRPr lang="en-US" sz="1100" dirty="0">
              <a:solidFill>
                <a:schemeClr val="tx1">
                  <a:lumMod val="95000"/>
                  <a:lumOff val="5000"/>
                </a:schemeClr>
              </a:solidFill>
            </a:endParaRPr>
          </a:p>
          <a:p>
            <a:pPr marL="0" indent="0">
              <a:buNone/>
            </a:pPr>
            <a:r>
              <a:rPr lang="en-US" sz="1100" b="1">
                <a:solidFill>
                  <a:schemeClr val="tx1">
                    <a:lumMod val="95000"/>
                    <a:lumOff val="5000"/>
                  </a:schemeClr>
                </a:solidFill>
                <a:ea typeface="+mn-lt"/>
                <a:cs typeface="+mn-lt"/>
              </a:rPr>
              <a:t>Trafficking:</a:t>
            </a:r>
            <a:endParaRPr lang="en-US" sz="1100" dirty="0">
              <a:solidFill>
                <a:schemeClr val="tx1">
                  <a:lumMod val="95000"/>
                  <a:lumOff val="5000"/>
                </a:schemeClr>
              </a:solidFill>
            </a:endParaRPr>
          </a:p>
          <a:p>
            <a:r>
              <a:rPr lang="en-US" sz="1100">
                <a:solidFill>
                  <a:schemeClr val="tx1">
                    <a:lumMod val="95000"/>
                    <a:lumOff val="5000"/>
                  </a:schemeClr>
                </a:solidFill>
                <a:ea typeface="+mn-lt"/>
                <a:cs typeface="+mn-lt"/>
              </a:rPr>
              <a:t>Women constitute 40% of all trafficking victims in India (NHRC Report).</a:t>
            </a:r>
            <a:endParaRPr lang="en-US" sz="1100" dirty="0">
              <a:solidFill>
                <a:schemeClr val="tx1">
                  <a:lumMod val="95000"/>
                  <a:lumOff val="5000"/>
                </a:schemeClr>
              </a:solidFill>
            </a:endParaRPr>
          </a:p>
          <a:p>
            <a:pPr marL="0" indent="0">
              <a:buNone/>
            </a:pPr>
            <a:r>
              <a:rPr lang="en-US" sz="1100" b="1">
                <a:solidFill>
                  <a:schemeClr val="tx1">
                    <a:lumMod val="95000"/>
                    <a:lumOff val="5000"/>
                  </a:schemeClr>
                </a:solidFill>
                <a:ea typeface="+mn-lt"/>
                <a:cs typeface="+mn-lt"/>
              </a:rPr>
              <a:t>Unemployment:</a:t>
            </a:r>
            <a:endParaRPr lang="en-US" sz="1100" dirty="0">
              <a:solidFill>
                <a:schemeClr val="tx1">
                  <a:lumMod val="95000"/>
                  <a:lumOff val="5000"/>
                </a:schemeClr>
              </a:solidFill>
            </a:endParaRPr>
          </a:p>
          <a:p>
            <a:r>
              <a:rPr lang="en-US" sz="1100">
                <a:solidFill>
                  <a:schemeClr val="tx1">
                    <a:lumMod val="95000"/>
                    <a:lumOff val="5000"/>
                  </a:schemeClr>
                </a:solidFill>
                <a:ea typeface="+mn-lt"/>
                <a:cs typeface="+mn-lt"/>
              </a:rPr>
              <a:t>Only 19.2% of Indian women participated in the labor force in 2021 (World Bank).</a:t>
            </a:r>
            <a:endParaRPr lang="en-US" sz="1100" dirty="0">
              <a:solidFill>
                <a:schemeClr val="tx1">
                  <a:lumMod val="95000"/>
                  <a:lumOff val="5000"/>
                </a:schemeClr>
              </a:solidFill>
            </a:endParaRPr>
          </a:p>
          <a:p>
            <a:pPr>
              <a:buNone/>
            </a:pPr>
            <a:r>
              <a:rPr lang="en-US" sz="1100" b="1">
                <a:solidFill>
                  <a:schemeClr val="tx1">
                    <a:lumMod val="95000"/>
                    <a:lumOff val="5000"/>
                  </a:schemeClr>
                </a:solidFill>
                <a:ea typeface="+mn-lt"/>
                <a:cs typeface="+mn-lt"/>
              </a:rPr>
              <a:t>Key Challenges:</a:t>
            </a:r>
            <a:endParaRPr lang="en-US" sz="1100">
              <a:solidFill>
                <a:schemeClr val="tx1">
                  <a:lumMod val="95000"/>
                  <a:lumOff val="5000"/>
                </a:schemeClr>
              </a:solidFill>
              <a:ea typeface="+mn-lt"/>
              <a:cs typeface="+mn-lt"/>
            </a:endParaRPr>
          </a:p>
          <a:p>
            <a:pPr>
              <a:buFont typeface="Arial"/>
            </a:pPr>
            <a:r>
              <a:rPr lang="en-US" sz="1100">
                <a:solidFill>
                  <a:schemeClr val="tx1">
                    <a:lumMod val="95000"/>
                    <a:lumOff val="5000"/>
                  </a:schemeClr>
                </a:solidFill>
                <a:ea typeface="+mn-lt"/>
                <a:cs typeface="+mn-lt"/>
              </a:rPr>
              <a:t>Lack of education and awareness.</a:t>
            </a:r>
          </a:p>
          <a:p>
            <a:pPr>
              <a:buFont typeface="Arial"/>
            </a:pPr>
            <a:r>
              <a:rPr lang="en-US" sz="1100">
                <a:solidFill>
                  <a:schemeClr val="tx1">
                    <a:lumMod val="95000"/>
                    <a:lumOff val="5000"/>
                  </a:schemeClr>
                </a:solidFill>
                <a:ea typeface="+mn-lt"/>
                <a:cs typeface="+mn-lt"/>
              </a:rPr>
              <a:t>Limited access to healthcare and financial independence.</a:t>
            </a:r>
          </a:p>
          <a:p>
            <a:pPr>
              <a:buFont typeface="Arial"/>
            </a:pPr>
            <a:r>
              <a:rPr lang="en-US" sz="1100">
                <a:solidFill>
                  <a:schemeClr val="tx1">
                    <a:lumMod val="95000"/>
                    <a:lumOff val="5000"/>
                  </a:schemeClr>
                </a:solidFill>
                <a:ea typeface="+mn-lt"/>
                <a:cs typeface="+mn-lt"/>
              </a:rPr>
              <a:t>Deep-rooted gender inequality and societal stigma.</a:t>
            </a:r>
          </a:p>
          <a:p>
            <a:pPr marL="0" indent="0">
              <a:buNone/>
            </a:pPr>
            <a:r>
              <a:rPr lang="en-US" sz="1100" b="1">
                <a:solidFill>
                  <a:schemeClr val="tx1">
                    <a:lumMod val="95000"/>
                    <a:lumOff val="5000"/>
                  </a:schemeClr>
                </a:solidFill>
                <a:ea typeface="+mn-lt"/>
                <a:cs typeface="+mn-lt"/>
              </a:rPr>
              <a:t>Call to Action:</a:t>
            </a:r>
          </a:p>
          <a:p>
            <a:pPr marL="0" indent="0">
              <a:buNone/>
            </a:pPr>
            <a:r>
              <a:rPr lang="en-US" sz="1100">
                <a:solidFill>
                  <a:schemeClr val="tx1">
                    <a:lumMod val="95000"/>
                    <a:lumOff val="5000"/>
                  </a:schemeClr>
                </a:solidFill>
                <a:ea typeface="+mn-lt"/>
                <a:cs typeface="+mn-lt"/>
              </a:rPr>
              <a:t>Promote education, strengthen laws, and create support systems for economic and social empowerment of women.</a:t>
            </a:r>
            <a:endParaRPr lang="en-US" sz="1100" dirty="0">
              <a:solidFill>
                <a:schemeClr val="tx1">
                  <a:lumMod val="95000"/>
                  <a:lumOff val="5000"/>
                </a:schemeClr>
              </a:solidFill>
            </a:endParaRPr>
          </a:p>
          <a:p>
            <a:pPr marL="0" indent="0">
              <a:buNone/>
            </a:pPr>
            <a:endParaRPr lang="en-US" sz="1100" dirty="0">
              <a:solidFill>
                <a:schemeClr val="tx1">
                  <a:lumMod val="95000"/>
                  <a:lumOff val="5000"/>
                </a:schemeClr>
              </a:solidFill>
            </a:endParaRPr>
          </a:p>
          <a:p>
            <a:endParaRPr lang="en-US" sz="1100" b="1" dirty="0">
              <a:solidFill>
                <a:schemeClr val="tx1">
                  <a:lumMod val="95000"/>
                  <a:lumOff val="5000"/>
                </a:schemeClr>
              </a:solidFill>
            </a:endParaRPr>
          </a:p>
        </p:txBody>
      </p:sp>
    </p:spTree>
    <p:extLst>
      <p:ext uri="{BB962C8B-B14F-4D97-AF65-F5344CB8AC3E}">
        <p14:creationId xmlns:p14="http://schemas.microsoft.com/office/powerpoint/2010/main" val="349597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9328C-A632-EDA6-4939-B6BE26D6CCE1}"/>
              </a:ext>
            </a:extLst>
          </p:cNvPr>
          <p:cNvSpPr>
            <a:spLocks noGrp="1"/>
          </p:cNvSpPr>
          <p:nvPr>
            <p:ph type="title"/>
          </p:nvPr>
        </p:nvSpPr>
        <p:spPr>
          <a:xfrm>
            <a:off x="843213" y="1898847"/>
            <a:ext cx="4974771" cy="3587786"/>
          </a:xfrm>
        </p:spPr>
        <p:txBody>
          <a:bodyPr>
            <a:normAutofit/>
          </a:bodyPr>
          <a:lstStyle/>
          <a:p>
            <a:pPr algn="ctr"/>
            <a:r>
              <a:rPr lang="en-US" b="1">
                <a:solidFill>
                  <a:schemeClr val="bg1"/>
                </a:solidFill>
              </a:rPr>
              <a:t>Helpless Children in India</a:t>
            </a:r>
            <a:br>
              <a:rPr lang="en-US" b="1" dirty="0">
                <a:solidFill>
                  <a:schemeClr val="bg1"/>
                </a:solidFill>
              </a:rPr>
            </a:br>
            <a:br>
              <a:rPr lang="en-US" dirty="0"/>
            </a:br>
            <a:r>
              <a:rPr lang="en-US" sz="2400">
                <a:solidFill>
                  <a:schemeClr val="bg1"/>
                </a:solidFill>
              </a:rPr>
              <a:t>The Challenges Faced by Helpless Children in India</a:t>
            </a:r>
            <a:endParaRPr lang="en-US" sz="2400" dirty="0">
              <a:solidFill>
                <a:schemeClr val="bg1"/>
              </a:solidFill>
            </a:endParaRPr>
          </a:p>
          <a:p>
            <a:pPr algn="ctr"/>
            <a:endParaRPr lang="en-US">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E69EE02E-7A71-1D7A-FC08-AAC5B2C3C7A5}"/>
              </a:ext>
            </a:extLst>
          </p:cNvPr>
          <p:cNvSpPr>
            <a:spLocks noGrp="1"/>
          </p:cNvSpPr>
          <p:nvPr>
            <p:ph idx="1"/>
          </p:nvPr>
        </p:nvSpPr>
        <p:spPr>
          <a:xfrm>
            <a:off x="6522388" y="574385"/>
            <a:ext cx="4974771" cy="5775074"/>
          </a:xfrm>
        </p:spPr>
        <p:txBody>
          <a:bodyPr vert="horz" lIns="91440" tIns="45720" rIns="91440" bIns="45720" rtlCol="0" anchor="t">
            <a:noAutofit/>
          </a:bodyPr>
          <a:lstStyle/>
          <a:p>
            <a:r>
              <a:rPr lang="en-US" sz="1600" b="1">
                <a:solidFill>
                  <a:schemeClr val="bg1"/>
                </a:solidFill>
                <a:ea typeface="+mn-lt"/>
                <a:cs typeface="+mn-lt"/>
              </a:rPr>
              <a:t>Child Labor:</a:t>
            </a:r>
            <a:endParaRPr lang="en-US" sz="1600">
              <a:solidFill>
                <a:schemeClr val="bg1"/>
              </a:solidFill>
            </a:endParaRPr>
          </a:p>
          <a:p>
            <a:pPr lvl="1"/>
            <a:r>
              <a:rPr lang="en-US" sz="1400">
                <a:solidFill>
                  <a:schemeClr val="bg1"/>
                </a:solidFill>
                <a:ea typeface="+mn-lt"/>
                <a:cs typeface="+mn-lt"/>
              </a:rPr>
              <a:t>10.1 million children engaged in labor (Census 2011).</a:t>
            </a:r>
            <a:endParaRPr lang="en-US" sz="1400">
              <a:solidFill>
                <a:schemeClr val="bg1"/>
              </a:solidFill>
            </a:endParaRPr>
          </a:p>
          <a:p>
            <a:r>
              <a:rPr lang="en-US" sz="1600" b="1">
                <a:solidFill>
                  <a:schemeClr val="bg1"/>
                </a:solidFill>
                <a:ea typeface="+mn-lt"/>
                <a:cs typeface="+mn-lt"/>
              </a:rPr>
              <a:t>Orphans:</a:t>
            </a:r>
            <a:endParaRPr lang="en-US" sz="1600">
              <a:solidFill>
                <a:schemeClr val="bg1"/>
              </a:solidFill>
            </a:endParaRPr>
          </a:p>
          <a:p>
            <a:pPr lvl="1"/>
            <a:r>
              <a:rPr lang="en-US" sz="1400">
                <a:solidFill>
                  <a:schemeClr val="bg1"/>
                </a:solidFill>
                <a:ea typeface="+mn-lt"/>
                <a:cs typeface="+mn-lt"/>
              </a:rPr>
              <a:t>An estimated 30 million orphans in India, many facing neglect and lack of basic needs (UNICEF).</a:t>
            </a:r>
            <a:endParaRPr lang="en-US" sz="1400">
              <a:solidFill>
                <a:schemeClr val="bg1"/>
              </a:solidFill>
            </a:endParaRPr>
          </a:p>
          <a:p>
            <a:r>
              <a:rPr lang="en-US" sz="1600" b="1">
                <a:solidFill>
                  <a:schemeClr val="bg1"/>
                </a:solidFill>
                <a:ea typeface="+mn-lt"/>
                <a:cs typeface="+mn-lt"/>
              </a:rPr>
              <a:t>Malnutrition:</a:t>
            </a:r>
            <a:endParaRPr lang="en-US" sz="1600">
              <a:solidFill>
                <a:schemeClr val="bg1"/>
              </a:solidFill>
            </a:endParaRPr>
          </a:p>
          <a:p>
            <a:pPr lvl="1"/>
            <a:r>
              <a:rPr lang="en-US" sz="1400">
                <a:solidFill>
                  <a:schemeClr val="bg1"/>
                </a:solidFill>
                <a:ea typeface="+mn-lt"/>
                <a:cs typeface="+mn-lt"/>
              </a:rPr>
              <a:t>35.5% of children under five are stunted (NFHS-5, 2019-2021).</a:t>
            </a:r>
            <a:endParaRPr lang="en-US" sz="1400">
              <a:solidFill>
                <a:schemeClr val="bg1"/>
              </a:solidFill>
            </a:endParaRPr>
          </a:p>
          <a:p>
            <a:r>
              <a:rPr lang="en-US" sz="1600" b="1">
                <a:solidFill>
                  <a:schemeClr val="bg1"/>
                </a:solidFill>
                <a:ea typeface="+mn-lt"/>
                <a:cs typeface="+mn-lt"/>
              </a:rPr>
              <a:t>Street Children:</a:t>
            </a:r>
            <a:endParaRPr lang="en-US" sz="1600">
              <a:solidFill>
                <a:schemeClr val="bg1"/>
              </a:solidFill>
            </a:endParaRPr>
          </a:p>
          <a:p>
            <a:pPr lvl="1"/>
            <a:r>
              <a:rPr lang="en-US" sz="1400">
                <a:solidFill>
                  <a:schemeClr val="bg1"/>
                </a:solidFill>
                <a:ea typeface="+mn-lt"/>
                <a:cs typeface="+mn-lt"/>
              </a:rPr>
              <a:t>Around 11 million children live on the streets, vulnerable to abuse and exploitation.</a:t>
            </a:r>
            <a:endParaRPr lang="en-US" sz="1400">
              <a:solidFill>
                <a:schemeClr val="bg1"/>
              </a:solidFill>
            </a:endParaRPr>
          </a:p>
          <a:p>
            <a:pPr lvl="1"/>
            <a:r>
              <a:rPr lang="en-US" sz="1400" b="1">
                <a:solidFill>
                  <a:schemeClr val="bg1"/>
                </a:solidFill>
                <a:ea typeface="+mn-lt"/>
                <a:cs typeface="+mn-lt"/>
              </a:rPr>
              <a:t>Key Challenges:</a:t>
            </a:r>
            <a:endParaRPr lang="en-US" sz="1400">
              <a:solidFill>
                <a:schemeClr val="bg1"/>
              </a:solidFill>
            </a:endParaRPr>
          </a:p>
          <a:p>
            <a:r>
              <a:rPr lang="en-US" sz="1600">
                <a:solidFill>
                  <a:schemeClr val="bg1"/>
                </a:solidFill>
                <a:ea typeface="+mn-lt"/>
                <a:cs typeface="+mn-lt"/>
              </a:rPr>
              <a:t>Lack of access to education and healthcare.</a:t>
            </a:r>
            <a:endParaRPr lang="en-US" sz="1600">
              <a:solidFill>
                <a:schemeClr val="bg1"/>
              </a:solidFill>
            </a:endParaRPr>
          </a:p>
          <a:p>
            <a:r>
              <a:rPr lang="en-US" sz="1600">
                <a:solidFill>
                  <a:schemeClr val="bg1"/>
                </a:solidFill>
                <a:ea typeface="+mn-lt"/>
                <a:cs typeface="+mn-lt"/>
              </a:rPr>
              <a:t>Exploitation in child labor and trafficking.</a:t>
            </a:r>
            <a:endParaRPr lang="en-US" sz="1600">
              <a:solidFill>
                <a:schemeClr val="bg1"/>
              </a:solidFill>
            </a:endParaRPr>
          </a:p>
          <a:p>
            <a:r>
              <a:rPr lang="en-US" sz="1600">
                <a:solidFill>
                  <a:schemeClr val="bg1"/>
                </a:solidFill>
                <a:ea typeface="+mn-lt"/>
                <a:cs typeface="+mn-lt"/>
              </a:rPr>
              <a:t>Psychological trauma from abandonment and abuse.</a:t>
            </a:r>
            <a:endParaRPr lang="en-US" sz="1600">
              <a:solidFill>
                <a:schemeClr val="bg1"/>
              </a:solidFill>
            </a:endParaRPr>
          </a:p>
          <a:p>
            <a:r>
              <a:rPr lang="en-US" sz="1600" b="1">
                <a:solidFill>
                  <a:schemeClr val="bg1"/>
                </a:solidFill>
                <a:ea typeface="+mn-lt"/>
                <a:cs typeface="+mn-lt"/>
              </a:rPr>
              <a:t>Call to Action:</a:t>
            </a:r>
            <a:endParaRPr lang="en-US" sz="1600" b="1">
              <a:solidFill>
                <a:schemeClr val="bg1"/>
              </a:solidFill>
            </a:endParaRPr>
          </a:p>
          <a:p>
            <a:pPr lvl="1"/>
            <a:r>
              <a:rPr lang="en-US" sz="1400">
                <a:solidFill>
                  <a:schemeClr val="bg1"/>
                </a:solidFill>
                <a:ea typeface="+mn-lt"/>
                <a:cs typeface="+mn-lt"/>
              </a:rPr>
              <a:t>Strengthen child welfare programs, ensure education for all, and provide a nurturing environment to build their future.</a:t>
            </a:r>
            <a:endParaRPr lang="en-US" sz="1400" b="1" dirty="0">
              <a:solidFill>
                <a:schemeClr val="bg1"/>
              </a:solidFill>
            </a:endParaRPr>
          </a:p>
          <a:p>
            <a:pPr marL="0" indent="0">
              <a:buNone/>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55735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4" name="Picture 3" descr="Helping Hand&quot; Images – Browse 52,875 Stock Photos, Vectors, and Video |  Adobe Stock">
            <a:extLst>
              <a:ext uri="{FF2B5EF4-FFF2-40B4-BE49-F238E27FC236}">
                <a16:creationId xmlns:a16="http://schemas.microsoft.com/office/drawing/2014/main" id="{59FA27F2-E966-4F86-D7A4-05A4C708D00E}"/>
              </a:ext>
            </a:extLst>
          </p:cNvPr>
          <p:cNvPicPr>
            <a:picLocks noChangeAspect="1"/>
          </p:cNvPicPr>
          <p:nvPr/>
        </p:nvPicPr>
        <p:blipFill>
          <a:blip r:embed="rId2"/>
          <a:srcRect r="9929" b="-1"/>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330EB5-6080-1CF3-F4C2-8A7EB48B7A17}"/>
              </a:ext>
            </a:extLst>
          </p:cNvPr>
          <p:cNvSpPr>
            <a:spLocks noGrp="1"/>
          </p:cNvSpPr>
          <p:nvPr>
            <p:ph type="title"/>
          </p:nvPr>
        </p:nvSpPr>
        <p:spPr>
          <a:xfrm>
            <a:off x="347963" y="844700"/>
            <a:ext cx="4877637" cy="1189883"/>
          </a:xfrm>
        </p:spPr>
        <p:txBody>
          <a:bodyPr anchor="b">
            <a:normAutofit fontScale="90000"/>
          </a:bodyPr>
          <a:lstStyle/>
          <a:p>
            <a:r>
              <a:rPr lang="en-US" sz="3200" b="1">
                <a:solidFill>
                  <a:schemeClr val="bg1"/>
                </a:solidFill>
              </a:rPr>
              <a:t>Freedom Welfare Foundation</a:t>
            </a:r>
            <a:br>
              <a:rPr lang="en-US" sz="1600" dirty="0"/>
            </a:br>
            <a:r>
              <a:rPr lang="en-US" sz="1600" dirty="0">
                <a:solidFill>
                  <a:schemeClr val="bg1"/>
                </a:solidFill>
                <a:latin typeface="Aptos"/>
              </a:rPr>
              <a:t>CIN: U74999UP2017NPL093083</a:t>
            </a:r>
            <a:endParaRPr lang="en-US" sz="1600" dirty="0">
              <a:solidFill>
                <a:schemeClr val="bg1"/>
              </a:solidFill>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488097-790E-69B9-BD0A-EA5540511885}"/>
              </a:ext>
            </a:extLst>
          </p:cNvPr>
          <p:cNvSpPr>
            <a:spLocks noGrp="1"/>
          </p:cNvSpPr>
          <p:nvPr>
            <p:ph idx="1"/>
          </p:nvPr>
        </p:nvSpPr>
        <p:spPr>
          <a:xfrm>
            <a:off x="250776" y="2557633"/>
            <a:ext cx="5815144" cy="4069521"/>
          </a:xfrm>
        </p:spPr>
        <p:txBody>
          <a:bodyPr vert="horz" lIns="91440" tIns="45720" rIns="91440" bIns="45720" rtlCol="0" anchor="t">
            <a:noAutofit/>
          </a:bodyPr>
          <a:lstStyle/>
          <a:p>
            <a:pPr marL="0" indent="0">
              <a:buNone/>
            </a:pPr>
            <a:endParaRPr lang="en-US" sz="1200" dirty="0">
              <a:solidFill>
                <a:schemeClr val="bg1"/>
              </a:solidFill>
            </a:endParaRPr>
          </a:p>
          <a:p>
            <a:r>
              <a:rPr lang="en-US" sz="1200">
                <a:solidFill>
                  <a:schemeClr val="bg1"/>
                </a:solidFill>
                <a:ea typeface="+mn-lt"/>
                <a:cs typeface="+mn-lt"/>
              </a:rPr>
              <a:t>Founded by Mr. Rohit Saxena after the tragic loss of his wife, the Freedom Welfare Foundation is dedicated to empowering women, uplifting children, and supporting families. Operating from Canada, Mr. Saxena ensures the foundation remains a beacon of hope.</a:t>
            </a:r>
            <a:endParaRPr lang="en-US" sz="1200" dirty="0">
              <a:solidFill>
                <a:schemeClr val="bg1"/>
              </a:solidFill>
            </a:endParaRPr>
          </a:p>
          <a:p>
            <a:r>
              <a:rPr lang="en-US" sz="1200">
                <a:solidFill>
                  <a:schemeClr val="bg1"/>
                </a:solidFill>
                <a:ea typeface="+mn-lt"/>
                <a:cs typeface="+mn-lt"/>
              </a:rPr>
              <a:t>Key Focus Areas:</a:t>
            </a:r>
            <a:endParaRPr lang="en-US" sz="1200" dirty="0">
              <a:solidFill>
                <a:schemeClr val="bg1"/>
              </a:solidFill>
            </a:endParaRPr>
          </a:p>
          <a:p>
            <a:pPr marL="0" indent="0">
              <a:buNone/>
            </a:pPr>
            <a:r>
              <a:rPr lang="en-US" sz="1200">
                <a:solidFill>
                  <a:schemeClr val="bg1"/>
                </a:solidFill>
                <a:ea typeface="+mn-lt"/>
                <a:cs typeface="+mn-lt"/>
              </a:rPr>
              <a:t>   --&gt;Women Empowerment</a:t>
            </a:r>
            <a:endParaRPr lang="en-US" sz="1200" dirty="0">
              <a:solidFill>
                <a:schemeClr val="bg1"/>
              </a:solidFill>
            </a:endParaRPr>
          </a:p>
          <a:p>
            <a:pPr marL="0" indent="0">
              <a:buNone/>
            </a:pPr>
            <a:r>
              <a:rPr lang="en-US" sz="1200">
                <a:solidFill>
                  <a:schemeClr val="bg1"/>
                </a:solidFill>
                <a:ea typeface="+mn-lt"/>
                <a:cs typeface="+mn-lt"/>
              </a:rPr>
              <a:t>   --&gt;Child Welfare</a:t>
            </a:r>
            <a:endParaRPr lang="en-US" sz="1200" dirty="0">
              <a:solidFill>
                <a:schemeClr val="bg1"/>
              </a:solidFill>
            </a:endParaRPr>
          </a:p>
          <a:p>
            <a:pPr marL="0" indent="0">
              <a:buNone/>
            </a:pPr>
            <a:r>
              <a:rPr lang="en-US" sz="1200">
                <a:solidFill>
                  <a:schemeClr val="bg1"/>
                </a:solidFill>
                <a:ea typeface="+mn-lt"/>
                <a:cs typeface="+mn-lt"/>
              </a:rPr>
              <a:t>   --&gt;Family Services</a:t>
            </a:r>
            <a:endParaRPr lang="en-US" sz="1200" dirty="0">
              <a:solidFill>
                <a:schemeClr val="bg1"/>
              </a:solidFill>
            </a:endParaRPr>
          </a:p>
          <a:p>
            <a:pPr marL="0" indent="0">
              <a:buNone/>
            </a:pPr>
            <a:r>
              <a:rPr lang="en-US" sz="1200">
                <a:solidFill>
                  <a:schemeClr val="bg1"/>
                </a:solidFill>
                <a:ea typeface="+mn-lt"/>
                <a:cs typeface="+mn-lt"/>
              </a:rPr>
              <a:t>   --&gt;Empowered 5,000+ women with skills and financial aid.</a:t>
            </a:r>
            <a:endParaRPr lang="en-US" sz="1200" dirty="0">
              <a:solidFill>
                <a:schemeClr val="bg1"/>
              </a:solidFill>
            </a:endParaRPr>
          </a:p>
          <a:p>
            <a:pPr marL="0" indent="0">
              <a:buNone/>
            </a:pPr>
            <a:r>
              <a:rPr lang="en-US" sz="1200">
                <a:solidFill>
                  <a:schemeClr val="bg1"/>
                </a:solidFill>
                <a:ea typeface="+mn-lt"/>
                <a:cs typeface="+mn-lt"/>
              </a:rPr>
              <a:t>   --&gt;Reached 10,000+ children with joy and resources.</a:t>
            </a:r>
            <a:endParaRPr lang="en-US" sz="1200" dirty="0">
              <a:solidFill>
                <a:schemeClr val="bg1"/>
              </a:solidFill>
            </a:endParaRPr>
          </a:p>
          <a:p>
            <a:pPr marL="0" indent="0">
              <a:buNone/>
            </a:pPr>
            <a:r>
              <a:rPr lang="en-US" sz="1200">
                <a:solidFill>
                  <a:schemeClr val="bg1"/>
                </a:solidFill>
                <a:ea typeface="+mn-lt"/>
                <a:cs typeface="+mn-lt"/>
              </a:rPr>
              <a:t>   --&gt;Supported 2,000 families to rebuild relationships and access resources.</a:t>
            </a:r>
            <a:endParaRPr lang="en-US" sz="1200" dirty="0">
              <a:solidFill>
                <a:schemeClr val="bg1"/>
              </a:solidFill>
            </a:endParaRPr>
          </a:p>
          <a:p>
            <a:pPr marL="171450" indent="-171450"/>
            <a:r>
              <a:rPr lang="en-US" sz="1200">
                <a:solidFill>
                  <a:schemeClr val="bg1"/>
                </a:solidFill>
                <a:ea typeface="+mn-lt"/>
                <a:cs typeface="+mn-lt"/>
              </a:rPr>
              <a:t>Vision:</a:t>
            </a:r>
            <a:endParaRPr lang="en-US" sz="1200" dirty="0">
              <a:solidFill>
                <a:schemeClr val="bg1"/>
              </a:solidFill>
            </a:endParaRPr>
          </a:p>
          <a:p>
            <a:pPr marL="0" indent="0">
              <a:buNone/>
            </a:pPr>
            <a:r>
              <a:rPr lang="en-US" sz="1200">
                <a:solidFill>
                  <a:schemeClr val="bg1"/>
                </a:solidFill>
                <a:ea typeface="+mn-lt"/>
                <a:cs typeface="+mn-lt"/>
              </a:rPr>
              <a:t>   --&gt;To create a safer, more equitable society where women, children, and  </a:t>
            </a:r>
            <a:endParaRPr lang="en-US" sz="1200" dirty="0">
              <a:solidFill>
                <a:schemeClr val="bg1"/>
              </a:solidFill>
              <a:ea typeface="+mn-lt"/>
              <a:cs typeface="+mn-lt"/>
            </a:endParaRPr>
          </a:p>
          <a:p>
            <a:pPr marL="0" indent="0">
              <a:buNone/>
            </a:pPr>
            <a:r>
              <a:rPr lang="en-US" sz="1200">
                <a:solidFill>
                  <a:schemeClr val="bg1"/>
                </a:solidFill>
                <a:ea typeface="+mn-lt"/>
                <a:cs typeface="+mn-lt"/>
              </a:rPr>
              <a:t>         families thrive </a:t>
            </a:r>
            <a:r>
              <a:rPr lang="en-US" sz="1200" dirty="0">
                <a:solidFill>
                  <a:schemeClr val="bg1"/>
                </a:solidFill>
                <a:ea typeface="+mn-lt"/>
                <a:cs typeface="+mn-lt"/>
              </a:rPr>
              <a:t>together.</a:t>
            </a:r>
            <a:endParaRPr lang="en-US" sz="1200">
              <a:solidFill>
                <a:schemeClr val="bg1"/>
              </a:solidFill>
            </a:endParaRPr>
          </a:p>
          <a:p>
            <a:endParaRPr lang="en-US" sz="1200" dirty="0">
              <a:solidFill>
                <a:schemeClr val="bg1"/>
              </a:solidFill>
            </a:endParaRPr>
          </a:p>
        </p:txBody>
      </p:sp>
    </p:spTree>
    <p:extLst>
      <p:ext uri="{BB962C8B-B14F-4D97-AF65-F5344CB8AC3E}">
        <p14:creationId xmlns:p14="http://schemas.microsoft.com/office/powerpoint/2010/main" val="7498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23252-EE46-B3CD-1F46-2D4B459450D9}"/>
              </a:ext>
            </a:extLst>
          </p:cNvPr>
          <p:cNvSpPr>
            <a:spLocks noGrp="1"/>
          </p:cNvSpPr>
          <p:nvPr>
            <p:ph type="title"/>
          </p:nvPr>
        </p:nvSpPr>
        <p:spPr>
          <a:xfrm>
            <a:off x="740396" y="241464"/>
            <a:ext cx="10506456" cy="2057400"/>
          </a:xfrm>
        </p:spPr>
        <p:txBody>
          <a:bodyPr anchor="b">
            <a:normAutofit/>
          </a:bodyPr>
          <a:lstStyle/>
          <a:p>
            <a:r>
              <a:rPr lang="en-US" sz="5000" b="1">
                <a:solidFill>
                  <a:schemeClr val="bg1"/>
                </a:solidFill>
              </a:rPr>
              <a:t>How Did We Volunteer?</a:t>
            </a:r>
            <a:br>
              <a:rPr lang="en-US" sz="5000" b="1" dirty="0">
                <a:solidFill>
                  <a:schemeClr val="bg1"/>
                </a:solidFill>
              </a:rPr>
            </a:br>
            <a:endParaRPr lang="en-US" sz="5000" b="1" dirty="0">
              <a:solidFill>
                <a:schemeClr val="bg1"/>
              </a:solidFill>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A0E6D20-A645-86A2-8AA5-D7A08D79D9FB}"/>
              </a:ext>
            </a:extLst>
          </p:cNvPr>
          <p:cNvSpPr>
            <a:spLocks noGrp="1"/>
          </p:cNvSpPr>
          <p:nvPr>
            <p:ph idx="1"/>
          </p:nvPr>
        </p:nvSpPr>
        <p:spPr>
          <a:xfrm>
            <a:off x="841248" y="1989358"/>
            <a:ext cx="10506456" cy="4778438"/>
          </a:xfrm>
        </p:spPr>
        <p:txBody>
          <a:bodyPr vert="horz" lIns="91440" tIns="45720" rIns="91440" bIns="45720" rtlCol="0" anchor="t">
            <a:noAutofit/>
          </a:bodyPr>
          <a:lstStyle/>
          <a:p>
            <a:r>
              <a:rPr lang="en-US" sz="1600" b="1">
                <a:solidFill>
                  <a:schemeClr val="bg1"/>
                </a:solidFill>
                <a:ea typeface="+mn-lt"/>
                <a:cs typeface="+mn-lt"/>
              </a:rPr>
              <a:t>Direct Engagement:</a:t>
            </a:r>
            <a:endParaRPr lang="en-US" sz="1600" b="1" dirty="0">
              <a:solidFill>
                <a:schemeClr val="bg1"/>
              </a:solidFill>
            </a:endParaRPr>
          </a:p>
          <a:p>
            <a:pPr lvl="1"/>
            <a:r>
              <a:rPr lang="en-US" sz="1600" b="1">
                <a:solidFill>
                  <a:schemeClr val="bg1"/>
                </a:solidFill>
                <a:ea typeface="+mn-lt"/>
                <a:cs typeface="+mn-lt"/>
              </a:rPr>
              <a:t>Met homeless children, distressed women, and single mothers in vulnerable areas, building trust through personal visits.</a:t>
            </a:r>
            <a:endParaRPr lang="en-US" sz="1600" b="1" dirty="0">
              <a:solidFill>
                <a:schemeClr val="bg1"/>
              </a:solidFill>
            </a:endParaRPr>
          </a:p>
          <a:p>
            <a:r>
              <a:rPr lang="en-US" sz="1600" b="1">
                <a:solidFill>
                  <a:schemeClr val="bg1"/>
                </a:solidFill>
                <a:ea typeface="+mn-lt"/>
                <a:cs typeface="+mn-lt"/>
              </a:rPr>
              <a:t>Supporting Single Mothers:</a:t>
            </a:r>
            <a:endParaRPr lang="en-US" sz="1600" b="1" dirty="0">
              <a:solidFill>
                <a:schemeClr val="bg1"/>
              </a:solidFill>
            </a:endParaRPr>
          </a:p>
          <a:p>
            <a:pPr lvl="1"/>
            <a:r>
              <a:rPr lang="en-US" sz="1600" b="1">
                <a:solidFill>
                  <a:schemeClr val="bg1"/>
                </a:solidFill>
                <a:ea typeface="+mn-lt"/>
                <a:cs typeface="+mn-lt"/>
              </a:rPr>
              <a:t>Guided them on acquiring modern skills and finding employment opportunities.</a:t>
            </a:r>
            <a:endParaRPr lang="en-US" sz="1600" b="1" dirty="0">
              <a:solidFill>
                <a:schemeClr val="bg1"/>
              </a:solidFill>
            </a:endParaRPr>
          </a:p>
          <a:p>
            <a:r>
              <a:rPr lang="en-US" sz="1600" b="1">
                <a:solidFill>
                  <a:schemeClr val="bg1"/>
                </a:solidFill>
                <a:ea typeface="+mn-lt"/>
                <a:cs typeface="+mn-lt"/>
              </a:rPr>
              <a:t>Resource Distribution:</a:t>
            </a:r>
            <a:endParaRPr lang="en-US" sz="1600" b="1" dirty="0">
              <a:solidFill>
                <a:schemeClr val="bg1"/>
              </a:solidFill>
            </a:endParaRPr>
          </a:p>
          <a:p>
            <a:pPr lvl="1"/>
            <a:r>
              <a:rPr lang="en-US" sz="1600" b="1">
                <a:solidFill>
                  <a:schemeClr val="bg1"/>
                </a:solidFill>
                <a:ea typeface="+mn-lt"/>
                <a:cs typeface="+mn-lt"/>
              </a:rPr>
              <a:t>Provided food to over 150 women and children.</a:t>
            </a:r>
            <a:endParaRPr lang="en-US" sz="1600" b="1" dirty="0">
              <a:solidFill>
                <a:schemeClr val="bg1"/>
              </a:solidFill>
            </a:endParaRPr>
          </a:p>
          <a:p>
            <a:pPr lvl="1"/>
            <a:r>
              <a:rPr lang="en-US" sz="1600" b="1">
                <a:solidFill>
                  <a:schemeClr val="bg1"/>
                </a:solidFill>
                <a:ea typeface="+mn-lt"/>
                <a:cs typeface="+mn-lt"/>
              </a:rPr>
              <a:t>Distributed pamphlets on government schemes for education, healthcare, and housing.</a:t>
            </a:r>
            <a:endParaRPr lang="en-US" sz="1600" b="1" dirty="0">
              <a:solidFill>
                <a:schemeClr val="bg1"/>
              </a:solidFill>
            </a:endParaRPr>
          </a:p>
          <a:p>
            <a:r>
              <a:rPr lang="en-US" sz="1600" b="1">
                <a:solidFill>
                  <a:schemeClr val="bg1"/>
                </a:solidFill>
                <a:ea typeface="+mn-lt"/>
                <a:cs typeface="+mn-lt"/>
              </a:rPr>
              <a:t>Child Welfare Activities:</a:t>
            </a:r>
            <a:endParaRPr lang="en-US" sz="1600" b="1" dirty="0">
              <a:solidFill>
                <a:schemeClr val="bg1"/>
              </a:solidFill>
            </a:endParaRPr>
          </a:p>
          <a:p>
            <a:pPr lvl="1"/>
            <a:r>
              <a:rPr lang="en-US" sz="1600" b="1">
                <a:solidFill>
                  <a:schemeClr val="bg1"/>
                </a:solidFill>
                <a:ea typeface="+mn-lt"/>
                <a:cs typeface="+mn-lt"/>
              </a:rPr>
              <a:t>Organized play sessions and joy events to uplift underprivileged children emotionally and mentally.</a:t>
            </a:r>
            <a:endParaRPr lang="en-US" sz="1600" b="1" dirty="0">
              <a:solidFill>
                <a:schemeClr val="bg1"/>
              </a:solidFill>
            </a:endParaRPr>
          </a:p>
          <a:p>
            <a:r>
              <a:rPr lang="en-US" sz="1600" b="1">
                <a:solidFill>
                  <a:schemeClr val="bg1"/>
                </a:solidFill>
                <a:ea typeface="+mn-lt"/>
                <a:cs typeface="+mn-lt"/>
              </a:rPr>
              <a:t>Overcoming Challenges:</a:t>
            </a:r>
            <a:endParaRPr lang="en-US" sz="1600" b="1" dirty="0">
              <a:solidFill>
                <a:schemeClr val="bg1"/>
              </a:solidFill>
            </a:endParaRPr>
          </a:p>
          <a:p>
            <a:pPr lvl="1"/>
            <a:r>
              <a:rPr lang="en-US" sz="1600" b="1">
                <a:solidFill>
                  <a:schemeClr val="bg1"/>
                </a:solidFill>
                <a:ea typeface="+mn-lt"/>
                <a:cs typeface="+mn-lt"/>
              </a:rPr>
              <a:t>Built trust despite initial hesitance.</a:t>
            </a:r>
            <a:endParaRPr lang="en-US" sz="1600" b="1" dirty="0">
              <a:solidFill>
                <a:schemeClr val="bg1"/>
              </a:solidFill>
            </a:endParaRPr>
          </a:p>
          <a:p>
            <a:pPr lvl="1"/>
            <a:r>
              <a:rPr lang="en-US" sz="1600" b="1">
                <a:solidFill>
                  <a:schemeClr val="bg1"/>
                </a:solidFill>
                <a:ea typeface="+mn-lt"/>
                <a:cs typeface="+mn-lt"/>
              </a:rPr>
              <a:t>Addressed emotional and resource-related challenges with teamwork and collaboration.</a:t>
            </a:r>
            <a:endParaRPr lang="en-US" sz="1600" b="1" dirty="0">
              <a:solidFill>
                <a:schemeClr val="bg1"/>
              </a:solidFill>
            </a:endParaRPr>
          </a:p>
          <a:p>
            <a:pPr lvl="1"/>
            <a:r>
              <a:rPr lang="en-US" sz="1600" b="1">
                <a:solidFill>
                  <a:schemeClr val="bg1"/>
                </a:solidFill>
                <a:ea typeface="+mn-lt"/>
                <a:cs typeface="+mn-lt"/>
              </a:rPr>
              <a:t>Impact: Empowered individuals with tools, knowledge, and hope for a better future.</a:t>
            </a:r>
            <a:endParaRPr lang="en-US" sz="1600" b="1" dirty="0">
              <a:solidFill>
                <a:schemeClr val="bg1"/>
              </a:solidFill>
            </a:endParaRPr>
          </a:p>
          <a:p>
            <a:endParaRPr lang="en-US" sz="1600" b="1" dirty="0">
              <a:solidFill>
                <a:schemeClr val="bg1"/>
              </a:solidFill>
            </a:endParaRPr>
          </a:p>
        </p:txBody>
      </p:sp>
      <p:cxnSp>
        <p:nvCxnSpPr>
          <p:cNvPr id="6" name="Straight Arrow Connector 5">
            <a:extLst>
              <a:ext uri="{FF2B5EF4-FFF2-40B4-BE49-F238E27FC236}">
                <a16:creationId xmlns:a16="http://schemas.microsoft.com/office/drawing/2014/main" id="{A1A9C0DE-26BC-9E0E-2D6C-2D92041D7BDE}"/>
              </a:ext>
            </a:extLst>
          </p:cNvPr>
          <p:cNvCxnSpPr/>
          <p:nvPr/>
        </p:nvCxnSpPr>
        <p:spPr>
          <a:xfrm>
            <a:off x="840441" y="1742513"/>
            <a:ext cx="10072966" cy="11205"/>
          </a:xfrm>
          <a:prstGeom prst="straightConnector1">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50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886B-93D4-8B4A-E0D9-E29159871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AE58D0-E94B-9F86-10C5-6EEAF93A37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0662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Community Work Course  </vt:lpstr>
      <vt:lpstr>Helpless Women in India The Plight of Helpless Women in India</vt:lpstr>
      <vt:lpstr>Helpless Children in India  The Challenges Faced by Helpless Children in India </vt:lpstr>
      <vt:lpstr>Freedom Welfare Foundation CIN: U74999UP2017NPL093083</vt:lpstr>
      <vt:lpstr>How Did We Volunteer?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221</cp:revision>
  <dcterms:created xsi:type="dcterms:W3CDTF">2024-11-28T14:15:33Z</dcterms:created>
  <dcterms:modified xsi:type="dcterms:W3CDTF">2024-11-29T08:21:05Z</dcterms:modified>
</cp:coreProperties>
</file>