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68" r:id="rId3"/>
    <p:sldId id="326" r:id="rId4"/>
    <p:sldId id="327" r:id="rId5"/>
    <p:sldId id="328" r:id="rId6"/>
    <p:sldId id="329" r:id="rId7"/>
    <p:sldId id="330" r:id="rId8"/>
    <p:sldId id="334" r:id="rId9"/>
    <p:sldId id="338" r:id="rId10"/>
    <p:sldId id="336" r:id="rId11"/>
    <p:sldId id="335" r:id="rId12"/>
    <p:sldId id="33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ontserrat Alternates ExtraBold" panose="020B0604020202020204" charset="0"/>
      <p:bold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  <p:embeddedFont>
      <p:font typeface="Saira" panose="020B0604020202020204" charset="0"/>
      <p:regular r:id="rId29"/>
      <p:bold r:id="rId30"/>
      <p:italic r:id="rId31"/>
      <p:boldItalic r:id="rId32"/>
    </p:embeddedFont>
    <p:embeddedFont>
      <p:font typeface="Squad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0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63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37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43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26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47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4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61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60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10765" y="2350294"/>
            <a:ext cx="8322469" cy="1629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1600"/>
            </a:pPr>
            <a:r>
              <a:rPr lang="en" sz="5000" u="sng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STOCK MARKET DATABASE </a:t>
            </a:r>
            <a:endParaRPr sz="5000" u="sng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5836444" y="3815024"/>
            <a:ext cx="2977119" cy="83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Name: Harsh Parmar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SAP ID: 45207210056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ROLL No. : A034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D3DF8-E283-4330-C585-F4A7BFDEF9A3}"/>
              </a:ext>
            </a:extLst>
          </p:cNvPr>
          <p:cNvSpPr txBox="1"/>
          <p:nvPr/>
        </p:nvSpPr>
        <p:spPr>
          <a:xfrm>
            <a:off x="292100" y="944230"/>
            <a:ext cx="372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THE INSTITUTIONAL INVESTOR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F47-ECA0-0CF9-AE09-71AE78C5E688}"/>
              </a:ext>
            </a:extLst>
          </p:cNvPr>
          <p:cNvSpPr txBox="1"/>
          <p:nvPr/>
        </p:nvSpPr>
        <p:spPr>
          <a:xfrm>
            <a:off x="5043489" y="944231"/>
            <a:ext cx="292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THE CONTRACT_NOTE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A4FDC9-7AFA-AC7D-6D1C-B2A5202A8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54831"/>
              </p:ext>
            </p:extLst>
          </p:nvPr>
        </p:nvGraphicFramePr>
        <p:xfrm>
          <a:off x="428624" y="1385888"/>
          <a:ext cx="3971925" cy="1417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351452468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636758327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2196836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ISIN_No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investor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category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37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1153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Star Health Insurance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DII 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5477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4823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Invesco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FII 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1758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5640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Life Insurance Corporation Of India</a:t>
                      </a:r>
                      <a:endParaRPr lang="en-US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DII 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5642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6721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BlackStone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FII 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97662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9080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Morgan Stanley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FII 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0295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33FF56-50D9-5D78-F003-A1916AC4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08257"/>
              </p:ext>
            </p:extLst>
          </p:nvPr>
        </p:nvGraphicFramePr>
        <p:xfrm>
          <a:off x="5043489" y="1485107"/>
          <a:ext cx="3286125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7095">
                  <a:extLst>
                    <a:ext uri="{9D8B030D-6E8A-4147-A177-3AD203B41FA5}">
                      <a16:colId xmlns:a16="http://schemas.microsoft.com/office/drawing/2014/main" val="1643506437"/>
                    </a:ext>
                  </a:extLst>
                </a:gridCol>
                <a:gridCol w="944515">
                  <a:extLst>
                    <a:ext uri="{9D8B030D-6E8A-4147-A177-3AD203B41FA5}">
                      <a16:colId xmlns:a16="http://schemas.microsoft.com/office/drawing/2014/main" val="2039350341"/>
                    </a:ext>
                  </a:extLst>
                </a:gridCol>
                <a:gridCol w="944515">
                  <a:extLst>
                    <a:ext uri="{9D8B030D-6E8A-4147-A177-3AD203B41FA5}">
                      <a16:colId xmlns:a16="http://schemas.microsoft.com/office/drawing/2014/main" val="14895855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contract_id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order_no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ISIN_No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7884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45B21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4823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5245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672J1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5640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398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89HJ1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9666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9001S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2340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3999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9DR34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420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I2333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119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M7K21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4823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7491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VB646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2311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54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5F350-72B0-6CFF-196E-B202C6171BB9}"/>
              </a:ext>
            </a:extLst>
          </p:cNvPr>
          <p:cNvSpPr txBox="1"/>
          <p:nvPr/>
        </p:nvSpPr>
        <p:spPr>
          <a:xfrm>
            <a:off x="504824" y="358396"/>
            <a:ext cx="189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THE TYPES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FAE6F-380E-14FC-AF27-EFE7D047F11F}"/>
              </a:ext>
            </a:extLst>
          </p:cNvPr>
          <p:cNvSpPr txBox="1"/>
          <p:nvPr/>
        </p:nvSpPr>
        <p:spPr>
          <a:xfrm>
            <a:off x="504824" y="2651167"/>
            <a:ext cx="273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THE TRADE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C269CB-C95E-4E3D-8B4F-04BFD1901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77045"/>
              </p:ext>
            </p:extLst>
          </p:nvPr>
        </p:nvGraphicFramePr>
        <p:xfrm>
          <a:off x="590548" y="3132932"/>
          <a:ext cx="7267577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4670">
                  <a:extLst>
                    <a:ext uri="{9D8B030D-6E8A-4147-A177-3AD203B41FA5}">
                      <a16:colId xmlns:a16="http://schemas.microsoft.com/office/drawing/2014/main" val="721618472"/>
                    </a:ext>
                  </a:extLst>
                </a:gridCol>
                <a:gridCol w="1194670">
                  <a:extLst>
                    <a:ext uri="{9D8B030D-6E8A-4147-A177-3AD203B41FA5}">
                      <a16:colId xmlns:a16="http://schemas.microsoft.com/office/drawing/2014/main" val="3264436758"/>
                    </a:ext>
                  </a:extLst>
                </a:gridCol>
                <a:gridCol w="1194670">
                  <a:extLst>
                    <a:ext uri="{9D8B030D-6E8A-4147-A177-3AD203B41FA5}">
                      <a16:colId xmlns:a16="http://schemas.microsoft.com/office/drawing/2014/main" val="3008328024"/>
                    </a:ext>
                  </a:extLst>
                </a:gridCol>
                <a:gridCol w="2488897">
                  <a:extLst>
                    <a:ext uri="{9D8B030D-6E8A-4147-A177-3AD203B41FA5}">
                      <a16:colId xmlns:a16="http://schemas.microsoft.com/office/drawing/2014/main" val="612013985"/>
                    </a:ext>
                  </a:extLst>
                </a:gridCol>
                <a:gridCol w="1194670">
                  <a:extLst>
                    <a:ext uri="{9D8B030D-6E8A-4147-A177-3AD203B41FA5}">
                      <a16:colId xmlns:a16="http://schemas.microsoft.com/office/drawing/2014/main" val="31476718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order_no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security_id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qty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transaction_date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amount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737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1150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500209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45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12-09-2021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72970.2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0144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2311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500112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789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12-06-2020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426588.6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7463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2340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500570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78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28-10-2020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36601.5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88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4377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532500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56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16-05-2020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90807.36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76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5657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500570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230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14-03-2022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107927.5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50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6500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500325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980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29-08-2021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2495521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1842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7865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532500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90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05-02-2022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145940.4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7167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9087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500790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114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19-04-2019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2260358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9424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CBCB73-20A4-328B-E6DC-62AA57A6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5096"/>
              </p:ext>
            </p:extLst>
          </p:nvPr>
        </p:nvGraphicFramePr>
        <p:xfrm>
          <a:off x="590548" y="735373"/>
          <a:ext cx="7674770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44485">
                  <a:extLst>
                    <a:ext uri="{9D8B030D-6E8A-4147-A177-3AD203B41FA5}">
                      <a16:colId xmlns:a16="http://schemas.microsoft.com/office/drawing/2014/main" val="3396893210"/>
                    </a:ext>
                  </a:extLst>
                </a:gridCol>
                <a:gridCol w="1344485">
                  <a:extLst>
                    <a:ext uri="{9D8B030D-6E8A-4147-A177-3AD203B41FA5}">
                      <a16:colId xmlns:a16="http://schemas.microsoft.com/office/drawing/2014/main" val="826178104"/>
                    </a:ext>
                  </a:extLst>
                </a:gridCol>
                <a:gridCol w="2324839">
                  <a:extLst>
                    <a:ext uri="{9D8B030D-6E8A-4147-A177-3AD203B41FA5}">
                      <a16:colId xmlns:a16="http://schemas.microsoft.com/office/drawing/2014/main" val="4172559177"/>
                    </a:ext>
                  </a:extLst>
                </a:gridCol>
                <a:gridCol w="2660961">
                  <a:extLst>
                    <a:ext uri="{9D8B030D-6E8A-4147-A177-3AD203B41FA5}">
                      <a16:colId xmlns:a16="http://schemas.microsoft.com/office/drawing/2014/main" val="9078447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venture_id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security_d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financial_venture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type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5550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1111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532450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FOUR SQUARE CAPITAL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Cyclical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151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1231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500112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ACCEL PARTNERS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Defensive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6624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1261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500790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BLUME VENTURES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Cyclical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972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1333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532500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CHIRATAE VENTURES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Value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383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1354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500325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NEXUS VENTURE PARTNERS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Growth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7939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1441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500209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SEQUOIA CAPITAL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Growth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523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1900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500570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KALAARI CAPITAL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Dividend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439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1932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532450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MORGAN STANLEY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Growth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955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2025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500325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GOLDMAN SACHS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rgbClr val="002060"/>
                          </a:solidFill>
                          <a:effectLst/>
                          <a:sym typeface="Arial"/>
                        </a:rPr>
                        <a:t>Aggressive</a:t>
                      </a:r>
                      <a:endParaRPr lang="en-IN" sz="1100" b="0" i="0" u="none" strike="noStrike" cap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750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8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2286212" y="2129090"/>
            <a:ext cx="4571576" cy="885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Thankyou</a:t>
            </a:r>
            <a:endParaRPr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4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3;p39">
            <a:extLst>
              <a:ext uri="{FF2B5EF4-FFF2-40B4-BE49-F238E27FC236}">
                <a16:creationId xmlns:a16="http://schemas.microsoft.com/office/drawing/2014/main" id="{F2E3104A-D243-4650-5C25-4B2EC1E98AB2}"/>
              </a:ext>
            </a:extLst>
          </p:cNvPr>
          <p:cNvSpPr/>
          <p:nvPr/>
        </p:nvSpPr>
        <p:spPr>
          <a:xfrm>
            <a:off x="512063" y="374270"/>
            <a:ext cx="678000" cy="678000"/>
          </a:xfrm>
          <a:prstGeom prst="roundRect">
            <a:avLst>
              <a:gd name="adj" fmla="val 31166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F3958-C65F-947C-6CF7-3600B82CD41E}"/>
              </a:ext>
            </a:extLst>
          </p:cNvPr>
          <p:cNvSpPr txBox="1"/>
          <p:nvPr/>
        </p:nvSpPr>
        <p:spPr>
          <a:xfrm>
            <a:off x="573717" y="474743"/>
            <a:ext cx="554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500" dirty="0">
                <a:solidFill>
                  <a:schemeClr val="tx1"/>
                </a:solidFill>
                <a:latin typeface="Montserrat Alternates ExtraBold"/>
                <a:sym typeface="Roboto Condensed Light"/>
              </a:rPr>
              <a:t>01</a:t>
            </a:r>
            <a:endParaRPr lang="en-IN" sz="2500" dirty="0">
              <a:solidFill>
                <a:schemeClr val="tx1"/>
              </a:solidFill>
              <a:latin typeface="Montserrat Alternates ExtraBold"/>
              <a:sym typeface="Roboto Condensed Light"/>
            </a:endParaRPr>
          </a:p>
        </p:txBody>
      </p:sp>
      <p:sp>
        <p:nvSpPr>
          <p:cNvPr id="9" name="Google Shape;553;p39">
            <a:extLst>
              <a:ext uri="{FF2B5EF4-FFF2-40B4-BE49-F238E27FC236}">
                <a16:creationId xmlns:a16="http://schemas.microsoft.com/office/drawing/2014/main" id="{1E1CC0E8-2650-3581-9CBF-EE88AED7D357}"/>
              </a:ext>
            </a:extLst>
          </p:cNvPr>
          <p:cNvSpPr/>
          <p:nvPr/>
        </p:nvSpPr>
        <p:spPr>
          <a:xfrm>
            <a:off x="512060" y="1295873"/>
            <a:ext cx="678000" cy="678000"/>
          </a:xfrm>
          <a:prstGeom prst="roundRect">
            <a:avLst>
              <a:gd name="adj" fmla="val 31166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553;p39">
            <a:extLst>
              <a:ext uri="{FF2B5EF4-FFF2-40B4-BE49-F238E27FC236}">
                <a16:creationId xmlns:a16="http://schemas.microsoft.com/office/drawing/2014/main" id="{5658752B-9336-880E-4068-D22A71EAC606}"/>
              </a:ext>
            </a:extLst>
          </p:cNvPr>
          <p:cNvSpPr/>
          <p:nvPr/>
        </p:nvSpPr>
        <p:spPr>
          <a:xfrm>
            <a:off x="512060" y="2217476"/>
            <a:ext cx="678000" cy="671937"/>
          </a:xfrm>
          <a:prstGeom prst="roundRect">
            <a:avLst>
              <a:gd name="adj" fmla="val 31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553;p39">
            <a:extLst>
              <a:ext uri="{FF2B5EF4-FFF2-40B4-BE49-F238E27FC236}">
                <a16:creationId xmlns:a16="http://schemas.microsoft.com/office/drawing/2014/main" id="{6B932A64-9430-0B14-1778-73195E6E7F61}"/>
              </a:ext>
            </a:extLst>
          </p:cNvPr>
          <p:cNvSpPr/>
          <p:nvPr/>
        </p:nvSpPr>
        <p:spPr>
          <a:xfrm>
            <a:off x="512060" y="3133016"/>
            <a:ext cx="678000" cy="678000"/>
          </a:xfrm>
          <a:prstGeom prst="roundRect">
            <a:avLst>
              <a:gd name="adj" fmla="val 31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C6264-F03B-F2A4-230B-A3C2AA84310E}"/>
              </a:ext>
            </a:extLst>
          </p:cNvPr>
          <p:cNvSpPr txBox="1"/>
          <p:nvPr/>
        </p:nvSpPr>
        <p:spPr>
          <a:xfrm>
            <a:off x="573716" y="1403801"/>
            <a:ext cx="554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500" dirty="0">
                <a:solidFill>
                  <a:schemeClr val="tx1"/>
                </a:solidFill>
                <a:latin typeface="Montserrat Alternates ExtraBold"/>
                <a:sym typeface="Roboto Condensed Light"/>
              </a:rPr>
              <a:t>02</a:t>
            </a:r>
            <a:endParaRPr lang="en-IN" sz="2500" dirty="0">
              <a:solidFill>
                <a:schemeClr val="tx1"/>
              </a:solidFill>
              <a:latin typeface="Montserrat Alternates ExtraBold"/>
              <a:sym typeface="Roboto Condensed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675EC-E770-C331-9B35-A3C06B20100B}"/>
              </a:ext>
            </a:extLst>
          </p:cNvPr>
          <p:cNvSpPr txBox="1"/>
          <p:nvPr/>
        </p:nvSpPr>
        <p:spPr>
          <a:xfrm>
            <a:off x="573716" y="2351287"/>
            <a:ext cx="554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500" dirty="0">
                <a:solidFill>
                  <a:schemeClr val="tx1"/>
                </a:solidFill>
                <a:latin typeface="Montserrat Alternates ExtraBold"/>
                <a:sym typeface="Roboto Condensed Light"/>
              </a:rPr>
              <a:t>03</a:t>
            </a:r>
            <a:endParaRPr lang="en-IN" sz="2500" dirty="0">
              <a:solidFill>
                <a:schemeClr val="tx1"/>
              </a:solidFill>
              <a:latin typeface="Montserrat Alternates ExtraBold"/>
              <a:sym typeface="Roboto Condensed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846C5-F77B-6496-978C-C5EB050CF811}"/>
              </a:ext>
            </a:extLst>
          </p:cNvPr>
          <p:cNvSpPr txBox="1"/>
          <p:nvPr/>
        </p:nvSpPr>
        <p:spPr>
          <a:xfrm>
            <a:off x="573716" y="3233489"/>
            <a:ext cx="554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500" dirty="0">
                <a:solidFill>
                  <a:schemeClr val="tx1"/>
                </a:solidFill>
                <a:latin typeface="Montserrat Alternates ExtraBold"/>
                <a:sym typeface="Roboto Condensed Light"/>
              </a:rPr>
              <a:t>04</a:t>
            </a:r>
            <a:endParaRPr lang="en-IN" sz="2500" dirty="0">
              <a:solidFill>
                <a:schemeClr val="tx1"/>
              </a:solidFill>
              <a:latin typeface="Montserrat Alternates ExtraBold"/>
              <a:sym typeface="Roboto Condensed Light"/>
            </a:endParaRPr>
          </a:p>
        </p:txBody>
      </p:sp>
      <p:sp>
        <p:nvSpPr>
          <p:cNvPr id="2" name="Google Shape;557;p39">
            <a:extLst>
              <a:ext uri="{FF2B5EF4-FFF2-40B4-BE49-F238E27FC236}">
                <a16:creationId xmlns:a16="http://schemas.microsoft.com/office/drawing/2014/main" id="{ADA47035-2BD6-AA47-A802-40C545BD7F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51717" y="388173"/>
            <a:ext cx="3538375" cy="230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1"/>
                </a:solidFill>
              </a:rPr>
              <a:t>Entity-Realtionship Diagram</a:t>
            </a:r>
            <a:endParaRPr sz="1600" u="sn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B1723-5001-1104-53BB-E28A5A932D8C}"/>
              </a:ext>
            </a:extLst>
          </p:cNvPr>
          <p:cNvSpPr txBox="1"/>
          <p:nvPr/>
        </p:nvSpPr>
        <p:spPr>
          <a:xfrm>
            <a:off x="1251717" y="627052"/>
            <a:ext cx="596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An entity–relationship model describes interrelated things of interest in a specific domain of knowledge.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557;p39">
            <a:extLst>
              <a:ext uri="{FF2B5EF4-FFF2-40B4-BE49-F238E27FC236}">
                <a16:creationId xmlns:a16="http://schemas.microsoft.com/office/drawing/2014/main" id="{B6152972-895A-3579-B8DD-1AD39A01E7AA}"/>
              </a:ext>
            </a:extLst>
          </p:cNvPr>
          <p:cNvSpPr txBox="1">
            <a:spLocks/>
          </p:cNvSpPr>
          <p:nvPr/>
        </p:nvSpPr>
        <p:spPr>
          <a:xfrm>
            <a:off x="1251717" y="1334225"/>
            <a:ext cx="3538375" cy="23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/>
            <a:r>
              <a:rPr lang="en-IN" sz="1600" u="sng" dirty="0">
                <a:solidFill>
                  <a:schemeClr val="tx1"/>
                </a:solidFill>
                <a:latin typeface="Roboto Condensed Light"/>
                <a:ea typeface="Roboto Condensed Light"/>
                <a:sym typeface="Roboto Condensed Light"/>
              </a:rPr>
              <a:t>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BE183-7D8C-6230-18AA-10422AE6560C}"/>
              </a:ext>
            </a:extLst>
          </p:cNvPr>
          <p:cNvSpPr txBox="1"/>
          <p:nvPr/>
        </p:nvSpPr>
        <p:spPr>
          <a:xfrm>
            <a:off x="1251716" y="1574258"/>
            <a:ext cx="596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is a collection of database objects associated with a database.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Google Shape;563;p39">
            <a:extLst>
              <a:ext uri="{FF2B5EF4-FFF2-40B4-BE49-F238E27FC236}">
                <a16:creationId xmlns:a16="http://schemas.microsoft.com/office/drawing/2014/main" id="{7C39AFC8-F6E4-6B75-2105-EA41782EBE92}"/>
              </a:ext>
            </a:extLst>
          </p:cNvPr>
          <p:cNvSpPr txBox="1">
            <a:spLocks/>
          </p:cNvSpPr>
          <p:nvPr/>
        </p:nvSpPr>
        <p:spPr>
          <a:xfrm>
            <a:off x="1251718" y="2217476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u="sng" dirty="0">
                <a:solidFill>
                  <a:schemeClr val="tx1"/>
                </a:solidFill>
                <a:latin typeface="Roboto Condensed Light"/>
                <a:ea typeface="Roboto Condensed Light"/>
                <a:sym typeface="Roboto Condensed Light"/>
              </a:rPr>
              <a:t>Database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42D07-A2B5-FE58-366C-61D03EE74BAA}"/>
              </a:ext>
            </a:extLst>
          </p:cNvPr>
          <p:cNvSpPr txBox="1"/>
          <p:nvPr/>
        </p:nvSpPr>
        <p:spPr>
          <a:xfrm>
            <a:off x="1251716" y="2470676"/>
            <a:ext cx="586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 schema diagram is a diagram which contains entities and the attributes that will define that schema.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Google Shape;559;p39">
            <a:extLst>
              <a:ext uri="{FF2B5EF4-FFF2-40B4-BE49-F238E27FC236}">
                <a16:creationId xmlns:a16="http://schemas.microsoft.com/office/drawing/2014/main" id="{50F738A0-F2FE-DC06-655C-59381468C463}"/>
              </a:ext>
            </a:extLst>
          </p:cNvPr>
          <p:cNvSpPr txBox="1">
            <a:spLocks/>
          </p:cNvSpPr>
          <p:nvPr/>
        </p:nvSpPr>
        <p:spPr>
          <a:xfrm>
            <a:off x="1251718" y="3133016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u="sng" dirty="0">
                <a:solidFill>
                  <a:schemeClr val="tx1"/>
                </a:solidFill>
                <a:latin typeface="Roboto Condensed Light"/>
                <a:ea typeface="Roboto Condensed Light"/>
                <a:sym typeface="Roboto Condensed Light"/>
              </a:rPr>
              <a:t>SQL Tables using DDL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D5414-79C1-782B-2B01-270116A1BC7B}"/>
              </a:ext>
            </a:extLst>
          </p:cNvPr>
          <p:cNvSpPr txBox="1"/>
          <p:nvPr/>
        </p:nvSpPr>
        <p:spPr>
          <a:xfrm>
            <a:off x="1251715" y="4320670"/>
            <a:ext cx="6271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A structured set of data held in a computer, especially one that is accessible in various ways.</a:t>
            </a:r>
          </a:p>
        </p:txBody>
      </p:sp>
      <p:sp>
        <p:nvSpPr>
          <p:cNvPr id="19" name="Google Shape;553;p39">
            <a:extLst>
              <a:ext uri="{FF2B5EF4-FFF2-40B4-BE49-F238E27FC236}">
                <a16:creationId xmlns:a16="http://schemas.microsoft.com/office/drawing/2014/main" id="{39F9176D-CCD3-3289-AEC3-CD2E4AB1FD72}"/>
              </a:ext>
            </a:extLst>
          </p:cNvPr>
          <p:cNvSpPr/>
          <p:nvPr/>
        </p:nvSpPr>
        <p:spPr>
          <a:xfrm>
            <a:off x="512060" y="4059624"/>
            <a:ext cx="678000" cy="678000"/>
          </a:xfrm>
          <a:prstGeom prst="roundRect">
            <a:avLst>
              <a:gd name="adj" fmla="val 31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2376A-A4B2-87E9-8CE1-F7ACEA5FF51E}"/>
              </a:ext>
            </a:extLst>
          </p:cNvPr>
          <p:cNvSpPr txBox="1"/>
          <p:nvPr/>
        </p:nvSpPr>
        <p:spPr>
          <a:xfrm>
            <a:off x="573715" y="4160097"/>
            <a:ext cx="554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500">
                <a:solidFill>
                  <a:schemeClr val="tx1"/>
                </a:solidFill>
                <a:latin typeface="Montserrat Alternates ExtraBold"/>
                <a:sym typeface="Roboto Condensed Light"/>
              </a:rPr>
              <a:t>05</a:t>
            </a:r>
            <a:endParaRPr lang="en-IN" sz="2500" dirty="0">
              <a:solidFill>
                <a:schemeClr val="tx1"/>
              </a:solidFill>
              <a:latin typeface="Montserrat Alternates ExtraBold"/>
              <a:sym typeface="Roboto Condensed Light"/>
            </a:endParaRPr>
          </a:p>
        </p:txBody>
      </p:sp>
      <p:sp>
        <p:nvSpPr>
          <p:cNvPr id="21" name="Google Shape;559;p39">
            <a:extLst>
              <a:ext uri="{FF2B5EF4-FFF2-40B4-BE49-F238E27FC236}">
                <a16:creationId xmlns:a16="http://schemas.microsoft.com/office/drawing/2014/main" id="{D020FB17-7997-015A-AD8C-E9D00D1E3AC7}"/>
              </a:ext>
            </a:extLst>
          </p:cNvPr>
          <p:cNvSpPr txBox="1">
            <a:spLocks/>
          </p:cNvSpPr>
          <p:nvPr/>
        </p:nvSpPr>
        <p:spPr>
          <a:xfrm>
            <a:off x="1251718" y="4077070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u="sng" dirty="0">
                <a:solidFill>
                  <a:schemeClr val="tx1"/>
                </a:solidFill>
                <a:latin typeface="Roboto Condensed Light"/>
                <a:ea typeface="Roboto Condensed Light"/>
                <a:sym typeface="Roboto Condensed Light"/>
              </a:rPr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162F5-4C70-C5F7-8EF2-E1F1CC58509C}"/>
              </a:ext>
            </a:extLst>
          </p:cNvPr>
          <p:cNvSpPr txBox="1"/>
          <p:nvPr/>
        </p:nvSpPr>
        <p:spPr>
          <a:xfrm>
            <a:off x="1251716" y="3358606"/>
            <a:ext cx="6640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Definition Language is a syntax for creating and modifying database objects such as tables, indices, and users.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308029" y="300188"/>
            <a:ext cx="75929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Entity-Relationship Diagram</a:t>
            </a:r>
            <a:endParaRPr sz="3000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cxnSp>
        <p:nvCxnSpPr>
          <p:cNvPr id="534" name="Google Shape;534;p72"/>
          <p:cNvCxnSpPr/>
          <p:nvPr/>
        </p:nvCxnSpPr>
        <p:spPr>
          <a:xfrm>
            <a:off x="418301" y="900468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C90A9D-5D00-2A66-440C-0D5B032E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31" y="970688"/>
            <a:ext cx="5912938" cy="40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308029" y="565218"/>
            <a:ext cx="75929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Schema</a:t>
            </a:r>
            <a:endParaRPr sz="3000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cxnSp>
        <p:nvCxnSpPr>
          <p:cNvPr id="534" name="Google Shape;534;p72"/>
          <p:cNvCxnSpPr>
            <a:cxnSpLocks/>
          </p:cNvCxnSpPr>
          <p:nvPr/>
        </p:nvCxnSpPr>
        <p:spPr>
          <a:xfrm>
            <a:off x="418301" y="1136212"/>
            <a:ext cx="95329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764DFE-12A9-A98C-7C05-DA637DD97D58}"/>
              </a:ext>
            </a:extLst>
          </p:cNvPr>
          <p:cNvSpPr txBox="1"/>
          <p:nvPr/>
        </p:nvSpPr>
        <p:spPr>
          <a:xfrm>
            <a:off x="308029" y="1756142"/>
            <a:ext cx="8393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security(</a:t>
            </a:r>
            <a:r>
              <a:rPr lang="en-IN" sz="2000" u="sng" dirty="0">
                <a:solidFill>
                  <a:schemeClr val="tx1"/>
                </a:solidFill>
              </a:rPr>
              <a:t>security_id</a:t>
            </a:r>
            <a:r>
              <a:rPr lang="en-IN" sz="2000" dirty="0">
                <a:solidFill>
                  <a:schemeClr val="tx1"/>
                </a:solidFill>
              </a:rPr>
              <a:t>, peer_security_id, stock, current_price, benchmark)</a:t>
            </a:r>
          </a:p>
          <a:p>
            <a:r>
              <a:rPr lang="en-IN" sz="2000" dirty="0">
                <a:solidFill>
                  <a:schemeClr val="tx1"/>
                </a:solidFill>
              </a:rPr>
              <a:t>institutional_investor(</a:t>
            </a:r>
            <a:r>
              <a:rPr lang="en-IN" sz="2000" u="sng" dirty="0">
                <a:solidFill>
                  <a:schemeClr val="tx1"/>
                </a:solidFill>
              </a:rPr>
              <a:t>ISIN_No</a:t>
            </a:r>
            <a:r>
              <a:rPr lang="en-IN" sz="2000" dirty="0">
                <a:solidFill>
                  <a:schemeClr val="tx1"/>
                </a:solidFill>
              </a:rPr>
              <a:t>, investor,category)</a:t>
            </a:r>
          </a:p>
          <a:p>
            <a:r>
              <a:rPr lang="en-IN" sz="2000" dirty="0">
                <a:solidFill>
                  <a:schemeClr val="tx1"/>
                </a:solidFill>
              </a:rPr>
              <a:t>trade(</a:t>
            </a:r>
            <a:r>
              <a:rPr lang="en-IN" sz="2000" u="sng" dirty="0">
                <a:solidFill>
                  <a:schemeClr val="tx1"/>
                </a:solidFill>
              </a:rPr>
              <a:t>order_no</a:t>
            </a:r>
            <a:r>
              <a:rPr lang="en-IN" sz="2000" dirty="0">
                <a:solidFill>
                  <a:schemeClr val="tx1"/>
                </a:solidFill>
              </a:rPr>
              <a:t>, security_id, qty, transaction_date, amount) types(</a:t>
            </a:r>
            <a:r>
              <a:rPr lang="en-IN" sz="2000" u="sng" dirty="0">
                <a:solidFill>
                  <a:schemeClr val="tx1"/>
                </a:solidFill>
              </a:rPr>
              <a:t>venture_id</a:t>
            </a:r>
            <a:r>
              <a:rPr lang="en-IN" sz="2000" dirty="0">
                <a:solidFill>
                  <a:schemeClr val="tx1"/>
                </a:solidFill>
              </a:rPr>
              <a:t>,security_id, financial_venture, types) contract_note(</a:t>
            </a:r>
            <a:r>
              <a:rPr lang="en-IN" sz="2000" u="sng" dirty="0">
                <a:solidFill>
                  <a:schemeClr val="tx1"/>
                </a:solidFill>
              </a:rPr>
              <a:t>contract_id</a:t>
            </a:r>
            <a:r>
              <a:rPr lang="en-IN" sz="2000" dirty="0">
                <a:solidFill>
                  <a:schemeClr val="tx1"/>
                </a:solidFill>
              </a:rPr>
              <a:t>, order_no, ISIN_No)</a:t>
            </a:r>
          </a:p>
        </p:txBody>
      </p:sp>
    </p:spTree>
    <p:extLst>
      <p:ext uri="{BB962C8B-B14F-4D97-AF65-F5344CB8AC3E}">
        <p14:creationId xmlns:p14="http://schemas.microsoft.com/office/powerpoint/2010/main" val="29336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322317" y="159749"/>
            <a:ext cx="75929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Database Diagram</a:t>
            </a:r>
            <a:endParaRPr sz="3000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cxnSp>
        <p:nvCxnSpPr>
          <p:cNvPr id="534" name="Google Shape;534;p72"/>
          <p:cNvCxnSpPr>
            <a:cxnSpLocks/>
          </p:cNvCxnSpPr>
          <p:nvPr/>
        </p:nvCxnSpPr>
        <p:spPr>
          <a:xfrm>
            <a:off x="411157" y="764737"/>
            <a:ext cx="22963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8B3554-3EA8-9AEB-7A53-A419C074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35" y="830249"/>
            <a:ext cx="5057529" cy="42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308029" y="300188"/>
            <a:ext cx="75929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SQL Tables using DDL</a:t>
            </a:r>
            <a:endParaRPr sz="3000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cxnSp>
        <p:nvCxnSpPr>
          <p:cNvPr id="534" name="Google Shape;534;p72"/>
          <p:cNvCxnSpPr>
            <a:cxnSpLocks/>
          </p:cNvCxnSpPr>
          <p:nvPr/>
        </p:nvCxnSpPr>
        <p:spPr>
          <a:xfrm>
            <a:off x="418301" y="900468"/>
            <a:ext cx="278209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615C2-EF30-D6B2-2323-DB7AB34B6989}"/>
              </a:ext>
            </a:extLst>
          </p:cNvPr>
          <p:cNvSpPr txBox="1"/>
          <p:nvPr/>
        </p:nvSpPr>
        <p:spPr>
          <a:xfrm>
            <a:off x="308029" y="1046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miniproject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DF9ED-2A0B-E65A-E394-1746A38F41A8}"/>
              </a:ext>
            </a:extLst>
          </p:cNvPr>
          <p:cNvSpPr txBox="1"/>
          <p:nvPr/>
        </p:nvSpPr>
        <p:spPr>
          <a:xfrm>
            <a:off x="308029" y="1663809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security</a:t>
            </a:r>
            <a:r>
              <a:rPr lang="en-IN" dirty="0"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security_id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peer_security_id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stock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stock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current_price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dirty="0"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current_price </a:t>
            </a:r>
            <a:r>
              <a:rPr lang="en-IN" dirty="0"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benchmark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latin typeface="Consolas" panose="020B0609020204030204" pitchFamily="49" charset="0"/>
              </a:rPr>
              <a:t>(30),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security_id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peer_security_id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security_id</a:t>
            </a:r>
            <a:r>
              <a:rPr lang="en-US" dirty="0">
                <a:latin typeface="Consolas" panose="020B0609020204030204" pitchFamily="49" charset="0"/>
              </a:rPr>
              <a:t>));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3A6DB-6778-7DCD-B09E-45DDB9A65764}"/>
              </a:ext>
            </a:extLst>
          </p:cNvPr>
          <p:cNvSpPr txBox="1"/>
          <p:nvPr/>
        </p:nvSpPr>
        <p:spPr>
          <a:xfrm>
            <a:off x="4104508" y="166380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insitutional_investor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ISIN_No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ISIN_NO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investor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latin typeface="Consolas" panose="020B0609020204030204" pitchFamily="49" charset="0"/>
              </a:rPr>
              <a:t>(40) NOT NULL,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category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ISIN_No</a:t>
            </a:r>
            <a:r>
              <a:rPr lang="en-IN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88790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2D8AF-416D-7C93-F3F6-1007B1BFF5FD}"/>
              </a:ext>
            </a:extLst>
          </p:cNvPr>
          <p:cNvSpPr txBox="1"/>
          <p:nvPr/>
        </p:nvSpPr>
        <p:spPr>
          <a:xfrm>
            <a:off x="4150520" y="78173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contract_note</a:t>
            </a:r>
            <a:r>
              <a:rPr lang="en-IN" dirty="0"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contract_id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latin typeface="Consolas" panose="020B0609020204030204" pitchFamily="49" charset="0"/>
              </a:rPr>
              <a:t>(15),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order_no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IN" dirty="0">
                <a:latin typeface="Consolas" panose="020B0609020204030204" pitchFamily="49" charset="0"/>
              </a:rPr>
              <a:t>(5,0),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ISIN_No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IN" dirty="0">
                <a:latin typeface="Consolas" panose="020B0609020204030204" pitchFamily="49" charset="0"/>
              </a:rPr>
              <a:t>(contract_id),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latin typeface="Consolas" panose="020B0609020204030204" pitchFamily="49" charset="0"/>
              </a:rPr>
              <a:t>(order_no)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trade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latin typeface="Consolas" panose="020B0609020204030204" pitchFamily="49" charset="0"/>
              </a:rPr>
              <a:t>(ISIN_No)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insitutional_investor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94A17-4AAE-1FF8-AB4C-C18F3A7171CE}"/>
              </a:ext>
            </a:extLst>
          </p:cNvPr>
          <p:cNvSpPr txBox="1"/>
          <p:nvPr/>
        </p:nvSpPr>
        <p:spPr>
          <a:xfrm>
            <a:off x="421480" y="78173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trade</a:t>
            </a:r>
            <a:r>
              <a:rPr lang="en-IN" dirty="0"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order_no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security_id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qty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transaction_date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amount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IN" dirty="0">
                <a:latin typeface="Consolas" panose="020B0609020204030204" pitchFamily="49" charset="0"/>
              </a:rPr>
              <a:t>(10,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latin typeface="Consolas" panose="020B0609020204030204" pitchFamily="49" charset="0"/>
              </a:rPr>
              <a:t>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IN" dirty="0">
                <a:latin typeface="Consolas" panose="020B0609020204030204" pitchFamily="49" charset="0"/>
              </a:rPr>
              <a:t>(amount &gt; 0),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IN" dirty="0">
                <a:latin typeface="Consolas" panose="020B0609020204030204" pitchFamily="49" charset="0"/>
              </a:rPr>
              <a:t>(order_no),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(security_id)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E836D-4BF8-0890-73DD-BAAD06A1077C}"/>
              </a:ext>
            </a:extLst>
          </p:cNvPr>
          <p:cNvSpPr txBox="1"/>
          <p:nvPr/>
        </p:nvSpPr>
        <p:spPr>
          <a:xfrm>
            <a:off x="571500" y="166380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types</a:t>
            </a:r>
            <a:r>
              <a:rPr lang="en-IN" dirty="0"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venture_id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security_id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financial_venture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latin typeface="Consolas" panose="020B0609020204030204" pitchFamily="49" charset="0"/>
              </a:rPr>
              <a:t>(60),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latin typeface="Consolas" panose="020B0609020204030204" pitchFamily="49" charset="0"/>
              </a:rPr>
              <a:t>(10),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IN" dirty="0">
                <a:latin typeface="Consolas" panose="020B0609020204030204" pitchFamily="49" charset="0"/>
              </a:rPr>
              <a:t>(venture_id),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(security_id)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0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7;p72">
            <a:extLst>
              <a:ext uri="{FF2B5EF4-FFF2-40B4-BE49-F238E27FC236}">
                <a16:creationId xmlns:a16="http://schemas.microsoft.com/office/drawing/2014/main" id="{782CD8EC-13CB-6E1C-3002-874CA035D3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8029" y="300188"/>
            <a:ext cx="759295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tx1"/>
                </a:solidFill>
                <a:latin typeface="Roboto Condensed Light"/>
                <a:ea typeface="Roboto Condensed Light"/>
                <a:cs typeface="Roboto Condensed Light"/>
              </a:rPr>
              <a:t>Database</a:t>
            </a:r>
            <a:endParaRPr sz="3000" dirty="0">
              <a:solidFill>
                <a:schemeClr val="tx1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cxnSp>
        <p:nvCxnSpPr>
          <p:cNvPr id="3" name="Google Shape;534;p72">
            <a:extLst>
              <a:ext uri="{FF2B5EF4-FFF2-40B4-BE49-F238E27FC236}">
                <a16:creationId xmlns:a16="http://schemas.microsoft.com/office/drawing/2014/main" id="{D31C36EF-08C1-1C04-3A47-0F1CB8F832C5}"/>
              </a:ext>
            </a:extLst>
          </p:cNvPr>
          <p:cNvCxnSpPr>
            <a:cxnSpLocks/>
          </p:cNvCxnSpPr>
          <p:nvPr/>
        </p:nvCxnSpPr>
        <p:spPr>
          <a:xfrm>
            <a:off x="418301" y="900468"/>
            <a:ext cx="129619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0ADC7C-EBCA-9E4D-B917-DF21C6B33F00}"/>
              </a:ext>
            </a:extLst>
          </p:cNvPr>
          <p:cNvSpPr txBox="1"/>
          <p:nvPr/>
        </p:nvSpPr>
        <p:spPr>
          <a:xfrm>
            <a:off x="308029" y="1466942"/>
            <a:ext cx="305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THE SECURITY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E54D02-649B-23B9-FC41-FC6B2FDD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57906"/>
              </p:ext>
            </p:extLst>
          </p:nvPr>
        </p:nvGraphicFramePr>
        <p:xfrm>
          <a:off x="418300" y="1920081"/>
          <a:ext cx="6789744" cy="16230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5471">
                  <a:extLst>
                    <a:ext uri="{9D8B030D-6E8A-4147-A177-3AD203B41FA5}">
                      <a16:colId xmlns:a16="http://schemas.microsoft.com/office/drawing/2014/main" val="680106788"/>
                    </a:ext>
                  </a:extLst>
                </a:gridCol>
                <a:gridCol w="915471">
                  <a:extLst>
                    <a:ext uri="{9D8B030D-6E8A-4147-A177-3AD203B41FA5}">
                      <a16:colId xmlns:a16="http://schemas.microsoft.com/office/drawing/2014/main" val="3775364704"/>
                    </a:ext>
                  </a:extLst>
                </a:gridCol>
                <a:gridCol w="1583002">
                  <a:extLst>
                    <a:ext uri="{9D8B030D-6E8A-4147-A177-3AD203B41FA5}">
                      <a16:colId xmlns:a16="http://schemas.microsoft.com/office/drawing/2014/main" val="685553851"/>
                    </a:ext>
                  </a:extLst>
                </a:gridCol>
                <a:gridCol w="1811870">
                  <a:extLst>
                    <a:ext uri="{9D8B030D-6E8A-4147-A177-3AD203B41FA5}">
                      <a16:colId xmlns:a16="http://schemas.microsoft.com/office/drawing/2014/main" val="1692993885"/>
                    </a:ext>
                  </a:extLst>
                </a:gridCol>
                <a:gridCol w="1563930">
                  <a:extLst>
                    <a:ext uri="{9D8B030D-6E8A-4147-A177-3AD203B41FA5}">
                      <a16:colId xmlns:a16="http://schemas.microsoft.com/office/drawing/2014/main" val="35187027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security_id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peer_security_id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stock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current_price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benchmark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9069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500112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500209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State Bank of India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540.67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BANKNIFTY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7452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500209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500790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Infosys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1621.56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CNXIT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311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500325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500112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Reliance Industries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2546.45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NIFTY50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2107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500570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NULL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Tata Motors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469.25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NIFTYJR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57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500790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NULL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Nestle India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19827.7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CNXFMCG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2542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532450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500570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Eicher Motors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2354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NIFTYAUTO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3457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532500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532450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Maruti Suzuki India Ltd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1621.56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NIFTY50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511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4565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720</Words>
  <Application>Microsoft Office PowerPoint</Application>
  <PresentationFormat>On-screen Show (16:9)</PresentationFormat>
  <Paragraphs>243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Saira</vt:lpstr>
      <vt:lpstr>Squada One</vt:lpstr>
      <vt:lpstr>Fira Sans Extra Condensed Medium</vt:lpstr>
      <vt:lpstr>Consolas</vt:lpstr>
      <vt:lpstr>Roboto Condensed Light</vt:lpstr>
      <vt:lpstr>Montserrat Alternates ExtraBold</vt:lpstr>
      <vt:lpstr>Arial</vt:lpstr>
      <vt:lpstr>Tech Startup by Slidesgo</vt:lpstr>
      <vt:lpstr>STOCK MARKET DATABASE </vt:lpstr>
      <vt:lpstr>PowerPoint Presentation</vt:lpstr>
      <vt:lpstr>Entity-Relationship Diagram</vt:lpstr>
      <vt:lpstr>Schema</vt:lpstr>
      <vt:lpstr>Database Diagram</vt:lpstr>
      <vt:lpstr>SQL Tables using DDL</vt:lpstr>
      <vt:lpstr>PowerPoint Presentation</vt:lpstr>
      <vt:lpstr>PowerPoint Presentation</vt:lpstr>
      <vt:lpstr>Database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DATABASE </dc:title>
  <cp:lastModifiedBy>Harsh Parmar</cp:lastModifiedBy>
  <cp:revision>25</cp:revision>
  <dcterms:modified xsi:type="dcterms:W3CDTF">2022-09-25T17:33:05Z</dcterms:modified>
</cp:coreProperties>
</file>