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embeddedFontLst>
    <p:embeddedFont>
      <p:font typeface="Hubot Sans"/>
      <p:regular r:id="rId20"/>
    </p:embeddedFont>
    <p:embeddedFont>
      <p:font typeface="Hubot Sans"/>
      <p:regular r:id="rId21"/>
    </p:embeddedFont>
    <p:embeddedFont>
      <p:font typeface="Roboto Condensed"/>
      <p:regular r:id="rId22"/>
    </p:embeddedFont>
    <p:embeddedFont>
      <p:font typeface="Roboto Condensed"/>
      <p:regular r:id="rId23"/>
    </p:embeddedFont>
    <p:embeddedFont>
      <p:font typeface="Roboto Condensed"/>
      <p:regular r:id="rId24"/>
    </p:embeddedFont>
    <p:embeddedFont>
      <p:font typeface="Roboto Condensed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image" Target="../media/image-6-5.png"/><Relationship Id="rId6" Type="http://schemas.openxmlformats.org/officeDocument/2006/relationships/image" Target="../media/image-6-6.svg"/><Relationship Id="rId7" Type="http://schemas.openxmlformats.org/officeDocument/2006/relationships/image" Target="../media/image-6-7.png"/><Relationship Id="rId8" Type="http://schemas.openxmlformats.org/officeDocument/2006/relationships/image" Target="../media/image-6-8.sv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image" Target="../media/image-9-7.png"/><Relationship Id="rId8" Type="http://schemas.openxmlformats.org/officeDocument/2006/relationships/image" Target="../media/image-9-8.svg"/><Relationship Id="rId9" Type="http://schemas.openxmlformats.org/officeDocument/2006/relationships/image" Target="../media/image-9-9.png"/><Relationship Id="rId10" Type="http://schemas.openxmlformats.org/officeDocument/2006/relationships/image" Target="../media/image-9-10.svg"/><Relationship Id="rId11" Type="http://schemas.openxmlformats.org/officeDocument/2006/relationships/slideLayout" Target="../slideLayouts/slideLayout10.xml"/><Relationship Id="rId1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8422" y="1240750"/>
            <a:ext cx="13213556" cy="2530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950"/>
              </a:lnSpc>
              <a:buNone/>
            </a:pPr>
            <a:r>
              <a:rPr lang="en-US" sz="79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Cartify - E-Commerce Platform</a:t>
            </a:r>
            <a:endParaRPr lang="en-US" sz="7950" dirty="0"/>
          </a:p>
        </p:txBody>
      </p:sp>
      <p:sp>
        <p:nvSpPr>
          <p:cNvPr id="3" name="Text 1"/>
          <p:cNvSpPr/>
          <p:nvPr/>
        </p:nvSpPr>
        <p:spPr>
          <a:xfrm>
            <a:off x="708422" y="4074438"/>
            <a:ext cx="13069372" cy="632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 Full-Stack Java Spring Boot Application</a:t>
            </a:r>
            <a:endParaRPr lang="en-US" sz="3950" dirty="0"/>
          </a:p>
        </p:txBody>
      </p:sp>
      <p:sp>
        <p:nvSpPr>
          <p:cNvPr id="4" name="Text 2"/>
          <p:cNvSpPr/>
          <p:nvPr/>
        </p:nvSpPr>
        <p:spPr>
          <a:xfrm>
            <a:off x="708422" y="5010507"/>
            <a:ext cx="1321355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Harshvardhan L S 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08422" y="5562005"/>
            <a:ext cx="1321355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43731054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08422" y="6113502"/>
            <a:ext cx="1321355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Department of Computer Science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08422" y="6665000"/>
            <a:ext cx="1321355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Sathyabama </a:t>
            </a: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2266"/>
            <a:ext cx="71320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Module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58020"/>
            <a:ext cx="620351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Product Management Module: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101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Displays products with high-quality images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Manages product information and pricing in INR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Handles stock quantity and availability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367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Provides product search and categorization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26437"/>
            <a:ext cx="475785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Shopping Cart Module: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90" y="54785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Session-based cart management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207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Real-time total calculation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3629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Item quantity updates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8051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Persistent cart data across sessions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2258020"/>
            <a:ext cx="56858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Order Management Module: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7599521" y="29101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Customer information collection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Order confirmation system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Purchase history tracking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42367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Order status updates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4826437"/>
            <a:ext cx="360568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Database Module: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7599521" y="54785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MySQL relational database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59207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Proper table relationships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99521" y="63629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Optimized queries for performance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99521" y="68051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Data integrity maintenance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964" y="522446"/>
            <a:ext cx="6291620" cy="593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Home &amp; Products page</a:t>
            </a:r>
            <a:endParaRPr lang="en-US" sz="3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964" y="1614845"/>
            <a:ext cx="6418421" cy="54263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64964" y="7254954"/>
            <a:ext cx="285011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Home Page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64964" y="7801094"/>
            <a:ext cx="641842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endParaRPr lang="en-US" sz="14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635" y="1614845"/>
            <a:ext cx="6418421" cy="34241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54635" y="5252680"/>
            <a:ext cx="337256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Product Catalogue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54635" y="5798820"/>
            <a:ext cx="641842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endParaRPr lang="en-US" sz="14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44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Cart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88563"/>
            <a:ext cx="3978116" cy="24823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2604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Cart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61781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28" y="2788563"/>
            <a:ext cx="3979545" cy="245530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32928" y="549902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Check Out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5332928" y="6151126"/>
            <a:ext cx="39795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496" y="2788563"/>
            <a:ext cx="3978116" cy="24475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73496" y="5491282"/>
            <a:ext cx="3978116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Order history &amp; Tracking</a:t>
            </a:r>
            <a:endParaRPr lang="en-US" sz="26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6217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Conclusion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250168"/>
            <a:ext cx="476916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Project Achievements: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9022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Successfully developed a full-stack e-commerce platform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444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Implemented modern Java Spring Boot architecture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866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Created premium user experience with luxury design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288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Built complete shopping functionality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710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Ensured responsive design across all devices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250168"/>
            <a:ext cx="467284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Future Enhancements: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39022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🔮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User authentication system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444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🔮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Payment gateway integration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7866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🔮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Advanced admin features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2288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🔮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Inventory management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6710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🔮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Product reviews and rating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2828" y="729972"/>
            <a:ext cx="5163860" cy="645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Abstract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2828" y="1788438"/>
            <a:ext cx="13184743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Cartify is an e-commerce platform built using Java Spring Boot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2828" y="2351246"/>
            <a:ext cx="13184743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Implements complete online shopping functionality with premium user experience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2828" y="2914055"/>
            <a:ext cx="13184743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Features modern full-stack architecture with MySQL database integration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2828" y="3476863"/>
            <a:ext cx="13184743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Designed with minimalist aesthetics using 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1E1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Black, Gold, Silver, and White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color palette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2828" y="4039672"/>
            <a:ext cx="13184743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Provides seamless shopping experience from product browsing to order completion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2828" y="4679990"/>
            <a:ext cx="3098244" cy="387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Key Highlights: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722828" y="5376982"/>
            <a:ext cx="6489144" cy="1119426"/>
          </a:xfrm>
          <a:prstGeom prst="roundRect">
            <a:avLst>
              <a:gd name="adj" fmla="val 9802"/>
            </a:avLst>
          </a:prstGeom>
          <a:solidFill>
            <a:srgbClr val="E8E8E3"/>
          </a:solidFill>
          <a:ln w="22860">
            <a:solidFill>
              <a:srgbClr val="C8CAC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9968" y="5376982"/>
            <a:ext cx="91440" cy="1119426"/>
          </a:xfrm>
          <a:prstGeom prst="roundRect">
            <a:avLst>
              <a:gd name="adj" fmla="val 33884"/>
            </a:avLst>
          </a:prstGeom>
          <a:solidFill>
            <a:srgbClr val="C8CAC1"/>
          </a:solidFill>
          <a:ln/>
        </p:spPr>
      </p:sp>
      <p:sp>
        <p:nvSpPr>
          <p:cNvPr id="11" name="Text 9"/>
          <p:cNvSpPr/>
          <p:nvPr/>
        </p:nvSpPr>
        <p:spPr>
          <a:xfrm>
            <a:off x="1020723" y="5606296"/>
            <a:ext cx="5961936" cy="660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🛒</a:t>
            </a:r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Complete shopping cart functionality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7418427" y="5376982"/>
            <a:ext cx="6489144" cy="1119426"/>
          </a:xfrm>
          <a:prstGeom prst="roundRect">
            <a:avLst>
              <a:gd name="adj" fmla="val 9802"/>
            </a:avLst>
          </a:prstGeom>
          <a:solidFill>
            <a:srgbClr val="E8E8E3"/>
          </a:solidFill>
          <a:ln w="22860">
            <a:solidFill>
              <a:srgbClr val="C8CAC1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395567" y="5376982"/>
            <a:ext cx="91440" cy="1119426"/>
          </a:xfrm>
          <a:prstGeom prst="roundRect">
            <a:avLst>
              <a:gd name="adj" fmla="val 33884"/>
            </a:avLst>
          </a:prstGeom>
          <a:solidFill>
            <a:srgbClr val="C8CAC1"/>
          </a:solidFill>
          <a:ln/>
        </p:spPr>
      </p:sp>
      <p:sp>
        <p:nvSpPr>
          <p:cNvPr id="14" name="Text 12"/>
          <p:cNvSpPr/>
          <p:nvPr/>
        </p:nvSpPr>
        <p:spPr>
          <a:xfrm>
            <a:off x="7716322" y="5606296"/>
            <a:ext cx="3584019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💎</a:t>
            </a:r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Luxury UI/UX design</a:t>
            </a:r>
            <a:endParaRPr lang="en-US" sz="2000" dirty="0"/>
          </a:p>
        </p:txBody>
      </p:sp>
      <p:sp>
        <p:nvSpPr>
          <p:cNvPr id="15" name="Shape 13"/>
          <p:cNvSpPr/>
          <p:nvPr/>
        </p:nvSpPr>
        <p:spPr>
          <a:xfrm>
            <a:off x="722828" y="6702862"/>
            <a:ext cx="6489144" cy="796647"/>
          </a:xfrm>
          <a:prstGeom prst="roundRect">
            <a:avLst>
              <a:gd name="adj" fmla="val 13774"/>
            </a:avLst>
          </a:prstGeom>
          <a:solidFill>
            <a:srgbClr val="E8E8E3"/>
          </a:solidFill>
          <a:ln w="22860">
            <a:solidFill>
              <a:srgbClr val="C8CAC1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699968" y="6702862"/>
            <a:ext cx="91440" cy="796647"/>
          </a:xfrm>
          <a:prstGeom prst="roundRect">
            <a:avLst>
              <a:gd name="adj" fmla="val 33884"/>
            </a:avLst>
          </a:prstGeom>
          <a:solidFill>
            <a:srgbClr val="C8CAC1"/>
          </a:solidFill>
          <a:ln/>
        </p:spPr>
      </p:sp>
      <p:sp>
        <p:nvSpPr>
          <p:cNvPr id="17" name="Text 15"/>
          <p:cNvSpPr/>
          <p:nvPr/>
        </p:nvSpPr>
        <p:spPr>
          <a:xfrm>
            <a:off x="1020723" y="6932176"/>
            <a:ext cx="5290423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🚀</a:t>
            </a:r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Spring Boot MVC architecture</a:t>
            </a:r>
            <a:endParaRPr lang="en-US" sz="2000" dirty="0"/>
          </a:p>
        </p:txBody>
      </p:sp>
      <p:sp>
        <p:nvSpPr>
          <p:cNvPr id="18" name="Shape 16"/>
          <p:cNvSpPr/>
          <p:nvPr/>
        </p:nvSpPr>
        <p:spPr>
          <a:xfrm>
            <a:off x="7418427" y="6702862"/>
            <a:ext cx="6489144" cy="796647"/>
          </a:xfrm>
          <a:prstGeom prst="roundRect">
            <a:avLst>
              <a:gd name="adj" fmla="val 13774"/>
            </a:avLst>
          </a:prstGeom>
          <a:solidFill>
            <a:srgbClr val="E8E8E3"/>
          </a:solidFill>
          <a:ln w="22860">
            <a:solidFill>
              <a:srgbClr val="C8CAC1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7395567" y="6702862"/>
            <a:ext cx="91440" cy="796647"/>
          </a:xfrm>
          <a:prstGeom prst="roundRect">
            <a:avLst>
              <a:gd name="adj" fmla="val 33884"/>
            </a:avLst>
          </a:prstGeom>
          <a:solidFill>
            <a:srgbClr val="C8CAC1"/>
          </a:solidFill>
          <a:ln/>
        </p:spPr>
      </p:sp>
      <p:sp>
        <p:nvSpPr>
          <p:cNvPr id="20" name="Text 18"/>
          <p:cNvSpPr/>
          <p:nvPr/>
        </p:nvSpPr>
        <p:spPr>
          <a:xfrm>
            <a:off x="7716322" y="6932176"/>
            <a:ext cx="4250174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📱</a:t>
            </a:r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Fully responsive design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167" y="601980"/>
            <a:ext cx="10418921" cy="684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Existing System &amp; Limitations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6167" y="1373624"/>
            <a:ext cx="7351276" cy="410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Traditional E-commerce Platforms: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766167" y="2112407"/>
            <a:ext cx="13098066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Generic design lacking aesthetic appeal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6167" y="2539246"/>
            <a:ext cx="13098066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Complex navigation and cluttered interfaces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66167" y="2966085"/>
            <a:ext cx="13098066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Limited focus on premium user experience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6167" y="3392924"/>
            <a:ext cx="13098066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Often built with PHP or older technologies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66167" y="4071580"/>
            <a:ext cx="3366968" cy="410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Identified Gaps:</a:t>
            </a:r>
            <a:endParaRPr lang="en-US" sz="2550" dirty="0"/>
          </a:p>
        </p:txBody>
      </p:sp>
      <p:sp>
        <p:nvSpPr>
          <p:cNvPr id="9" name="Shape 7"/>
          <p:cNvSpPr/>
          <p:nvPr/>
        </p:nvSpPr>
        <p:spPr>
          <a:xfrm>
            <a:off x="766167" y="4810363"/>
            <a:ext cx="4220051" cy="1478756"/>
          </a:xfrm>
          <a:prstGeom prst="roundRect">
            <a:avLst>
              <a:gd name="adj" fmla="val 2221"/>
            </a:avLst>
          </a:prstGeom>
          <a:solidFill>
            <a:srgbClr val="1E1E1A">
              <a:alpha val="5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985004" y="5029200"/>
            <a:ext cx="3782378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❌</a:t>
            </a:r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No mInimalist e-commerce solutions</a:t>
            </a:r>
            <a:endParaRPr lang="en-US" sz="2150" dirty="0"/>
          </a:p>
        </p:txBody>
      </p:sp>
      <p:sp>
        <p:nvSpPr>
          <p:cNvPr id="11" name="Shape 9"/>
          <p:cNvSpPr/>
          <p:nvPr/>
        </p:nvSpPr>
        <p:spPr>
          <a:xfrm>
            <a:off x="5205055" y="4810363"/>
            <a:ext cx="4220170" cy="1478756"/>
          </a:xfrm>
          <a:prstGeom prst="roundRect">
            <a:avLst>
              <a:gd name="adj" fmla="val 2221"/>
            </a:avLst>
          </a:prstGeom>
          <a:solidFill>
            <a:srgbClr val="1E1E1A">
              <a:alpha val="50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5423892" y="5029200"/>
            <a:ext cx="3782497" cy="1041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❌</a:t>
            </a:r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Inconsistent user experience across devices</a:t>
            </a:r>
            <a:endParaRPr lang="en-US" sz="2150" dirty="0"/>
          </a:p>
        </p:txBody>
      </p:sp>
      <p:sp>
        <p:nvSpPr>
          <p:cNvPr id="13" name="Shape 11"/>
          <p:cNvSpPr/>
          <p:nvPr/>
        </p:nvSpPr>
        <p:spPr>
          <a:xfrm>
            <a:off x="9644063" y="4810363"/>
            <a:ext cx="4220170" cy="1478756"/>
          </a:xfrm>
          <a:prstGeom prst="roundRect">
            <a:avLst>
              <a:gd name="adj" fmla="val 2221"/>
            </a:avLst>
          </a:prstGeom>
          <a:solidFill>
            <a:srgbClr val="1E1E1A">
              <a:alpha val="50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9862899" y="5029200"/>
            <a:ext cx="3782497" cy="1041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❌</a:t>
            </a:r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Limited customization options</a:t>
            </a:r>
            <a:endParaRPr lang="en-US" sz="2150" dirty="0"/>
          </a:p>
        </p:txBody>
      </p:sp>
      <p:sp>
        <p:nvSpPr>
          <p:cNvPr id="15" name="Shape 13"/>
          <p:cNvSpPr/>
          <p:nvPr/>
        </p:nvSpPr>
        <p:spPr>
          <a:xfrm>
            <a:off x="766167" y="6507956"/>
            <a:ext cx="6439614" cy="1136809"/>
          </a:xfrm>
          <a:prstGeom prst="roundRect">
            <a:avLst>
              <a:gd name="adj" fmla="val 2889"/>
            </a:avLst>
          </a:prstGeom>
          <a:solidFill>
            <a:srgbClr val="1E1E1A">
              <a:alpha val="50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985004" y="6726793"/>
            <a:ext cx="6001941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❌</a:t>
            </a:r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Poor performance with large catalogs</a:t>
            </a:r>
            <a:endParaRPr lang="en-US" sz="2150" dirty="0"/>
          </a:p>
        </p:txBody>
      </p:sp>
      <p:sp>
        <p:nvSpPr>
          <p:cNvPr id="17" name="Shape 15"/>
          <p:cNvSpPr/>
          <p:nvPr/>
        </p:nvSpPr>
        <p:spPr>
          <a:xfrm>
            <a:off x="7424618" y="6507956"/>
            <a:ext cx="6439614" cy="1136809"/>
          </a:xfrm>
          <a:prstGeom prst="roundRect">
            <a:avLst>
              <a:gd name="adj" fmla="val 2889"/>
            </a:avLst>
          </a:prstGeom>
          <a:solidFill>
            <a:srgbClr val="1E1E1A">
              <a:alpha val="50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7643455" y="6726793"/>
            <a:ext cx="5251252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❌</a:t>
            </a:r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Outdated technology stacks</a:t>
            </a:r>
            <a:endParaRPr lang="en-US" sz="2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61045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3894" y="4139922"/>
            <a:ext cx="7777520" cy="601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Proposed System - Cartify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73894" y="5030272"/>
            <a:ext cx="6544985" cy="2671167"/>
          </a:xfrm>
          <a:prstGeom prst="roundRect">
            <a:avLst>
              <a:gd name="adj" fmla="val 1081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866418" y="5222796"/>
            <a:ext cx="4033837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Innovative Solutions: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866418" y="5699284"/>
            <a:ext cx="6159937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Minimalist Design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Premium black and gold theme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866418" y="6074688"/>
            <a:ext cx="6159937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Modern Tech Stack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Java Spring Boot with Thymeleaf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866418" y="6450092"/>
            <a:ext cx="6159937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Responsive Architecture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Works seamlessly on all devices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866418" y="6825496"/>
            <a:ext cx="6159937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Scalable Database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MySQL with optimized relationships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866418" y="7200900"/>
            <a:ext cx="6159937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✅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User-Centric Flow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Intuitive shopping experience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7411403" y="5030272"/>
            <a:ext cx="6545104" cy="2671167"/>
          </a:xfrm>
          <a:prstGeom prst="roundRect">
            <a:avLst>
              <a:gd name="adj" fmla="val 1081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7603927" y="5222796"/>
            <a:ext cx="2888337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Core Features: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7603927" y="5699284"/>
            <a:ext cx="6160056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Product catalog with high-quality images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7603927" y="6074688"/>
            <a:ext cx="6160056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Shopping cart with real-time updates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7603927" y="6450092"/>
            <a:ext cx="6160056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Order management system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7603927" y="6825496"/>
            <a:ext cx="6160056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Secure checkout process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7603927" y="7200900"/>
            <a:ext cx="6160056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Admin product management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023"/>
            <a:ext cx="79830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Advantages of Cartify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03778"/>
            <a:ext cx="393334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Technical Advantages: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681174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🚀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High Performance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Optimized Spring Boot architecture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86275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🔒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Security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Built-in Spring Security features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91376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📊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Scalability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Modular design for easy expansion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096476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💾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Data Integrity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Proper database relationships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88161" y="2603778"/>
            <a:ext cx="393334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User Experience Advantages: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288161" y="3681174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👑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Min Design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Premium visual appeal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288161" y="4123372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📱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Mobile Responsive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Works on all devices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288161" y="4928473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⚡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Fast Loading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Optimized assets and code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288161" y="5733574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🎯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Intuitive Navigation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Easy to use interface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782532" y="2603778"/>
            <a:ext cx="406919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Business Advantages: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9782532" y="3681174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💰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Cost Effective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Open-source technologies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82532" y="4486275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🔧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Easy Maintenance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Well-structured codebase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782532" y="5291376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🌐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Deployment Ready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Cloud deployment prepared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1045" y="793790"/>
            <a:ext cx="5293281" cy="661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Limitations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1045" y="1984653"/>
            <a:ext cx="461664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Technical Limitations:</a:t>
            </a:r>
            <a:endParaRPr lang="en-US" sz="2500" dirty="0"/>
          </a:p>
        </p:txBody>
      </p:sp>
      <p:sp>
        <p:nvSpPr>
          <p:cNvPr id="4" name="Text 2"/>
          <p:cNvSpPr/>
          <p:nvPr/>
        </p:nvSpPr>
        <p:spPr>
          <a:xfrm>
            <a:off x="741045" y="2593181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⚠️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Learning Curve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Requires Java/Spring Boot knowledge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1045" y="3005852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⚠️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Resource Intensive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Higher memory requirements than PHP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1045" y="3418523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⚠️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Deployment Complexity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- More setup required than static sites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1045" y="3968829"/>
            <a:ext cx="487846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Functional Limitations:</a:t>
            </a:r>
            <a:endParaRPr lang="en-US" sz="2500" dirty="0"/>
          </a:p>
        </p:txBody>
      </p:sp>
      <p:sp>
        <p:nvSpPr>
          <p:cNvPr id="8" name="Text 6"/>
          <p:cNvSpPr/>
          <p:nvPr/>
        </p:nvSpPr>
        <p:spPr>
          <a:xfrm>
            <a:off x="741045" y="4577358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⚠️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No User Authentication in current version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41045" y="4990028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⚠️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No Payment Gateway Integration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1045" y="5402699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⚠️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Limited Admin Features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41045" y="5815370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⚠️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No Inventory Management System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581067" y="1984653"/>
            <a:ext cx="608373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Future Scope for Improvement:</a:t>
            </a:r>
            <a:endParaRPr lang="en-US" sz="250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81067" y="2646045"/>
            <a:ext cx="211693" cy="211693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7581067" y="2956441"/>
            <a:ext cx="6315908" cy="22860"/>
          </a:xfrm>
          <a:prstGeom prst="rect">
            <a:avLst/>
          </a:prstGeom>
          <a:solidFill>
            <a:srgbClr val="C8CAC1"/>
          </a:solidFill>
          <a:ln/>
        </p:spPr>
      </p:sp>
      <p:sp>
        <p:nvSpPr>
          <p:cNvPr id="15" name="Text 12"/>
          <p:cNvSpPr/>
          <p:nvPr/>
        </p:nvSpPr>
        <p:spPr>
          <a:xfrm>
            <a:off x="7581067" y="3108008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Add user registration and login</a:t>
            </a:r>
            <a:endParaRPr lang="en-US" sz="165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1067" y="3843457"/>
            <a:ext cx="211693" cy="211693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7581067" y="4153853"/>
            <a:ext cx="6315908" cy="22860"/>
          </a:xfrm>
          <a:prstGeom prst="rect">
            <a:avLst/>
          </a:prstGeom>
          <a:solidFill>
            <a:srgbClr val="C8CAC1"/>
          </a:solidFill>
          <a:ln/>
        </p:spPr>
      </p:sp>
      <p:sp>
        <p:nvSpPr>
          <p:cNvPr id="18" name="Text 14"/>
          <p:cNvSpPr/>
          <p:nvPr/>
        </p:nvSpPr>
        <p:spPr>
          <a:xfrm>
            <a:off x="7581067" y="4305419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Integrate payment gateways</a:t>
            </a:r>
            <a:endParaRPr lang="en-US" sz="165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1067" y="5040868"/>
            <a:ext cx="211693" cy="211693"/>
          </a:xfrm>
          <a:prstGeom prst="rect">
            <a:avLst/>
          </a:prstGeom>
        </p:spPr>
      </p:pic>
      <p:sp>
        <p:nvSpPr>
          <p:cNvPr id="20" name="Shape 15"/>
          <p:cNvSpPr/>
          <p:nvPr/>
        </p:nvSpPr>
        <p:spPr>
          <a:xfrm>
            <a:off x="7581067" y="5351264"/>
            <a:ext cx="6315908" cy="22860"/>
          </a:xfrm>
          <a:prstGeom prst="rect">
            <a:avLst/>
          </a:prstGeom>
          <a:solidFill>
            <a:srgbClr val="C8CAC1"/>
          </a:solidFill>
          <a:ln/>
        </p:spPr>
      </p:sp>
      <p:sp>
        <p:nvSpPr>
          <p:cNvPr id="21" name="Text 16"/>
          <p:cNvSpPr/>
          <p:nvPr/>
        </p:nvSpPr>
        <p:spPr>
          <a:xfrm>
            <a:off x="7581067" y="5502831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Implement admin dashboard</a:t>
            </a:r>
            <a:endParaRPr lang="en-US" sz="1650" dirty="0"/>
          </a:p>
        </p:txBody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1067" y="6238280"/>
            <a:ext cx="211693" cy="211693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7581067" y="6548676"/>
            <a:ext cx="6315908" cy="22860"/>
          </a:xfrm>
          <a:prstGeom prst="rect">
            <a:avLst/>
          </a:prstGeom>
          <a:solidFill>
            <a:srgbClr val="C8CAC1"/>
          </a:solidFill>
          <a:ln/>
        </p:spPr>
      </p:sp>
      <p:sp>
        <p:nvSpPr>
          <p:cNvPr id="24" name="Text 18"/>
          <p:cNvSpPr/>
          <p:nvPr/>
        </p:nvSpPr>
        <p:spPr>
          <a:xfrm>
            <a:off x="7581067" y="6700242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Add product search and filters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0926"/>
            <a:ext cx="86078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Hardware Requirements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6680"/>
            <a:ext cx="393334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Development Environment: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044077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💻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Processor: Intel i5 or higher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86275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🎯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RAM: 8GB minimum, 16GB recommended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91376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💾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Storage: 1GB free space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33574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🖥️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Display: 1920×1080 resolution or higher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88161" y="2966680"/>
            <a:ext cx="393334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Production/Server Requirements: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288161" y="4044077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🖥️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Processor: 2-core CPU or higher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288161" y="4486275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🎯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RAM: 8GB minimum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288161" y="4928473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💾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Storage: 1GB SSD storage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288161" y="5370671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🌐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Network: Stable internet connection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782532" y="2966680"/>
            <a:ext cx="406919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Client-Side Requirements: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9782532" y="4044077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📱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Devices: Desktop, Tablet, Mobile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82532" y="4486275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🌐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Browser: Chrome, Firefox, Safari, Edge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782532" y="5291376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📶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Internet: Broadband connection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2266"/>
            <a:ext cx="8491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Software Requirements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58020"/>
            <a:ext cx="486227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Backend Technologies: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101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☕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Java: JDK 21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🚀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Spring Boot: 3.5.7 version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🗄️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MySQL: 8.0 database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367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📦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Maven: Dependency management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26437"/>
            <a:ext cx="410920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Development Tools: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90" y="54785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🔧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IDE: IntelliJ IDEA, Eclipse, or VS Code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207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🗄️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MySQL Workbench: Database management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3629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🌐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Browser Dev Tools: Debugging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8051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📝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Postman: API testing (if APIs added)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2258020"/>
            <a:ext cx="508480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Frontend Technologies: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7599521" y="29101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🌐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Thymeleaf: Template engine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🎨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HTML5 &amp; CSS3: Markup and styling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⚡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JavaScript: Client-side interactions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42367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🎯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Bootstrap: Responsive framework (implicit)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950" y="588645"/>
            <a:ext cx="5306973" cy="663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System Modules</a:t>
            </a:r>
            <a:endParaRPr lang="en-US" sz="4150" dirty="0"/>
          </a:p>
        </p:txBody>
      </p:sp>
      <p:sp>
        <p:nvSpPr>
          <p:cNvPr id="3" name="Shape 1"/>
          <p:cNvSpPr/>
          <p:nvPr/>
        </p:nvSpPr>
        <p:spPr>
          <a:xfrm>
            <a:off x="742950" y="1994773"/>
            <a:ext cx="4240054" cy="2723674"/>
          </a:xfrm>
          <a:prstGeom prst="roundRect">
            <a:avLst>
              <a:gd name="adj" fmla="val 4029"/>
            </a:avLst>
          </a:prstGeom>
          <a:solidFill>
            <a:srgbClr val="E8E8E3"/>
          </a:solidFill>
          <a:ln/>
        </p:spPr>
      </p:sp>
      <p:sp>
        <p:nvSpPr>
          <p:cNvPr id="4" name="Shape 2"/>
          <p:cNvSpPr/>
          <p:nvPr/>
        </p:nvSpPr>
        <p:spPr>
          <a:xfrm>
            <a:off x="742950" y="1971913"/>
            <a:ext cx="4240054" cy="91440"/>
          </a:xfrm>
          <a:prstGeom prst="roundRect">
            <a:avLst>
              <a:gd name="adj" fmla="val 34823"/>
            </a:avLst>
          </a:prstGeom>
          <a:solidFill>
            <a:srgbClr val="C8CAC1"/>
          </a:solidFill>
          <a:ln/>
        </p:spPr>
      </p:sp>
      <p:sp>
        <p:nvSpPr>
          <p:cNvPr id="5" name="Shape 3"/>
          <p:cNvSpPr/>
          <p:nvPr/>
        </p:nvSpPr>
        <p:spPr>
          <a:xfrm>
            <a:off x="2544604" y="1676400"/>
            <a:ext cx="636746" cy="636746"/>
          </a:xfrm>
          <a:prstGeom prst="roundRect">
            <a:avLst>
              <a:gd name="adj" fmla="val 143605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35580" y="1867376"/>
            <a:ext cx="254675" cy="25467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77979" y="2525435"/>
            <a:ext cx="3769995" cy="66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Product Management Module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977979" y="3316129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Product catalog display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977979" y="3729990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Product details and pricing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977979" y="4143851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Image management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5195173" y="1994773"/>
            <a:ext cx="4240054" cy="2723674"/>
          </a:xfrm>
          <a:prstGeom prst="roundRect">
            <a:avLst>
              <a:gd name="adj" fmla="val 4029"/>
            </a:avLst>
          </a:prstGeom>
          <a:solidFill>
            <a:srgbClr val="E8E8E3"/>
          </a:solidFill>
          <a:ln/>
        </p:spPr>
      </p:sp>
      <p:sp>
        <p:nvSpPr>
          <p:cNvPr id="12" name="Shape 9"/>
          <p:cNvSpPr/>
          <p:nvPr/>
        </p:nvSpPr>
        <p:spPr>
          <a:xfrm>
            <a:off x="5195173" y="1971913"/>
            <a:ext cx="4240054" cy="91440"/>
          </a:xfrm>
          <a:prstGeom prst="roundRect">
            <a:avLst>
              <a:gd name="adj" fmla="val 34823"/>
            </a:avLst>
          </a:prstGeom>
          <a:solidFill>
            <a:srgbClr val="C8CAC1"/>
          </a:solidFill>
          <a:ln/>
        </p:spPr>
      </p:sp>
      <p:sp>
        <p:nvSpPr>
          <p:cNvPr id="13" name="Shape 10"/>
          <p:cNvSpPr/>
          <p:nvPr/>
        </p:nvSpPr>
        <p:spPr>
          <a:xfrm>
            <a:off x="6996827" y="1676400"/>
            <a:ext cx="636746" cy="636746"/>
          </a:xfrm>
          <a:prstGeom prst="roundRect">
            <a:avLst>
              <a:gd name="adj" fmla="val 143605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7803" y="1867376"/>
            <a:ext cx="254675" cy="254675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5430203" y="2525435"/>
            <a:ext cx="3646765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Shopping Cart Module</a:t>
            </a:r>
            <a:endParaRPr lang="en-US" sz="2050" dirty="0"/>
          </a:p>
        </p:txBody>
      </p:sp>
      <p:sp>
        <p:nvSpPr>
          <p:cNvPr id="16" name="Text 12"/>
          <p:cNvSpPr/>
          <p:nvPr/>
        </p:nvSpPr>
        <p:spPr>
          <a:xfrm>
            <a:off x="5430203" y="2984421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Add/remove items</a:t>
            </a:r>
            <a:endParaRPr lang="en-US" sz="1650" dirty="0"/>
          </a:p>
        </p:txBody>
      </p:sp>
      <p:sp>
        <p:nvSpPr>
          <p:cNvPr id="17" name="Text 13"/>
          <p:cNvSpPr/>
          <p:nvPr/>
        </p:nvSpPr>
        <p:spPr>
          <a:xfrm>
            <a:off x="5430203" y="3398282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Quantity management</a:t>
            </a:r>
            <a:endParaRPr lang="en-US" sz="1650" dirty="0"/>
          </a:p>
        </p:txBody>
      </p:sp>
      <p:sp>
        <p:nvSpPr>
          <p:cNvPr id="18" name="Text 14"/>
          <p:cNvSpPr/>
          <p:nvPr/>
        </p:nvSpPr>
        <p:spPr>
          <a:xfrm>
            <a:off x="5430203" y="3812143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Real-time price calculation</a:t>
            </a:r>
            <a:endParaRPr lang="en-US" sz="1650" dirty="0"/>
          </a:p>
        </p:txBody>
      </p:sp>
      <p:sp>
        <p:nvSpPr>
          <p:cNvPr id="19" name="Shape 15"/>
          <p:cNvSpPr/>
          <p:nvPr/>
        </p:nvSpPr>
        <p:spPr>
          <a:xfrm>
            <a:off x="9647396" y="1994773"/>
            <a:ext cx="4240054" cy="2723674"/>
          </a:xfrm>
          <a:prstGeom prst="roundRect">
            <a:avLst>
              <a:gd name="adj" fmla="val 4029"/>
            </a:avLst>
          </a:prstGeom>
          <a:solidFill>
            <a:srgbClr val="E8E8E3"/>
          </a:solidFill>
          <a:ln/>
        </p:spPr>
      </p:sp>
      <p:sp>
        <p:nvSpPr>
          <p:cNvPr id="20" name="Shape 16"/>
          <p:cNvSpPr/>
          <p:nvPr/>
        </p:nvSpPr>
        <p:spPr>
          <a:xfrm>
            <a:off x="9647396" y="1971913"/>
            <a:ext cx="4240054" cy="91440"/>
          </a:xfrm>
          <a:prstGeom prst="roundRect">
            <a:avLst>
              <a:gd name="adj" fmla="val 34823"/>
            </a:avLst>
          </a:prstGeom>
          <a:solidFill>
            <a:srgbClr val="C8CAC1"/>
          </a:solidFill>
          <a:ln/>
        </p:spPr>
      </p:sp>
      <p:sp>
        <p:nvSpPr>
          <p:cNvPr id="21" name="Shape 17"/>
          <p:cNvSpPr/>
          <p:nvPr/>
        </p:nvSpPr>
        <p:spPr>
          <a:xfrm>
            <a:off x="11449050" y="1676400"/>
            <a:ext cx="636746" cy="636746"/>
          </a:xfrm>
          <a:prstGeom prst="roundRect">
            <a:avLst>
              <a:gd name="adj" fmla="val 143605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40026" y="1867376"/>
            <a:ext cx="254675" cy="254675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9882426" y="2525435"/>
            <a:ext cx="3769995" cy="66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Order Management Module</a:t>
            </a:r>
            <a:endParaRPr lang="en-US" sz="2050" dirty="0"/>
          </a:p>
        </p:txBody>
      </p:sp>
      <p:sp>
        <p:nvSpPr>
          <p:cNvPr id="24" name="Text 19"/>
          <p:cNvSpPr/>
          <p:nvPr/>
        </p:nvSpPr>
        <p:spPr>
          <a:xfrm>
            <a:off x="9882426" y="3316129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Order creation and processing</a:t>
            </a:r>
            <a:endParaRPr lang="en-US" sz="1650" dirty="0"/>
          </a:p>
        </p:txBody>
      </p:sp>
      <p:sp>
        <p:nvSpPr>
          <p:cNvPr id="25" name="Text 20"/>
          <p:cNvSpPr/>
          <p:nvPr/>
        </p:nvSpPr>
        <p:spPr>
          <a:xfrm>
            <a:off x="9882426" y="3729990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Order history</a:t>
            </a:r>
            <a:endParaRPr lang="en-US" sz="1650" dirty="0"/>
          </a:p>
        </p:txBody>
      </p:sp>
      <p:sp>
        <p:nvSpPr>
          <p:cNvPr id="26" name="Text 21"/>
          <p:cNvSpPr/>
          <p:nvPr/>
        </p:nvSpPr>
        <p:spPr>
          <a:xfrm>
            <a:off x="9882426" y="4143851"/>
            <a:ext cx="3769995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Status tracking</a:t>
            </a:r>
            <a:endParaRPr lang="en-US" sz="1650" dirty="0"/>
          </a:p>
        </p:txBody>
      </p:sp>
      <p:sp>
        <p:nvSpPr>
          <p:cNvPr id="27" name="Shape 22"/>
          <p:cNvSpPr/>
          <p:nvPr/>
        </p:nvSpPr>
        <p:spPr>
          <a:xfrm>
            <a:off x="742950" y="5248989"/>
            <a:ext cx="6466165" cy="2391966"/>
          </a:xfrm>
          <a:prstGeom prst="roundRect">
            <a:avLst>
              <a:gd name="adj" fmla="val 4587"/>
            </a:avLst>
          </a:prstGeom>
          <a:solidFill>
            <a:srgbClr val="E8E8E3"/>
          </a:solidFill>
          <a:ln/>
        </p:spPr>
      </p:sp>
      <p:sp>
        <p:nvSpPr>
          <p:cNvPr id="28" name="Shape 23"/>
          <p:cNvSpPr/>
          <p:nvPr/>
        </p:nvSpPr>
        <p:spPr>
          <a:xfrm>
            <a:off x="742950" y="5226129"/>
            <a:ext cx="6466165" cy="91440"/>
          </a:xfrm>
          <a:prstGeom prst="roundRect">
            <a:avLst>
              <a:gd name="adj" fmla="val 34823"/>
            </a:avLst>
          </a:prstGeom>
          <a:solidFill>
            <a:srgbClr val="C8CAC1"/>
          </a:solidFill>
          <a:ln/>
        </p:spPr>
      </p:sp>
      <p:sp>
        <p:nvSpPr>
          <p:cNvPr id="29" name="Shape 24"/>
          <p:cNvSpPr/>
          <p:nvPr/>
        </p:nvSpPr>
        <p:spPr>
          <a:xfrm>
            <a:off x="3657600" y="4930616"/>
            <a:ext cx="636746" cy="636746"/>
          </a:xfrm>
          <a:prstGeom prst="roundRect">
            <a:avLst>
              <a:gd name="adj" fmla="val 143605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30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8576" y="5121593"/>
            <a:ext cx="254675" cy="254675"/>
          </a:xfrm>
          <a:prstGeom prst="rect">
            <a:avLst/>
          </a:prstGeom>
        </p:spPr>
      </p:pic>
      <p:sp>
        <p:nvSpPr>
          <p:cNvPr id="31" name="Text 25"/>
          <p:cNvSpPr/>
          <p:nvPr/>
        </p:nvSpPr>
        <p:spPr>
          <a:xfrm>
            <a:off x="977979" y="5779651"/>
            <a:ext cx="3721775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User Interface Module</a:t>
            </a:r>
            <a:endParaRPr lang="en-US" sz="2050" dirty="0"/>
          </a:p>
        </p:txBody>
      </p:sp>
      <p:sp>
        <p:nvSpPr>
          <p:cNvPr id="32" name="Text 26"/>
          <p:cNvSpPr/>
          <p:nvPr/>
        </p:nvSpPr>
        <p:spPr>
          <a:xfrm>
            <a:off x="977979" y="6238637"/>
            <a:ext cx="5996107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Responsive design</a:t>
            </a:r>
            <a:endParaRPr lang="en-US" sz="1650" dirty="0"/>
          </a:p>
        </p:txBody>
      </p:sp>
      <p:sp>
        <p:nvSpPr>
          <p:cNvPr id="33" name="Text 27"/>
          <p:cNvSpPr/>
          <p:nvPr/>
        </p:nvSpPr>
        <p:spPr>
          <a:xfrm>
            <a:off x="977979" y="6652498"/>
            <a:ext cx="5996107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Minimalist theme implementation</a:t>
            </a:r>
            <a:endParaRPr lang="en-US" sz="1650" dirty="0"/>
          </a:p>
        </p:txBody>
      </p:sp>
      <p:sp>
        <p:nvSpPr>
          <p:cNvPr id="34" name="Text 28"/>
          <p:cNvSpPr/>
          <p:nvPr/>
        </p:nvSpPr>
        <p:spPr>
          <a:xfrm>
            <a:off x="977979" y="7066359"/>
            <a:ext cx="5996107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Navigation and layout</a:t>
            </a:r>
            <a:endParaRPr lang="en-US" sz="1650" dirty="0"/>
          </a:p>
        </p:txBody>
      </p:sp>
      <p:sp>
        <p:nvSpPr>
          <p:cNvPr id="35" name="Shape 29"/>
          <p:cNvSpPr/>
          <p:nvPr/>
        </p:nvSpPr>
        <p:spPr>
          <a:xfrm>
            <a:off x="7421285" y="5248989"/>
            <a:ext cx="6466165" cy="2391966"/>
          </a:xfrm>
          <a:prstGeom prst="roundRect">
            <a:avLst>
              <a:gd name="adj" fmla="val 4587"/>
            </a:avLst>
          </a:prstGeom>
          <a:solidFill>
            <a:srgbClr val="E8E8E3"/>
          </a:solidFill>
          <a:ln/>
        </p:spPr>
      </p:sp>
      <p:sp>
        <p:nvSpPr>
          <p:cNvPr id="36" name="Shape 30"/>
          <p:cNvSpPr/>
          <p:nvPr/>
        </p:nvSpPr>
        <p:spPr>
          <a:xfrm>
            <a:off x="7421285" y="5226129"/>
            <a:ext cx="6466165" cy="91440"/>
          </a:xfrm>
          <a:prstGeom prst="roundRect">
            <a:avLst>
              <a:gd name="adj" fmla="val 34823"/>
            </a:avLst>
          </a:prstGeom>
          <a:solidFill>
            <a:srgbClr val="C8CAC1"/>
          </a:solidFill>
          <a:ln/>
        </p:spPr>
      </p:sp>
      <p:sp>
        <p:nvSpPr>
          <p:cNvPr id="37" name="Shape 31"/>
          <p:cNvSpPr/>
          <p:nvPr/>
        </p:nvSpPr>
        <p:spPr>
          <a:xfrm>
            <a:off x="10335935" y="4930616"/>
            <a:ext cx="636746" cy="636746"/>
          </a:xfrm>
          <a:prstGeom prst="roundRect">
            <a:avLst>
              <a:gd name="adj" fmla="val 143605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38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26911" y="5121593"/>
            <a:ext cx="254675" cy="254675"/>
          </a:xfrm>
          <a:prstGeom prst="rect">
            <a:avLst/>
          </a:prstGeom>
        </p:spPr>
      </p:pic>
      <p:sp>
        <p:nvSpPr>
          <p:cNvPr id="39" name="Text 32"/>
          <p:cNvSpPr/>
          <p:nvPr/>
        </p:nvSpPr>
        <p:spPr>
          <a:xfrm>
            <a:off x="7656314" y="5779651"/>
            <a:ext cx="4880015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Database Management Module</a:t>
            </a:r>
            <a:endParaRPr lang="en-US" sz="2050" dirty="0"/>
          </a:p>
        </p:txBody>
      </p:sp>
      <p:sp>
        <p:nvSpPr>
          <p:cNvPr id="40" name="Text 33"/>
          <p:cNvSpPr/>
          <p:nvPr/>
        </p:nvSpPr>
        <p:spPr>
          <a:xfrm>
            <a:off x="7656314" y="6238637"/>
            <a:ext cx="5996107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Data persistence</a:t>
            </a:r>
            <a:endParaRPr lang="en-US" sz="1650" dirty="0"/>
          </a:p>
        </p:txBody>
      </p:sp>
      <p:sp>
        <p:nvSpPr>
          <p:cNvPr id="41" name="Text 34"/>
          <p:cNvSpPr/>
          <p:nvPr/>
        </p:nvSpPr>
        <p:spPr>
          <a:xfrm>
            <a:off x="7656314" y="6652498"/>
            <a:ext cx="5996107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Relationship management</a:t>
            </a:r>
            <a:endParaRPr lang="en-US" sz="1650" dirty="0"/>
          </a:p>
        </p:txBody>
      </p:sp>
      <p:sp>
        <p:nvSpPr>
          <p:cNvPr id="42" name="Text 35"/>
          <p:cNvSpPr/>
          <p:nvPr/>
        </p:nvSpPr>
        <p:spPr>
          <a:xfrm>
            <a:off x="7656314" y="7066359"/>
            <a:ext cx="5996107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Query optimization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2025-10-29T06:26:37Z</dcterms:created>
  <dcterms:modified xsi:type="dcterms:W3CDTF">2025-10-29T06:26:37Z</dcterms:modified>
</cp:coreProperties>
</file>