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DCB7F9D-BDA0-4889-ACAC-2C69E305EE7E}">
          <p14:sldIdLst>
            <p14:sldId id="257"/>
            <p14:sldId id="258"/>
            <p14:sldId id="259"/>
            <p14:sldId id="261"/>
            <p14:sldId id="262"/>
            <p14:sldId id="263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9D72-C1B8-4960-8DF3-EB220B41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B42F4-EA89-496F-85C6-9649E4450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EB89-5566-4B07-9FD5-3AAA52DA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5765-E545-4340-B3FC-08DD0798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93D1-C666-415A-843A-AE7D4CD7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09DE-5D71-4FB9-A20E-DF140F7D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C9FB-3AA3-41CA-A233-5AD7710F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6CC0-0036-4FD6-8B81-71A40A17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0734-01B0-4975-934C-C155CA63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A0C1-E881-4AEC-ACD9-B49E2A0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9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63B7C-7F35-4AEA-A36D-DFE13317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38882-54CA-4D35-8D7D-F0F07620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1F1A-4937-4585-A6F3-B55B232A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E41E-7CF1-4F76-BB1F-83CF453A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74B7-9859-45CF-BAB1-B695D99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5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EF38-BBF7-49CA-9562-563F3717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B29A-7953-4EDC-81A0-39BE22EC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68FC-8EC1-4F58-9E96-3D49FAD9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4F0F-EAD4-4A57-B1F0-945361D2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ED1B-DF60-4B3C-A5CC-989A77E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2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4D6E-5B0E-475F-AB1B-3024E3C9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74B87-DABF-495C-B623-28994C28B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5DE3-6D13-4C05-86D4-80C28F4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C762-AB29-4FBF-A828-AB8686FD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277-DC9E-4391-9D27-3F56762E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5A6B-8709-45CE-B8FC-A272CDAB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A346-DBA3-45CD-A369-7E2E043D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7D71C-1E00-4A80-820C-562A047D8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634F-BB39-4478-946C-7CAE0D3C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DD0A-3A4E-403D-852B-37CB8A1D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B62AC-C0F2-4C51-B4AF-F07259BD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5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6DFC-FB98-42CC-91A3-8C78BF69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695C-EC60-4922-AA25-9E5B9A52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47B3E-B812-45C1-B288-68AB1802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B355F-3E5A-467F-97BB-5CD2E68ED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A39A3-6E50-459F-9095-4086940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EC132-D8A6-4660-8B0B-94ABE0A6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AB8F2-DD87-43CD-AE6B-A224E1F7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EB68A-48C4-4797-8C76-1DDE82D0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FBDE-5207-45E8-98A1-22312198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5CE84-764C-47CD-92BA-E1A7F27E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2AA88-7439-4296-AE6F-A70338BC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99833-3193-47DD-8C42-E9C67F82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2155F-47AB-419A-AC1B-CB1CD005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B6A28-B78E-4166-A05D-FE39912B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81FF-18EC-4636-8F74-0E7C3E90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DB1C-F8DA-4B4B-8CCE-BDAC257B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B479-BF05-4CAB-A7FB-AA4DCC6E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4247B-B0CC-4B24-99F7-6DD5F5BB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2F369-ED76-4B12-B487-E230ED08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EDE4-36A1-47A3-A780-811851AE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05F5-8BC6-4CAA-AA2E-7725D1D4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456C-04A4-4341-AC00-DF8DF24F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54AF4-A8E4-435F-937B-D42973334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3CA70-FCE2-4B32-8A10-0D2C453F3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912B-AC7C-4F92-B1C3-F4AC8E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E496-BE4A-4AB9-8028-44B9D8D3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D240-FD0F-491E-BBED-20BEEF3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B3F7F-D966-4CB4-8834-766293FB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24240-8370-468A-98D0-60E632EC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C47A-5C1F-4C40-A620-2D001BD6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09BE-20E2-491B-9E35-3FAEC38B0AA2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532C-3400-49E8-9EF3-4415586CF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042-E031-4B96-BDBA-0DFC1774F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17CA-636B-4D44-97EC-687EFA65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 driving on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F38E725A-D1A1-4208-A8DE-7FACC4308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99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7" name="Rectangle 9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AA952-356B-4895-A7FD-BBDB21B0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fontAlgn="base">
              <a:spcAft>
                <a:spcPct val="0"/>
              </a:spcAft>
            </a:pPr>
            <a:br>
              <a:rPr kumimoji="0" lang="en-US" altLang="en-US" sz="3700" b="1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3700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lang="en-US" altLang="en-US" sz="3700" dirty="0"/>
            </a:br>
            <a:r>
              <a:rPr kumimoji="0" lang="en-US" altLang="en-US" sz="3700" b="1" i="0" u="none" strike="noStrike" cap="none" normalizeH="0" baseline="0" dirty="0">
                <a:ln>
                  <a:noFill/>
                </a:ln>
                <a:effectLst/>
              </a:rPr>
              <a:t>IBM CAPSTONE PROJECT</a:t>
            </a:r>
            <a:br>
              <a:rPr lang="en-US" altLang="en-US" sz="3700" dirty="0"/>
            </a:br>
            <a:endParaRPr lang="en-US" sz="37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1D926-3479-4CF9-A932-423CD5F1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000"/>
              <a:t>Car Accident Severity – Seattle, Washington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Submitted by – Harsh Janyani</a:t>
            </a:r>
            <a:endParaRPr lang="en-US" sz="2000" dirty="0"/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46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5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9BF02-21C3-446A-A272-5820EB41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72" name="Arc 6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F555-FD54-4AAB-93F0-ABA02C09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Seattle is the largest city in both the state of Washington and the Pacific Northwest region of North America.</a:t>
            </a:r>
          </a:p>
          <a:p>
            <a:r>
              <a:rPr lang="en-IN" sz="1800" dirty="0"/>
              <a:t>The overall number of Seattle's car population is 435,000. That's more than 5,000 cars per square mile or 637 cars for every 1,000 residents.</a:t>
            </a:r>
          </a:p>
          <a:p>
            <a:r>
              <a:rPr lang="en-IN" sz="1800" dirty="0"/>
              <a:t>Around 1.35 million people die annually in traffic accidents globally, an average of 3,700 people risk their lives on the highways every day, and a further 20-50 million suffer non-fatal injuries, frequently resulting in long-term disability.</a:t>
            </a:r>
          </a:p>
          <a:p>
            <a:r>
              <a:rPr lang="en-US" sz="1800" dirty="0"/>
              <a:t>To Predict the Severity of an accident in Seattle, Washington by understanding the various factors involved using Machine Learning Models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92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41EF0-D576-4AFF-8B87-C7E24CE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/>
              <a:t>Data Understanding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4342-F1BF-4ADA-BE47-98C90AAF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Autofit/>
          </a:bodyPr>
          <a:lstStyle/>
          <a:p>
            <a:r>
              <a:rPr lang="en-IN" sz="1800" dirty="0"/>
              <a:t>The details pertaining to the car crashes include the severity of each traffic crash, along with the time and circumstances in which each accident happened</a:t>
            </a:r>
          </a:p>
          <a:p>
            <a:r>
              <a:rPr lang="en-IN" sz="1800" dirty="0"/>
              <a:t>The dataset has a total of 1,94,673 observations along with 38 features</a:t>
            </a:r>
          </a:p>
          <a:p>
            <a:r>
              <a:rPr lang="en-IN" sz="1800" dirty="0"/>
              <a:t>Selected features are categorical features</a:t>
            </a:r>
          </a:p>
          <a:p>
            <a:r>
              <a:rPr lang="en-IN" sz="1800" dirty="0"/>
              <a:t>Many features have missing values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F94502D-3B69-4DC0-A5B1-4F636275BCD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596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669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5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77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41EF0-D576-4AFF-8B87-C7E24CE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IN" sz="2900"/>
              <a:t>Exploratory Data Analysis</a:t>
            </a:r>
          </a:p>
        </p:txBody>
      </p:sp>
      <p:sp>
        <p:nvSpPr>
          <p:cNvPr id="88" name="Rectangle 79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1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4342-F1BF-4ADA-BE47-98C90AAF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IN" sz="1800" dirty="0"/>
              <a:t>Dataset has imbalanced target variable</a:t>
            </a:r>
          </a:p>
          <a:p>
            <a:r>
              <a:rPr lang="en-IN" sz="1800" dirty="0"/>
              <a:t>Using SMOTE oversampling method, target variable is balanced</a:t>
            </a:r>
          </a:p>
          <a:p>
            <a:r>
              <a:rPr lang="en-IN" sz="1800" dirty="0"/>
              <a:t>Correlation between severity code and other features is low</a:t>
            </a:r>
          </a:p>
          <a:p>
            <a:r>
              <a:rPr lang="en-IN" sz="1800" dirty="0"/>
              <a:t>Collision Type has the highest correlation with severity code</a:t>
            </a:r>
          </a:p>
          <a:p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A07EE-57A5-4E19-8A3C-B940528BF36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5"/>
          <a:stretch/>
        </p:blipFill>
        <p:spPr bwMode="auto">
          <a:xfrm>
            <a:off x="6562715" y="3221022"/>
            <a:ext cx="4933960" cy="2908522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AD4EEA-C6F8-4B56-8F57-57FBDEC9C6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22" y="633619"/>
            <a:ext cx="4167505" cy="268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1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E2C56-2361-4953-9FD7-05B544B7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/>
              <a:t>Predictive Modelling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D481-EB0D-4717-A1CE-65FE4974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For making predictions, 3 types of models were tested which are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/>
              <a:t>Logistic Regression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/>
              <a:t>Decision Trees </a:t>
            </a:r>
            <a:endParaRPr lang="en-IN" sz="1700"/>
          </a:p>
          <a:p>
            <a:pPr marL="800100" lvl="1" indent="-342900">
              <a:buFont typeface="+mj-lt"/>
              <a:buAutoNum type="arabicPeriod"/>
            </a:pPr>
            <a:r>
              <a:rPr lang="en-IN" sz="1700"/>
              <a:t>k-Nearest Neighbors</a:t>
            </a:r>
          </a:p>
          <a:p>
            <a:r>
              <a:rPr lang="en-US" sz="1700"/>
              <a:t>These models were used from two packages Sklearn and PyCaret. </a:t>
            </a:r>
          </a:p>
          <a:p>
            <a:endParaRPr lang="en-IN" sz="1700"/>
          </a:p>
          <a:p>
            <a:pPr marL="0" indent="0">
              <a:buNone/>
            </a:pPr>
            <a:endParaRPr lang="en-IN" sz="1700"/>
          </a:p>
          <a:p>
            <a:pPr marL="457200" lvl="1" indent="0">
              <a:buNone/>
            </a:pPr>
            <a:endParaRPr lang="en-IN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7035F-BFD8-4465-960B-A26BC75F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91" y="1013606"/>
            <a:ext cx="5806433" cy="51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7D16F-E261-4E98-954B-F7445021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/>
              <a:t>Evaluation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9743-9DC1-44F9-B859-A1DE6648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IN" sz="1700" dirty="0"/>
              <a:t>Each model was evaluated by generating classification report</a:t>
            </a:r>
          </a:p>
          <a:p>
            <a:r>
              <a:rPr lang="en-IN" sz="1700" dirty="0"/>
              <a:t>Comparison plot was generated for the accuracies of all the models</a:t>
            </a:r>
          </a:p>
          <a:p>
            <a:r>
              <a:rPr lang="en-IN" sz="1700" dirty="0"/>
              <a:t>On Comparing, it is conclusive that models from </a:t>
            </a:r>
            <a:r>
              <a:rPr lang="en-IN" sz="1700" dirty="0" err="1"/>
              <a:t>PyCaret</a:t>
            </a:r>
            <a:r>
              <a:rPr lang="en-IN" sz="1700" dirty="0"/>
              <a:t> package had a better performance compared to </a:t>
            </a:r>
            <a:r>
              <a:rPr lang="en-IN" sz="1700" dirty="0" err="1"/>
              <a:t>Sklearn</a:t>
            </a:r>
            <a:r>
              <a:rPr lang="en-IN" sz="1700" dirty="0"/>
              <a:t> package</a:t>
            </a:r>
          </a:p>
          <a:p>
            <a:endParaRPr lang="en-IN" sz="1700" dirty="0"/>
          </a:p>
          <a:p>
            <a:endParaRPr lang="en-IN" sz="1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321D9C-3C77-4B8B-99C6-00783A1EFE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42" y="1659863"/>
            <a:ext cx="6193911" cy="4469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1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E037-2913-42C9-8FFF-89FCA4D9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5200"/>
              <a:t>Recommendations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871A-8018-42EE-9161-0368A7D2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>
            <a:normAutofit/>
          </a:bodyPr>
          <a:lstStyle/>
          <a:p>
            <a:r>
              <a:rPr lang="en-US" sz="2000" dirty="0"/>
              <a:t>Most of accidents can be seen on the main roads of the city, specifically near the highway in the city center</a:t>
            </a:r>
          </a:p>
          <a:p>
            <a:r>
              <a:rPr lang="en-US" sz="2000" dirty="0"/>
              <a:t>Try to be careful and attentive while driving</a:t>
            </a:r>
          </a:p>
          <a:p>
            <a:r>
              <a:rPr lang="en-US" sz="2000" dirty="0"/>
              <a:t>Many incidents occur under adverse weather, road and light conditions</a:t>
            </a:r>
          </a:p>
          <a:p>
            <a:r>
              <a:rPr lang="en-US" sz="2000" dirty="0"/>
              <a:t>Precautions should be taken under such circumstances</a:t>
            </a:r>
          </a:p>
          <a:p>
            <a:endParaRPr lang="en-IN" sz="2000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C113E7C-340A-43BB-A537-396BAD15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" b="3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E685A4-4980-42B8-8B2A-D07D79E3CDF6}"/>
              </a:ext>
            </a:extLst>
          </p:cNvPr>
          <p:cNvSpPr/>
          <p:nvPr/>
        </p:nvSpPr>
        <p:spPr>
          <a:xfrm>
            <a:off x="7554897" y="470517"/>
            <a:ext cx="4314548" cy="5898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9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C332F-9D8E-43A7-A146-278185C5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69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IBM CAPSTONE PROJECT </vt:lpstr>
      <vt:lpstr>Objective</vt:lpstr>
      <vt:lpstr>Data Understanding</vt:lpstr>
      <vt:lpstr>Exploratory Data Analysis</vt:lpstr>
      <vt:lpstr>Predictive Modelling</vt:lpstr>
      <vt:lpstr>Evaluation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IBM CAPSTONE PROJECT </dc:title>
  <dc:creator>Harsh Janyani</dc:creator>
  <cp:lastModifiedBy>Harsh Janyani</cp:lastModifiedBy>
  <cp:revision>1</cp:revision>
  <dcterms:created xsi:type="dcterms:W3CDTF">2020-10-21T16:32:43Z</dcterms:created>
  <dcterms:modified xsi:type="dcterms:W3CDTF">2020-10-21T16:33:46Z</dcterms:modified>
</cp:coreProperties>
</file>