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8" r:id="rId3"/>
    <p:sldId id="307" r:id="rId4"/>
    <p:sldId id="309" r:id="rId5"/>
    <p:sldId id="310" r:id="rId6"/>
    <p:sldId id="311" r:id="rId7"/>
    <p:sldId id="304" r:id="rId8"/>
    <p:sldId id="305" r:id="rId9"/>
    <p:sldId id="295" r:id="rId10"/>
    <p:sldId id="301" r:id="rId11"/>
    <p:sldId id="303" r:id="rId12"/>
    <p:sldId id="306"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F8267-0731-4EC5-8F91-8731AAFE1ED6}" type="datetimeFigureOut">
              <a:rPr lang="en-US" smtClean="0"/>
              <a:t>4/9/2021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7F3FC-747A-4B4E-8093-FA74A76E0C55}" type="slidenum">
              <a:rPr lang="en-US" smtClean="0"/>
              <a:t>‹#›</a:t>
            </a:fld>
            <a:endParaRPr lang="en-US" dirty="0"/>
          </a:p>
        </p:txBody>
      </p:sp>
    </p:spTree>
    <p:extLst>
      <p:ext uri="{BB962C8B-B14F-4D97-AF65-F5344CB8AC3E}">
        <p14:creationId xmlns:p14="http://schemas.microsoft.com/office/powerpoint/2010/main" val="416978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E7AB-BB22-439D-BFB0-D692E4163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60F64F-67AF-4B60-A786-D46C07ABE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20F23-78CB-4B43-A30B-7003D85EDE6F}"/>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5" name="Footer Placeholder 4">
            <a:extLst>
              <a:ext uri="{FF2B5EF4-FFF2-40B4-BE49-F238E27FC236}">
                <a16:creationId xmlns:a16="http://schemas.microsoft.com/office/drawing/2014/main" id="{273F09A4-8F6C-4AD7-802B-DB36DECDE9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6D6636-8FC0-4D5C-9AAC-12AE108C2175}"/>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307364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723E-3937-4DA0-BCB8-E426A369E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5493C8-5144-4475-98BE-F6081E8378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B782B-837F-4942-BA60-7FC02EC4842C}"/>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5" name="Footer Placeholder 4">
            <a:extLst>
              <a:ext uri="{FF2B5EF4-FFF2-40B4-BE49-F238E27FC236}">
                <a16:creationId xmlns:a16="http://schemas.microsoft.com/office/drawing/2014/main" id="{0BEB8918-1332-439B-B624-B0E74868E4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AB24CB-859E-44FB-9C67-7FEFAF65A5A2}"/>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17522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DACED-0CE3-4029-8F9E-F151F677B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EF40E3-85AA-44FA-B38F-C03CCB5C5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0A403-C872-4DF3-AD53-F79ABBA1BF93}"/>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5" name="Footer Placeholder 4">
            <a:extLst>
              <a:ext uri="{FF2B5EF4-FFF2-40B4-BE49-F238E27FC236}">
                <a16:creationId xmlns:a16="http://schemas.microsoft.com/office/drawing/2014/main" id="{C8AC1493-5F1F-43D8-8F24-9E5BDBEECE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B3AE42-0202-4DB3-BF2A-4F8C30510624}"/>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427257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15AF-B156-492B-9276-D1EB8A0F5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A52F8-3088-4129-A0F0-2E32651786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9F7C-419C-499E-AC03-2F24E4DB2F0C}"/>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5" name="Footer Placeholder 4">
            <a:extLst>
              <a:ext uri="{FF2B5EF4-FFF2-40B4-BE49-F238E27FC236}">
                <a16:creationId xmlns:a16="http://schemas.microsoft.com/office/drawing/2014/main" id="{F4DCEAA8-B707-4BA2-9370-53A38E3CDC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4E54AA-79D9-4CFF-8B9E-CA6C233C240A}"/>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388321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B6FE-77E3-4B56-9BCF-6D39B2352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5F3F5C-03A6-444B-A1B3-648101814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03664-6E5F-4CE8-9EAB-A70891476DB8}"/>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5" name="Footer Placeholder 4">
            <a:extLst>
              <a:ext uri="{FF2B5EF4-FFF2-40B4-BE49-F238E27FC236}">
                <a16:creationId xmlns:a16="http://schemas.microsoft.com/office/drawing/2014/main" id="{445429AF-0B81-43E6-97DB-CCA66321AF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783CC4-1DDA-4A69-A526-CF96AB9138B8}"/>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40513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513F-127D-4168-A537-3F5986192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FB7E7F-076F-4789-B05C-CD87B350E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D5C684-56D9-4FE5-B77C-A6EC6FE64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0A27D-50BB-4CE3-B143-747B14098B1A}"/>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6" name="Footer Placeholder 5">
            <a:extLst>
              <a:ext uri="{FF2B5EF4-FFF2-40B4-BE49-F238E27FC236}">
                <a16:creationId xmlns:a16="http://schemas.microsoft.com/office/drawing/2014/main" id="{CA03C45E-8FCC-4226-8765-D9B259C8FB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733D79-F822-48CF-8EC3-53BE64A10FD3}"/>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328203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940A-5E2C-4B8F-B650-82537227F0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DB5A34-DADF-4302-80D0-72137A8F2B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444D1-35CD-4380-B2EA-D8A32F770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D36C5-44B4-4E3C-A034-0B53C06BC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3D80B-1FA5-42EA-9B15-0F5DE0F87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817D7-271C-4CA4-B0D4-47D6EB8A1CA2}"/>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8" name="Footer Placeholder 7">
            <a:extLst>
              <a:ext uri="{FF2B5EF4-FFF2-40B4-BE49-F238E27FC236}">
                <a16:creationId xmlns:a16="http://schemas.microsoft.com/office/drawing/2014/main" id="{C25973F0-4072-4FC9-9761-BF8475E967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1EB5815-6085-4A35-8DAF-DEBD305318AB}"/>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364777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F7B3-9E93-4FE5-A9C2-94CE077870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A8D951-9264-4D97-B29A-D8710AE72F6B}"/>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4" name="Footer Placeholder 3">
            <a:extLst>
              <a:ext uri="{FF2B5EF4-FFF2-40B4-BE49-F238E27FC236}">
                <a16:creationId xmlns:a16="http://schemas.microsoft.com/office/drawing/2014/main" id="{3B0735C4-473C-42D7-B0A6-60BE3AC035D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1E3CD3-5B98-4B3A-BF28-0CED9CDA267F}"/>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164048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82A5F-3584-47DB-B4ED-E30EB48366EF}"/>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3" name="Footer Placeholder 2">
            <a:extLst>
              <a:ext uri="{FF2B5EF4-FFF2-40B4-BE49-F238E27FC236}">
                <a16:creationId xmlns:a16="http://schemas.microsoft.com/office/drawing/2014/main" id="{F7E56FF0-2874-4AC3-92C5-C04E712BF5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4B2D8C-4FFA-4E2E-8A26-5A9686FC048E}"/>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226155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3F4-3F7B-4020-A8D4-210DAC81B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9DE31-A8C8-416E-A6CE-23D0AD935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B5402C-EA42-40B8-B585-D7C9FCF54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E167F-D64E-48F0-BFC2-D7FDC7B05F50}"/>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6" name="Footer Placeholder 5">
            <a:extLst>
              <a:ext uri="{FF2B5EF4-FFF2-40B4-BE49-F238E27FC236}">
                <a16:creationId xmlns:a16="http://schemas.microsoft.com/office/drawing/2014/main" id="{7B223230-487D-4AA0-9A0E-E04BA6C944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5673C7-7416-43F6-832D-E03D20F11A9F}"/>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328176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967-DFA3-46B1-A320-080BD1B08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D3F4D4-375D-4B27-A579-E1C40BF71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19D54BE-27AC-4E50-B6F2-95E56CD6C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20168-E99F-4E70-9B22-EBF38AA0C01F}"/>
              </a:ext>
            </a:extLst>
          </p:cNvPr>
          <p:cNvSpPr>
            <a:spLocks noGrp="1"/>
          </p:cNvSpPr>
          <p:nvPr>
            <p:ph type="dt" sz="half" idx="10"/>
          </p:nvPr>
        </p:nvSpPr>
        <p:spPr/>
        <p:txBody>
          <a:bodyPr/>
          <a:lstStyle/>
          <a:p>
            <a:fld id="{614F9E98-4CE8-40DA-8422-652417925C7B}" type="datetimeFigureOut">
              <a:rPr lang="en-US" smtClean="0"/>
              <a:t>4/9/2021</a:t>
            </a:fld>
            <a:endParaRPr lang="en-US" dirty="0"/>
          </a:p>
        </p:txBody>
      </p:sp>
      <p:sp>
        <p:nvSpPr>
          <p:cNvPr id="6" name="Footer Placeholder 5">
            <a:extLst>
              <a:ext uri="{FF2B5EF4-FFF2-40B4-BE49-F238E27FC236}">
                <a16:creationId xmlns:a16="http://schemas.microsoft.com/office/drawing/2014/main" id="{2D3919A6-C153-4E96-8CA5-5F5C40FF64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17D6DB-7CCA-49E8-B22D-4392A2327E63}"/>
              </a:ext>
            </a:extLst>
          </p:cNvPr>
          <p:cNvSpPr>
            <a:spLocks noGrp="1"/>
          </p:cNvSpPr>
          <p:nvPr>
            <p:ph type="sldNum" sz="quarter" idx="12"/>
          </p:nvPr>
        </p:nvSpPr>
        <p:spPr/>
        <p:txBody>
          <a:bodyPr/>
          <a:lstStyle/>
          <a:p>
            <a:fld id="{0A7E111B-57E7-4E01-A23F-D42F2C8DE19E}" type="slidenum">
              <a:rPr lang="en-US" smtClean="0"/>
              <a:t>‹#›</a:t>
            </a:fld>
            <a:endParaRPr lang="en-US" dirty="0"/>
          </a:p>
        </p:txBody>
      </p:sp>
    </p:spTree>
    <p:extLst>
      <p:ext uri="{BB962C8B-B14F-4D97-AF65-F5344CB8AC3E}">
        <p14:creationId xmlns:p14="http://schemas.microsoft.com/office/powerpoint/2010/main" val="42903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72581-2813-4776-80B5-2617165CC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8BED36-C4FB-4065-A72D-FB39639FD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3674F-D3EA-402E-858B-1BA191144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F9E98-4CE8-40DA-8422-652417925C7B}" type="datetimeFigureOut">
              <a:rPr lang="en-US" smtClean="0"/>
              <a:t>4/9/2021</a:t>
            </a:fld>
            <a:endParaRPr lang="en-US" dirty="0"/>
          </a:p>
        </p:txBody>
      </p:sp>
      <p:sp>
        <p:nvSpPr>
          <p:cNvPr id="5" name="Footer Placeholder 4">
            <a:extLst>
              <a:ext uri="{FF2B5EF4-FFF2-40B4-BE49-F238E27FC236}">
                <a16:creationId xmlns:a16="http://schemas.microsoft.com/office/drawing/2014/main" id="{EEC32805-A279-40C4-A64B-AA0CA7DA5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7A3577-014F-4D87-8EF4-E18748F4C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E111B-57E7-4E01-A23F-D42F2C8DE19E}" type="slidenum">
              <a:rPr lang="en-US" smtClean="0"/>
              <a:t>‹#›</a:t>
            </a:fld>
            <a:endParaRPr lang="en-US" dirty="0"/>
          </a:p>
        </p:txBody>
      </p:sp>
    </p:spTree>
    <p:extLst>
      <p:ext uri="{BB962C8B-B14F-4D97-AF65-F5344CB8AC3E}">
        <p14:creationId xmlns:p14="http://schemas.microsoft.com/office/powerpoint/2010/main" val="160482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667-291B-4DDF-AB5F-923AC9F3847E}"/>
              </a:ext>
            </a:extLst>
          </p:cNvPr>
          <p:cNvSpPr>
            <a:spLocks noGrp="1"/>
          </p:cNvSpPr>
          <p:nvPr>
            <p:ph type="ctrTitle"/>
          </p:nvPr>
        </p:nvSpPr>
        <p:spPr/>
        <p:txBody>
          <a:bodyPr/>
          <a:lstStyle/>
          <a:p>
            <a:r>
              <a:rPr lang="en-US" dirty="0"/>
              <a:t> Set Operations and Correlated Subqueries in SQL</a:t>
            </a:r>
          </a:p>
        </p:txBody>
      </p:sp>
    </p:spTree>
    <p:extLst>
      <p:ext uri="{BB962C8B-B14F-4D97-AF65-F5344CB8AC3E}">
        <p14:creationId xmlns:p14="http://schemas.microsoft.com/office/powerpoint/2010/main" val="173793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4" descr="Noname.jpg">
            <a:extLst>
              <a:ext uri="{FF2B5EF4-FFF2-40B4-BE49-F238E27FC236}">
                <a16:creationId xmlns:a16="http://schemas.microsoft.com/office/drawing/2014/main" id="{8E23DBA4-F9CA-4706-A03E-2DEE4F0BBA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0614" y="3170238"/>
            <a:ext cx="6230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a:extLst>
              <a:ext uri="{FF2B5EF4-FFF2-40B4-BE49-F238E27FC236}">
                <a16:creationId xmlns:a16="http://schemas.microsoft.com/office/drawing/2014/main" id="{49F9ED67-E69C-4E7C-9712-5D9B4961115B}"/>
              </a:ext>
            </a:extLst>
          </p:cNvPr>
          <p:cNvSpPr>
            <a:spLocks noGrp="1" noChangeArrowheads="1"/>
          </p:cNvSpPr>
          <p:nvPr>
            <p:ph type="title"/>
          </p:nvPr>
        </p:nvSpPr>
        <p:spPr>
          <a:xfrm>
            <a:off x="2062163" y="363539"/>
            <a:ext cx="8431212" cy="644525"/>
          </a:xfrm>
        </p:spPr>
        <p:txBody>
          <a:bodyPr vert="horz" lIns="90488" tIns="44450" rIns="90488" bIns="44450" rtlCol="0" anchor="t">
            <a:noAutofit/>
          </a:bodyPr>
          <a:lstStyle/>
          <a:p>
            <a:pPr>
              <a:defRPr/>
            </a:pPr>
            <a:r>
              <a:rPr lang="en-US" sz="4000" dirty="0">
                <a:solidFill>
                  <a:srgbClr val="000000"/>
                </a:solidFill>
                <a:effectLst>
                  <a:outerShdw blurRad="38100" dist="38100" dir="2700000" algn="tl">
                    <a:srgbClr val="FFFFFF"/>
                  </a:outerShdw>
                </a:effectLst>
              </a:rPr>
              <a:t>Correlated Subquery Example</a:t>
            </a:r>
          </a:p>
        </p:txBody>
      </p:sp>
      <p:sp>
        <p:nvSpPr>
          <p:cNvPr id="47108" name="Rectangle 2">
            <a:extLst>
              <a:ext uri="{FF2B5EF4-FFF2-40B4-BE49-F238E27FC236}">
                <a16:creationId xmlns:a16="http://schemas.microsoft.com/office/drawing/2014/main" id="{2E2213B1-3E77-49BC-8226-603370F98E2D}"/>
              </a:ext>
            </a:extLst>
          </p:cNvPr>
          <p:cNvSpPr>
            <a:spLocks noGrp="1" noChangeArrowheads="1"/>
          </p:cNvSpPr>
          <p:nvPr>
            <p:ph idx="1"/>
          </p:nvPr>
        </p:nvSpPr>
        <p:spPr>
          <a:xfrm>
            <a:off x="1524000" y="1295400"/>
            <a:ext cx="9144000" cy="896938"/>
          </a:xfrm>
        </p:spPr>
        <p:txBody>
          <a:bodyPr/>
          <a:lstStyle/>
          <a:p>
            <a:pPr eaLnBrk="1" hangingPunct="1">
              <a:lnSpc>
                <a:spcPct val="90000"/>
              </a:lnSpc>
            </a:pPr>
            <a:r>
              <a:rPr lang="en-US" altLang="en-US"/>
              <a:t>Show all orders that include furniture finished in natural ash</a:t>
            </a:r>
          </a:p>
        </p:txBody>
      </p:sp>
      <p:sp>
        <p:nvSpPr>
          <p:cNvPr id="47109" name="Slide Number Placeholder 3">
            <a:extLst>
              <a:ext uri="{FF2B5EF4-FFF2-40B4-BE49-F238E27FC236}">
                <a16:creationId xmlns:a16="http://schemas.microsoft.com/office/drawing/2014/main" id="{DE43FF59-9BF5-4846-A76C-A0922E2E8C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4705BCD0-A895-4DCC-AB3B-F982526209D8}" type="slidenum">
              <a:rPr lang="en-US" altLang="en-US" sz="1200">
                <a:solidFill>
                  <a:srgbClr val="D38E27"/>
                </a:solidFill>
                <a:latin typeface="Tahoma" panose="020B0604030504040204" pitchFamily="34" charset="0"/>
              </a:rPr>
              <a:pPr>
                <a:spcBef>
                  <a:spcPct val="0"/>
                </a:spcBef>
                <a:buClrTx/>
                <a:buSzTx/>
                <a:buFontTx/>
                <a:buNone/>
              </a:pPr>
              <a:t>10</a:t>
            </a:fld>
            <a:endParaRPr lang="en-US" altLang="en-US" sz="1200">
              <a:solidFill>
                <a:srgbClr val="D38E27"/>
              </a:solidFill>
              <a:latin typeface="Tahoma" panose="020B0604030504040204" pitchFamily="34" charset="0"/>
            </a:endParaRPr>
          </a:p>
        </p:txBody>
      </p:sp>
      <p:grpSp>
        <p:nvGrpSpPr>
          <p:cNvPr id="47110" name="Group 4">
            <a:extLst>
              <a:ext uri="{FF2B5EF4-FFF2-40B4-BE49-F238E27FC236}">
                <a16:creationId xmlns:a16="http://schemas.microsoft.com/office/drawing/2014/main" id="{6E9B797A-3281-4C24-A638-E15ABBB3060C}"/>
              </a:ext>
            </a:extLst>
          </p:cNvPr>
          <p:cNvGrpSpPr>
            <a:grpSpLocks/>
          </p:cNvGrpSpPr>
          <p:nvPr/>
        </p:nvGrpSpPr>
        <p:grpSpPr bwMode="auto">
          <a:xfrm>
            <a:off x="6297614" y="4278313"/>
            <a:ext cx="4370387" cy="2006600"/>
            <a:chOff x="1744" y="2776"/>
            <a:chExt cx="3841" cy="1264"/>
          </a:xfrm>
        </p:grpSpPr>
        <p:sp>
          <p:nvSpPr>
            <p:cNvPr id="47116" name="Text Box 5">
              <a:extLst>
                <a:ext uri="{FF2B5EF4-FFF2-40B4-BE49-F238E27FC236}">
                  <a16:creationId xmlns:a16="http://schemas.microsoft.com/office/drawing/2014/main" id="{ABE5C3D6-5143-441C-BA49-52F05994D85C}"/>
                </a:ext>
              </a:extLst>
            </p:cNvPr>
            <p:cNvSpPr txBox="1">
              <a:spLocks noChangeArrowheads="1"/>
            </p:cNvSpPr>
            <p:nvPr/>
          </p:nvSpPr>
          <p:spPr bwMode="auto">
            <a:xfrm>
              <a:off x="3076" y="3400"/>
              <a:ext cx="2509"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The subquery is testing for a value that comes from the outer query </a:t>
              </a:r>
            </a:p>
          </p:txBody>
        </p:sp>
        <p:sp>
          <p:nvSpPr>
            <p:cNvPr id="47117" name="Rectangle 6">
              <a:extLst>
                <a:ext uri="{FF2B5EF4-FFF2-40B4-BE49-F238E27FC236}">
                  <a16:creationId xmlns:a16="http://schemas.microsoft.com/office/drawing/2014/main" id="{BA621171-FA4C-470A-A6D9-FAAACA219296}"/>
                </a:ext>
              </a:extLst>
            </p:cNvPr>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Tahoma" panose="020B0604030504040204" pitchFamily="34" charset="0"/>
              </a:endParaRPr>
            </a:p>
          </p:txBody>
        </p:sp>
        <p:sp>
          <p:nvSpPr>
            <p:cNvPr id="47118" name="Line 7">
              <a:extLst>
                <a:ext uri="{FF2B5EF4-FFF2-40B4-BE49-F238E27FC236}">
                  <a16:creationId xmlns:a16="http://schemas.microsoft.com/office/drawing/2014/main" id="{23D6EE39-4AB5-4ECB-9C5A-3049FDC07FC6}"/>
                </a:ext>
              </a:extLst>
            </p:cNvPr>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47111" name="Group 8">
            <a:extLst>
              <a:ext uri="{FF2B5EF4-FFF2-40B4-BE49-F238E27FC236}">
                <a16:creationId xmlns:a16="http://schemas.microsoft.com/office/drawing/2014/main" id="{E6B2C517-44E5-4126-BFAE-5F63D513A371}"/>
              </a:ext>
            </a:extLst>
          </p:cNvPr>
          <p:cNvGrpSpPr>
            <a:grpSpLocks/>
          </p:cNvGrpSpPr>
          <p:nvPr/>
        </p:nvGrpSpPr>
        <p:grpSpPr bwMode="auto">
          <a:xfrm>
            <a:off x="3281364" y="1998664"/>
            <a:ext cx="5654675" cy="1779587"/>
            <a:chOff x="864" y="1488"/>
            <a:chExt cx="3562" cy="1121"/>
          </a:xfrm>
        </p:grpSpPr>
        <p:sp>
          <p:nvSpPr>
            <p:cNvPr id="47113" name="Rectangle 9">
              <a:extLst>
                <a:ext uri="{FF2B5EF4-FFF2-40B4-BE49-F238E27FC236}">
                  <a16:creationId xmlns:a16="http://schemas.microsoft.com/office/drawing/2014/main" id="{5F6B8B43-1A83-4F90-8069-0288FBC4DD78}"/>
                </a:ext>
              </a:extLst>
            </p:cNvPr>
            <p:cNvSpPr>
              <a:spLocks noChangeArrowheads="1"/>
            </p:cNvSpPr>
            <p:nvPr/>
          </p:nvSpPr>
          <p:spPr bwMode="auto">
            <a:xfrm>
              <a:off x="864" y="2431"/>
              <a:ext cx="553" cy="1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Tahoma" panose="020B0604030504040204" pitchFamily="34" charset="0"/>
              </a:endParaRPr>
            </a:p>
          </p:txBody>
        </p:sp>
        <p:sp>
          <p:nvSpPr>
            <p:cNvPr id="47114" name="Text Box 10">
              <a:extLst>
                <a:ext uri="{FF2B5EF4-FFF2-40B4-BE49-F238E27FC236}">
                  <a16:creationId xmlns:a16="http://schemas.microsoft.com/office/drawing/2014/main" id="{4028B4B5-5505-4424-A395-F2F826E84473}"/>
                </a:ext>
              </a:extLst>
            </p:cNvPr>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47115" name="Line 11">
              <a:extLst>
                <a:ext uri="{FF2B5EF4-FFF2-40B4-BE49-F238E27FC236}">
                  <a16:creationId xmlns:a16="http://schemas.microsoft.com/office/drawing/2014/main" id="{CF453160-046C-4DC1-A662-FB7C85832D2B}"/>
                </a:ext>
              </a:extLst>
            </p:cNvPr>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47112" name="TextBox 12">
            <a:extLst>
              <a:ext uri="{FF2B5EF4-FFF2-40B4-BE49-F238E27FC236}">
                <a16:creationId xmlns:a16="http://schemas.microsoft.com/office/drawing/2014/main" id="{C7BB8F0F-EBAF-4D33-B774-BA115524C01F}"/>
              </a:ext>
            </a:extLst>
          </p:cNvPr>
          <p:cNvSpPr txBox="1">
            <a:spLocks noChangeArrowheads="1"/>
          </p:cNvSpPr>
          <p:nvPr/>
        </p:nvSpPr>
        <p:spPr bwMode="auto">
          <a:xfrm>
            <a:off x="1779588" y="5291139"/>
            <a:ext cx="442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en-US" sz="1800">
                <a:solidFill>
                  <a:srgbClr val="990000"/>
                </a:solidFill>
                <a:latin typeface="Tahoma" panose="020B0604030504040204" pitchFamily="34" charset="0"/>
                <a:sym typeface="Wingdings" panose="05000000000000000000" pitchFamily="2" charset="2"/>
              </a:rPr>
              <a:t> A correlated subquery always refers to an attribute from a table referenced in the outer query</a:t>
            </a:r>
            <a:endParaRPr lang="en-US" altLang="en-US" sz="1800">
              <a:solidFill>
                <a:srgbClr val="990000"/>
              </a:solidFill>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5" descr="Noname.gif">
            <a:extLst>
              <a:ext uri="{FF2B5EF4-FFF2-40B4-BE49-F238E27FC236}">
                <a16:creationId xmlns:a16="http://schemas.microsoft.com/office/drawing/2014/main" id="{E3600D6F-E59A-4AFE-ACCF-8A2F1BD84E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76" y="3198814"/>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a:extLst>
              <a:ext uri="{FF2B5EF4-FFF2-40B4-BE49-F238E27FC236}">
                <a16:creationId xmlns:a16="http://schemas.microsoft.com/office/drawing/2014/main" id="{5214902C-A977-468F-B81B-30B7F2D365FE}"/>
              </a:ext>
            </a:extLst>
          </p:cNvPr>
          <p:cNvSpPr>
            <a:spLocks noGrp="1" noChangeArrowheads="1"/>
          </p:cNvSpPr>
          <p:nvPr>
            <p:ph type="title"/>
          </p:nvPr>
        </p:nvSpPr>
        <p:spPr>
          <a:xfrm>
            <a:off x="2116138" y="344488"/>
            <a:ext cx="7772400" cy="685800"/>
          </a:xfrm>
        </p:spPr>
        <p:txBody>
          <a:bodyPr vert="horz" lIns="90488" tIns="44450" rIns="90488" bIns="44450" rtlCol="0" anchor="t">
            <a:normAutofit fontScale="90000"/>
          </a:bodyPr>
          <a:lstStyle/>
          <a:p>
            <a:pPr>
              <a:defRPr/>
            </a:pPr>
            <a:r>
              <a:rPr lang="en-US" dirty="0">
                <a:solidFill>
                  <a:srgbClr val="000000"/>
                </a:solidFill>
                <a:effectLst>
                  <a:outerShdw blurRad="38100" dist="38100" dir="2700000" algn="tl">
                    <a:srgbClr val="FFFFFF"/>
                  </a:outerShdw>
                </a:effectLst>
              </a:rPr>
              <a:t>Another Subquery Example</a:t>
            </a:r>
          </a:p>
        </p:txBody>
      </p:sp>
      <p:sp>
        <p:nvSpPr>
          <p:cNvPr id="50180" name="Rectangle 2">
            <a:extLst>
              <a:ext uri="{FF2B5EF4-FFF2-40B4-BE49-F238E27FC236}">
                <a16:creationId xmlns:a16="http://schemas.microsoft.com/office/drawing/2014/main" id="{1A7DABA9-87F0-4A84-B842-B29B81660D6C}"/>
              </a:ext>
            </a:extLst>
          </p:cNvPr>
          <p:cNvSpPr>
            <a:spLocks noGrp="1" noChangeArrowheads="1"/>
          </p:cNvSpPr>
          <p:nvPr>
            <p:ph idx="1"/>
          </p:nvPr>
        </p:nvSpPr>
        <p:spPr>
          <a:xfrm>
            <a:off x="1511300" y="1049338"/>
            <a:ext cx="9144000" cy="2971800"/>
          </a:xfrm>
        </p:spPr>
        <p:txBody>
          <a:bodyPr/>
          <a:lstStyle/>
          <a:p>
            <a:pPr eaLnBrk="1" hangingPunct="1">
              <a:lnSpc>
                <a:spcPct val="90000"/>
              </a:lnSpc>
            </a:pPr>
            <a:r>
              <a:rPr lang="en-US" altLang="en-US"/>
              <a:t>Show all products whose standard price is higher than the average price</a:t>
            </a:r>
          </a:p>
          <a:p>
            <a:pPr eaLnBrk="1" hangingPunct="1">
              <a:lnSpc>
                <a:spcPct val="90000"/>
              </a:lnSpc>
            </a:pPr>
            <a:endParaRPr lang="en-US" altLang="en-US"/>
          </a:p>
          <a:p>
            <a:pPr eaLnBrk="1" hangingPunct="1">
              <a:lnSpc>
                <a:spcPct val="90000"/>
              </a:lnSpc>
              <a:buFont typeface="Wingdings" panose="05000000000000000000" pitchFamily="2" charset="2"/>
              <a:buNone/>
            </a:pPr>
            <a:r>
              <a:rPr lang="en-US" altLang="en-US"/>
              <a:t> </a:t>
            </a:r>
          </a:p>
          <a:p>
            <a:pPr eaLnBrk="1" hangingPunct="1">
              <a:lnSpc>
                <a:spcPct val="90000"/>
              </a:lnSpc>
            </a:pPr>
            <a:endParaRPr lang="en-US" altLang="en-US"/>
          </a:p>
        </p:txBody>
      </p:sp>
      <p:sp>
        <p:nvSpPr>
          <p:cNvPr id="50181" name="Slide Number Placeholder 3">
            <a:extLst>
              <a:ext uri="{FF2B5EF4-FFF2-40B4-BE49-F238E27FC236}">
                <a16:creationId xmlns:a16="http://schemas.microsoft.com/office/drawing/2014/main" id="{CA82AC2A-75FD-4528-AF49-0499873721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5B626095-FB5A-4301-919A-3FC188011DA6}" type="slidenum">
              <a:rPr lang="en-US" altLang="en-US" sz="1200">
                <a:solidFill>
                  <a:srgbClr val="D38E27"/>
                </a:solidFill>
                <a:latin typeface="Tahoma" panose="020B0604030504040204" pitchFamily="34" charset="0"/>
              </a:rPr>
              <a:pPr>
                <a:spcBef>
                  <a:spcPct val="0"/>
                </a:spcBef>
                <a:buClrTx/>
                <a:buSzTx/>
                <a:buFontTx/>
                <a:buNone/>
              </a:pPr>
              <a:t>11</a:t>
            </a:fld>
            <a:endParaRPr lang="en-US" altLang="en-US" sz="1200">
              <a:solidFill>
                <a:srgbClr val="D38E27"/>
              </a:solidFill>
              <a:latin typeface="Tahoma" panose="020B0604030504040204" pitchFamily="34" charset="0"/>
            </a:endParaRPr>
          </a:p>
        </p:txBody>
      </p:sp>
      <p:grpSp>
        <p:nvGrpSpPr>
          <p:cNvPr id="50182" name="Group 21">
            <a:extLst>
              <a:ext uri="{FF2B5EF4-FFF2-40B4-BE49-F238E27FC236}">
                <a16:creationId xmlns:a16="http://schemas.microsoft.com/office/drawing/2014/main" id="{29567841-822E-4FBD-B77B-8CDF0C35AAF5}"/>
              </a:ext>
            </a:extLst>
          </p:cNvPr>
          <p:cNvGrpSpPr>
            <a:grpSpLocks/>
          </p:cNvGrpSpPr>
          <p:nvPr/>
        </p:nvGrpSpPr>
        <p:grpSpPr bwMode="auto">
          <a:xfrm>
            <a:off x="1905000" y="4738689"/>
            <a:ext cx="8229600" cy="1476375"/>
            <a:chOff x="240" y="2985"/>
            <a:chExt cx="5184" cy="930"/>
          </a:xfrm>
        </p:grpSpPr>
        <p:sp>
          <p:nvSpPr>
            <p:cNvPr id="50191" name="Text Box 5">
              <a:extLst>
                <a:ext uri="{FF2B5EF4-FFF2-40B4-BE49-F238E27FC236}">
                  <a16:creationId xmlns:a16="http://schemas.microsoft.com/office/drawing/2014/main" id="{7ACA79B7-5BE9-4227-8071-A41E6D482447}"/>
                </a:ext>
              </a:extLst>
            </p:cNvPr>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a:solidFill>
                    <a:srgbClr val="990000"/>
                  </a:solidFill>
                  <a:latin typeface="Tahoma" panose="020B0604030504040204" pitchFamily="34" charset="0"/>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50192" name="Rectangle 6">
              <a:extLst>
                <a:ext uri="{FF2B5EF4-FFF2-40B4-BE49-F238E27FC236}">
                  <a16:creationId xmlns:a16="http://schemas.microsoft.com/office/drawing/2014/main" id="{B6344958-B2BB-48E6-B157-D5C6DA327B21}"/>
                </a:ext>
              </a:extLst>
            </p:cNvPr>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endParaRPr lang="en-US" altLang="en-US" sz="1800">
                <a:solidFill>
                  <a:srgbClr val="990000"/>
                </a:solidFill>
                <a:latin typeface="Tahoma" panose="020B0604030504040204" pitchFamily="34" charset="0"/>
              </a:endParaRPr>
            </a:p>
          </p:txBody>
        </p:sp>
      </p:grpSp>
      <p:grpSp>
        <p:nvGrpSpPr>
          <p:cNvPr id="50183" name="Group 20">
            <a:extLst>
              <a:ext uri="{FF2B5EF4-FFF2-40B4-BE49-F238E27FC236}">
                <a16:creationId xmlns:a16="http://schemas.microsoft.com/office/drawing/2014/main" id="{772FF7FA-70AE-49B5-985C-0B59A7BDA89E}"/>
              </a:ext>
            </a:extLst>
          </p:cNvPr>
          <p:cNvGrpSpPr>
            <a:grpSpLocks/>
          </p:cNvGrpSpPr>
          <p:nvPr/>
        </p:nvGrpSpPr>
        <p:grpSpPr bwMode="auto">
          <a:xfrm>
            <a:off x="3387725" y="1798639"/>
            <a:ext cx="7177088" cy="2566987"/>
            <a:chOff x="1190" y="1527"/>
            <a:chExt cx="4521" cy="1617"/>
          </a:xfrm>
        </p:grpSpPr>
        <p:sp>
          <p:nvSpPr>
            <p:cNvPr id="50188" name="Rectangle 9">
              <a:extLst>
                <a:ext uri="{FF2B5EF4-FFF2-40B4-BE49-F238E27FC236}">
                  <a16:creationId xmlns:a16="http://schemas.microsoft.com/office/drawing/2014/main" id="{F0DEEBE9-7635-4D03-82F3-F0D31B00BA89}"/>
                </a:ext>
              </a:extLst>
            </p:cNvPr>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Tahoma" panose="020B0604030504040204" pitchFamily="34" charset="0"/>
              </a:endParaRPr>
            </a:p>
          </p:txBody>
        </p:sp>
        <p:sp>
          <p:nvSpPr>
            <p:cNvPr id="50189" name="Text Box 10">
              <a:extLst>
                <a:ext uri="{FF2B5EF4-FFF2-40B4-BE49-F238E27FC236}">
                  <a16:creationId xmlns:a16="http://schemas.microsoft.com/office/drawing/2014/main" id="{D4F76B0E-83A7-44EB-83B7-6537E73DAEBC}"/>
                </a:ext>
              </a:extLst>
            </p:cNvPr>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990000"/>
                  </a:solidFill>
                  <a:latin typeface="Tahoma" panose="020B0604030504040204" pitchFamily="34" charset="0"/>
                  <a:cs typeface="Tahoma" panose="020B0604030504040204" pitchFamily="34" charset="0"/>
                </a:rPr>
                <a:t>One column of the subquery is an aggregate function that has an alias name. That alias can then be referred to in the outer query</a:t>
              </a:r>
            </a:p>
          </p:txBody>
        </p:sp>
        <p:sp>
          <p:nvSpPr>
            <p:cNvPr id="50190" name="Line 11">
              <a:extLst>
                <a:ext uri="{FF2B5EF4-FFF2-40B4-BE49-F238E27FC236}">
                  <a16:creationId xmlns:a16="http://schemas.microsoft.com/office/drawing/2014/main" id="{ED2D46FF-10F2-4753-9C6C-5BE74A7C8A06}"/>
                </a:ext>
              </a:extLst>
            </p:cNvPr>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50184" name="Group 19">
            <a:extLst>
              <a:ext uri="{FF2B5EF4-FFF2-40B4-BE49-F238E27FC236}">
                <a16:creationId xmlns:a16="http://schemas.microsoft.com/office/drawing/2014/main" id="{EAD7F456-9B30-46EA-A64C-DFC7642210D5}"/>
              </a:ext>
            </a:extLst>
          </p:cNvPr>
          <p:cNvGrpSpPr>
            <a:grpSpLocks/>
          </p:cNvGrpSpPr>
          <p:nvPr/>
        </p:nvGrpSpPr>
        <p:grpSpPr bwMode="auto">
          <a:xfrm>
            <a:off x="1752600" y="2065338"/>
            <a:ext cx="8116888" cy="2582862"/>
            <a:chOff x="144" y="1541"/>
            <a:chExt cx="5113" cy="1627"/>
          </a:xfrm>
        </p:grpSpPr>
        <p:sp>
          <p:nvSpPr>
            <p:cNvPr id="50185" name="Rectangle 13">
              <a:extLst>
                <a:ext uri="{FF2B5EF4-FFF2-40B4-BE49-F238E27FC236}">
                  <a16:creationId xmlns:a16="http://schemas.microsoft.com/office/drawing/2014/main" id="{D8AB3DDC-9947-4291-B2B6-A931B7508738}"/>
                </a:ext>
              </a:extLst>
            </p:cNvPr>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Tahoma" panose="020B0604030504040204" pitchFamily="34" charset="0"/>
              </a:endParaRPr>
            </a:p>
          </p:txBody>
        </p:sp>
        <p:sp>
          <p:nvSpPr>
            <p:cNvPr id="50186" name="Text Box 14">
              <a:extLst>
                <a:ext uri="{FF2B5EF4-FFF2-40B4-BE49-F238E27FC236}">
                  <a16:creationId xmlns:a16="http://schemas.microsoft.com/office/drawing/2014/main" id="{318467A6-5ED1-4F16-A902-57D3AD62CCBD}"/>
                </a:ext>
              </a:extLst>
            </p:cNvPr>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a:solidFill>
                    <a:srgbClr val="990000"/>
                  </a:solidFill>
                  <a:latin typeface="Tahoma" panose="020B0604030504040204" pitchFamily="34" charset="0"/>
                  <a:cs typeface="Tahoma" panose="020B0604030504040204" pitchFamily="34" charset="0"/>
                </a:rPr>
                <a:t>Subquery forms the derived table used in the FROM clause of the outer query</a:t>
              </a:r>
            </a:p>
          </p:txBody>
        </p:sp>
        <p:sp>
          <p:nvSpPr>
            <p:cNvPr id="50187" name="Line 15">
              <a:extLst>
                <a:ext uri="{FF2B5EF4-FFF2-40B4-BE49-F238E27FC236}">
                  <a16:creationId xmlns:a16="http://schemas.microsoft.com/office/drawing/2014/main" id="{78DF5328-5CD2-466D-9C27-B247F8903D31}"/>
                </a:ext>
              </a:extLst>
            </p:cNvPr>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1CB2-A1BF-4783-8727-198CCC5EF55A}"/>
              </a:ext>
            </a:extLst>
          </p:cNvPr>
          <p:cNvSpPr>
            <a:spLocks noGrp="1"/>
          </p:cNvSpPr>
          <p:nvPr>
            <p:ph type="title"/>
          </p:nvPr>
        </p:nvSpPr>
        <p:spPr>
          <a:xfrm>
            <a:off x="838200" y="0"/>
            <a:ext cx="10515600" cy="834886"/>
          </a:xfrm>
        </p:spPr>
        <p:txBody>
          <a:bodyPr>
            <a:normAutofit/>
          </a:bodyPr>
          <a:lstStyle/>
          <a:p>
            <a:pPr algn="just"/>
            <a:r>
              <a:rPr lang="en-US" dirty="0"/>
              <a:t>                                   Examples</a:t>
            </a:r>
          </a:p>
        </p:txBody>
      </p:sp>
      <p:sp>
        <p:nvSpPr>
          <p:cNvPr id="3" name="Content Placeholder 2">
            <a:extLst>
              <a:ext uri="{FF2B5EF4-FFF2-40B4-BE49-F238E27FC236}">
                <a16:creationId xmlns:a16="http://schemas.microsoft.com/office/drawing/2014/main" id="{329A3233-769B-4266-A755-8439C314412F}"/>
              </a:ext>
            </a:extLst>
          </p:cNvPr>
          <p:cNvSpPr>
            <a:spLocks noGrp="1"/>
          </p:cNvSpPr>
          <p:nvPr>
            <p:ph idx="1"/>
          </p:nvPr>
        </p:nvSpPr>
        <p:spPr>
          <a:xfrm>
            <a:off x="576469" y="834886"/>
            <a:ext cx="11240393" cy="5657987"/>
          </a:xfrm>
        </p:spPr>
        <p:txBody>
          <a:bodyPr>
            <a:normAutofit fontScale="92500" lnSpcReduction="10000"/>
          </a:bodyPr>
          <a:lstStyle/>
          <a:p>
            <a:pPr>
              <a:buFont typeface="Wingdings" panose="05000000000000000000" pitchFamily="2" charset="2"/>
              <a:buChar char="§"/>
            </a:pPr>
            <a:r>
              <a:rPr lang="en-US" b="0" i="0" dirty="0">
                <a:solidFill>
                  <a:srgbClr val="40424E"/>
                </a:solidFill>
                <a:effectLst/>
                <a:latin typeface="urw-din"/>
              </a:rPr>
              <a:t> </a:t>
            </a:r>
            <a:r>
              <a:rPr lang="en-US" sz="2100" b="1" i="0" dirty="0">
                <a:solidFill>
                  <a:srgbClr val="40424E"/>
                </a:solidFill>
                <a:effectLst/>
                <a:latin typeface="Consolas" panose="020B0609020204030204" pitchFamily="49" charset="0"/>
                <a:cs typeface="Consolas" panose="020B0609020204030204" pitchFamily="49" charset="0"/>
              </a:rPr>
              <a:t>Find all the employees who earn more than the average salary in their department.</a:t>
            </a:r>
          </a:p>
          <a:p>
            <a:pPr marL="0" indent="0">
              <a:buNone/>
            </a:pPr>
            <a:endParaRPr lang="en-US" sz="2100" dirty="0">
              <a:solidFill>
                <a:srgbClr val="40424E"/>
              </a:solidFill>
              <a:latin typeface="Consolas" panose="020B0609020204030204" pitchFamily="49" charset="0"/>
              <a:cs typeface="Consolas" panose="020B0609020204030204" pitchFamily="49" charset="0"/>
            </a:endParaRPr>
          </a:p>
          <a:p>
            <a:pPr algn="l" fontAlgn="base"/>
            <a:endParaRPr lang="en-US" sz="2000" b="1" i="0" dirty="0">
              <a:solidFill>
                <a:srgbClr val="40424E"/>
              </a:solidFill>
              <a:effectLst/>
              <a:latin typeface="urw-din"/>
            </a:endParaRPr>
          </a:p>
          <a:p>
            <a:pPr algn="l" fontAlgn="base">
              <a:buFont typeface="Wingdings" panose="05000000000000000000" pitchFamily="2" charset="2"/>
              <a:buChar char="§"/>
            </a:pPr>
            <a:r>
              <a:rPr lang="en-US" sz="2100" b="1" i="0" dirty="0">
                <a:solidFill>
                  <a:srgbClr val="40424E"/>
                </a:solidFill>
                <a:effectLst/>
                <a:latin typeface="Consolas" panose="020B0609020204030204" pitchFamily="49" charset="0"/>
                <a:cs typeface="Consolas" panose="020B0609020204030204" pitchFamily="49" charset="0"/>
              </a:rPr>
              <a:t>Find employees who have at least one person reporting to them.</a:t>
            </a:r>
          </a:p>
          <a:p>
            <a:pPr marL="0" indent="0" algn="l" fontAlgn="base">
              <a:buNone/>
            </a:pPr>
            <a:endParaRPr lang="en-US" sz="2400" b="1" dirty="0">
              <a:solidFill>
                <a:srgbClr val="40424E"/>
              </a:solidFill>
              <a:latin typeface="urw-din"/>
            </a:endParaRPr>
          </a:p>
          <a:p>
            <a:pPr marL="0" indent="0" algn="l" fontAlgn="base">
              <a:buNone/>
            </a:pPr>
            <a:endParaRPr lang="en-US" sz="2400" b="1" i="0" dirty="0">
              <a:solidFill>
                <a:srgbClr val="40424E"/>
              </a:solidFill>
              <a:effectLst/>
              <a:latin typeface="urw-din"/>
            </a:endParaRPr>
          </a:p>
          <a:p>
            <a:pPr algn="l" fontAlgn="base">
              <a:buFont typeface="Wingdings" panose="05000000000000000000" pitchFamily="2" charset="2"/>
              <a:buChar char="§"/>
            </a:pPr>
            <a:r>
              <a:rPr lang="en-US" sz="2100" b="1" dirty="0">
                <a:solidFill>
                  <a:srgbClr val="40424E"/>
                </a:solidFill>
                <a:latin typeface="Consolas" panose="020B0609020204030204" pitchFamily="49" charset="0"/>
                <a:cs typeface="Consolas" panose="020B0609020204030204" pitchFamily="49" charset="0"/>
              </a:rPr>
              <a:t>Find the highe</a:t>
            </a:r>
            <a:r>
              <a:rPr lang="en-US" sz="2100" b="1" i="0" dirty="0">
                <a:solidFill>
                  <a:srgbClr val="40424E"/>
                </a:solidFill>
                <a:effectLst/>
                <a:latin typeface="Consolas" panose="020B0609020204030204" pitchFamily="49" charset="0"/>
                <a:cs typeface="Consolas" panose="020B0609020204030204" pitchFamily="49" charset="0"/>
              </a:rPr>
              <a:t>st</a:t>
            </a:r>
            <a:r>
              <a:rPr lang="en-US" sz="2100" b="1" dirty="0">
                <a:solidFill>
                  <a:srgbClr val="40424E"/>
                </a:solidFill>
                <a:latin typeface="Consolas" panose="020B0609020204030204" pitchFamily="49" charset="0"/>
                <a:cs typeface="Consolas" panose="020B0609020204030204" pitchFamily="49" charset="0"/>
              </a:rPr>
              <a:t>-paid employee of each department.</a:t>
            </a:r>
          </a:p>
          <a:p>
            <a:pPr marL="0" indent="0" algn="l" fontAlgn="base">
              <a:buNone/>
            </a:pP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SELECT </a:t>
            </a:r>
            <a:r>
              <a:rPr kumimoji="0" lang="en-US" altLang="en-US" sz="21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department_id</a:t>
            </a:r>
            <a:r>
              <a:rPr lang="en-US" altLang="en-US" sz="2100" dirty="0">
                <a:latin typeface="Consolas" panose="020B0609020204030204" pitchFamily="49" charset="0"/>
                <a:cs typeface="Consolas" panose="020B0609020204030204" pitchFamily="49" charset="0"/>
              </a:rPr>
              <a:t>, </a:t>
            </a:r>
            <a:r>
              <a:rPr lang="en-US" altLang="en-US" sz="2100" dirty="0" err="1">
                <a:latin typeface="Consolas" panose="020B0609020204030204" pitchFamily="49" charset="0"/>
                <a:cs typeface="Consolas" panose="020B0609020204030204" pitchFamily="49" charset="0"/>
              </a:rPr>
              <a:t>ename</a:t>
            </a:r>
            <a:r>
              <a:rPr lang="en-US" altLang="en-US" sz="2100" dirty="0">
                <a:latin typeface="Consolas" panose="020B0609020204030204" pitchFamily="49" charset="0"/>
                <a:cs typeface="Consolas" panose="020B0609020204030204" pitchFamily="49" charset="0"/>
              </a:rPr>
              <a:t>, salary from </a:t>
            </a: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employees </a:t>
            </a:r>
            <a:r>
              <a:rPr lang="en-US" altLang="en-US" sz="2100" dirty="0">
                <a:latin typeface="Consolas" panose="020B0609020204030204" pitchFamily="49" charset="0"/>
                <a:cs typeface="Consolas" panose="020B0609020204030204" pitchFamily="49" charset="0"/>
              </a:rPr>
              <a:t>e</a:t>
            </a: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WHERE </a:t>
            </a:r>
            <a:r>
              <a:rPr lang="en-US" altLang="en-US" sz="2100" dirty="0">
                <a:latin typeface="Consolas" panose="020B0609020204030204" pitchFamily="49" charset="0"/>
                <a:cs typeface="Consolas" panose="020B0609020204030204" pitchFamily="49" charset="0"/>
              </a:rPr>
              <a:t>salary = (</a:t>
            </a: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SELECT max(</a:t>
            </a:r>
            <a:r>
              <a:rPr lang="en-US" altLang="en-US" sz="2100" dirty="0">
                <a:latin typeface="Consolas" panose="020B0609020204030204" pitchFamily="49" charset="0"/>
                <a:cs typeface="Consolas" panose="020B0609020204030204" pitchFamily="49" charset="0"/>
              </a:rPr>
              <a:t>salary) from </a:t>
            </a: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employees WHERE </a:t>
            </a:r>
            <a:r>
              <a:rPr kumimoji="0" lang="en-US" altLang="en-US" sz="21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department_id</a:t>
            </a: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 e. </a:t>
            </a:r>
            <a:r>
              <a:rPr kumimoji="0" lang="en-US" altLang="en-US" sz="21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department_id</a:t>
            </a:r>
            <a:r>
              <a:rPr kumimoji="0" lang="en-US" altLang="en-US" sz="21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algn="l" fontAlgn="base">
              <a:buFont typeface="Wingdings" panose="05000000000000000000" pitchFamily="2" charset="2"/>
              <a:buChar char="§"/>
            </a:pPr>
            <a:r>
              <a:rPr lang="en-US" sz="2000" b="1" dirty="0">
                <a:solidFill>
                  <a:srgbClr val="40424E"/>
                </a:solidFill>
                <a:latin typeface="Consolas" panose="020B0609020204030204" pitchFamily="49" charset="0"/>
                <a:cs typeface="Consolas" panose="020B0609020204030204" pitchFamily="49" charset="0"/>
              </a:rPr>
              <a:t>List the employee names whose salary is greater than the lowest salary of employee belonging to department number 20;</a:t>
            </a:r>
          </a:p>
          <a:p>
            <a:pPr marL="0" indent="0" algn="l" fontAlgn="base">
              <a:buNone/>
            </a:pPr>
            <a:r>
              <a:rPr lang="en-US" sz="2000" dirty="0">
                <a:solidFill>
                  <a:srgbClr val="40424E"/>
                </a:solidFill>
                <a:latin typeface="Consolas" panose="020B0609020204030204" pitchFamily="49" charset="0"/>
                <a:cs typeface="Consolas" panose="020B0609020204030204" pitchFamily="49" charset="0"/>
              </a:rPr>
              <a:t>SELECT </a:t>
            </a:r>
            <a:r>
              <a:rPr lang="en-US" sz="2000" dirty="0" err="1">
                <a:solidFill>
                  <a:srgbClr val="40424E"/>
                </a:solidFill>
                <a:latin typeface="Consolas" panose="020B0609020204030204" pitchFamily="49" charset="0"/>
                <a:cs typeface="Consolas" panose="020B0609020204030204" pitchFamily="49" charset="0"/>
              </a:rPr>
              <a:t>ename</a:t>
            </a:r>
            <a:r>
              <a:rPr lang="en-US" sz="2000" dirty="0">
                <a:solidFill>
                  <a:srgbClr val="40424E"/>
                </a:solidFill>
                <a:latin typeface="Consolas" panose="020B0609020204030204" pitchFamily="49" charset="0"/>
                <a:cs typeface="Consolas" panose="020B0609020204030204" pitchFamily="49" charset="0"/>
              </a:rPr>
              <a:t> FROM emp WHERE </a:t>
            </a:r>
            <a:r>
              <a:rPr lang="en-US" sz="2000" dirty="0" err="1">
                <a:solidFill>
                  <a:srgbClr val="40424E"/>
                </a:solidFill>
                <a:latin typeface="Consolas" panose="020B0609020204030204" pitchFamily="49" charset="0"/>
                <a:cs typeface="Consolas" panose="020B0609020204030204" pitchFamily="49" charset="0"/>
              </a:rPr>
              <a:t>sal</a:t>
            </a:r>
            <a:r>
              <a:rPr lang="en-US" sz="2000" dirty="0">
                <a:solidFill>
                  <a:srgbClr val="40424E"/>
                </a:solidFill>
                <a:latin typeface="Consolas" panose="020B0609020204030204" pitchFamily="49" charset="0"/>
                <a:cs typeface="Consolas" panose="020B0609020204030204" pitchFamily="49" charset="0"/>
              </a:rPr>
              <a:t>&gt;ANY (SELECT </a:t>
            </a:r>
            <a:r>
              <a:rPr lang="en-US" sz="2000" dirty="0" err="1">
                <a:solidFill>
                  <a:srgbClr val="40424E"/>
                </a:solidFill>
                <a:latin typeface="Consolas" panose="020B0609020204030204" pitchFamily="49" charset="0"/>
                <a:cs typeface="Consolas" panose="020B0609020204030204" pitchFamily="49" charset="0"/>
              </a:rPr>
              <a:t>sal</a:t>
            </a:r>
            <a:r>
              <a:rPr lang="en-US" sz="2000" dirty="0">
                <a:solidFill>
                  <a:srgbClr val="40424E"/>
                </a:solidFill>
                <a:latin typeface="Consolas" panose="020B0609020204030204" pitchFamily="49" charset="0"/>
                <a:cs typeface="Consolas" panose="020B0609020204030204" pitchFamily="49" charset="0"/>
              </a:rPr>
              <a:t> FROM emp WHERE </a:t>
            </a:r>
            <a:r>
              <a:rPr lang="en-US" sz="2000" dirty="0" err="1">
                <a:solidFill>
                  <a:srgbClr val="40424E"/>
                </a:solidFill>
                <a:latin typeface="Consolas" panose="020B0609020204030204" pitchFamily="49" charset="0"/>
                <a:cs typeface="Consolas" panose="020B0609020204030204" pitchFamily="49" charset="0"/>
              </a:rPr>
              <a:t>deptno</a:t>
            </a:r>
            <a:r>
              <a:rPr lang="en-US" sz="2000" dirty="0">
                <a:solidFill>
                  <a:srgbClr val="40424E"/>
                </a:solidFill>
                <a:latin typeface="Consolas" panose="020B0609020204030204" pitchFamily="49" charset="0"/>
                <a:cs typeface="Consolas" panose="020B0609020204030204" pitchFamily="49" charset="0"/>
              </a:rPr>
              <a:t>=20);</a:t>
            </a:r>
          </a:p>
          <a:p>
            <a:pPr algn="l" fontAlgn="base">
              <a:buFont typeface="Wingdings" panose="05000000000000000000" pitchFamily="2" charset="2"/>
              <a:buChar char="§"/>
            </a:pPr>
            <a:r>
              <a:rPr lang="en-US" sz="2000" b="1" dirty="0">
                <a:solidFill>
                  <a:srgbClr val="40424E"/>
                </a:solidFill>
                <a:latin typeface="Consolas" panose="020B0609020204030204" pitchFamily="49" charset="0"/>
                <a:cs typeface="Consolas" panose="020B0609020204030204" pitchFamily="49" charset="0"/>
              </a:rPr>
              <a:t>List the employee names whose salary is greater than the highest salary of all employees belonging to department number 20;</a:t>
            </a:r>
          </a:p>
          <a:p>
            <a:pPr marL="0" indent="0" algn="l" fontAlgn="base">
              <a:buNone/>
            </a:pPr>
            <a:r>
              <a:rPr lang="en-US" sz="2000" dirty="0">
                <a:solidFill>
                  <a:srgbClr val="40424E"/>
                </a:solidFill>
                <a:latin typeface="Consolas" panose="020B0609020204030204" pitchFamily="49" charset="0"/>
                <a:cs typeface="Consolas" panose="020B0609020204030204" pitchFamily="49" charset="0"/>
              </a:rPr>
              <a:t>SELECT </a:t>
            </a:r>
            <a:r>
              <a:rPr lang="en-US" sz="2000" dirty="0" err="1">
                <a:solidFill>
                  <a:srgbClr val="40424E"/>
                </a:solidFill>
                <a:latin typeface="Consolas" panose="020B0609020204030204" pitchFamily="49" charset="0"/>
                <a:cs typeface="Consolas" panose="020B0609020204030204" pitchFamily="49" charset="0"/>
              </a:rPr>
              <a:t>ename</a:t>
            </a:r>
            <a:r>
              <a:rPr lang="en-US" sz="2000" dirty="0">
                <a:solidFill>
                  <a:srgbClr val="40424E"/>
                </a:solidFill>
                <a:latin typeface="Consolas" panose="020B0609020204030204" pitchFamily="49" charset="0"/>
                <a:cs typeface="Consolas" panose="020B0609020204030204" pitchFamily="49" charset="0"/>
              </a:rPr>
              <a:t> FROM emp WHERE </a:t>
            </a:r>
            <a:r>
              <a:rPr lang="en-US" sz="2000" dirty="0" err="1">
                <a:solidFill>
                  <a:srgbClr val="40424E"/>
                </a:solidFill>
                <a:latin typeface="Consolas" panose="020B0609020204030204" pitchFamily="49" charset="0"/>
                <a:cs typeface="Consolas" panose="020B0609020204030204" pitchFamily="49" charset="0"/>
              </a:rPr>
              <a:t>sal</a:t>
            </a:r>
            <a:r>
              <a:rPr lang="en-US" sz="2000" dirty="0">
                <a:solidFill>
                  <a:srgbClr val="40424E"/>
                </a:solidFill>
                <a:latin typeface="Consolas" panose="020B0609020204030204" pitchFamily="49" charset="0"/>
                <a:cs typeface="Consolas" panose="020B0609020204030204" pitchFamily="49" charset="0"/>
              </a:rPr>
              <a:t>&gt; ALL (SELECT </a:t>
            </a:r>
            <a:r>
              <a:rPr lang="en-US" sz="2000" dirty="0" err="1">
                <a:solidFill>
                  <a:srgbClr val="40424E"/>
                </a:solidFill>
                <a:latin typeface="Consolas" panose="020B0609020204030204" pitchFamily="49" charset="0"/>
                <a:cs typeface="Consolas" panose="020B0609020204030204" pitchFamily="49" charset="0"/>
              </a:rPr>
              <a:t>sal</a:t>
            </a:r>
            <a:r>
              <a:rPr lang="en-US" sz="2000" dirty="0">
                <a:solidFill>
                  <a:srgbClr val="40424E"/>
                </a:solidFill>
                <a:latin typeface="Consolas" panose="020B0609020204030204" pitchFamily="49" charset="0"/>
                <a:cs typeface="Consolas" panose="020B0609020204030204" pitchFamily="49" charset="0"/>
              </a:rPr>
              <a:t> FROM emp WHERE </a:t>
            </a:r>
            <a:r>
              <a:rPr lang="en-US" sz="2000" dirty="0" err="1">
                <a:solidFill>
                  <a:srgbClr val="40424E"/>
                </a:solidFill>
                <a:latin typeface="Consolas" panose="020B0609020204030204" pitchFamily="49" charset="0"/>
                <a:cs typeface="Consolas" panose="020B0609020204030204" pitchFamily="49" charset="0"/>
              </a:rPr>
              <a:t>deptno</a:t>
            </a:r>
            <a:r>
              <a:rPr lang="en-US" sz="2000" dirty="0">
                <a:solidFill>
                  <a:srgbClr val="40424E"/>
                </a:solidFill>
                <a:latin typeface="Consolas" panose="020B0609020204030204" pitchFamily="49" charset="0"/>
                <a:cs typeface="Consolas" panose="020B0609020204030204" pitchFamily="49" charset="0"/>
              </a:rPr>
              <a:t>=20);</a:t>
            </a:r>
            <a:endParaRPr lang="en-US" sz="2000" dirty="0">
              <a:solidFill>
                <a:srgbClr val="40424E"/>
              </a:solidFill>
              <a:latin typeface="urw-din"/>
            </a:endParaRPr>
          </a:p>
          <a:p>
            <a:pPr marL="0" indent="0" algn="l" fontAlgn="base">
              <a:buNone/>
            </a:pPr>
            <a:endParaRPr lang="en-US" sz="2400" b="1" i="0" dirty="0">
              <a:solidFill>
                <a:srgbClr val="40424E"/>
              </a:solidFill>
              <a:effectLst/>
              <a:latin typeface="urw-din"/>
            </a:endParaRPr>
          </a:p>
          <a:p>
            <a:pPr marL="0" indent="0" algn="l" fontAlgn="base">
              <a:buNone/>
            </a:pPr>
            <a:endParaRPr lang="en-US" sz="2400" b="1" dirty="0">
              <a:solidFill>
                <a:srgbClr val="40424E"/>
              </a:solidFill>
              <a:latin typeface="urw-din"/>
            </a:endParaRPr>
          </a:p>
          <a:p>
            <a:pPr marL="0" indent="0" algn="l" fontAlgn="base">
              <a:buNone/>
            </a:pPr>
            <a:endParaRPr lang="en-US" sz="2400" b="1" i="0" dirty="0">
              <a:solidFill>
                <a:srgbClr val="40424E"/>
              </a:solidFill>
              <a:effectLst/>
              <a:latin typeface="urw-din"/>
            </a:endParaRPr>
          </a:p>
          <a:p>
            <a:pPr marL="0" indent="0">
              <a:buNone/>
            </a:pPr>
            <a:endParaRPr lang="en-US" dirty="0"/>
          </a:p>
        </p:txBody>
      </p:sp>
      <p:sp>
        <p:nvSpPr>
          <p:cNvPr id="4" name="Rectangle 1">
            <a:extLst>
              <a:ext uri="{FF2B5EF4-FFF2-40B4-BE49-F238E27FC236}">
                <a16:creationId xmlns:a16="http://schemas.microsoft.com/office/drawing/2014/main" id="{1CBEFA00-1117-461E-9693-0BB79608CCFB}"/>
              </a:ext>
            </a:extLst>
          </p:cNvPr>
          <p:cNvSpPr>
            <a:spLocks noChangeArrowheads="1"/>
          </p:cNvSpPr>
          <p:nvPr/>
        </p:nvSpPr>
        <p:spPr bwMode="auto">
          <a:xfrm>
            <a:off x="838200" y="1388127"/>
            <a:ext cx="10515600" cy="7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SELECT </a:t>
            </a:r>
            <a:r>
              <a:rPr lang="en-US" altLang="en-US" sz="2000" dirty="0">
                <a:latin typeface="Consolas" panose="020B0609020204030204" pitchFamily="49" charset="0"/>
                <a:cs typeface="Consolas" panose="020B0609020204030204" pitchFamily="49" charset="0"/>
              </a:rPr>
              <a:t>e</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name, salary, department_id FROM employees </a:t>
            </a:r>
            <a:r>
              <a:rPr lang="en-US" altLang="en-US" sz="2000" dirty="0">
                <a:latin typeface="Consolas" panose="020B0609020204030204" pitchFamily="49" charset="0"/>
                <a:cs typeface="Consolas" panose="020B0609020204030204" pitchFamily="49" charset="0"/>
              </a:rPr>
              <a:t>e</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WHERE salary &gt; (SELECT AVG(salary) FROM employees WHERE department_id = </a:t>
            </a:r>
            <a:r>
              <a:rPr lang="en-US" altLang="en-US" sz="2000" dirty="0">
                <a:latin typeface="Consolas" panose="020B0609020204030204" pitchFamily="49" charset="0"/>
                <a:cs typeface="Consolas" panose="020B0609020204030204" pitchFamily="49" charset="0"/>
              </a:rPr>
              <a:t>e</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.department_id);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331D890-F1A1-445C-BA73-1DE4B7DF2E6C}"/>
              </a:ext>
            </a:extLst>
          </p:cNvPr>
          <p:cNvSpPr>
            <a:spLocks noChangeArrowheads="1"/>
          </p:cNvSpPr>
          <p:nvPr/>
        </p:nvSpPr>
        <p:spPr bwMode="auto">
          <a:xfrm>
            <a:off x="675861" y="2462780"/>
            <a:ext cx="10939670" cy="7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SELECT emp_id, </a:t>
            </a:r>
            <a:r>
              <a:rPr lang="en-US" altLang="en-US" sz="2000" dirty="0">
                <a:latin typeface="Consolas" panose="020B0609020204030204" pitchFamily="49" charset="0"/>
                <a:cs typeface="Consolas" panose="020B0609020204030204" pitchFamily="49" charset="0"/>
              </a:rPr>
              <a:t>e</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name, </a:t>
            </a:r>
            <a:r>
              <a:rPr kumimoji="0" lang="en-US" alt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job_id</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department_id FROM employees </a:t>
            </a:r>
            <a:r>
              <a:rPr lang="en-US" altLang="en-US" sz="2000" dirty="0">
                <a:latin typeface="Consolas" panose="020B0609020204030204" pitchFamily="49" charset="0"/>
                <a:cs typeface="Consolas" panose="020B0609020204030204" pitchFamily="49" charset="0"/>
              </a:rPr>
              <a:t>e</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WHERE EXISTS (SELECT </a:t>
            </a:r>
            <a:r>
              <a:rPr lang="en-US" altLang="en-US" sz="2000" dirty="0">
                <a:latin typeface="Consolas" panose="020B0609020204030204" pitchFamily="49" charset="0"/>
                <a:cs typeface="Consolas" panose="020B0609020204030204" pitchFamily="49" charset="0"/>
              </a:rPr>
              <a:t>emp_id</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FROM employees WHERE mgr_id = </a:t>
            </a:r>
            <a:r>
              <a:rPr lang="en-US" altLang="en-US" sz="2000" dirty="0">
                <a:latin typeface="Consolas" panose="020B0609020204030204" pitchFamily="49" charset="0"/>
                <a:cs typeface="Consolas" panose="020B0609020204030204" pitchFamily="49" charset="0"/>
              </a:rPr>
              <a:t>e</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.emp_id);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77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7DDB-20B8-426C-968E-F4FA1323AF6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F737406-2F79-4A20-A37A-2FF7049FD95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END</a:t>
            </a:r>
          </a:p>
        </p:txBody>
      </p:sp>
    </p:spTree>
    <p:extLst>
      <p:ext uri="{BB962C8B-B14F-4D97-AF65-F5344CB8AC3E}">
        <p14:creationId xmlns:p14="http://schemas.microsoft.com/office/powerpoint/2010/main" val="219977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999D-1E7B-4998-AAAD-D238B69210F9}"/>
              </a:ext>
            </a:extLst>
          </p:cNvPr>
          <p:cNvSpPr>
            <a:spLocks noGrp="1"/>
          </p:cNvSpPr>
          <p:nvPr>
            <p:ph type="title"/>
          </p:nvPr>
        </p:nvSpPr>
        <p:spPr>
          <a:xfrm>
            <a:off x="838200" y="0"/>
            <a:ext cx="10515600" cy="821636"/>
          </a:xfrm>
        </p:spPr>
        <p:txBody>
          <a:bodyPr>
            <a:normAutofit/>
          </a:bodyPr>
          <a:lstStyle/>
          <a:p>
            <a:r>
              <a:rPr lang="en-US" dirty="0"/>
              <a:t>                       Set Operations in SQL</a:t>
            </a:r>
          </a:p>
        </p:txBody>
      </p:sp>
      <p:sp>
        <p:nvSpPr>
          <p:cNvPr id="3" name="Content Placeholder 2">
            <a:extLst>
              <a:ext uri="{FF2B5EF4-FFF2-40B4-BE49-F238E27FC236}">
                <a16:creationId xmlns:a16="http://schemas.microsoft.com/office/drawing/2014/main" id="{C22CF36E-CA02-4DA9-B36A-75F005413127}"/>
              </a:ext>
            </a:extLst>
          </p:cNvPr>
          <p:cNvSpPr>
            <a:spLocks noGrp="1"/>
          </p:cNvSpPr>
          <p:nvPr>
            <p:ph idx="1"/>
          </p:nvPr>
        </p:nvSpPr>
        <p:spPr>
          <a:xfrm>
            <a:off x="838200" y="821636"/>
            <a:ext cx="10515600" cy="6036364"/>
          </a:xfrm>
        </p:spPr>
        <p:txBody>
          <a:bodyPr/>
          <a:lstStyle/>
          <a:p>
            <a:pPr marL="0" marR="0" indent="0">
              <a:lnSpc>
                <a:spcPct val="115000"/>
              </a:lnSpc>
              <a:spcBef>
                <a:spcPts val="0"/>
              </a:spcBef>
              <a:spcAft>
                <a:spcPts val="1000"/>
              </a:spcAft>
              <a:buNone/>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SQL supports few Set operations which can be performed on the table data. These are used to get meaningful results from data stored in the table, under different special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125"/>
              </a:spcAft>
              <a:tabLst>
                <a:tab pos="457200" algn="l"/>
              </a:tabLs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UNION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125"/>
              </a:spcAft>
              <a:tabLst>
                <a:tab pos="457200" algn="l"/>
              </a:tabLs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UNION 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125"/>
              </a:spcAft>
              <a:tabLst>
                <a:tab pos="457200" algn="l"/>
              </a:tabLs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INTERSECT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125"/>
              </a:spcAft>
              <a:tabLst>
                <a:tab pos="457200" algn="l"/>
              </a:tabLs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MINUS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1500"/>
              </a:spcBef>
              <a:spcAft>
                <a:spcPts val="1500"/>
              </a:spcAft>
              <a:buNone/>
            </a:pPr>
            <a:r>
              <a:rPr lang="en-US"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UNION Operation: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UNION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is used to combine the results of two or more </a:t>
            </a:r>
            <a:r>
              <a:rPr lang="en-US" sz="1800" dirty="0">
                <a:solidFill>
                  <a:srgbClr val="D63384"/>
                </a:solidFill>
                <a:effectLst/>
                <a:latin typeface="var(--bs-font-monospace)"/>
                <a:ea typeface="Times New Roman" panose="02020603050405020304" pitchFamily="18" charset="0"/>
                <a:cs typeface="Courier New" panose="02070309020205020404" pitchFamily="49" charset="0"/>
              </a:rPr>
              <a:t>SELECT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statements. However, it will eliminate duplicate rows from its result set. In case of union, number of columns and datatype must be same in both the tables, on which UNION operation is being applied.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descr="union set operation in sql">
            <a:extLst>
              <a:ext uri="{FF2B5EF4-FFF2-40B4-BE49-F238E27FC236}">
                <a16:creationId xmlns:a16="http://schemas.microsoft.com/office/drawing/2014/main" id="{A82AF3C4-BA9B-4376-B101-D1B09357790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20340" y="5045558"/>
            <a:ext cx="4486275" cy="2200275"/>
          </a:xfrm>
          <a:prstGeom prst="rect">
            <a:avLst/>
          </a:prstGeom>
          <a:noFill/>
          <a:ln>
            <a:noFill/>
          </a:ln>
        </p:spPr>
      </p:pic>
    </p:spTree>
    <p:extLst>
      <p:ext uri="{BB962C8B-B14F-4D97-AF65-F5344CB8AC3E}">
        <p14:creationId xmlns:p14="http://schemas.microsoft.com/office/powerpoint/2010/main" val="276138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8366-5E5B-4ED8-B172-8DEF7FEB37A7}"/>
              </a:ext>
            </a:extLst>
          </p:cNvPr>
          <p:cNvSpPr>
            <a:spLocks noGrp="1"/>
          </p:cNvSpPr>
          <p:nvPr>
            <p:ph type="title"/>
          </p:nvPr>
        </p:nvSpPr>
        <p:spPr>
          <a:xfrm>
            <a:off x="838200" y="92765"/>
            <a:ext cx="10515600" cy="588273"/>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B9FA2885-5914-4E16-A25A-E3198C24C9E2}"/>
              </a:ext>
            </a:extLst>
          </p:cNvPr>
          <p:cNvSpPr>
            <a:spLocks noGrp="1"/>
          </p:cNvSpPr>
          <p:nvPr>
            <p:ph idx="1"/>
          </p:nvPr>
        </p:nvSpPr>
        <p:spPr>
          <a:xfrm>
            <a:off x="838200" y="694290"/>
            <a:ext cx="10515600" cy="5825780"/>
          </a:xfrm>
        </p:spPr>
        <p:txBody>
          <a:bodyPr/>
          <a:lstStyle/>
          <a:p>
            <a:pPr marL="0" indent="0">
              <a:buNone/>
            </a:pPr>
            <a:r>
              <a:rPr lang="en-US" dirty="0"/>
              <a:t>Table1				Table2</a:t>
            </a:r>
          </a:p>
          <a:p>
            <a:pPr marL="0" indent="0">
              <a:buNone/>
            </a:pPr>
            <a:endParaRPr lang="en-US" dirty="0"/>
          </a:p>
          <a:p>
            <a:pPr marL="0" indent="0">
              <a:buNone/>
            </a:pPr>
            <a:endParaRPr lang="en-US" dirty="0"/>
          </a:p>
          <a:p>
            <a:pPr marL="0" indent="0">
              <a:buNone/>
            </a:pPr>
            <a:endParaRPr lang="en-US" dirty="0"/>
          </a:p>
          <a:p>
            <a:pPr marL="0" marR="0" indent="0">
              <a:lnSpc>
                <a:spcPct val="115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SELECT * FROM Table1 UNION  SELECT * FROM Table2;</a:t>
            </a:r>
          </a:p>
          <a:p>
            <a:pPr marL="0" marR="0" indent="0">
              <a:lnSpc>
                <a:spcPct val="115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latin typeface="Courier New" panose="02070309020205020404" pitchFamily="49" charset="0"/>
                <a:ea typeface="Calibri" panose="020F0502020204030204" pitchFamily="34" charset="0"/>
                <a:cs typeface="Times New Roman" panose="02020603050405020304" pitchFamily="18" charset="0"/>
              </a:rPr>
              <a:t>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graphicFrame>
        <p:nvGraphicFramePr>
          <p:cNvPr id="9" name="Table 8">
            <a:extLst>
              <a:ext uri="{FF2B5EF4-FFF2-40B4-BE49-F238E27FC236}">
                <a16:creationId xmlns:a16="http://schemas.microsoft.com/office/drawing/2014/main" id="{43177275-E5E2-4F67-A069-3880F0E0E519}"/>
              </a:ext>
            </a:extLst>
          </p:cNvPr>
          <p:cNvGraphicFramePr>
            <a:graphicFrameLocks noGrp="1"/>
          </p:cNvGraphicFramePr>
          <p:nvPr/>
        </p:nvGraphicFramePr>
        <p:xfrm>
          <a:off x="838200" y="1058207"/>
          <a:ext cx="2565400" cy="1168400"/>
        </p:xfrm>
        <a:graphic>
          <a:graphicData uri="http://schemas.openxmlformats.org/drawingml/2006/table">
            <a:tbl>
              <a:tblPr firstRow="1" firstCol="1" bandRow="1">
                <a:tableStyleId>{5C22544A-7EE6-4342-B048-85BDC9FD1C3A}</a:tableStyleId>
              </a:tblPr>
              <a:tblGrid>
                <a:gridCol w="1785730">
                  <a:extLst>
                    <a:ext uri="{9D8B030D-6E8A-4147-A177-3AD203B41FA5}">
                      <a16:colId xmlns:a16="http://schemas.microsoft.com/office/drawing/2014/main" val="3032231234"/>
                    </a:ext>
                  </a:extLst>
                </a:gridCol>
                <a:gridCol w="779670">
                  <a:extLst>
                    <a:ext uri="{9D8B030D-6E8A-4147-A177-3AD203B41FA5}">
                      <a16:colId xmlns:a16="http://schemas.microsoft.com/office/drawing/2014/main" val="2463188428"/>
                    </a:ext>
                  </a:extLst>
                </a:gridCol>
              </a:tblGrid>
              <a:tr h="433070">
                <a:tc>
                  <a:txBody>
                    <a:bodyPr/>
                    <a:lstStyle/>
                    <a:p>
                      <a:pPr marL="0" marR="0" algn="ctr">
                        <a:lnSpc>
                          <a:spcPct val="115000"/>
                        </a:lnSpc>
                        <a:spcBef>
                          <a:spcPts val="1500"/>
                        </a:spcBef>
                        <a:spcAft>
                          <a:spcPts val="1500"/>
                        </a:spcAft>
                      </a:pPr>
                      <a:r>
                        <a:rPr lang="en-US" sz="1500"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1500"/>
                        </a:spcBef>
                        <a:spcAft>
                          <a:spcPts val="1500"/>
                        </a:spcAft>
                      </a:pPr>
                      <a:r>
                        <a:rPr lang="en-US" sz="15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11697407"/>
                  </a:ext>
                </a:extLst>
              </a:tr>
              <a:tr h="404495">
                <a:tc>
                  <a:txBody>
                    <a:bodyPr/>
                    <a:lstStyle/>
                    <a:p>
                      <a:pPr marL="0" marR="0">
                        <a:lnSpc>
                          <a:spcPct val="115000"/>
                        </a:lnSpc>
                        <a:spcBef>
                          <a:spcPts val="1500"/>
                        </a:spcBef>
                        <a:spcAft>
                          <a:spcPts val="1500"/>
                        </a:spcAft>
                      </a:pPr>
                      <a:r>
                        <a:rPr lang="en-US" sz="15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abhi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13603688"/>
                  </a:ext>
                </a:extLst>
              </a:tr>
              <a:tr h="330835">
                <a:tc>
                  <a:txBody>
                    <a:bodyPr/>
                    <a:lstStyle/>
                    <a:p>
                      <a:pPr marL="0" marR="0">
                        <a:lnSpc>
                          <a:spcPct val="115000"/>
                        </a:lnSpc>
                        <a:spcBef>
                          <a:spcPts val="1500"/>
                        </a:spcBef>
                        <a:spcAft>
                          <a:spcPts val="1500"/>
                        </a:spcAft>
                      </a:pPr>
                      <a:r>
                        <a:rPr lang="en-US" sz="15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89592187"/>
                  </a:ext>
                </a:extLst>
              </a:tr>
            </a:tbl>
          </a:graphicData>
        </a:graphic>
      </p:graphicFrame>
      <p:graphicFrame>
        <p:nvGraphicFramePr>
          <p:cNvPr id="10" name="Table 9">
            <a:extLst>
              <a:ext uri="{FF2B5EF4-FFF2-40B4-BE49-F238E27FC236}">
                <a16:creationId xmlns:a16="http://schemas.microsoft.com/office/drawing/2014/main" id="{4D25EC57-086A-4283-B79E-050230FC73F6}"/>
              </a:ext>
            </a:extLst>
          </p:cNvPr>
          <p:cNvGraphicFramePr>
            <a:graphicFrameLocks noGrp="1"/>
          </p:cNvGraphicFramePr>
          <p:nvPr/>
        </p:nvGraphicFramePr>
        <p:xfrm>
          <a:off x="4812665" y="1058208"/>
          <a:ext cx="2566670" cy="1307325"/>
        </p:xfrm>
        <a:graphic>
          <a:graphicData uri="http://schemas.openxmlformats.org/drawingml/2006/table">
            <a:tbl>
              <a:tblPr firstRow="1" firstCol="1" bandRow="1">
                <a:tableStyleId>{5C22544A-7EE6-4342-B048-85BDC9FD1C3A}</a:tableStyleId>
              </a:tblPr>
              <a:tblGrid>
                <a:gridCol w="1645285">
                  <a:extLst>
                    <a:ext uri="{9D8B030D-6E8A-4147-A177-3AD203B41FA5}">
                      <a16:colId xmlns:a16="http://schemas.microsoft.com/office/drawing/2014/main" val="3820900703"/>
                    </a:ext>
                  </a:extLst>
                </a:gridCol>
                <a:gridCol w="921385">
                  <a:extLst>
                    <a:ext uri="{9D8B030D-6E8A-4147-A177-3AD203B41FA5}">
                      <a16:colId xmlns:a16="http://schemas.microsoft.com/office/drawing/2014/main" val="192523285"/>
                    </a:ext>
                  </a:extLst>
                </a:gridCol>
              </a:tblGrid>
              <a:tr h="435775">
                <a:tc>
                  <a:txBody>
                    <a:bodyPr/>
                    <a:lstStyle/>
                    <a:p>
                      <a:pPr marL="0" marR="0" algn="ctr">
                        <a:lnSpc>
                          <a:spcPct val="115000"/>
                        </a:lnSpc>
                        <a:spcBef>
                          <a:spcPts val="1500"/>
                        </a:spcBef>
                        <a:spcAft>
                          <a:spcPts val="1500"/>
                        </a:spcAft>
                      </a:pPr>
                      <a:r>
                        <a:rPr lang="en-US" sz="1500"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1500"/>
                        </a:spcBef>
                        <a:spcAft>
                          <a:spcPts val="1500"/>
                        </a:spcAft>
                      </a:pPr>
                      <a:r>
                        <a:rPr lang="en-US" sz="15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60063440"/>
                  </a:ext>
                </a:extLst>
              </a:tr>
              <a:tr h="435775">
                <a:tc>
                  <a:txBody>
                    <a:bodyPr/>
                    <a:lstStyle/>
                    <a:p>
                      <a:pPr marL="0" marR="0">
                        <a:lnSpc>
                          <a:spcPct val="115000"/>
                        </a:lnSpc>
                        <a:spcBef>
                          <a:spcPts val="1500"/>
                        </a:spcBef>
                        <a:spcAft>
                          <a:spcPts val="1500"/>
                        </a:spcAft>
                      </a:pPr>
                      <a:r>
                        <a:rPr lang="en-US" sz="15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7525188"/>
                  </a:ext>
                </a:extLst>
              </a:tr>
              <a:tr h="435775">
                <a:tc>
                  <a:txBody>
                    <a:bodyPr/>
                    <a:lstStyle/>
                    <a:p>
                      <a:pPr marL="0" marR="0">
                        <a:lnSpc>
                          <a:spcPct val="115000"/>
                        </a:lnSpc>
                        <a:spcBef>
                          <a:spcPts val="1500"/>
                        </a:spcBef>
                        <a:spcAft>
                          <a:spcPts val="1500"/>
                        </a:spcAft>
                      </a:pPr>
                      <a:r>
                        <a:rPr lang="en-US" sz="15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Chester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77617702"/>
                  </a:ext>
                </a:extLst>
              </a:tr>
            </a:tbl>
          </a:graphicData>
        </a:graphic>
      </p:graphicFrame>
      <p:graphicFrame>
        <p:nvGraphicFramePr>
          <p:cNvPr id="11" name="Table 10">
            <a:extLst>
              <a:ext uri="{FF2B5EF4-FFF2-40B4-BE49-F238E27FC236}">
                <a16:creationId xmlns:a16="http://schemas.microsoft.com/office/drawing/2014/main" id="{370DA4A1-84BF-419B-A15B-3F45E6DC69DF}"/>
              </a:ext>
            </a:extLst>
          </p:cNvPr>
          <p:cNvGraphicFramePr>
            <a:graphicFrameLocks noGrp="1"/>
          </p:cNvGraphicFramePr>
          <p:nvPr/>
        </p:nvGraphicFramePr>
        <p:xfrm>
          <a:off x="3186788" y="3323294"/>
          <a:ext cx="2452370" cy="2083592"/>
        </p:xfrm>
        <a:graphic>
          <a:graphicData uri="http://schemas.openxmlformats.org/drawingml/2006/table">
            <a:tbl>
              <a:tblPr firstRow="1" firstCol="1" bandRow="1">
                <a:tableStyleId>{5C22544A-7EE6-4342-B048-85BDC9FD1C3A}</a:tableStyleId>
              </a:tblPr>
              <a:tblGrid>
                <a:gridCol w="1645285">
                  <a:extLst>
                    <a:ext uri="{9D8B030D-6E8A-4147-A177-3AD203B41FA5}">
                      <a16:colId xmlns:a16="http://schemas.microsoft.com/office/drawing/2014/main" val="1634902641"/>
                    </a:ext>
                  </a:extLst>
                </a:gridCol>
                <a:gridCol w="807085">
                  <a:extLst>
                    <a:ext uri="{9D8B030D-6E8A-4147-A177-3AD203B41FA5}">
                      <a16:colId xmlns:a16="http://schemas.microsoft.com/office/drawing/2014/main" val="1587410472"/>
                    </a:ext>
                  </a:extLst>
                </a:gridCol>
              </a:tblGrid>
              <a:tr h="520898">
                <a:tc>
                  <a:txBody>
                    <a:bodyPr/>
                    <a:lstStyle/>
                    <a:p>
                      <a:pPr marL="0" marR="0" algn="ctr">
                        <a:lnSpc>
                          <a:spcPct val="115000"/>
                        </a:lnSpc>
                        <a:spcBef>
                          <a:spcPts val="1500"/>
                        </a:spcBef>
                        <a:spcAft>
                          <a:spcPts val="1500"/>
                        </a:spcAft>
                      </a:pPr>
                      <a:r>
                        <a:rPr lang="en-US" sz="1500"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1500"/>
                        </a:spcBef>
                        <a:spcAft>
                          <a:spcPts val="1500"/>
                        </a:spcAft>
                      </a:pPr>
                      <a:r>
                        <a:rPr lang="en-US" sz="15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09825217"/>
                  </a:ext>
                </a:extLst>
              </a:tr>
              <a:tr h="520898">
                <a:tc>
                  <a:txBody>
                    <a:bodyPr/>
                    <a:lstStyle/>
                    <a:p>
                      <a:pPr marL="0" marR="0">
                        <a:lnSpc>
                          <a:spcPct val="115000"/>
                        </a:lnSpc>
                        <a:spcBef>
                          <a:spcPts val="1500"/>
                        </a:spcBef>
                        <a:spcAft>
                          <a:spcPts val="1500"/>
                        </a:spcAft>
                      </a:pPr>
                      <a:r>
                        <a:rPr lang="en-US" sz="15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abhi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8691068"/>
                  </a:ext>
                </a:extLst>
              </a:tr>
              <a:tr h="520898">
                <a:tc>
                  <a:txBody>
                    <a:bodyPr/>
                    <a:lstStyle/>
                    <a:p>
                      <a:pPr marL="0" marR="0">
                        <a:lnSpc>
                          <a:spcPct val="115000"/>
                        </a:lnSpc>
                        <a:spcBef>
                          <a:spcPts val="1500"/>
                        </a:spcBef>
                        <a:spcAft>
                          <a:spcPts val="1500"/>
                        </a:spcAft>
                      </a:pPr>
                      <a:r>
                        <a:rPr lang="en-US" sz="15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18632478"/>
                  </a:ext>
                </a:extLst>
              </a:tr>
              <a:tr h="520898">
                <a:tc>
                  <a:txBody>
                    <a:bodyPr/>
                    <a:lstStyle/>
                    <a:p>
                      <a:pPr marL="0" marR="0">
                        <a:lnSpc>
                          <a:spcPct val="115000"/>
                        </a:lnSpc>
                        <a:spcBef>
                          <a:spcPts val="1500"/>
                        </a:spcBef>
                        <a:spcAft>
                          <a:spcPts val="1500"/>
                        </a:spcAft>
                      </a:pPr>
                      <a:r>
                        <a:rPr lang="en-US" sz="15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Chester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08373754"/>
                  </a:ext>
                </a:extLst>
              </a:tr>
            </a:tbl>
          </a:graphicData>
        </a:graphic>
      </p:graphicFrame>
    </p:spTree>
    <p:extLst>
      <p:ext uri="{BB962C8B-B14F-4D97-AF65-F5344CB8AC3E}">
        <p14:creationId xmlns:p14="http://schemas.microsoft.com/office/powerpoint/2010/main" val="385981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E9A5-378E-4CDE-81D8-EB35D80AA04D}"/>
              </a:ext>
            </a:extLst>
          </p:cNvPr>
          <p:cNvSpPr>
            <a:spLocks noGrp="1"/>
          </p:cNvSpPr>
          <p:nvPr>
            <p:ph type="title"/>
          </p:nvPr>
        </p:nvSpPr>
        <p:spPr>
          <a:xfrm>
            <a:off x="838200" y="0"/>
            <a:ext cx="10515600" cy="1020418"/>
          </a:xfrm>
        </p:spPr>
        <p:txBody>
          <a:bodyPr>
            <a:normAutofit/>
          </a:bodyPr>
          <a:lstStyle/>
          <a:p>
            <a:r>
              <a:rPr lang="en-US" dirty="0"/>
              <a:t>Union All</a:t>
            </a:r>
          </a:p>
        </p:txBody>
      </p:sp>
      <p:sp>
        <p:nvSpPr>
          <p:cNvPr id="3" name="Content Placeholder 2">
            <a:extLst>
              <a:ext uri="{FF2B5EF4-FFF2-40B4-BE49-F238E27FC236}">
                <a16:creationId xmlns:a16="http://schemas.microsoft.com/office/drawing/2014/main" id="{A5542686-DA14-4E32-BC26-0776829FBC3A}"/>
              </a:ext>
            </a:extLst>
          </p:cNvPr>
          <p:cNvSpPr>
            <a:spLocks noGrp="1"/>
          </p:cNvSpPr>
          <p:nvPr>
            <p:ph idx="1"/>
          </p:nvPr>
        </p:nvSpPr>
        <p:spPr>
          <a:xfrm>
            <a:off x="838200" y="861391"/>
            <a:ext cx="10515600" cy="5777948"/>
          </a:xfrm>
        </p:spPr>
        <p:txBody>
          <a:bodyPr/>
          <a:lstStyle/>
          <a:p>
            <a:pPr marL="0" marR="0" indent="0">
              <a:lnSpc>
                <a:spcPct val="115000"/>
              </a:lnSpc>
              <a:spcBef>
                <a:spcPts val="1500"/>
              </a:spcBef>
              <a:spcAft>
                <a:spcPts val="1500"/>
              </a:spcAft>
              <a:buNone/>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UNION 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This operation is similar to Union. But it also shows the duplicate rows.</a:t>
            </a:r>
          </a:p>
          <a:p>
            <a:pPr marL="0" marR="0" indent="0">
              <a:lnSpc>
                <a:spcPct val="115000"/>
              </a:lnSpc>
              <a:spcBef>
                <a:spcPts val="0"/>
              </a:spcBef>
              <a:spcAft>
                <a:spcPts val="1000"/>
              </a:spcAft>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15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SELECT * FROM Table1 UNION ALL SELECT * FROM Table2;</a:t>
            </a:r>
          </a:p>
          <a:p>
            <a:pPr marL="0" marR="0" indent="0">
              <a:lnSpc>
                <a:spcPct val="115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latin typeface="Courier New" panose="02070309020205020404" pitchFamily="49" charset="0"/>
                <a:ea typeface="Times New Roman" panose="02020603050405020304" pitchFamily="18" charset="0"/>
                <a:cs typeface="Times New Roman" panose="02020603050405020304" pitchFamily="18" charset="0"/>
              </a:rPr>
              <a:t>OUTPUT</a:t>
            </a:r>
            <a:endParaRPr lang="en-US" sz="18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15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a:p>
            <a:pPr marL="0" marR="0" indent="0">
              <a:lnSpc>
                <a:spcPct val="115000"/>
              </a:lnSpc>
              <a:spcBef>
                <a:spcPts val="0"/>
              </a:spcBef>
              <a:spcAft>
                <a:spcPts val="1000"/>
              </a:spcAft>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descr="union all set operation in sql">
            <a:extLst>
              <a:ext uri="{FF2B5EF4-FFF2-40B4-BE49-F238E27FC236}">
                <a16:creationId xmlns:a16="http://schemas.microsoft.com/office/drawing/2014/main" id="{6B4776B6-C7D1-4B36-B6A0-63E0342C4D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9836" y="1701141"/>
            <a:ext cx="4486275" cy="1916699"/>
          </a:xfrm>
          <a:prstGeom prst="rect">
            <a:avLst/>
          </a:prstGeom>
          <a:noFill/>
          <a:ln>
            <a:noFill/>
          </a:ln>
        </p:spPr>
      </p:pic>
      <p:graphicFrame>
        <p:nvGraphicFramePr>
          <p:cNvPr id="5" name="Table 4">
            <a:extLst>
              <a:ext uri="{FF2B5EF4-FFF2-40B4-BE49-F238E27FC236}">
                <a16:creationId xmlns:a16="http://schemas.microsoft.com/office/drawing/2014/main" id="{AD2EFF5F-1DA8-4218-84C6-974FE2E48CF9}"/>
              </a:ext>
            </a:extLst>
          </p:cNvPr>
          <p:cNvGraphicFramePr>
            <a:graphicFrameLocks noGrp="1"/>
          </p:cNvGraphicFramePr>
          <p:nvPr/>
        </p:nvGraphicFramePr>
        <p:xfrm>
          <a:off x="2934017" y="4558747"/>
          <a:ext cx="4871514" cy="2080590"/>
        </p:xfrm>
        <a:graphic>
          <a:graphicData uri="http://schemas.openxmlformats.org/drawingml/2006/table">
            <a:tbl>
              <a:tblPr firstRow="1" firstCol="1" bandRow="1">
                <a:tableStyleId>{5C22544A-7EE6-4342-B048-85BDC9FD1C3A}</a:tableStyleId>
              </a:tblPr>
              <a:tblGrid>
                <a:gridCol w="2435757">
                  <a:extLst>
                    <a:ext uri="{9D8B030D-6E8A-4147-A177-3AD203B41FA5}">
                      <a16:colId xmlns:a16="http://schemas.microsoft.com/office/drawing/2014/main" val="270047859"/>
                    </a:ext>
                  </a:extLst>
                </a:gridCol>
                <a:gridCol w="2435757">
                  <a:extLst>
                    <a:ext uri="{9D8B030D-6E8A-4147-A177-3AD203B41FA5}">
                      <a16:colId xmlns:a16="http://schemas.microsoft.com/office/drawing/2014/main" val="1557172795"/>
                    </a:ext>
                  </a:extLst>
                </a:gridCol>
              </a:tblGrid>
              <a:tr h="416118">
                <a:tc>
                  <a:txBody>
                    <a:bodyPr/>
                    <a:lstStyle/>
                    <a:p>
                      <a:pPr marL="0" marR="0" algn="ctr">
                        <a:lnSpc>
                          <a:spcPct val="115000"/>
                        </a:lnSpc>
                        <a:spcBef>
                          <a:spcPts val="1500"/>
                        </a:spcBef>
                        <a:spcAft>
                          <a:spcPts val="1500"/>
                        </a:spcAft>
                      </a:pPr>
                      <a:r>
                        <a:rPr lang="en-US" sz="1500"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1500"/>
                        </a:spcBef>
                        <a:spcAft>
                          <a:spcPts val="1500"/>
                        </a:spcAft>
                      </a:pPr>
                      <a:r>
                        <a:rPr lang="en-US" sz="15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1425895"/>
                  </a:ext>
                </a:extLst>
              </a:tr>
              <a:tr h="416118">
                <a:tc>
                  <a:txBody>
                    <a:bodyPr/>
                    <a:lstStyle/>
                    <a:p>
                      <a:pPr marL="0" marR="0">
                        <a:lnSpc>
                          <a:spcPct val="115000"/>
                        </a:lnSpc>
                        <a:spcBef>
                          <a:spcPts val="1500"/>
                        </a:spcBef>
                        <a:spcAft>
                          <a:spcPts val="1500"/>
                        </a:spcAft>
                      </a:pPr>
                      <a:r>
                        <a:rPr lang="en-US" sz="15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abhi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44143743"/>
                  </a:ext>
                </a:extLst>
              </a:tr>
              <a:tr h="416118">
                <a:tc>
                  <a:txBody>
                    <a:bodyPr/>
                    <a:lstStyle/>
                    <a:p>
                      <a:pPr marL="0" marR="0">
                        <a:lnSpc>
                          <a:spcPct val="115000"/>
                        </a:lnSpc>
                        <a:spcBef>
                          <a:spcPts val="1500"/>
                        </a:spcBef>
                        <a:spcAft>
                          <a:spcPts val="1500"/>
                        </a:spcAft>
                      </a:pPr>
                      <a:r>
                        <a:rPr lang="en-US" sz="15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3173316"/>
                  </a:ext>
                </a:extLst>
              </a:tr>
              <a:tr h="416118">
                <a:tc>
                  <a:txBody>
                    <a:bodyPr/>
                    <a:lstStyle/>
                    <a:p>
                      <a:pPr marL="0" marR="0">
                        <a:lnSpc>
                          <a:spcPct val="115000"/>
                        </a:lnSpc>
                        <a:spcBef>
                          <a:spcPts val="1500"/>
                        </a:spcBef>
                        <a:spcAft>
                          <a:spcPts val="1500"/>
                        </a:spcAft>
                      </a:pPr>
                      <a:r>
                        <a:rPr lang="en-US" sz="15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2854297"/>
                  </a:ext>
                </a:extLst>
              </a:tr>
              <a:tr h="416118">
                <a:tc>
                  <a:txBody>
                    <a:bodyPr/>
                    <a:lstStyle/>
                    <a:p>
                      <a:pPr marL="0" marR="0">
                        <a:lnSpc>
                          <a:spcPct val="115000"/>
                        </a:lnSpc>
                        <a:spcBef>
                          <a:spcPts val="1500"/>
                        </a:spcBef>
                        <a:spcAft>
                          <a:spcPts val="1500"/>
                        </a:spcAft>
                      </a:pPr>
                      <a:r>
                        <a:rPr lang="en-US" sz="15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Chester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07732014"/>
                  </a:ext>
                </a:extLst>
              </a:tr>
            </a:tbl>
          </a:graphicData>
        </a:graphic>
      </p:graphicFrame>
    </p:spTree>
    <p:extLst>
      <p:ext uri="{BB962C8B-B14F-4D97-AF65-F5344CB8AC3E}">
        <p14:creationId xmlns:p14="http://schemas.microsoft.com/office/powerpoint/2010/main" val="69307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4EBC-FD54-400D-9888-6DB788AAD5EE}"/>
              </a:ext>
            </a:extLst>
          </p:cNvPr>
          <p:cNvSpPr>
            <a:spLocks noGrp="1"/>
          </p:cNvSpPr>
          <p:nvPr>
            <p:ph type="title"/>
          </p:nvPr>
        </p:nvSpPr>
        <p:spPr>
          <a:xfrm>
            <a:off x="838200" y="365126"/>
            <a:ext cx="10515600" cy="655292"/>
          </a:xfrm>
        </p:spPr>
        <p:txBody>
          <a:bodyPr>
            <a:normAutofit fontScale="90000"/>
          </a:bodyPr>
          <a:lstStyle/>
          <a:p>
            <a:r>
              <a:rPr lang="en-US" dirty="0"/>
              <a:t>Intersection</a:t>
            </a:r>
          </a:p>
        </p:txBody>
      </p:sp>
      <p:sp>
        <p:nvSpPr>
          <p:cNvPr id="3" name="Content Placeholder 2">
            <a:extLst>
              <a:ext uri="{FF2B5EF4-FFF2-40B4-BE49-F238E27FC236}">
                <a16:creationId xmlns:a16="http://schemas.microsoft.com/office/drawing/2014/main" id="{0081B4AE-073F-4076-B8ED-2DEAB50E6BA8}"/>
              </a:ext>
            </a:extLst>
          </p:cNvPr>
          <p:cNvSpPr>
            <a:spLocks noGrp="1"/>
          </p:cNvSpPr>
          <p:nvPr>
            <p:ph idx="1"/>
          </p:nvPr>
        </p:nvSpPr>
        <p:spPr>
          <a:xfrm>
            <a:off x="838200" y="1020418"/>
            <a:ext cx="10515600" cy="5472456"/>
          </a:xfrm>
        </p:spPr>
        <p:txBody>
          <a:bodyPr/>
          <a:lstStyle/>
          <a:p>
            <a:pPr marL="0" indent="0">
              <a:buNone/>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Intersect operation is used to combine two </a:t>
            </a:r>
            <a:r>
              <a:rPr lang="en-US" sz="1800" dirty="0">
                <a:solidFill>
                  <a:srgbClr val="D63384"/>
                </a:solidFill>
                <a:effectLst/>
                <a:latin typeface="var(--bs-font-monospace)"/>
                <a:ea typeface="Times New Roman" panose="02020603050405020304" pitchFamily="18" charset="0"/>
                <a:cs typeface="Courier New" panose="02070309020205020404" pitchFamily="49" charset="0"/>
              </a:rPr>
              <a:t>SELECT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statements, but it only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retuns</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the records which are common from both </a:t>
            </a:r>
            <a:r>
              <a:rPr lang="en-US" sz="1800" dirty="0">
                <a:solidFill>
                  <a:srgbClr val="D63384"/>
                </a:solidFill>
                <a:effectLst/>
                <a:latin typeface="var(--bs-font-monospace)"/>
                <a:ea typeface="Times New Roman" panose="02020603050405020304" pitchFamily="18" charset="0"/>
                <a:cs typeface="Courier New" panose="02070309020205020404" pitchFamily="49" charset="0"/>
              </a:rPr>
              <a:t>SELECT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statements. In case of </a:t>
            </a:r>
            <a:r>
              <a:rPr lang="en-US"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Intersect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the number of columns and datatype must be same.</a:t>
            </a:r>
          </a:p>
          <a:p>
            <a:pPr marL="0" indent="0">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SELECT * FROM Table1 INTERECT SELECT * FROM Table2;</a:t>
            </a:r>
          </a:p>
          <a:p>
            <a:pPr marL="0" indent="0">
              <a:buNone/>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OUTPUT</a:t>
            </a:r>
          </a:p>
          <a:p>
            <a:pPr marL="0" indent="0">
              <a:buNone/>
            </a:pPr>
            <a:endParaRPr lang="en-US" sz="18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descr="intersect set operatoin in sql">
            <a:extLst>
              <a:ext uri="{FF2B5EF4-FFF2-40B4-BE49-F238E27FC236}">
                <a16:creationId xmlns:a16="http://schemas.microsoft.com/office/drawing/2014/main" id="{EB066C38-5B03-4BA2-B1D3-1E14BD1688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52862" y="1643272"/>
            <a:ext cx="4486275" cy="2319128"/>
          </a:xfrm>
          <a:prstGeom prst="rect">
            <a:avLst/>
          </a:prstGeom>
          <a:noFill/>
          <a:ln>
            <a:noFill/>
          </a:ln>
        </p:spPr>
      </p:pic>
      <p:graphicFrame>
        <p:nvGraphicFramePr>
          <p:cNvPr id="5" name="Table 4">
            <a:extLst>
              <a:ext uri="{FF2B5EF4-FFF2-40B4-BE49-F238E27FC236}">
                <a16:creationId xmlns:a16="http://schemas.microsoft.com/office/drawing/2014/main" id="{2A8136C0-1BA2-4FBD-9626-3632A73ADEBB}"/>
              </a:ext>
            </a:extLst>
          </p:cNvPr>
          <p:cNvGraphicFramePr>
            <a:graphicFrameLocks noGrp="1"/>
          </p:cNvGraphicFramePr>
          <p:nvPr/>
        </p:nvGraphicFramePr>
        <p:xfrm>
          <a:off x="1546886" y="5037255"/>
          <a:ext cx="5304488" cy="1294130"/>
        </p:xfrm>
        <a:graphic>
          <a:graphicData uri="http://schemas.openxmlformats.org/drawingml/2006/table">
            <a:tbl>
              <a:tblPr firstRow="1" firstCol="1" bandRow="1">
                <a:tableStyleId>{5C22544A-7EE6-4342-B048-85BDC9FD1C3A}</a:tableStyleId>
              </a:tblPr>
              <a:tblGrid>
                <a:gridCol w="2652244">
                  <a:extLst>
                    <a:ext uri="{9D8B030D-6E8A-4147-A177-3AD203B41FA5}">
                      <a16:colId xmlns:a16="http://schemas.microsoft.com/office/drawing/2014/main" val="141733545"/>
                    </a:ext>
                  </a:extLst>
                </a:gridCol>
                <a:gridCol w="2652244">
                  <a:extLst>
                    <a:ext uri="{9D8B030D-6E8A-4147-A177-3AD203B41FA5}">
                      <a16:colId xmlns:a16="http://schemas.microsoft.com/office/drawing/2014/main" val="2071828539"/>
                    </a:ext>
                  </a:extLst>
                </a:gridCol>
              </a:tblGrid>
              <a:tr h="647065">
                <a:tc>
                  <a:txBody>
                    <a:bodyPr/>
                    <a:lstStyle/>
                    <a:p>
                      <a:pPr marL="0" marR="0" algn="ctr">
                        <a:lnSpc>
                          <a:spcPct val="115000"/>
                        </a:lnSpc>
                        <a:spcBef>
                          <a:spcPts val="1500"/>
                        </a:spcBef>
                        <a:spcAft>
                          <a:spcPts val="1500"/>
                        </a:spcAft>
                      </a:pPr>
                      <a:r>
                        <a:rPr lang="en-US" sz="15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1500"/>
                        </a:spcBef>
                        <a:spcAft>
                          <a:spcPts val="1500"/>
                        </a:spcAft>
                      </a:pPr>
                      <a:r>
                        <a:rPr lang="en-US" sz="15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0623344"/>
                  </a:ext>
                </a:extLst>
              </a:tr>
              <a:tr h="647065">
                <a:tc>
                  <a:txBody>
                    <a:bodyPr/>
                    <a:lstStyle/>
                    <a:p>
                      <a:pPr marL="0" marR="0">
                        <a:lnSpc>
                          <a:spcPct val="115000"/>
                        </a:lnSpc>
                        <a:spcBef>
                          <a:spcPts val="1500"/>
                        </a:spcBef>
                        <a:spcAft>
                          <a:spcPts val="1500"/>
                        </a:spcAft>
                      </a:pPr>
                      <a:r>
                        <a:rPr lang="en-US" sz="15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2019058"/>
                  </a:ext>
                </a:extLst>
              </a:tr>
            </a:tbl>
          </a:graphicData>
        </a:graphic>
      </p:graphicFrame>
    </p:spTree>
    <p:extLst>
      <p:ext uri="{BB962C8B-B14F-4D97-AF65-F5344CB8AC3E}">
        <p14:creationId xmlns:p14="http://schemas.microsoft.com/office/powerpoint/2010/main" val="204127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5254-4656-418C-9881-E356C9083519}"/>
              </a:ext>
            </a:extLst>
          </p:cNvPr>
          <p:cNvSpPr>
            <a:spLocks noGrp="1"/>
          </p:cNvSpPr>
          <p:nvPr>
            <p:ph type="title"/>
          </p:nvPr>
        </p:nvSpPr>
        <p:spPr>
          <a:xfrm>
            <a:off x="838200" y="145775"/>
            <a:ext cx="10515600" cy="887896"/>
          </a:xfrm>
        </p:spPr>
        <p:txBody>
          <a:bodyPr>
            <a:normAutofit/>
          </a:bodyPr>
          <a:lstStyle/>
          <a:p>
            <a:r>
              <a:rPr lang="en-US" dirty="0"/>
              <a:t>Minus</a:t>
            </a:r>
          </a:p>
        </p:txBody>
      </p:sp>
      <p:sp>
        <p:nvSpPr>
          <p:cNvPr id="3" name="Content Placeholder 2">
            <a:extLst>
              <a:ext uri="{FF2B5EF4-FFF2-40B4-BE49-F238E27FC236}">
                <a16:creationId xmlns:a16="http://schemas.microsoft.com/office/drawing/2014/main" id="{0296CCA0-F346-4414-8E03-C1DB95FDD394}"/>
              </a:ext>
            </a:extLst>
          </p:cNvPr>
          <p:cNvSpPr>
            <a:spLocks noGrp="1"/>
          </p:cNvSpPr>
          <p:nvPr>
            <p:ph idx="1"/>
          </p:nvPr>
        </p:nvSpPr>
        <p:spPr>
          <a:xfrm>
            <a:off x="838200" y="848139"/>
            <a:ext cx="10515600" cy="5864086"/>
          </a:xfrm>
        </p:spPr>
        <p:txBody>
          <a:bodyPr/>
          <a:lstStyle/>
          <a:p>
            <a:pPr marL="0" indent="0">
              <a:buNone/>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Minus operation combines results of two </a:t>
            </a:r>
            <a:r>
              <a:rPr lang="en-US" sz="1800" dirty="0">
                <a:solidFill>
                  <a:srgbClr val="D63384"/>
                </a:solidFill>
                <a:effectLst/>
                <a:latin typeface="var(--bs-font-monospace)"/>
                <a:ea typeface="Times New Roman" panose="02020603050405020304" pitchFamily="18" charset="0"/>
                <a:cs typeface="Courier New" panose="02070309020205020404" pitchFamily="49" charset="0"/>
              </a:rPr>
              <a:t>SELECT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statements and return only those in the final result, which belongs to the first set of the result.</a:t>
            </a:r>
          </a:p>
          <a:p>
            <a:pPr marL="0" indent="0">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SELECT * FROM Table1 MINUS SELECT * FROM Table2;</a:t>
            </a:r>
          </a:p>
          <a:p>
            <a:pPr marL="0" indent="0">
              <a:buNone/>
            </a:pPr>
            <a:r>
              <a:rPr lang="en-US" sz="1800" dirty="0">
                <a:latin typeface="Courier New" panose="02070309020205020404" pitchFamily="49" charset="0"/>
                <a:ea typeface="Times New Roman" panose="02020603050405020304" pitchFamily="18" charset="0"/>
                <a:cs typeface="Times New Roman" panose="02020603050405020304" pitchFamily="18" charset="0"/>
              </a:rPr>
              <a:t>OUTPUT</a:t>
            </a:r>
            <a:endParaRPr lang="en-US" sz="18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endParaRPr lang="en-US" sz="18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descr="minus set operation in sql">
            <a:extLst>
              <a:ext uri="{FF2B5EF4-FFF2-40B4-BE49-F238E27FC236}">
                <a16:creationId xmlns:a16="http://schemas.microsoft.com/office/drawing/2014/main" id="{D948E5CC-93D9-4CA7-94CA-C0F02DB32F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52862" y="1537253"/>
            <a:ext cx="4486275" cy="2027582"/>
          </a:xfrm>
          <a:prstGeom prst="rect">
            <a:avLst/>
          </a:prstGeom>
          <a:noFill/>
          <a:ln>
            <a:noFill/>
          </a:ln>
        </p:spPr>
      </p:pic>
      <p:graphicFrame>
        <p:nvGraphicFramePr>
          <p:cNvPr id="5" name="Table 4">
            <a:extLst>
              <a:ext uri="{FF2B5EF4-FFF2-40B4-BE49-F238E27FC236}">
                <a16:creationId xmlns:a16="http://schemas.microsoft.com/office/drawing/2014/main" id="{71201A48-F82A-40C9-94CB-F850D57C22B3}"/>
              </a:ext>
            </a:extLst>
          </p:cNvPr>
          <p:cNvGraphicFramePr>
            <a:graphicFrameLocks noGrp="1"/>
          </p:cNvGraphicFramePr>
          <p:nvPr/>
        </p:nvGraphicFramePr>
        <p:xfrm>
          <a:off x="2418424" y="4399000"/>
          <a:ext cx="4777506" cy="1377950"/>
        </p:xfrm>
        <a:graphic>
          <a:graphicData uri="http://schemas.openxmlformats.org/drawingml/2006/table">
            <a:tbl>
              <a:tblPr firstRow="1" firstCol="1" bandRow="1">
                <a:tableStyleId>{5C22544A-7EE6-4342-B048-85BDC9FD1C3A}</a:tableStyleId>
              </a:tblPr>
              <a:tblGrid>
                <a:gridCol w="2388753">
                  <a:extLst>
                    <a:ext uri="{9D8B030D-6E8A-4147-A177-3AD203B41FA5}">
                      <a16:colId xmlns:a16="http://schemas.microsoft.com/office/drawing/2014/main" val="2430809630"/>
                    </a:ext>
                  </a:extLst>
                </a:gridCol>
                <a:gridCol w="2388753">
                  <a:extLst>
                    <a:ext uri="{9D8B030D-6E8A-4147-A177-3AD203B41FA5}">
                      <a16:colId xmlns:a16="http://schemas.microsoft.com/office/drawing/2014/main" val="2228311605"/>
                    </a:ext>
                  </a:extLst>
                </a:gridCol>
              </a:tblGrid>
              <a:tr h="688975">
                <a:tc>
                  <a:txBody>
                    <a:bodyPr/>
                    <a:lstStyle/>
                    <a:p>
                      <a:pPr marL="0" marR="0" algn="ctr">
                        <a:lnSpc>
                          <a:spcPct val="115000"/>
                        </a:lnSpc>
                        <a:spcBef>
                          <a:spcPts val="1500"/>
                        </a:spcBef>
                        <a:spcAft>
                          <a:spcPts val="1500"/>
                        </a:spcAft>
                      </a:pPr>
                      <a:r>
                        <a:rPr lang="en-US" sz="15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1500"/>
                        </a:spcBef>
                        <a:spcAft>
                          <a:spcPts val="1500"/>
                        </a:spcAft>
                      </a:pPr>
                      <a:r>
                        <a:rPr lang="en-US" sz="15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95085445"/>
                  </a:ext>
                </a:extLst>
              </a:tr>
              <a:tr h="688975">
                <a:tc>
                  <a:txBody>
                    <a:bodyPr/>
                    <a:lstStyle/>
                    <a:p>
                      <a:pPr marL="0" marR="0">
                        <a:lnSpc>
                          <a:spcPct val="115000"/>
                        </a:lnSpc>
                        <a:spcBef>
                          <a:spcPts val="1500"/>
                        </a:spcBef>
                        <a:spcAft>
                          <a:spcPts val="150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1500"/>
                        </a:spcBef>
                        <a:spcAft>
                          <a:spcPts val="1500"/>
                        </a:spcAft>
                      </a:pPr>
                      <a:r>
                        <a:rPr lang="en-US" sz="1500" dirty="0">
                          <a:effectLst/>
                        </a:rPr>
                        <a:t>abhi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15916424"/>
                  </a:ext>
                </a:extLst>
              </a:tr>
            </a:tbl>
          </a:graphicData>
        </a:graphic>
      </p:graphicFrame>
    </p:spTree>
    <p:extLst>
      <p:ext uri="{BB962C8B-B14F-4D97-AF65-F5344CB8AC3E}">
        <p14:creationId xmlns:p14="http://schemas.microsoft.com/office/powerpoint/2010/main" val="130634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57E3-AFEB-46C1-9BCE-D8D68A514F83}"/>
              </a:ext>
            </a:extLst>
          </p:cNvPr>
          <p:cNvSpPr>
            <a:spLocks noGrp="1"/>
          </p:cNvSpPr>
          <p:nvPr>
            <p:ph type="title"/>
          </p:nvPr>
        </p:nvSpPr>
        <p:spPr>
          <a:xfrm>
            <a:off x="838200" y="145775"/>
            <a:ext cx="10515600" cy="496956"/>
          </a:xfrm>
        </p:spPr>
        <p:txBody>
          <a:bodyPr>
            <a:normAutofit fontScale="90000"/>
          </a:bodyPr>
          <a:lstStyle/>
          <a:p>
            <a:r>
              <a:rPr lang="en-US" dirty="0">
                <a:solidFill>
                  <a:srgbClr val="40424E"/>
                </a:solidFill>
                <a:latin typeface="urw-din"/>
              </a:rPr>
              <a:t>C</a:t>
            </a:r>
            <a:r>
              <a:rPr lang="en-US" b="0" i="0" dirty="0">
                <a:solidFill>
                  <a:srgbClr val="40424E"/>
                </a:solidFill>
                <a:effectLst/>
                <a:latin typeface="urw-din"/>
              </a:rPr>
              <a:t>orrelated </a:t>
            </a:r>
            <a:r>
              <a:rPr lang="en-US" dirty="0">
                <a:solidFill>
                  <a:srgbClr val="40424E"/>
                </a:solidFill>
                <a:latin typeface="urw-din"/>
              </a:rPr>
              <a:t>S</a:t>
            </a:r>
            <a:r>
              <a:rPr lang="en-US" b="0" i="0" dirty="0">
                <a:solidFill>
                  <a:srgbClr val="40424E"/>
                </a:solidFill>
                <a:effectLst/>
                <a:latin typeface="urw-din"/>
              </a:rPr>
              <a:t>ubquery</a:t>
            </a:r>
            <a:endParaRPr lang="en-US" dirty="0"/>
          </a:p>
        </p:txBody>
      </p:sp>
      <p:sp>
        <p:nvSpPr>
          <p:cNvPr id="3" name="Content Placeholder 2">
            <a:extLst>
              <a:ext uri="{FF2B5EF4-FFF2-40B4-BE49-F238E27FC236}">
                <a16:creationId xmlns:a16="http://schemas.microsoft.com/office/drawing/2014/main" id="{0EAA1F97-4D7D-44F0-8E2E-EB4A26A84906}"/>
              </a:ext>
            </a:extLst>
          </p:cNvPr>
          <p:cNvSpPr>
            <a:spLocks noGrp="1"/>
          </p:cNvSpPr>
          <p:nvPr>
            <p:ph idx="1"/>
          </p:nvPr>
        </p:nvSpPr>
        <p:spPr>
          <a:xfrm>
            <a:off x="718930" y="768626"/>
            <a:ext cx="10515600" cy="5943599"/>
          </a:xfrm>
        </p:spPr>
        <p:txBody>
          <a:bodyPr>
            <a:normAutofit lnSpcReduction="10000"/>
          </a:bodyPr>
          <a:lstStyle/>
          <a:p>
            <a:pPr marL="0" indent="0">
              <a:buNone/>
            </a:pPr>
            <a:r>
              <a:rPr lang="en-US" sz="2400" b="0" i="0" dirty="0">
                <a:solidFill>
                  <a:srgbClr val="40424E"/>
                </a:solidFill>
                <a:effectLst/>
                <a:latin typeface="urw-din"/>
              </a:rPr>
              <a:t>Oracle performs a correlated sub-query when the sub-query references a column from a table referred </a:t>
            </a:r>
            <a:r>
              <a:rPr lang="en-US" sz="2400" dirty="0">
                <a:solidFill>
                  <a:srgbClr val="40424E"/>
                </a:solidFill>
                <a:latin typeface="urw-din"/>
              </a:rPr>
              <a:t>in the parent </a:t>
            </a:r>
            <a:r>
              <a:rPr lang="en-US" sz="2400" b="0" i="0" dirty="0">
                <a:solidFill>
                  <a:srgbClr val="40424E"/>
                </a:solidFill>
                <a:effectLst/>
                <a:latin typeface="urw-din"/>
              </a:rPr>
              <a:t>s</a:t>
            </a:r>
            <a:r>
              <a:rPr lang="en-US" sz="2400" dirty="0">
                <a:solidFill>
                  <a:srgbClr val="40424E"/>
                </a:solidFill>
                <a:latin typeface="urw-din"/>
              </a:rPr>
              <a:t>tatement. </a:t>
            </a:r>
            <a:r>
              <a:rPr lang="en-US" sz="2400" b="0" i="0" dirty="0">
                <a:solidFill>
                  <a:srgbClr val="40424E"/>
                </a:solidFill>
                <a:effectLst/>
                <a:latin typeface="urw-din"/>
              </a:rPr>
              <a:t>Each subquery is executed once for every row of the outer query.</a:t>
            </a:r>
          </a:p>
          <a:p>
            <a:pPr marL="0" indent="0">
              <a:buNone/>
            </a:pPr>
            <a:endParaRPr lang="en-US" dirty="0">
              <a:solidFill>
                <a:srgbClr val="40424E"/>
              </a:solidFill>
              <a:latin typeface="urw-din"/>
            </a:endParaRPr>
          </a:p>
          <a:p>
            <a:pPr marL="0" indent="0">
              <a:buNone/>
            </a:pPr>
            <a:endParaRPr lang="en-US" b="0" i="0" dirty="0">
              <a:solidFill>
                <a:srgbClr val="40424E"/>
              </a:solidFill>
              <a:effectLst/>
              <a:latin typeface="urw-din"/>
            </a:endParaRPr>
          </a:p>
          <a:p>
            <a:pPr marL="0" indent="0">
              <a:buNone/>
            </a:pPr>
            <a:endParaRPr lang="en-US" dirty="0">
              <a:solidFill>
                <a:srgbClr val="40424E"/>
              </a:solidFill>
              <a:latin typeface="urw-din"/>
            </a:endParaRPr>
          </a:p>
          <a:p>
            <a:pPr marL="0" indent="0">
              <a:buNone/>
            </a:pPr>
            <a:endParaRPr lang="en-US" b="0" i="0" dirty="0">
              <a:solidFill>
                <a:srgbClr val="40424E"/>
              </a:solidFill>
              <a:effectLst/>
              <a:latin typeface="urw-din"/>
            </a:endParaRPr>
          </a:p>
          <a:p>
            <a:pPr marL="0" indent="0">
              <a:buNone/>
            </a:pPr>
            <a:endParaRPr lang="en-US" dirty="0">
              <a:solidFill>
                <a:srgbClr val="40424E"/>
              </a:solidFill>
              <a:latin typeface="urw-din"/>
            </a:endParaRPr>
          </a:p>
          <a:p>
            <a:pPr marL="0" indent="0">
              <a:buNone/>
            </a:pPr>
            <a:endParaRPr lang="en-US" b="0" i="0" dirty="0">
              <a:solidFill>
                <a:srgbClr val="40424E"/>
              </a:solidFill>
              <a:effectLst/>
              <a:latin typeface="urw-din"/>
            </a:endParaRPr>
          </a:p>
          <a:p>
            <a:pPr marL="0" indent="0">
              <a:buNone/>
            </a:pPr>
            <a:endParaRPr lang="en-US" sz="2400" b="0" i="0" dirty="0">
              <a:solidFill>
                <a:srgbClr val="40424E"/>
              </a:solidFill>
              <a:effectLst/>
              <a:latin typeface="urw-din"/>
            </a:endParaRPr>
          </a:p>
          <a:p>
            <a:pPr marL="0" indent="0">
              <a:buNone/>
            </a:pPr>
            <a:r>
              <a:rPr lang="en-US" sz="2400" b="0" i="0" dirty="0">
                <a:solidFill>
                  <a:srgbClr val="40424E"/>
                </a:solidFill>
                <a:effectLst/>
                <a:latin typeface="urw-din"/>
              </a:rPr>
              <a:t>A correlated subquery is evaluated once for each row processed by the parent statement. The parent statement can be a </a:t>
            </a:r>
            <a:r>
              <a:rPr lang="en-US" sz="2400" b="1" i="0" dirty="0">
                <a:solidFill>
                  <a:srgbClr val="40424E"/>
                </a:solidFill>
                <a:effectLst/>
                <a:latin typeface="urw-din"/>
              </a:rPr>
              <a:t>SELECT</a:t>
            </a:r>
            <a:r>
              <a:rPr lang="en-US" sz="2400" b="0" i="0" dirty="0">
                <a:solidFill>
                  <a:srgbClr val="40424E"/>
                </a:solidFill>
                <a:effectLst/>
                <a:latin typeface="urw-din"/>
              </a:rPr>
              <a:t>, </a:t>
            </a:r>
            <a:r>
              <a:rPr lang="en-US" sz="2400" b="1" i="0" dirty="0">
                <a:solidFill>
                  <a:srgbClr val="40424E"/>
                </a:solidFill>
                <a:effectLst/>
                <a:latin typeface="urw-din"/>
              </a:rPr>
              <a:t>UPDATE</a:t>
            </a:r>
            <a:r>
              <a:rPr lang="en-US" sz="2400" b="0" i="0" dirty="0">
                <a:solidFill>
                  <a:srgbClr val="40424E"/>
                </a:solidFill>
                <a:effectLst/>
                <a:latin typeface="urw-din"/>
              </a:rPr>
              <a:t>, or </a:t>
            </a:r>
            <a:r>
              <a:rPr lang="en-US" sz="2400" b="1" i="0" dirty="0">
                <a:solidFill>
                  <a:srgbClr val="40424E"/>
                </a:solidFill>
                <a:effectLst/>
                <a:latin typeface="urw-din"/>
              </a:rPr>
              <a:t>DELETE</a:t>
            </a:r>
            <a:r>
              <a:rPr lang="en-US" sz="2400" b="0" i="0" dirty="0">
                <a:solidFill>
                  <a:srgbClr val="40424E"/>
                </a:solidFill>
                <a:effectLst/>
                <a:latin typeface="urw-din"/>
              </a:rPr>
              <a:t> statement. </a:t>
            </a:r>
          </a:p>
          <a:p>
            <a:pPr marL="0" indent="0">
              <a:buNone/>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SELECT column1, column2, .... FROM table1 outer WHERE column1 operator (SELECT column1, column2 FROM table2 WHERE expr1 = outer.expr2);</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endParaRPr lang="en-US" b="0" i="0" dirty="0">
              <a:solidFill>
                <a:srgbClr val="40424E"/>
              </a:solidFill>
              <a:effectLst/>
              <a:latin typeface="urw-din"/>
            </a:endParaRPr>
          </a:p>
          <a:p>
            <a:pPr marL="0" indent="0">
              <a:buNone/>
            </a:pPr>
            <a:endParaRPr lang="en-US" dirty="0"/>
          </a:p>
        </p:txBody>
      </p:sp>
      <p:pic>
        <p:nvPicPr>
          <p:cNvPr id="1026" name="Picture 2" descr="SQL_Correlated_Subqueries">
            <a:extLst>
              <a:ext uri="{FF2B5EF4-FFF2-40B4-BE49-F238E27FC236}">
                <a16:creationId xmlns:a16="http://schemas.microsoft.com/office/drawing/2014/main" id="{621DC2EA-865B-4516-B644-FEB6CA3DF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88123"/>
            <a:ext cx="6526696" cy="339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61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174E-F204-496E-9197-02602090DB40}"/>
              </a:ext>
            </a:extLst>
          </p:cNvPr>
          <p:cNvSpPr>
            <a:spLocks noGrp="1"/>
          </p:cNvSpPr>
          <p:nvPr>
            <p:ph type="title"/>
          </p:nvPr>
        </p:nvSpPr>
        <p:spPr>
          <a:xfrm>
            <a:off x="838200" y="92765"/>
            <a:ext cx="10515600" cy="728871"/>
          </a:xfrm>
        </p:spPr>
        <p:txBody>
          <a:bodyPr>
            <a:normAutofit/>
          </a:bodyPr>
          <a:lstStyle/>
          <a:p>
            <a:r>
              <a:rPr lang="en-US" dirty="0">
                <a:solidFill>
                  <a:srgbClr val="40424E"/>
                </a:solidFill>
                <a:latin typeface="urw-din"/>
              </a:rPr>
              <a:t>C</a:t>
            </a:r>
            <a:r>
              <a:rPr lang="en-US" b="0" i="0" dirty="0">
                <a:solidFill>
                  <a:srgbClr val="40424E"/>
                </a:solidFill>
                <a:effectLst/>
                <a:latin typeface="urw-din"/>
              </a:rPr>
              <a:t>orrelated </a:t>
            </a:r>
            <a:r>
              <a:rPr lang="en-US" dirty="0">
                <a:solidFill>
                  <a:srgbClr val="40424E"/>
                </a:solidFill>
                <a:latin typeface="urw-din"/>
              </a:rPr>
              <a:t>S</a:t>
            </a:r>
            <a:r>
              <a:rPr lang="en-US" b="0" i="0" dirty="0">
                <a:solidFill>
                  <a:srgbClr val="40424E"/>
                </a:solidFill>
                <a:effectLst/>
                <a:latin typeface="urw-din"/>
              </a:rPr>
              <a:t>ubquery</a:t>
            </a:r>
            <a:endParaRPr lang="en-US" dirty="0"/>
          </a:p>
        </p:txBody>
      </p:sp>
      <p:sp>
        <p:nvSpPr>
          <p:cNvPr id="6" name="Content Placeholder 5">
            <a:extLst>
              <a:ext uri="{FF2B5EF4-FFF2-40B4-BE49-F238E27FC236}">
                <a16:creationId xmlns:a16="http://schemas.microsoft.com/office/drawing/2014/main" id="{A349AD29-DC99-4E39-B0D8-4BE84E0DB113}"/>
              </a:ext>
            </a:extLst>
          </p:cNvPr>
          <p:cNvSpPr>
            <a:spLocks noGrp="1"/>
          </p:cNvSpPr>
          <p:nvPr>
            <p:ph idx="1"/>
          </p:nvPr>
        </p:nvSpPr>
        <p:spPr>
          <a:xfrm>
            <a:off x="838199" y="1060174"/>
            <a:ext cx="11088757" cy="5143293"/>
          </a:xfrm>
        </p:spPr>
        <p:txBody>
          <a:bodyPr>
            <a:normAutofit fontScale="92500" lnSpcReduction="20000"/>
          </a:bodyPr>
          <a:lstStyle/>
          <a:p>
            <a:pPr algn="just" fontAlgn="base"/>
            <a:r>
              <a:rPr lang="en-US" b="0" i="0" dirty="0">
                <a:solidFill>
                  <a:srgbClr val="40424E"/>
                </a:solidFill>
                <a:effectLst/>
                <a:latin typeface="urw-din"/>
              </a:rPr>
              <a:t>A correlated subquery is one way of reading every row in a table and comparing values in each row against related data. It is used whenever a subquery must return a different result or set of results for each candidate row considered by the main query. In other words, you can use a correlated subquery to answer a multipart question whose answer depends on the value in each row processed by the parent statement.</a:t>
            </a:r>
          </a:p>
          <a:p>
            <a:pPr algn="just" fontAlgn="base"/>
            <a:r>
              <a:rPr lang="en-US" b="1" i="0" dirty="0">
                <a:solidFill>
                  <a:srgbClr val="40424E"/>
                </a:solidFill>
                <a:effectLst/>
                <a:latin typeface="urw-din"/>
              </a:rPr>
              <a:t>Nested Subqueries Versus Correlated Subqueries :</a:t>
            </a:r>
          </a:p>
          <a:p>
            <a:pPr algn="just" fontAlgn="base"/>
            <a:r>
              <a:rPr lang="en-US" b="0" i="0" dirty="0">
                <a:solidFill>
                  <a:srgbClr val="40424E"/>
                </a:solidFill>
                <a:effectLst/>
                <a:latin typeface="urw-din"/>
              </a:rPr>
              <a:t>With a normal nested subquery, the inner </a:t>
            </a:r>
            <a:r>
              <a:rPr lang="en-US" b="1" i="0" dirty="0">
                <a:solidFill>
                  <a:srgbClr val="40424E"/>
                </a:solidFill>
                <a:effectLst/>
                <a:latin typeface="urw-din"/>
              </a:rPr>
              <a:t>SELECT</a:t>
            </a:r>
            <a:r>
              <a:rPr lang="en-US" b="0" i="0" dirty="0">
                <a:solidFill>
                  <a:srgbClr val="40424E"/>
                </a:solidFill>
                <a:effectLst/>
                <a:latin typeface="urw-din"/>
              </a:rPr>
              <a:t> query runs first and executes once, returning values to be used by the main query. A correlated subquery, however, executes once for each candidate row considered by the outer query. In other words, the inner query is driven by the outer query.</a:t>
            </a:r>
            <a:br>
              <a:rPr lang="en-US" b="0" i="0" dirty="0">
                <a:solidFill>
                  <a:srgbClr val="40424E"/>
                </a:solidFill>
                <a:effectLst/>
                <a:latin typeface="urw-din"/>
              </a:rPr>
            </a:br>
            <a:endParaRPr lang="en-US" b="0" i="0" dirty="0">
              <a:solidFill>
                <a:srgbClr val="40424E"/>
              </a:solidFill>
              <a:effectLst/>
              <a:latin typeface="urw-din"/>
            </a:endParaRPr>
          </a:p>
          <a:p>
            <a:pPr algn="just" fontAlgn="base"/>
            <a:r>
              <a:rPr lang="en-US" b="1" i="0" dirty="0">
                <a:solidFill>
                  <a:srgbClr val="40424E"/>
                </a:solidFill>
                <a:effectLst/>
                <a:latin typeface="urw-din"/>
              </a:rPr>
              <a:t>NOTE :</a:t>
            </a:r>
            <a:r>
              <a:rPr lang="en-US" b="0" i="0" dirty="0">
                <a:solidFill>
                  <a:srgbClr val="40424E"/>
                </a:solidFill>
                <a:effectLst/>
                <a:latin typeface="urw-din"/>
              </a:rPr>
              <a:t> You can also use the </a:t>
            </a:r>
            <a:r>
              <a:rPr lang="en-US" b="1" i="0" dirty="0">
                <a:solidFill>
                  <a:srgbClr val="40424E"/>
                </a:solidFill>
                <a:effectLst/>
                <a:latin typeface="urw-din"/>
              </a:rPr>
              <a:t>Exist</a:t>
            </a:r>
            <a:r>
              <a:rPr lang="en-US" b="0" i="0" dirty="0">
                <a:solidFill>
                  <a:srgbClr val="40424E"/>
                </a:solidFill>
                <a:effectLst/>
                <a:latin typeface="urw-din"/>
              </a:rPr>
              <a:t>, </a:t>
            </a:r>
            <a:r>
              <a:rPr lang="en-US" b="1" i="0" dirty="0">
                <a:solidFill>
                  <a:srgbClr val="40424E"/>
                </a:solidFill>
                <a:effectLst/>
                <a:latin typeface="urw-din"/>
              </a:rPr>
              <a:t>ANY</a:t>
            </a:r>
            <a:r>
              <a:rPr lang="en-US" b="0" i="0" dirty="0">
                <a:solidFill>
                  <a:srgbClr val="40424E"/>
                </a:solidFill>
                <a:effectLst/>
                <a:latin typeface="urw-din"/>
              </a:rPr>
              <a:t> and </a:t>
            </a:r>
            <a:r>
              <a:rPr lang="en-US" b="1" i="0" dirty="0">
                <a:solidFill>
                  <a:srgbClr val="40424E"/>
                </a:solidFill>
                <a:effectLst/>
                <a:latin typeface="urw-din"/>
              </a:rPr>
              <a:t>ALL</a:t>
            </a:r>
            <a:r>
              <a:rPr lang="en-US" b="0" i="0" dirty="0">
                <a:solidFill>
                  <a:srgbClr val="40424E"/>
                </a:solidFill>
                <a:effectLst/>
                <a:latin typeface="urw-din"/>
              </a:rPr>
              <a:t> operator in a correlated subquery.</a:t>
            </a:r>
            <a:br>
              <a:rPr lang="en-US" b="0" i="0" dirty="0">
                <a:solidFill>
                  <a:srgbClr val="40424E"/>
                </a:solidFill>
                <a:effectLst/>
                <a:latin typeface="urw-din"/>
              </a:rPr>
            </a:br>
            <a:endParaRPr lang="en-US" dirty="0"/>
          </a:p>
        </p:txBody>
      </p:sp>
    </p:spTree>
    <p:extLst>
      <p:ext uri="{BB962C8B-B14F-4D97-AF65-F5344CB8AC3E}">
        <p14:creationId xmlns:p14="http://schemas.microsoft.com/office/powerpoint/2010/main" val="418046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677"/>
            <a:ext cx="10515600" cy="1055077"/>
          </a:xfrm>
        </p:spPr>
        <p:txBody>
          <a:bodyPr/>
          <a:lstStyle/>
          <a:p>
            <a:r>
              <a:rPr lang="en-US" dirty="0"/>
              <a:t> The EXISTS Operator</a:t>
            </a:r>
          </a:p>
        </p:txBody>
      </p:sp>
      <p:sp>
        <p:nvSpPr>
          <p:cNvPr id="3" name="Content Placeholder 2"/>
          <p:cNvSpPr>
            <a:spLocks noGrp="1"/>
          </p:cNvSpPr>
          <p:nvPr>
            <p:ph idx="1"/>
          </p:nvPr>
        </p:nvSpPr>
        <p:spPr>
          <a:xfrm>
            <a:off x="838200" y="1195754"/>
            <a:ext cx="10515600" cy="4981209"/>
          </a:xfrm>
        </p:spPr>
        <p:txBody>
          <a:bodyPr>
            <a:normAutofit/>
          </a:bodyPr>
          <a:lstStyle/>
          <a:p>
            <a:pPr marL="0" indent="0">
              <a:buNone/>
            </a:pPr>
            <a:r>
              <a:rPr lang="en-US" dirty="0"/>
              <a:t>Allows you to determine if the value in a correlated subquery exists. If exist, it returns true, else returns false.</a:t>
            </a:r>
          </a:p>
          <a:p>
            <a:pPr marL="0" indent="0">
              <a:buNone/>
            </a:pPr>
            <a:r>
              <a:rPr lang="en-US" b="1" dirty="0">
                <a:latin typeface="Courier New" panose="02070309020205020404" pitchFamily="49" charset="0"/>
                <a:cs typeface="Courier New" panose="02070309020205020404" pitchFamily="49" charset="0"/>
              </a:rPr>
              <a:t>Display those customer name from customer table whose customer id is found in the order table.</a:t>
            </a:r>
          </a:p>
          <a:p>
            <a:pPr marL="0" indent="0">
              <a:buNone/>
            </a:pPr>
            <a:r>
              <a:rPr lang="en-US" u="sng" dirty="0"/>
              <a:t>correlated subquery:</a:t>
            </a:r>
          </a:p>
          <a:p>
            <a:pPr marL="0" indent="0">
              <a:buNone/>
            </a:pPr>
            <a:r>
              <a:rPr lang="en-US" dirty="0"/>
              <a:t> </a:t>
            </a:r>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CustomerName</a:t>
            </a:r>
            <a:endParaRPr lang="en-US" b="1" dirty="0">
              <a:latin typeface="Courier New" panose="02070309020205020404" pitchFamily="49" charset="0"/>
              <a:cs typeface="Courier New" panose="02070309020205020404" pitchFamily="49" charset="0"/>
            </a:endParaRPr>
          </a:p>
          <a:p>
            <a:pPr marL="400050" lvl="1" indent="0">
              <a:buNone/>
            </a:pPr>
            <a:r>
              <a:rPr lang="en-US" b="1" dirty="0">
                <a:latin typeface="Courier New" panose="02070309020205020404" pitchFamily="49" charset="0"/>
                <a:cs typeface="Courier New" panose="02070309020205020404" pitchFamily="49" charset="0"/>
              </a:rPr>
              <a:t>FROM Customers  C</a:t>
            </a:r>
          </a:p>
          <a:p>
            <a:pPr marL="400050" lvl="1" indent="0">
              <a:buNone/>
            </a:pPr>
            <a:r>
              <a:rPr lang="en-US" b="1" dirty="0">
                <a:latin typeface="Courier New" panose="02070309020205020404" pitchFamily="49" charset="0"/>
                <a:cs typeface="Courier New" panose="02070309020205020404" pitchFamily="49" charset="0"/>
              </a:rPr>
              <a:t>WHERE EXISTS</a:t>
            </a:r>
          </a:p>
          <a:p>
            <a:pPr marL="400050" lvl="1" indent="0">
              <a:buNone/>
            </a:pPr>
            <a:r>
              <a:rPr lang="en-US" b="1" dirty="0">
                <a:latin typeface="Courier New" panose="02070309020205020404" pitchFamily="49" charset="0"/>
                <a:cs typeface="Courier New" panose="02070309020205020404" pitchFamily="49" charset="0"/>
              </a:rPr>
              <a:t>(SELECT * FROM ORDERS O</a:t>
            </a:r>
          </a:p>
          <a:p>
            <a:pPr marL="400050" lvl="1" indent="0">
              <a:buNone/>
            </a:pPr>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C.CustomerID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O.CustomerID</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81293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985</Words>
  <Application>Microsoft Office PowerPoint</Application>
  <PresentationFormat>Widescreen</PresentationFormat>
  <Paragraphs>159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Calibri Light</vt:lpstr>
      <vt:lpstr>Consolas</vt:lpstr>
      <vt:lpstr>Courier New</vt:lpstr>
      <vt:lpstr>Segoe UI</vt:lpstr>
      <vt:lpstr>Tahoma</vt:lpstr>
      <vt:lpstr>Times New Roman</vt:lpstr>
      <vt:lpstr>urw-din</vt:lpstr>
      <vt:lpstr>var(--bs-font-monospace)</vt:lpstr>
      <vt:lpstr>Wingdings</vt:lpstr>
      <vt:lpstr>Office Theme</vt:lpstr>
      <vt:lpstr> Set Operations and Correlated Subqueries in SQL</vt:lpstr>
      <vt:lpstr>                       Set Operations in SQL</vt:lpstr>
      <vt:lpstr>Example</vt:lpstr>
      <vt:lpstr>Union All</vt:lpstr>
      <vt:lpstr>Intersection</vt:lpstr>
      <vt:lpstr>Minus</vt:lpstr>
      <vt:lpstr>Correlated Subquery</vt:lpstr>
      <vt:lpstr>Correlated Subquery</vt:lpstr>
      <vt:lpstr> The EXISTS Operator</vt:lpstr>
      <vt:lpstr>Correlated Subquery Example</vt:lpstr>
      <vt:lpstr>Another Subquery Example</vt:lpstr>
      <vt:lpstr>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Correlated Subqueries</dc:title>
  <dc:creator>Rajendra Kumar</dc:creator>
  <cp:lastModifiedBy>Rajendra Kumar</cp:lastModifiedBy>
  <cp:revision>56</cp:revision>
  <dcterms:created xsi:type="dcterms:W3CDTF">2021-04-06T14:41:56Z</dcterms:created>
  <dcterms:modified xsi:type="dcterms:W3CDTF">2021-04-09T06:45:42Z</dcterms:modified>
</cp:coreProperties>
</file>