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18" r:id="rId3"/>
    <p:sldId id="419" r:id="rId4"/>
    <p:sldId id="415" r:id="rId5"/>
    <p:sldId id="257" r:id="rId6"/>
    <p:sldId id="272" r:id="rId7"/>
    <p:sldId id="284" r:id="rId8"/>
    <p:sldId id="420" r:id="rId9"/>
    <p:sldId id="421" r:id="rId10"/>
    <p:sldId id="422" r:id="rId11"/>
    <p:sldId id="431" r:id="rId12"/>
    <p:sldId id="271" r:id="rId13"/>
    <p:sldId id="273" r:id="rId14"/>
    <p:sldId id="258" r:id="rId15"/>
    <p:sldId id="274" r:id="rId16"/>
    <p:sldId id="417" r:id="rId17"/>
    <p:sldId id="276" r:id="rId18"/>
    <p:sldId id="285" r:id="rId19"/>
    <p:sldId id="275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239" autoAdjust="0"/>
  </p:normalViewPr>
  <p:slideViewPr>
    <p:cSldViewPr>
      <p:cViewPr>
        <p:scale>
          <a:sx n="72" d="100"/>
          <a:sy n="72" d="100"/>
        </p:scale>
        <p:origin x="-124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592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31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5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16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  <a:lvl2pPr>
              <a:defRPr baseline="0">
                <a:solidFill>
                  <a:schemeClr val="tx2"/>
                </a:solidFill>
                <a:latin typeface="Calibri" pitchFamily="34" charset="0"/>
              </a:defRPr>
            </a:lvl2pPr>
            <a:lvl3pPr>
              <a:defRPr baseline="0">
                <a:solidFill>
                  <a:schemeClr val="tx2"/>
                </a:solidFill>
                <a:latin typeface="Calibri" pitchFamily="34" charset="0"/>
              </a:defRPr>
            </a:lvl3pPr>
            <a:lvl4pPr>
              <a:defRPr baseline="0">
                <a:solidFill>
                  <a:schemeClr val="tx2"/>
                </a:solidFill>
                <a:latin typeface="Calibri" pitchFamily="34" charset="0"/>
              </a:defRPr>
            </a:lvl4pPr>
            <a:lvl5pPr>
              <a:defRPr baseline="0">
                <a:solidFill>
                  <a:schemeClr val="tx2"/>
                </a:solidFill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00C-4B8F-47F3-A16C-D0D9B116FB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FC-FB5E-4CD8-96B8-6699BA0E334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E1536C-8D64-4D00-A372-4396C9E229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summary.data.application.html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toronto.ca/~delve/" TargetMode="External"/><Relationship Id="rId4" Type="http://schemas.openxmlformats.org/officeDocument/2006/relationships/hyperlink" Target="http://lib.stat.cmu.edu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268760"/>
            <a:ext cx="7851648" cy="923528"/>
          </a:xfrm>
        </p:spPr>
        <p:txBody>
          <a:bodyPr>
            <a:normAutofit/>
          </a:bodyPr>
          <a:lstStyle/>
          <a:p>
            <a:pPr algn="ctr"/>
            <a:r>
              <a:rPr lang="tr-TR" sz="5400" dirty="0" smtClean="0"/>
              <a:t>Machine Learning</a:t>
            </a:r>
            <a:endParaRPr lang="tr-TR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4005064"/>
            <a:ext cx="7854696" cy="1752600"/>
          </a:xfrm>
        </p:spPr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Raman Singh</a:t>
            </a:r>
          </a:p>
          <a:p>
            <a:r>
              <a:rPr lang="en-IN" dirty="0" smtClean="0"/>
              <a:t>Assistant Professor, CSED</a:t>
            </a:r>
          </a:p>
          <a:p>
            <a:r>
              <a:rPr lang="en-IN" dirty="0" smtClean="0"/>
              <a:t>Raman.singh@thapar.edu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464" y="751955"/>
            <a:ext cx="4971676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330" dirty="0">
                <a:latin typeface="Times New Roman"/>
                <a:cs typeface="Times New Roman"/>
              </a:rPr>
              <a:t>Learning</a:t>
            </a:r>
            <a:r>
              <a:rPr sz="2250" i="1" spc="405" dirty="0">
                <a:latin typeface="Times New Roman"/>
                <a:cs typeface="Times New Roman"/>
              </a:rPr>
              <a:t> </a:t>
            </a:r>
            <a:r>
              <a:rPr sz="2250" i="1" spc="380" dirty="0">
                <a:latin typeface="Times New Roman"/>
                <a:cs typeface="Times New Roman"/>
              </a:rPr>
              <a:t>to</a:t>
            </a:r>
            <a:r>
              <a:rPr sz="2250" i="1" spc="405" dirty="0">
                <a:latin typeface="Times New Roman"/>
                <a:cs typeface="Times New Roman"/>
              </a:rPr>
              <a:t> </a:t>
            </a:r>
            <a:r>
              <a:rPr sz="2250" i="1" spc="350" dirty="0">
                <a:latin typeface="Times New Roman"/>
                <a:cs typeface="Times New Roman"/>
              </a:rPr>
              <a:t>Play</a:t>
            </a:r>
            <a:r>
              <a:rPr sz="2250" i="1" spc="360" dirty="0">
                <a:latin typeface="Times New Roman"/>
                <a:cs typeface="Times New Roman"/>
              </a:rPr>
              <a:t> </a:t>
            </a:r>
            <a:r>
              <a:rPr sz="2250" i="1" spc="350" dirty="0">
                <a:latin typeface="Times New Roman"/>
                <a:cs typeface="Times New Roman"/>
              </a:rPr>
              <a:t>Checkers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402" y="1288265"/>
            <a:ext cx="6982012" cy="0"/>
          </a:xfrm>
          <a:custGeom>
            <a:avLst/>
            <a:gdLst/>
            <a:ahLst/>
            <a:cxnLst/>
            <a:rect l="l" t="t" r="r" b="b"/>
            <a:pathLst>
              <a:path w="5934709">
                <a:moveTo>
                  <a:pt x="0" y="0"/>
                </a:moveTo>
                <a:lnTo>
                  <a:pt x="5934456" y="0"/>
                </a:lnTo>
              </a:path>
            </a:pathLst>
          </a:custGeom>
          <a:ln w="6096">
            <a:solidFill>
              <a:srgbClr val="DC06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4252" y="1579903"/>
            <a:ext cx="6549465" cy="2714846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1900" i="1" spc="140" dirty="0">
                <a:latin typeface="Times New Roman"/>
                <a:cs typeface="Times New Roman"/>
              </a:rPr>
              <a:t>T</a:t>
            </a:r>
            <a:r>
              <a:rPr sz="1900" i="1" spc="-190" dirty="0">
                <a:latin typeface="Times New Roman"/>
                <a:cs typeface="Times New Roman"/>
              </a:rPr>
              <a:t> </a:t>
            </a:r>
            <a:r>
              <a:rPr sz="2050" i="1" spc="-110" dirty="0">
                <a:latin typeface="Times New Roman"/>
                <a:cs typeface="Times New Roman"/>
              </a:rPr>
              <a:t>: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114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Pl</a:t>
            </a:r>
            <a:r>
              <a:rPr sz="2050" i="1" spc="5" dirty="0">
                <a:latin typeface="Times New Roman"/>
                <a:cs typeface="Times New Roman"/>
              </a:rPr>
              <a:t>a</a:t>
            </a:r>
            <a:r>
              <a:rPr sz="2050" i="1" spc="170" dirty="0">
                <a:latin typeface="Times New Roman"/>
                <a:cs typeface="Times New Roman"/>
              </a:rPr>
              <a:t>y</a:t>
            </a:r>
            <a:r>
              <a:rPr sz="2050" i="1" spc="204" dirty="0">
                <a:latin typeface="Times New Roman"/>
                <a:cs typeface="Times New Roman"/>
              </a:rPr>
              <a:t> </a:t>
            </a:r>
            <a:r>
              <a:rPr sz="2050" i="1" spc="-50" dirty="0">
                <a:latin typeface="Times New Roman"/>
                <a:cs typeface="Times New Roman"/>
              </a:rPr>
              <a:t>c</a:t>
            </a:r>
            <a:r>
              <a:rPr sz="2050" i="1" spc="40" dirty="0">
                <a:latin typeface="Times New Roman"/>
                <a:cs typeface="Times New Roman"/>
              </a:rPr>
              <a:t>he</a:t>
            </a:r>
            <a:r>
              <a:rPr sz="2050" i="1" spc="-10" dirty="0">
                <a:latin typeface="Times New Roman"/>
                <a:cs typeface="Times New Roman"/>
              </a:rPr>
              <a:t>c</a:t>
            </a:r>
            <a:r>
              <a:rPr sz="2050" i="1" spc="120" dirty="0">
                <a:latin typeface="Times New Roman"/>
                <a:cs typeface="Times New Roman"/>
              </a:rPr>
              <a:t>k</a:t>
            </a:r>
            <a:r>
              <a:rPr sz="2050" i="1" spc="10" dirty="0">
                <a:latin typeface="Times New Roman"/>
                <a:cs typeface="Times New Roman"/>
              </a:rPr>
              <a:t>ers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1900" i="1" spc="155" dirty="0">
                <a:latin typeface="Times New Roman"/>
                <a:cs typeface="Times New Roman"/>
              </a:rPr>
              <a:t>P</a:t>
            </a:r>
            <a:r>
              <a:rPr sz="1900" i="1" spc="-190" dirty="0">
                <a:latin typeface="Times New Roman"/>
                <a:cs typeface="Times New Roman"/>
              </a:rPr>
              <a:t> </a:t>
            </a:r>
            <a:r>
              <a:rPr sz="2050" i="1" spc="-110" dirty="0">
                <a:latin typeface="Times New Roman"/>
                <a:cs typeface="Times New Roman"/>
              </a:rPr>
              <a:t>: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114" dirty="0">
                <a:latin typeface="Times New Roman"/>
                <a:cs typeface="Times New Roman"/>
              </a:rPr>
              <a:t> </a:t>
            </a:r>
            <a:r>
              <a:rPr sz="2050" i="1" spc="110" dirty="0">
                <a:latin typeface="Times New Roman"/>
                <a:cs typeface="Times New Roman"/>
              </a:rPr>
              <a:t>P</a:t>
            </a:r>
            <a:r>
              <a:rPr sz="2050" i="1" spc="25" dirty="0">
                <a:latin typeface="Times New Roman"/>
                <a:cs typeface="Times New Roman"/>
              </a:rPr>
              <a:t>erce</a:t>
            </a:r>
            <a:r>
              <a:rPr sz="2050" i="1" spc="-20" dirty="0">
                <a:latin typeface="Times New Roman"/>
                <a:cs typeface="Times New Roman"/>
              </a:rPr>
              <a:t>n</a:t>
            </a:r>
            <a:r>
              <a:rPr sz="2050" i="1" spc="220" dirty="0">
                <a:latin typeface="Times New Roman"/>
                <a:cs typeface="Times New Roman"/>
              </a:rPr>
              <a:t>t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of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games</a:t>
            </a:r>
            <a:r>
              <a:rPr sz="2050" i="1" spc="135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w</a:t>
            </a:r>
            <a:r>
              <a:rPr sz="2050" i="1" spc="65" dirty="0">
                <a:latin typeface="Times New Roman"/>
                <a:cs typeface="Times New Roman"/>
              </a:rPr>
              <a:t>on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in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w</a:t>
            </a:r>
            <a:r>
              <a:rPr sz="2050" i="1" spc="30" dirty="0">
                <a:latin typeface="Times New Roman"/>
                <a:cs typeface="Times New Roman"/>
              </a:rPr>
              <a:t>orld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Times New Roman"/>
                <a:cs typeface="Times New Roman"/>
              </a:rPr>
              <a:t>tourname</a:t>
            </a:r>
            <a:r>
              <a:rPr sz="2050" i="1" spc="50" dirty="0">
                <a:latin typeface="Times New Roman"/>
                <a:cs typeface="Times New Roman"/>
              </a:rPr>
              <a:t>n</a:t>
            </a:r>
            <a:r>
              <a:rPr sz="2050" i="1" spc="220" dirty="0">
                <a:latin typeface="Times New Roman"/>
                <a:cs typeface="Times New Roman"/>
              </a:rPr>
              <a:t>t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190" dirty="0">
                <a:latin typeface="Times New Roman"/>
                <a:cs typeface="Times New Roman"/>
              </a:rPr>
              <a:t>What</a:t>
            </a:r>
            <a:r>
              <a:rPr sz="2050" i="1" spc="150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experience?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190" dirty="0">
                <a:latin typeface="Times New Roman"/>
                <a:cs typeface="Times New Roman"/>
              </a:rPr>
              <a:t>What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75" dirty="0">
                <a:latin typeface="Times New Roman"/>
                <a:cs typeface="Times New Roman"/>
              </a:rPr>
              <a:t>exactly</a:t>
            </a:r>
            <a:r>
              <a:rPr sz="2050" i="1" spc="254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should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85" dirty="0">
                <a:latin typeface="Times New Roman"/>
                <a:cs typeface="Times New Roman"/>
              </a:rPr>
              <a:t>be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25" dirty="0">
                <a:latin typeface="Times New Roman"/>
                <a:cs typeface="Times New Roman"/>
              </a:rPr>
              <a:t>learned?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How</a:t>
            </a:r>
            <a:r>
              <a:rPr sz="2050" i="1" spc="145" dirty="0">
                <a:latin typeface="Times New Roman"/>
                <a:cs typeface="Times New Roman"/>
              </a:rPr>
              <a:t> </a:t>
            </a:r>
            <a:r>
              <a:rPr sz="2050" i="1" spc="20" dirty="0">
                <a:latin typeface="Times New Roman"/>
                <a:cs typeface="Times New Roman"/>
              </a:rPr>
              <a:t>shall</a:t>
            </a:r>
            <a:r>
              <a:rPr sz="2050" i="1" spc="200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Times New Roman"/>
                <a:cs typeface="Times New Roman"/>
              </a:rPr>
              <a:t>it</a:t>
            </a:r>
            <a:r>
              <a:rPr sz="2050" i="1" spc="200" dirty="0">
                <a:latin typeface="Times New Roman"/>
                <a:cs typeface="Times New Roman"/>
              </a:rPr>
              <a:t> </a:t>
            </a:r>
            <a:r>
              <a:rPr sz="2050" i="1" spc="85" dirty="0">
                <a:latin typeface="Times New Roman"/>
                <a:cs typeface="Times New Roman"/>
              </a:rPr>
              <a:t>be</a:t>
            </a:r>
            <a:r>
              <a:rPr sz="2050" i="1" spc="195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represented?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190" dirty="0">
                <a:latin typeface="Times New Roman"/>
                <a:cs typeface="Times New Roman"/>
              </a:rPr>
              <a:t>What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lang="en-IN" sz="2050" i="1" spc="114" dirty="0">
                <a:latin typeface="Times New Roman"/>
                <a:cs typeface="Times New Roman"/>
              </a:rPr>
              <a:t>specific </a:t>
            </a:r>
            <a:r>
              <a:rPr sz="2050" i="1" spc="65" dirty="0" smtClean="0">
                <a:latin typeface="Times New Roman"/>
                <a:cs typeface="Times New Roman"/>
              </a:rPr>
              <a:t>algorithm</a:t>
            </a:r>
            <a:r>
              <a:rPr sz="2050" i="1" spc="180" dirty="0" smtClean="0">
                <a:latin typeface="Times New Roman"/>
                <a:cs typeface="Times New Roman"/>
              </a:rPr>
              <a:t> </a:t>
            </a:r>
            <a:r>
              <a:rPr sz="2050" i="1" spc="110" dirty="0">
                <a:latin typeface="Times New Roman"/>
                <a:cs typeface="Times New Roman"/>
              </a:rPr>
              <a:t>to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25" dirty="0">
                <a:latin typeface="Times New Roman"/>
                <a:cs typeface="Times New Roman"/>
              </a:rPr>
              <a:t>learn</a:t>
            </a:r>
            <a:r>
              <a:rPr sz="2050" i="1" spc="204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it?</a:t>
            </a:r>
            <a:endParaRPr sz="2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832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464" y="751955"/>
            <a:ext cx="6255124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445" dirty="0">
                <a:latin typeface="Times New Roman"/>
                <a:cs typeface="Times New Roman"/>
              </a:rPr>
              <a:t>Some</a:t>
            </a:r>
            <a:r>
              <a:rPr sz="2250" i="1" spc="380" dirty="0">
                <a:latin typeface="Times New Roman"/>
                <a:cs typeface="Times New Roman"/>
              </a:rPr>
              <a:t> </a:t>
            </a:r>
            <a:r>
              <a:rPr sz="2250" i="1" spc="305" dirty="0">
                <a:latin typeface="Times New Roman"/>
                <a:cs typeface="Times New Roman"/>
              </a:rPr>
              <a:t>Issues</a:t>
            </a:r>
            <a:r>
              <a:rPr sz="2250" i="1" spc="390" dirty="0">
                <a:latin typeface="Times New Roman"/>
                <a:cs typeface="Times New Roman"/>
              </a:rPr>
              <a:t> </a:t>
            </a:r>
            <a:r>
              <a:rPr sz="2250" i="1" spc="300" dirty="0">
                <a:latin typeface="Times New Roman"/>
                <a:cs typeface="Times New Roman"/>
              </a:rPr>
              <a:t>in</a:t>
            </a:r>
            <a:r>
              <a:rPr sz="2250" i="1" spc="385" dirty="0">
                <a:latin typeface="Times New Roman"/>
                <a:cs typeface="Times New Roman"/>
              </a:rPr>
              <a:t> </a:t>
            </a:r>
            <a:r>
              <a:rPr sz="2250" i="1" spc="380" dirty="0">
                <a:latin typeface="Times New Roman"/>
                <a:cs typeface="Times New Roman"/>
              </a:rPr>
              <a:t>Machine</a:t>
            </a:r>
            <a:r>
              <a:rPr sz="2250" i="1" spc="390" dirty="0">
                <a:latin typeface="Times New Roman"/>
                <a:cs typeface="Times New Roman"/>
              </a:rPr>
              <a:t> </a:t>
            </a:r>
            <a:r>
              <a:rPr sz="2250" i="1" spc="330" dirty="0">
                <a:latin typeface="Times New Roman"/>
                <a:cs typeface="Times New Roman"/>
              </a:rPr>
              <a:t>Learning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402" y="1288265"/>
            <a:ext cx="6982012" cy="0"/>
          </a:xfrm>
          <a:custGeom>
            <a:avLst/>
            <a:gdLst/>
            <a:ahLst/>
            <a:cxnLst/>
            <a:rect l="l" t="t" r="r" b="b"/>
            <a:pathLst>
              <a:path w="5934709">
                <a:moveTo>
                  <a:pt x="0" y="0"/>
                </a:moveTo>
                <a:lnTo>
                  <a:pt x="5934456" y="0"/>
                </a:lnTo>
              </a:path>
            </a:pathLst>
          </a:custGeom>
          <a:ln w="6096">
            <a:solidFill>
              <a:srgbClr val="DC06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4240" y="1664277"/>
            <a:ext cx="6850529" cy="472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1499"/>
              </a:lnSpc>
              <a:spcBef>
                <a:spcPts val="100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190" dirty="0">
                <a:latin typeface="Times New Roman"/>
                <a:cs typeface="Times New Roman"/>
              </a:rPr>
              <a:t>What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algorithms</a:t>
            </a:r>
            <a:r>
              <a:rPr sz="2050" i="1" spc="210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can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80" dirty="0">
                <a:latin typeface="Times New Roman"/>
                <a:cs typeface="Times New Roman"/>
              </a:rPr>
              <a:t>approximate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functions</a:t>
            </a:r>
            <a:r>
              <a:rPr sz="2050" i="1" spc="21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well </a:t>
            </a:r>
            <a:r>
              <a:rPr sz="2050" i="1" spc="-500" dirty="0">
                <a:latin typeface="Times New Roman"/>
                <a:cs typeface="Times New Roman"/>
              </a:rPr>
              <a:t> </a:t>
            </a:r>
            <a:r>
              <a:rPr sz="2050" i="1" spc="90" dirty="0">
                <a:latin typeface="Times New Roman"/>
                <a:cs typeface="Times New Roman"/>
              </a:rPr>
              <a:t>(and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when)?</a:t>
            </a:r>
            <a:endParaRPr sz="2050" dirty="0">
              <a:latin typeface="Times New Roman"/>
              <a:cs typeface="Times New Roman"/>
            </a:endParaRPr>
          </a:p>
          <a:p>
            <a:pPr marL="207645" marR="38100" indent="-195580">
              <a:lnSpc>
                <a:spcPct val="101499"/>
              </a:lnSpc>
              <a:spcBef>
                <a:spcPts val="985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How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does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Times New Roman"/>
                <a:cs typeface="Times New Roman"/>
              </a:rPr>
              <a:t>number</a:t>
            </a:r>
            <a:r>
              <a:rPr sz="2050" i="1" spc="135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of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training</a:t>
            </a:r>
            <a:r>
              <a:rPr sz="2050" i="1" spc="204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examples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lang="en-IN" sz="2050" i="1" spc="114" dirty="0" smtClean="0">
                <a:latin typeface="Times New Roman"/>
                <a:cs typeface="Times New Roman"/>
              </a:rPr>
              <a:t>impact</a:t>
            </a:r>
            <a:r>
              <a:rPr sz="2050" i="1" spc="140" dirty="0" smtClean="0">
                <a:latin typeface="Times New Roman"/>
                <a:cs typeface="Times New Roman"/>
              </a:rPr>
              <a:t> </a:t>
            </a:r>
            <a:r>
              <a:rPr sz="2050" i="1" spc="-495" dirty="0" smtClean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accuracy?</a:t>
            </a:r>
            <a:endParaRPr sz="2050" dirty="0">
              <a:latin typeface="Times New Roman"/>
              <a:cs typeface="Times New Roman"/>
            </a:endParaRPr>
          </a:p>
          <a:p>
            <a:pPr marL="207645" marR="1583690" indent="-195580">
              <a:lnSpc>
                <a:spcPct val="101499"/>
              </a:lnSpc>
              <a:spcBef>
                <a:spcPts val="980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How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does</a:t>
            </a:r>
            <a:r>
              <a:rPr sz="2050" i="1" spc="185" dirty="0">
                <a:latin typeface="Times New Roman"/>
                <a:cs typeface="Times New Roman"/>
              </a:rPr>
              <a:t> </a:t>
            </a:r>
            <a:r>
              <a:rPr sz="2050" i="1" spc="85" dirty="0">
                <a:latin typeface="Times New Roman"/>
                <a:cs typeface="Times New Roman"/>
              </a:rPr>
              <a:t>complexity</a:t>
            </a:r>
            <a:r>
              <a:rPr sz="2050" i="1" spc="229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of</a:t>
            </a:r>
            <a:r>
              <a:rPr sz="2050" i="1" spc="185" dirty="0">
                <a:latin typeface="Times New Roman"/>
                <a:cs typeface="Times New Roman"/>
              </a:rPr>
              <a:t> </a:t>
            </a:r>
            <a:r>
              <a:rPr sz="2050" i="1" spc="75" dirty="0">
                <a:latin typeface="Times New Roman"/>
                <a:cs typeface="Times New Roman"/>
              </a:rPr>
              <a:t>hypothesis </a:t>
            </a:r>
            <a:r>
              <a:rPr sz="2050" i="1" spc="-50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representation</a:t>
            </a:r>
            <a:r>
              <a:rPr sz="2050" i="1" spc="200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Times New Roman"/>
                <a:cs typeface="Times New Roman"/>
              </a:rPr>
              <a:t>impact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it?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How</a:t>
            </a:r>
            <a:r>
              <a:rPr sz="2050" i="1" spc="145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does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noisy</a:t>
            </a:r>
            <a:r>
              <a:rPr sz="2050" i="1" spc="200" dirty="0">
                <a:latin typeface="Times New Roman"/>
                <a:cs typeface="Times New Roman"/>
              </a:rPr>
              <a:t> </a:t>
            </a:r>
            <a:r>
              <a:rPr sz="2050" i="1" spc="90" dirty="0">
                <a:latin typeface="Times New Roman"/>
                <a:cs typeface="Times New Roman"/>
              </a:rPr>
              <a:t>data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114" dirty="0">
                <a:latin typeface="Times New Roman"/>
                <a:cs typeface="Times New Roman"/>
              </a:rPr>
              <a:t>in</a:t>
            </a:r>
            <a:r>
              <a:rPr sz="2050" i="1" spc="70" dirty="0">
                <a:latin typeface="Times New Roman"/>
                <a:cs typeface="Times New Roman"/>
              </a:rPr>
              <a:t> </a:t>
            </a:r>
            <a:r>
              <a:rPr lang="en-IN" sz="2050" i="1" spc="140" dirty="0" smtClean="0">
                <a:latin typeface="Times New Roman"/>
                <a:cs typeface="Times New Roman"/>
              </a:rPr>
              <a:t>impact</a:t>
            </a:r>
            <a:r>
              <a:rPr sz="2050" i="1" spc="200" dirty="0" smtClean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accuracy?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190" dirty="0">
                <a:latin typeface="Times New Roman"/>
                <a:cs typeface="Times New Roman"/>
              </a:rPr>
              <a:t>What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are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114" dirty="0">
                <a:latin typeface="Times New Roman"/>
                <a:cs typeface="Times New Roman"/>
              </a:rPr>
              <a:t>the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theoretical</a:t>
            </a:r>
            <a:r>
              <a:rPr sz="2050" i="1" spc="250" dirty="0">
                <a:latin typeface="Times New Roman"/>
                <a:cs typeface="Times New Roman"/>
              </a:rPr>
              <a:t> </a:t>
            </a:r>
            <a:r>
              <a:rPr sz="2050" i="1" spc="75" dirty="0">
                <a:latin typeface="Times New Roman"/>
                <a:cs typeface="Times New Roman"/>
              </a:rPr>
              <a:t>limits</a:t>
            </a:r>
            <a:r>
              <a:rPr sz="2050" i="1" spc="229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of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40" dirty="0">
                <a:latin typeface="Times New Roman"/>
                <a:cs typeface="Times New Roman"/>
              </a:rPr>
              <a:t>learnability?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How</a:t>
            </a:r>
            <a:r>
              <a:rPr sz="2050" i="1" spc="145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can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prior</a:t>
            </a:r>
            <a:r>
              <a:rPr sz="2050" i="1" spc="17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knowledge</a:t>
            </a:r>
            <a:r>
              <a:rPr sz="2050" i="1" spc="200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of</a:t>
            </a:r>
            <a:r>
              <a:rPr sz="2050" i="1" spc="170" dirty="0">
                <a:latin typeface="Times New Roman"/>
                <a:cs typeface="Times New Roman"/>
              </a:rPr>
              <a:t> </a:t>
            </a:r>
            <a:r>
              <a:rPr sz="2050" i="1" spc="20" dirty="0">
                <a:latin typeface="Times New Roman"/>
                <a:cs typeface="Times New Roman"/>
              </a:rPr>
              <a:t>learner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help?</a:t>
            </a:r>
            <a:endParaRPr sz="2050" dirty="0">
              <a:latin typeface="Times New Roman"/>
              <a:cs typeface="Times New Roman"/>
            </a:endParaRPr>
          </a:p>
          <a:p>
            <a:pPr marL="207645" marR="224154" indent="-195580">
              <a:lnSpc>
                <a:spcPct val="101499"/>
              </a:lnSpc>
              <a:spcBef>
                <a:spcPts val="985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190" dirty="0">
                <a:latin typeface="Times New Roman"/>
                <a:cs typeface="Times New Roman"/>
              </a:rPr>
              <a:t>What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25" dirty="0">
                <a:latin typeface="Times New Roman"/>
                <a:cs typeface="Times New Roman"/>
              </a:rPr>
              <a:t>clues</a:t>
            </a:r>
            <a:r>
              <a:rPr sz="2050" i="1" spc="200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can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we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75" dirty="0">
                <a:latin typeface="Times New Roman"/>
                <a:cs typeface="Times New Roman"/>
              </a:rPr>
              <a:t>get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85" dirty="0">
                <a:latin typeface="Times New Roman"/>
                <a:cs typeface="Times New Roman"/>
              </a:rPr>
              <a:t>from</a:t>
            </a:r>
            <a:r>
              <a:rPr sz="2050" i="1" spc="15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biological</a:t>
            </a:r>
            <a:r>
              <a:rPr sz="2050" i="1" spc="250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learning </a:t>
            </a:r>
            <a:r>
              <a:rPr sz="2050" i="1" spc="-495" dirty="0">
                <a:latin typeface="Times New Roman"/>
                <a:cs typeface="Times New Roman"/>
              </a:rPr>
              <a:t> </a:t>
            </a:r>
            <a:r>
              <a:rPr sz="2050" i="1" spc="85" dirty="0">
                <a:latin typeface="Times New Roman"/>
                <a:cs typeface="Times New Roman"/>
              </a:rPr>
              <a:t>systems?</a:t>
            </a:r>
            <a:endParaRPr sz="2050" dirty="0">
              <a:latin typeface="Times New Roman"/>
              <a:cs typeface="Times New Roman"/>
            </a:endParaRPr>
          </a:p>
          <a:p>
            <a:pPr marL="207645" marR="1854835" indent="-195580">
              <a:lnSpc>
                <a:spcPct val="101499"/>
              </a:lnSpc>
              <a:spcBef>
                <a:spcPts val="980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How</a:t>
            </a:r>
            <a:r>
              <a:rPr sz="2050" i="1" spc="145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can</a:t>
            </a:r>
            <a:r>
              <a:rPr sz="2050" i="1" spc="170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Times New Roman"/>
                <a:cs typeface="Times New Roman"/>
              </a:rPr>
              <a:t>systems</a:t>
            </a:r>
            <a:r>
              <a:rPr sz="2050" i="1" spc="145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alter</a:t>
            </a:r>
            <a:r>
              <a:rPr sz="2050" i="1" spc="190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their</a:t>
            </a:r>
            <a:r>
              <a:rPr sz="2050" i="1" spc="195" dirty="0">
                <a:latin typeface="Times New Roman"/>
                <a:cs typeface="Times New Roman"/>
              </a:rPr>
              <a:t> </a:t>
            </a:r>
            <a:r>
              <a:rPr sz="2050" i="1" spc="65" dirty="0">
                <a:latin typeface="Times New Roman"/>
                <a:cs typeface="Times New Roman"/>
              </a:rPr>
              <a:t>own </a:t>
            </a:r>
            <a:r>
              <a:rPr sz="2050" i="1" spc="-495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representations?</a:t>
            </a:r>
            <a:endParaRPr sz="2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019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12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i="1"/>
              <a:t>P </a:t>
            </a:r>
            <a:r>
              <a:rPr lang="tr-TR"/>
              <a:t>(</a:t>
            </a:r>
            <a:r>
              <a:rPr lang="tr-TR" i="1"/>
              <a:t>Y </a:t>
            </a:r>
            <a:r>
              <a:rPr lang="tr-TR"/>
              <a:t>| </a:t>
            </a:r>
            <a:r>
              <a:rPr lang="tr-TR" i="1"/>
              <a:t>X </a:t>
            </a:r>
            <a:r>
              <a:rPr lang="tr-TR"/>
              <a:t>) probability that somebody who buys </a:t>
            </a:r>
            <a:r>
              <a:rPr lang="tr-TR" i="1"/>
              <a:t>X</a:t>
            </a:r>
            <a:r>
              <a:rPr lang="tr-TR"/>
              <a:t> also buys </a:t>
            </a:r>
            <a:r>
              <a:rPr lang="tr-TR" i="1"/>
              <a:t>Y </a:t>
            </a:r>
            <a:r>
              <a:rPr lang="tr-TR"/>
              <a:t>where </a:t>
            </a:r>
            <a:r>
              <a:rPr lang="tr-TR" i="1"/>
              <a:t>X</a:t>
            </a:r>
            <a:r>
              <a:rPr lang="tr-TR"/>
              <a:t> and </a:t>
            </a:r>
            <a:r>
              <a:rPr lang="tr-TR" i="1"/>
              <a:t>Y</a:t>
            </a:r>
            <a:r>
              <a:rPr lang="tr-TR"/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</a:p>
          <a:p>
            <a:pPr>
              <a:buFont typeface="Wingdings" pitchFamily="2" charset="2"/>
              <a:buNone/>
            </a:pPr>
            <a:r>
              <a:rPr lang="tr-TR"/>
              <a:t>	Example: </a:t>
            </a:r>
            <a:r>
              <a:rPr lang="tr-TR" i="1"/>
              <a:t>P </a:t>
            </a:r>
            <a:r>
              <a:rPr lang="tr-TR"/>
              <a:t>( chips | beer 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44675"/>
            <a:ext cx="3322638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FF33CC"/>
                </a:solidFill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FF00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Medical </a:t>
            </a:r>
            <a:r>
              <a:rPr lang="tr-TR" dirty="0">
                <a:solidFill>
                  <a:schemeClr val="accent1"/>
                </a:solidFill>
              </a:rPr>
              <a:t>diagnosis: </a:t>
            </a:r>
            <a:r>
              <a:rPr lang="tr-TR" dirty="0"/>
              <a:t>From symptoms to </a:t>
            </a:r>
            <a:r>
              <a:rPr lang="tr-TR" dirty="0" smtClean="0"/>
              <a:t>illnesses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Biometrics: </a:t>
            </a:r>
            <a:r>
              <a:rPr lang="tr-TR" dirty="0" smtClean="0"/>
              <a:t>Recognition/authentication using physical and/or behavioral characteristics: Face, iris, signature, etc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435600" y="5857892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AT&amp;T </a:t>
            </a:r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Laboratories, Cambridge </a:t>
            </a:r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UK</a:t>
            </a:r>
            <a:endParaRPr lang="tr-TR" sz="1400" dirty="0">
              <a:solidFill>
                <a:schemeClr val="accent1"/>
              </a:solidFill>
              <a:latin typeface="Lucida Bright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 smtClean="0">
                <a:latin typeface="Symbol" pitchFamily="18" charset="2"/>
              </a:rPr>
              <a:t>q 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 smtClean="0">
                <a:latin typeface="Symbol" pitchFamily="18" charset="2"/>
              </a:rPr>
              <a:t> q </a:t>
            </a:r>
            <a:r>
              <a:rPr lang="tr-TR" dirty="0" smtClean="0"/>
              <a:t>parameters</a:t>
            </a:r>
            <a:endParaRPr lang="tr-TR" dirty="0"/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</a:t>
            </a:r>
            <a:r>
              <a:rPr lang="tr-TR" dirty="0" smtClean="0"/>
              <a:t>steering</a:t>
            </a:r>
            <a:endParaRPr lang="tr-TR" dirty="0"/>
          </a:p>
          <a:p>
            <a:r>
              <a:rPr lang="tr-TR" dirty="0"/>
              <a:t>Kinematics of a robot arm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(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x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,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y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400" dirty="0">
                <a:solidFill>
                  <a:schemeClr val="accent1"/>
                </a:solidFill>
                <a:latin typeface="+mn-lt"/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B08C374F-A733-421D-8E24-0037D2622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8229600" cy="7943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Course 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5F97859E-EBCA-4313-A4B5-F9D20F5C0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132855"/>
            <a:ext cx="8153400" cy="428540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Subject: </a:t>
            </a:r>
            <a:r>
              <a:rPr lang="en-US" altLang="ko-KR" sz="2200" dirty="0" smtClean="0">
                <a:ea typeface="굴림" panose="020B0600000101010101" pitchFamily="34" charset="-127"/>
              </a:rPr>
              <a:t>Machine Learning</a:t>
            </a:r>
            <a:endParaRPr lang="en-US" altLang="ko-KR" sz="2200" dirty="0">
              <a:ea typeface="굴림" panose="020B0600000101010101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Course Code: </a:t>
            </a:r>
            <a:r>
              <a:rPr lang="en-US" altLang="ko-KR" sz="2200" dirty="0" smtClean="0">
                <a:ea typeface="굴림" panose="020B0600000101010101" pitchFamily="34" charset="-127"/>
              </a:rPr>
              <a:t>UML501</a:t>
            </a:r>
            <a:endParaRPr lang="en-US" altLang="ko-KR" sz="2200" dirty="0">
              <a:ea typeface="굴림" panose="020B0600000101010101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Credit: </a:t>
            </a:r>
            <a:r>
              <a:rPr lang="en-US" altLang="ko-KR" sz="2200" dirty="0">
                <a:ea typeface="굴림" panose="020B0600000101010101" pitchFamily="34" charset="-127"/>
              </a:rPr>
              <a:t>4.0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200" dirty="0">
              <a:ea typeface="굴림" panose="020B0600000101010101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Evaluation Criteria:</a:t>
            </a:r>
          </a:p>
          <a:p>
            <a:pPr eaLnBrk="1" hangingPunct="1"/>
            <a:r>
              <a:rPr lang="en-US" altLang="ko-KR" sz="2000" dirty="0">
                <a:ea typeface="굴림" panose="020B0600000101010101" pitchFamily="34" charset="-127"/>
              </a:rPr>
              <a:t>Quizzes and Lab Evaluation </a:t>
            </a:r>
            <a:endParaRPr lang="en-US" altLang="ko-KR" sz="2000" dirty="0" smtClean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000" dirty="0" smtClean="0">
                <a:ea typeface="굴림" panose="020B0600000101010101" pitchFamily="34" charset="-127"/>
              </a:rPr>
              <a:t>Mid </a:t>
            </a:r>
            <a:r>
              <a:rPr lang="en-US" altLang="ko-KR" sz="2000" dirty="0">
                <a:ea typeface="굴림" panose="020B0600000101010101" pitchFamily="34" charset="-127"/>
              </a:rPr>
              <a:t>Semester Test (MST</a:t>
            </a:r>
            <a:r>
              <a:rPr lang="en-US" altLang="ko-KR" sz="2000" dirty="0" smtClean="0">
                <a:ea typeface="굴림" panose="020B0600000101010101" pitchFamily="34" charset="-127"/>
              </a:rPr>
              <a:t>)/ End </a:t>
            </a:r>
            <a:r>
              <a:rPr lang="en-US" altLang="ko-KR" sz="2000" dirty="0">
                <a:ea typeface="굴림" panose="020B0600000101010101" pitchFamily="34" charset="-127"/>
              </a:rPr>
              <a:t>Semester Test (EST</a:t>
            </a:r>
            <a:r>
              <a:rPr lang="en-US" altLang="ko-KR" sz="2000" dirty="0" smtClean="0">
                <a:ea typeface="굴림" panose="020B0600000101010101" pitchFamily="34" charset="-127"/>
              </a:rPr>
              <a:t>)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Learning “what normally happens”</a:t>
            </a:r>
          </a:p>
          <a:p>
            <a:r>
              <a:rPr lang="tr-TR"/>
              <a:t>No output</a:t>
            </a:r>
          </a:p>
          <a:p>
            <a:r>
              <a:rPr lang="tr-TR"/>
              <a:t>Clustering: Grouping similar instances</a:t>
            </a:r>
          </a:p>
          <a:p>
            <a:r>
              <a:rPr lang="tr-TR"/>
              <a:t>Example applications</a:t>
            </a:r>
          </a:p>
          <a:p>
            <a:pPr lvl="1"/>
            <a:r>
              <a:rPr lang="tr-TR" sz="2400"/>
              <a:t>Customer segmentation in CRM</a:t>
            </a:r>
          </a:p>
          <a:p>
            <a:pPr lvl="1"/>
            <a:r>
              <a:rPr lang="tr-TR" sz="2400"/>
              <a:t>Image compression: Color quantization</a:t>
            </a:r>
          </a:p>
          <a:p>
            <a:pPr lvl="1"/>
            <a:r>
              <a:rPr lang="tr-TR" sz="2400"/>
              <a:t>Bioinformatics: Learning motifs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dirty="0">
                <a:solidFill>
                  <a:schemeClr val="accent1"/>
                </a:solidFill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21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UCI Repository: </a:t>
            </a:r>
            <a:r>
              <a:rPr lang="tr-TR" sz="2000" dirty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 dirty="0">
              <a:solidFill>
                <a:srgbClr val="3333FF"/>
              </a:solidFill>
            </a:endParaRPr>
          </a:p>
          <a:p>
            <a:r>
              <a:rPr lang="tr-TR" dirty="0"/>
              <a:t>UCI KDD Archive: </a:t>
            </a:r>
            <a:r>
              <a:rPr lang="tr-TR" sz="2000" dirty="0">
                <a:hlinkClick r:id="rId3"/>
              </a:rPr>
              <a:t>http://kdd.ics.uci.edu/summary.data.application.html</a:t>
            </a:r>
            <a:endParaRPr lang="tr-TR" sz="2000" dirty="0"/>
          </a:p>
          <a:p>
            <a:r>
              <a:rPr lang="tr-TR" dirty="0"/>
              <a:t>Statlib: </a:t>
            </a:r>
            <a:r>
              <a:rPr lang="tr-TR" sz="2000" dirty="0">
                <a:hlinkClick r:id="rId4"/>
              </a:rPr>
              <a:t>http://lib.stat.cmu.edu/</a:t>
            </a:r>
            <a:endParaRPr lang="tr-TR" sz="2000" dirty="0"/>
          </a:p>
          <a:p>
            <a:r>
              <a:rPr lang="tr-TR" dirty="0"/>
              <a:t>Delve: </a:t>
            </a:r>
            <a:r>
              <a:rPr lang="tr-TR" sz="2000" dirty="0">
                <a:hlinkClick r:id="rId5"/>
              </a:rPr>
              <a:t>http://www.cs.utoronto.ca/~delve/</a:t>
            </a:r>
            <a:endParaRPr lang="tr-TR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22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Journals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/>
              <a:t>Journal of Machine Learning Research </a:t>
            </a:r>
            <a:r>
              <a:rPr lang="tr-TR">
                <a:hlinkClick r:id="rId2"/>
              </a:rPr>
              <a:t>www.jmlr.org</a:t>
            </a:r>
            <a:endParaRPr lang="tr-TR"/>
          </a:p>
          <a:p>
            <a:r>
              <a:rPr lang="tr-TR"/>
              <a:t>Machine Learning </a:t>
            </a:r>
          </a:p>
          <a:p>
            <a:r>
              <a:rPr lang="tr-TR"/>
              <a:t>Neural Computation</a:t>
            </a:r>
          </a:p>
          <a:p>
            <a:r>
              <a:rPr lang="tr-TR"/>
              <a:t>Neural Networks</a:t>
            </a:r>
          </a:p>
          <a:p>
            <a:r>
              <a:rPr lang="tr-TR"/>
              <a:t>IEEE Transactions on Neural Networks</a:t>
            </a:r>
          </a:p>
          <a:p>
            <a:r>
              <a:rPr lang="tr-TR"/>
              <a:t>IEEE Transactions on Pattern Analysis and Machine Intelligence</a:t>
            </a:r>
          </a:p>
          <a:p>
            <a:r>
              <a:rPr lang="tr-TR"/>
              <a:t>Annals of Statistics</a:t>
            </a:r>
          </a:p>
          <a:p>
            <a:r>
              <a:rPr lang="tr-TR"/>
              <a:t>Journal of the American Statistical Association</a:t>
            </a:r>
          </a:p>
          <a:p>
            <a:r>
              <a:rPr lang="tr-TR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23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Resources: Conferences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European </a:t>
            </a:r>
            <a:r>
              <a:rPr lang="tr-TR" sz="2400" dirty="0"/>
              <a:t>Conference on Machine Learning (ECML)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Neural </a:t>
            </a:r>
            <a:r>
              <a:rPr lang="tr-TR" sz="2400" dirty="0"/>
              <a:t>Information Processing Systems (NIPS)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Uncertainty </a:t>
            </a:r>
            <a:r>
              <a:rPr lang="tr-TR" sz="2400" dirty="0"/>
              <a:t>in Artificial Intelligence (UAI)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Computational </a:t>
            </a:r>
            <a:r>
              <a:rPr lang="tr-TR" sz="2400" dirty="0"/>
              <a:t>Learning Theory (COLT)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</a:t>
            </a:r>
            <a:r>
              <a:rPr lang="tr-TR" sz="2400" dirty="0"/>
              <a:t>Conference on </a:t>
            </a:r>
            <a:r>
              <a:rPr lang="tr-TR" sz="2400" dirty="0" smtClean="0"/>
              <a:t>Artificial Neural </a:t>
            </a:r>
            <a:r>
              <a:rPr lang="tr-TR" sz="2400" dirty="0"/>
              <a:t>Networks </a:t>
            </a:r>
            <a:r>
              <a:rPr lang="tr-TR" sz="2400" dirty="0" smtClean="0"/>
              <a:t>(ICANN)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Pattern Recognition (ICPR)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...</a:t>
            </a:r>
            <a:endParaRPr lang="tr-TR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726868E4-EE09-49E0-8705-85451B987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34" charset="-127"/>
              </a:rPr>
              <a:t>Books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95FFDAE9-379E-4242-B9A9-48986B8D9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ea typeface="굴림" panose="020B0600000101010101" pitchFamily="34" charset="-127"/>
              </a:rPr>
              <a:t>Text Books:</a:t>
            </a:r>
          </a:p>
          <a:p>
            <a:pPr algn="just"/>
            <a:r>
              <a:rPr lang="en-US" altLang="ko-KR" sz="2400" dirty="0">
                <a:ea typeface="굴림" panose="020B0600000101010101" pitchFamily="34" charset="-127"/>
              </a:rPr>
              <a:t>1. Machine Learning, Tom Mitchell, McGraw Hill, </a:t>
            </a:r>
            <a:r>
              <a:rPr lang="en-US" altLang="ko-KR" sz="2400" dirty="0" smtClean="0">
                <a:ea typeface="굴림" panose="020B0600000101010101" pitchFamily="34" charset="-127"/>
              </a:rPr>
              <a:t>1997, 1</a:t>
            </a:r>
            <a:r>
              <a:rPr lang="en-US" altLang="ko-KR" sz="2400" baseline="30000" dirty="0" smtClean="0">
                <a:ea typeface="굴림" panose="020B0600000101010101" pitchFamily="34" charset="-127"/>
              </a:rPr>
              <a:t>st</a:t>
            </a:r>
            <a:r>
              <a:rPr lang="en-US" altLang="ko-KR" sz="2400" dirty="0" smtClean="0">
                <a:ea typeface="굴림" panose="020B0600000101010101" pitchFamily="34" charset="-127"/>
              </a:rPr>
              <a:t> Edition.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algn="just"/>
            <a:r>
              <a:rPr lang="en-US" altLang="ko-KR" sz="2400" dirty="0">
                <a:ea typeface="굴림" panose="020B0600000101010101" pitchFamily="34" charset="-127"/>
              </a:rPr>
              <a:t>2. Introduction to Machine Learning, by </a:t>
            </a:r>
            <a:r>
              <a:rPr lang="en-US" altLang="ko-KR" sz="2400" dirty="0" err="1">
                <a:ea typeface="굴림" panose="020B0600000101010101" pitchFamily="34" charset="-127"/>
              </a:rPr>
              <a:t>Alpaydin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Ethem</a:t>
            </a:r>
            <a:r>
              <a:rPr lang="en-US" altLang="ko-KR" sz="2400" dirty="0">
                <a:ea typeface="굴림" panose="020B0600000101010101" pitchFamily="34" charset="-127"/>
              </a:rPr>
              <a:t>, 2014, 3rd </a:t>
            </a:r>
            <a:r>
              <a:rPr lang="en-US" altLang="ko-KR" sz="2400" dirty="0" smtClean="0">
                <a:ea typeface="굴림" panose="020B0600000101010101" pitchFamily="34" charset="-127"/>
              </a:rPr>
              <a:t>Edition.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needs to be adapted to particular cases (user biometrics)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What We Talk About When We  Talk About“Learning”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general models from a data of particular examples </a:t>
            </a:r>
          </a:p>
          <a:p>
            <a:r>
              <a:rPr lang="tr-TR" dirty="0"/>
              <a:t>Data is cheap and abundant (data warehouses, data marts); knowledge is expensive and scarce. </a:t>
            </a:r>
          </a:p>
          <a:p>
            <a:r>
              <a:rPr lang="tr-TR" dirty="0"/>
              <a:t>Example in retail: Customer transactions to consumer behavior: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tr-TR" i="1" dirty="0"/>
              <a:t>People who bought </a:t>
            </a:r>
            <a:r>
              <a:rPr lang="tr-TR" i="1" dirty="0" smtClean="0"/>
              <a:t>“Blink” </a:t>
            </a:r>
            <a:r>
              <a:rPr lang="tr-TR" i="1" dirty="0"/>
              <a:t>also bought </a:t>
            </a:r>
            <a:r>
              <a:rPr lang="tr-TR" i="1" dirty="0" smtClean="0"/>
              <a:t>“Outliers”  </a:t>
            </a:r>
            <a:r>
              <a:rPr lang="tr-TR" i="1" dirty="0"/>
              <a:t>(www.amazon.com)</a:t>
            </a:r>
          </a:p>
          <a:p>
            <a:r>
              <a:rPr lang="tr-TR" dirty="0"/>
              <a:t>Build a model that is </a:t>
            </a:r>
            <a:r>
              <a:rPr lang="tr-TR" i="1" dirty="0">
                <a:solidFill>
                  <a:schemeClr val="accent1"/>
                </a:solidFill>
              </a:rPr>
              <a:t>a good and useful approximation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 smtClean="0"/>
              <a:t>Control, robotics, </a:t>
            </a:r>
            <a:r>
              <a:rPr lang="tr-TR" dirty="0"/>
              <a:t>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</a:t>
            </a:r>
            <a:r>
              <a:rPr lang="tr-TR" dirty="0" smtClean="0"/>
              <a:t>Spam filters, intrusion detection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Optimize a performance criterion using example data or past experience.</a:t>
            </a:r>
          </a:p>
          <a:p>
            <a:r>
              <a:rPr lang="tr-TR"/>
              <a:t>Role of Statistics: Inference from a sample</a:t>
            </a:r>
          </a:p>
          <a:p>
            <a:r>
              <a:rPr lang="tr-TR"/>
              <a:t>Role of Computer science: Efficient algorithms to</a:t>
            </a:r>
          </a:p>
          <a:p>
            <a:pPr lvl="1"/>
            <a:r>
              <a:rPr lang="tr-TR" sz="2400"/>
              <a:t>Solve the optimization problem</a:t>
            </a:r>
          </a:p>
          <a:p>
            <a:pPr lvl="1"/>
            <a:r>
              <a:rPr lang="tr-TR" sz="2400"/>
              <a:t>Representing and evaluating the model for inference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Why Machine </a:t>
            </a:r>
            <a:r>
              <a:rPr lang="tr-TR" dirty="0" smtClean="0"/>
              <a:t>Learning?</a:t>
            </a:r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848872" cy="4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8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464" y="751955"/>
            <a:ext cx="5946588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570" dirty="0">
                <a:latin typeface="Times New Roman"/>
                <a:cs typeface="Times New Roman"/>
              </a:rPr>
              <a:t>What</a:t>
            </a:r>
            <a:r>
              <a:rPr sz="2250" i="1" spc="365" dirty="0">
                <a:latin typeface="Times New Roman"/>
                <a:cs typeface="Times New Roman"/>
              </a:rPr>
              <a:t> </a:t>
            </a:r>
            <a:r>
              <a:rPr sz="2250" i="1" spc="195" dirty="0">
                <a:latin typeface="Times New Roman"/>
                <a:cs typeface="Times New Roman"/>
              </a:rPr>
              <a:t>is</a:t>
            </a:r>
            <a:r>
              <a:rPr sz="2250" i="1" spc="409" dirty="0">
                <a:latin typeface="Times New Roman"/>
                <a:cs typeface="Times New Roman"/>
              </a:rPr>
              <a:t> the</a:t>
            </a:r>
            <a:r>
              <a:rPr sz="2250" i="1" spc="390" dirty="0">
                <a:latin typeface="Times New Roman"/>
                <a:cs typeface="Times New Roman"/>
              </a:rPr>
              <a:t> </a:t>
            </a:r>
            <a:r>
              <a:rPr sz="2250" i="1" spc="330" dirty="0">
                <a:latin typeface="Times New Roman"/>
                <a:cs typeface="Times New Roman"/>
              </a:rPr>
              <a:t>Learning</a:t>
            </a:r>
            <a:r>
              <a:rPr sz="2250" i="1" spc="409" dirty="0">
                <a:latin typeface="Times New Roman"/>
                <a:cs typeface="Times New Roman"/>
              </a:rPr>
              <a:t> </a:t>
            </a:r>
            <a:r>
              <a:rPr sz="2250" i="1" spc="375" dirty="0">
                <a:latin typeface="Times New Roman"/>
                <a:cs typeface="Times New Roman"/>
              </a:rPr>
              <a:t>Problem?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5402" y="1288265"/>
            <a:ext cx="6982012" cy="0"/>
          </a:xfrm>
          <a:custGeom>
            <a:avLst/>
            <a:gdLst/>
            <a:ahLst/>
            <a:cxnLst/>
            <a:rect l="l" t="t" r="r" b="b"/>
            <a:pathLst>
              <a:path w="5934709">
                <a:moveTo>
                  <a:pt x="0" y="0"/>
                </a:moveTo>
                <a:lnTo>
                  <a:pt x="5934456" y="0"/>
                </a:lnTo>
              </a:path>
            </a:pathLst>
          </a:custGeom>
          <a:ln w="6096">
            <a:solidFill>
              <a:srgbClr val="DC06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8553" y="1544575"/>
            <a:ext cx="7069418" cy="3852978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50" i="1" spc="50" dirty="0">
                <a:latin typeface="Times New Roman"/>
                <a:cs typeface="Times New Roman"/>
              </a:rPr>
              <a:t>Learning</a:t>
            </a:r>
            <a:r>
              <a:rPr sz="2050" i="1" spc="204" dirty="0">
                <a:latin typeface="Times New Roman"/>
                <a:cs typeface="Times New Roman"/>
              </a:rPr>
              <a:t> </a:t>
            </a:r>
            <a:r>
              <a:rPr sz="2050" i="1" spc="220" dirty="0">
                <a:latin typeface="Times New Roman"/>
                <a:cs typeface="Times New Roman"/>
              </a:rPr>
              <a:t>=</a:t>
            </a:r>
            <a:r>
              <a:rPr sz="2050" i="1" spc="160" dirty="0">
                <a:latin typeface="Times New Roman"/>
                <a:cs typeface="Times New Roman"/>
              </a:rPr>
              <a:t> </a:t>
            </a:r>
            <a:r>
              <a:rPr sz="2050" i="1" spc="80" dirty="0">
                <a:latin typeface="Times New Roman"/>
                <a:cs typeface="Times New Roman"/>
              </a:rPr>
              <a:t>Improving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2050" i="1" spc="110" dirty="0">
                <a:latin typeface="Times New Roman"/>
                <a:cs typeface="Times New Roman"/>
              </a:rPr>
              <a:t>with</a:t>
            </a:r>
            <a:r>
              <a:rPr sz="2050" i="1" spc="210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experience</a:t>
            </a:r>
            <a:r>
              <a:rPr sz="2050" i="1" spc="260" dirty="0">
                <a:latin typeface="Times New Roman"/>
                <a:cs typeface="Times New Roman"/>
              </a:rPr>
              <a:t> </a:t>
            </a:r>
            <a:r>
              <a:rPr sz="2050" i="1" spc="110" dirty="0">
                <a:latin typeface="Times New Roman"/>
                <a:cs typeface="Times New Roman"/>
              </a:rPr>
              <a:t>at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some</a:t>
            </a:r>
            <a:r>
              <a:rPr sz="2050" i="1" spc="140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Times New Roman"/>
                <a:cs typeface="Times New Roman"/>
              </a:rPr>
              <a:t>task</a:t>
            </a:r>
            <a:endParaRPr sz="20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330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95" dirty="0">
                <a:latin typeface="Times New Roman"/>
                <a:cs typeface="Times New Roman"/>
              </a:rPr>
              <a:t>Impr</a:t>
            </a:r>
            <a:r>
              <a:rPr sz="2050" i="1" spc="45" dirty="0">
                <a:latin typeface="Times New Roman"/>
                <a:cs typeface="Times New Roman"/>
              </a:rPr>
              <a:t>o</a:t>
            </a:r>
            <a:r>
              <a:rPr sz="2050" i="1" spc="120" dirty="0">
                <a:latin typeface="Times New Roman"/>
                <a:cs typeface="Times New Roman"/>
              </a:rPr>
              <a:t>v</a:t>
            </a:r>
            <a:r>
              <a:rPr sz="2050" i="1" dirty="0">
                <a:latin typeface="Times New Roman"/>
                <a:cs typeface="Times New Roman"/>
              </a:rPr>
              <a:t>e</a:t>
            </a:r>
            <a:r>
              <a:rPr sz="2050" i="1" spc="135" dirty="0">
                <a:latin typeface="Times New Roman"/>
                <a:cs typeface="Times New Roman"/>
              </a:rPr>
              <a:t> </a:t>
            </a:r>
            <a:r>
              <a:rPr sz="2050" i="1" spc="-45" dirty="0">
                <a:latin typeface="Times New Roman"/>
                <a:cs typeface="Times New Roman"/>
              </a:rPr>
              <a:t>o</a:t>
            </a:r>
            <a:r>
              <a:rPr sz="2050" i="1" spc="120" dirty="0">
                <a:latin typeface="Times New Roman"/>
                <a:cs typeface="Times New Roman"/>
              </a:rPr>
              <a:t>v</a:t>
            </a:r>
            <a:r>
              <a:rPr sz="2050" i="1" spc="10" dirty="0">
                <a:latin typeface="Times New Roman"/>
                <a:cs typeface="Times New Roman"/>
              </a:rPr>
              <a:t>er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Times New Roman"/>
                <a:cs typeface="Times New Roman"/>
              </a:rPr>
              <a:t>task</a:t>
            </a:r>
            <a:r>
              <a:rPr sz="2050" i="1" spc="204" dirty="0">
                <a:latin typeface="Times New Roman"/>
                <a:cs typeface="Times New Roman"/>
              </a:rPr>
              <a:t> </a:t>
            </a:r>
            <a:r>
              <a:rPr sz="1900" i="1" spc="140" dirty="0">
                <a:latin typeface="Times New Roman"/>
                <a:cs typeface="Times New Roman"/>
              </a:rPr>
              <a:t>T</a:t>
            </a:r>
            <a:r>
              <a:rPr sz="1900" i="1" spc="-190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,</a:t>
            </a:r>
            <a:endParaRPr sz="20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19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110" dirty="0">
                <a:latin typeface="Times New Roman"/>
                <a:cs typeface="Times New Roman"/>
              </a:rPr>
              <a:t>with</a:t>
            </a:r>
            <a:r>
              <a:rPr sz="2050" i="1" spc="204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res</a:t>
            </a:r>
            <a:r>
              <a:rPr sz="2050" i="1" spc="90" dirty="0">
                <a:latin typeface="Times New Roman"/>
                <a:cs typeface="Times New Roman"/>
              </a:rPr>
              <a:t>p</a:t>
            </a:r>
            <a:r>
              <a:rPr sz="2050" i="1" spc="75" dirty="0">
                <a:latin typeface="Times New Roman"/>
                <a:cs typeface="Times New Roman"/>
              </a:rPr>
              <a:t>ect</a:t>
            </a:r>
            <a:r>
              <a:rPr sz="2050" i="1" spc="204" dirty="0">
                <a:latin typeface="Times New Roman"/>
                <a:cs typeface="Times New Roman"/>
              </a:rPr>
              <a:t> </a:t>
            </a:r>
            <a:r>
              <a:rPr sz="2050" i="1" spc="110" dirty="0">
                <a:latin typeface="Times New Roman"/>
                <a:cs typeface="Times New Roman"/>
              </a:rPr>
              <a:t>to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170" dirty="0">
                <a:latin typeface="Times New Roman"/>
                <a:cs typeface="Times New Roman"/>
              </a:rPr>
              <a:t>p</a:t>
            </a:r>
            <a:r>
              <a:rPr sz="2050" i="1" spc="50" dirty="0">
                <a:latin typeface="Times New Roman"/>
                <a:cs typeface="Times New Roman"/>
              </a:rPr>
              <a:t>erformance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measure</a:t>
            </a:r>
            <a:r>
              <a:rPr sz="2050" i="1" spc="155" dirty="0">
                <a:latin typeface="Times New Roman"/>
                <a:cs typeface="Times New Roman"/>
              </a:rPr>
              <a:t> </a:t>
            </a:r>
            <a:r>
              <a:rPr sz="1900" i="1" spc="155" dirty="0">
                <a:latin typeface="Times New Roman"/>
                <a:cs typeface="Times New Roman"/>
              </a:rPr>
              <a:t>P</a:t>
            </a:r>
            <a:r>
              <a:rPr sz="1900" i="1" spc="-190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,</a:t>
            </a:r>
            <a:endParaRPr sz="20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19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based</a:t>
            </a:r>
            <a:r>
              <a:rPr sz="2050" i="1" spc="140" dirty="0">
                <a:latin typeface="Times New Roman"/>
                <a:cs typeface="Times New Roman"/>
              </a:rPr>
              <a:t> </a:t>
            </a:r>
            <a:r>
              <a:rPr sz="2050" i="1" spc="65" dirty="0">
                <a:latin typeface="Times New Roman"/>
                <a:cs typeface="Times New Roman"/>
              </a:rPr>
              <a:t>on</a:t>
            </a:r>
            <a:r>
              <a:rPr sz="2050" i="1" spc="165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experience</a:t>
            </a:r>
            <a:r>
              <a:rPr sz="2050" i="1" spc="210" dirty="0">
                <a:latin typeface="Times New Roman"/>
                <a:cs typeface="Times New Roman"/>
              </a:rPr>
              <a:t> </a:t>
            </a:r>
            <a:r>
              <a:rPr sz="1900" i="1" spc="275" dirty="0">
                <a:latin typeface="Times New Roman"/>
                <a:cs typeface="Times New Roman"/>
              </a:rPr>
              <a:t>E</a:t>
            </a:r>
            <a:r>
              <a:rPr sz="2050" i="1" spc="275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</a:pPr>
            <a:r>
              <a:rPr sz="2050" i="1" spc="70" dirty="0">
                <a:latin typeface="Times New Roman"/>
                <a:cs typeface="Times New Roman"/>
              </a:rPr>
              <a:t>E.g.,</a:t>
            </a:r>
            <a:r>
              <a:rPr sz="2050" i="1" spc="150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Learn</a:t>
            </a:r>
            <a:r>
              <a:rPr sz="2050" i="1" spc="150" dirty="0">
                <a:latin typeface="Times New Roman"/>
                <a:cs typeface="Times New Roman"/>
              </a:rPr>
              <a:t> </a:t>
            </a:r>
            <a:r>
              <a:rPr sz="2050" i="1" spc="110" dirty="0">
                <a:latin typeface="Times New Roman"/>
                <a:cs typeface="Times New Roman"/>
              </a:rPr>
              <a:t>to</a:t>
            </a:r>
            <a:r>
              <a:rPr sz="2050" i="1" spc="20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play</a:t>
            </a:r>
            <a:r>
              <a:rPr sz="2050" i="1" spc="175" dirty="0">
                <a:latin typeface="Times New Roman"/>
                <a:cs typeface="Times New Roman"/>
              </a:rPr>
              <a:t> </a:t>
            </a:r>
            <a:r>
              <a:rPr sz="2050" i="1" spc="20" dirty="0">
                <a:latin typeface="Times New Roman"/>
                <a:cs typeface="Times New Roman"/>
              </a:rPr>
              <a:t>checkers</a:t>
            </a:r>
            <a:endParaRPr sz="20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19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1900" i="1" spc="140" dirty="0">
                <a:latin typeface="Times New Roman"/>
                <a:cs typeface="Times New Roman"/>
              </a:rPr>
              <a:t>T</a:t>
            </a:r>
            <a:r>
              <a:rPr sz="1900" i="1" spc="-190" dirty="0">
                <a:latin typeface="Times New Roman"/>
                <a:cs typeface="Times New Roman"/>
              </a:rPr>
              <a:t> </a:t>
            </a:r>
            <a:r>
              <a:rPr sz="2050" i="1" spc="-110" dirty="0">
                <a:latin typeface="Times New Roman"/>
                <a:cs typeface="Times New Roman"/>
              </a:rPr>
              <a:t>: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114" dirty="0">
                <a:latin typeface="Times New Roman"/>
                <a:cs typeface="Times New Roman"/>
              </a:rPr>
              <a:t> </a:t>
            </a:r>
            <a:r>
              <a:rPr sz="2050" i="1" spc="45" dirty="0">
                <a:latin typeface="Times New Roman"/>
                <a:cs typeface="Times New Roman"/>
              </a:rPr>
              <a:t>Pl</a:t>
            </a:r>
            <a:r>
              <a:rPr sz="2050" i="1" spc="5" dirty="0">
                <a:latin typeface="Times New Roman"/>
                <a:cs typeface="Times New Roman"/>
              </a:rPr>
              <a:t>a</a:t>
            </a:r>
            <a:r>
              <a:rPr sz="2050" i="1" spc="170" dirty="0">
                <a:latin typeface="Times New Roman"/>
                <a:cs typeface="Times New Roman"/>
              </a:rPr>
              <a:t>y</a:t>
            </a:r>
            <a:r>
              <a:rPr sz="2050" i="1" spc="204" dirty="0">
                <a:latin typeface="Times New Roman"/>
                <a:cs typeface="Times New Roman"/>
              </a:rPr>
              <a:t> </a:t>
            </a:r>
            <a:r>
              <a:rPr sz="2050" i="1" spc="-50" dirty="0">
                <a:latin typeface="Times New Roman"/>
                <a:cs typeface="Times New Roman"/>
              </a:rPr>
              <a:t>c</a:t>
            </a:r>
            <a:r>
              <a:rPr sz="2050" i="1" spc="40" dirty="0">
                <a:latin typeface="Times New Roman"/>
                <a:cs typeface="Times New Roman"/>
              </a:rPr>
              <a:t>he</a:t>
            </a:r>
            <a:r>
              <a:rPr sz="2050" i="1" spc="-10" dirty="0">
                <a:latin typeface="Times New Roman"/>
                <a:cs typeface="Times New Roman"/>
              </a:rPr>
              <a:t>c</a:t>
            </a:r>
            <a:r>
              <a:rPr sz="2050" i="1" spc="120" dirty="0">
                <a:latin typeface="Times New Roman"/>
                <a:cs typeface="Times New Roman"/>
              </a:rPr>
              <a:t>k</a:t>
            </a:r>
            <a:r>
              <a:rPr sz="2050" i="1" spc="10" dirty="0">
                <a:latin typeface="Times New Roman"/>
                <a:cs typeface="Times New Roman"/>
              </a:rPr>
              <a:t>ers</a:t>
            </a:r>
            <a:endParaRPr sz="20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19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1900" i="1" spc="155" dirty="0">
                <a:latin typeface="Times New Roman"/>
                <a:cs typeface="Times New Roman"/>
              </a:rPr>
              <a:t>P</a:t>
            </a:r>
            <a:r>
              <a:rPr sz="1900" i="1" spc="-190" dirty="0">
                <a:latin typeface="Times New Roman"/>
                <a:cs typeface="Times New Roman"/>
              </a:rPr>
              <a:t> </a:t>
            </a:r>
            <a:r>
              <a:rPr sz="2050" i="1" spc="-110" dirty="0">
                <a:latin typeface="Times New Roman"/>
                <a:cs typeface="Times New Roman"/>
              </a:rPr>
              <a:t>: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114" dirty="0">
                <a:latin typeface="Times New Roman"/>
                <a:cs typeface="Times New Roman"/>
              </a:rPr>
              <a:t> </a:t>
            </a:r>
            <a:r>
              <a:rPr sz="2050" i="1" spc="20" dirty="0">
                <a:latin typeface="Times New Roman"/>
                <a:cs typeface="Times New Roman"/>
              </a:rPr>
              <a:t>%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of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60" dirty="0">
                <a:latin typeface="Times New Roman"/>
                <a:cs typeface="Times New Roman"/>
              </a:rPr>
              <a:t>games</a:t>
            </a:r>
            <a:r>
              <a:rPr sz="2050" i="1" spc="135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w</a:t>
            </a:r>
            <a:r>
              <a:rPr sz="2050" i="1" spc="65" dirty="0">
                <a:latin typeface="Times New Roman"/>
                <a:cs typeface="Times New Roman"/>
              </a:rPr>
              <a:t>on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in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70" dirty="0">
                <a:latin typeface="Times New Roman"/>
                <a:cs typeface="Times New Roman"/>
              </a:rPr>
              <a:t>w</a:t>
            </a:r>
            <a:r>
              <a:rPr sz="2050" i="1" spc="30" dirty="0">
                <a:latin typeface="Times New Roman"/>
                <a:cs typeface="Times New Roman"/>
              </a:rPr>
              <a:t>orld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Times New Roman"/>
                <a:cs typeface="Times New Roman"/>
              </a:rPr>
              <a:t>tourname</a:t>
            </a:r>
            <a:r>
              <a:rPr sz="2050" i="1" spc="50" dirty="0">
                <a:latin typeface="Times New Roman"/>
                <a:cs typeface="Times New Roman"/>
              </a:rPr>
              <a:t>n</a:t>
            </a:r>
            <a:r>
              <a:rPr sz="2050" i="1" spc="220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1045"/>
              </a:spcBef>
            </a:pPr>
            <a:r>
              <a:rPr sz="1450" i="1" spc="665" dirty="0">
                <a:latin typeface="Times New Roman"/>
                <a:cs typeface="Times New Roman"/>
              </a:rPr>
              <a:t> </a:t>
            </a:r>
            <a:r>
              <a:rPr sz="1450" i="1" spc="140" dirty="0">
                <a:latin typeface="Times New Roman"/>
                <a:cs typeface="Times New Roman"/>
              </a:rPr>
              <a:t> </a:t>
            </a:r>
            <a:r>
              <a:rPr sz="1900" i="1" spc="190" dirty="0">
                <a:latin typeface="Times New Roman"/>
                <a:cs typeface="Times New Roman"/>
              </a:rPr>
              <a:t>E</a:t>
            </a:r>
            <a:r>
              <a:rPr sz="2050" i="1" spc="190" dirty="0">
                <a:latin typeface="Times New Roman"/>
                <a:cs typeface="Times New Roman"/>
              </a:rPr>
              <a:t>:</a:t>
            </a:r>
            <a:r>
              <a:rPr sz="2050" i="1" spc="370" dirty="0">
                <a:latin typeface="Times New Roman"/>
                <a:cs typeface="Times New Roman"/>
              </a:rPr>
              <a:t> </a:t>
            </a:r>
            <a:r>
              <a:rPr sz="2050" i="1" spc="100" dirty="0">
                <a:latin typeface="Times New Roman"/>
                <a:cs typeface="Times New Roman"/>
              </a:rPr>
              <a:t>opportunity</a:t>
            </a:r>
            <a:r>
              <a:rPr sz="2050" i="1" spc="229" dirty="0">
                <a:latin typeface="Times New Roman"/>
                <a:cs typeface="Times New Roman"/>
              </a:rPr>
              <a:t> </a:t>
            </a:r>
            <a:r>
              <a:rPr sz="2050" i="1" spc="110" dirty="0">
                <a:latin typeface="Times New Roman"/>
                <a:cs typeface="Times New Roman"/>
              </a:rPr>
              <a:t>to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play</a:t>
            </a:r>
            <a:r>
              <a:rPr sz="2050" i="1" spc="180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against</a:t>
            </a:r>
            <a:r>
              <a:rPr sz="2050" i="1" spc="204" dirty="0">
                <a:latin typeface="Times New Roman"/>
                <a:cs typeface="Times New Roman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self</a:t>
            </a:r>
            <a:endParaRPr sz="20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445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3451</TotalTime>
  <Words>932</Words>
  <Application>Microsoft Office PowerPoint</Application>
  <PresentationFormat>On-screen Show (4:3)</PresentationFormat>
  <Paragraphs>185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Machine Learning</vt:lpstr>
      <vt:lpstr>Course Introduction</vt:lpstr>
      <vt:lpstr>Books</vt:lpstr>
      <vt:lpstr>Why “Learn” ?</vt:lpstr>
      <vt:lpstr>What We Talk About When We  Talk About“Learning”</vt:lpstr>
      <vt:lpstr>Data Mining</vt:lpstr>
      <vt:lpstr>What is Machine Learning?</vt:lpstr>
      <vt:lpstr>Why Machine Learning?</vt:lpstr>
      <vt:lpstr>PowerPoint Presentation</vt:lpstr>
      <vt:lpstr>PowerPoint Presentation</vt:lpstr>
      <vt:lpstr>PowerPoint Presentation</vt:lpstr>
      <vt:lpstr>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Learning: Uses</vt:lpstr>
      <vt:lpstr>Unsupervised Learning</vt:lpstr>
      <vt:lpstr>Reinforcement Learning</vt:lpstr>
      <vt:lpstr>Resources: Datasets</vt:lpstr>
      <vt:lpstr>Resources: Journals</vt:lpstr>
      <vt:lpstr>Resources: Conferences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Raman Singh</cp:lastModifiedBy>
  <cp:revision>210</cp:revision>
  <dcterms:created xsi:type="dcterms:W3CDTF">2005-01-24T14:46:28Z</dcterms:created>
  <dcterms:modified xsi:type="dcterms:W3CDTF">2021-08-02T09:00:59Z</dcterms:modified>
</cp:coreProperties>
</file>