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830" y="1291750"/>
            <a:ext cx="812073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922" y="2486405"/>
            <a:ext cx="8314690" cy="385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634"/>
              </a:lnSpc>
              <a:spcBef>
                <a:spcPts val="100"/>
              </a:spcBef>
            </a:pPr>
            <a:r>
              <a:rPr spc="-65" dirty="0"/>
              <a:t>Linear</a:t>
            </a:r>
            <a:r>
              <a:rPr spc="-210" dirty="0"/>
              <a:t> </a:t>
            </a:r>
            <a:r>
              <a:rPr spc="-90" dirty="0"/>
              <a:t>Regression</a:t>
            </a:r>
          </a:p>
          <a:p>
            <a:pPr algn="ctr">
              <a:lnSpc>
                <a:spcPts val="4455"/>
              </a:lnSpc>
            </a:pPr>
            <a:r>
              <a:rPr sz="3950" spc="-60" dirty="0"/>
              <a:t>(Least</a:t>
            </a:r>
            <a:r>
              <a:rPr sz="3950" spc="-105" dirty="0"/>
              <a:t> </a:t>
            </a:r>
            <a:r>
              <a:rPr sz="3950" spc="-60" dirty="0"/>
              <a:t>Square</a:t>
            </a:r>
            <a:r>
              <a:rPr sz="3950" spc="-125" dirty="0"/>
              <a:t> </a:t>
            </a:r>
            <a:r>
              <a:rPr sz="3950" spc="-55" dirty="0"/>
              <a:t>Error</a:t>
            </a:r>
            <a:r>
              <a:rPr sz="3950" spc="-125" dirty="0"/>
              <a:t> </a:t>
            </a:r>
            <a:r>
              <a:rPr sz="3950" spc="-50" dirty="0"/>
              <a:t>Fit)</a:t>
            </a:r>
            <a:endParaRPr sz="3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3" y="1219200"/>
            <a:ext cx="10067643" cy="471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254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05" dirty="0"/>
              <a:t> </a:t>
            </a:r>
            <a:r>
              <a:rPr spc="-60" dirty="0"/>
              <a:t>Square</a:t>
            </a:r>
            <a:r>
              <a:rPr spc="-85" dirty="0"/>
              <a:t> </a:t>
            </a:r>
            <a:r>
              <a:rPr spc="-60" dirty="0"/>
              <a:t>Error</a:t>
            </a:r>
            <a:r>
              <a:rPr spc="-120" dirty="0"/>
              <a:t> </a:t>
            </a:r>
            <a:r>
              <a:rPr spc="-45" dirty="0"/>
              <a:t>Fit-</a:t>
            </a:r>
            <a:r>
              <a:rPr spc="-55" dirty="0"/>
              <a:t> </a:t>
            </a:r>
            <a:r>
              <a:rPr spc="-70" dirty="0"/>
              <a:t>Contd…..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2572049"/>
            <a:ext cx="15824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650" b="1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1: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420" y="2942356"/>
            <a:ext cx="7556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4860" y="3050497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2170" y="2942356"/>
            <a:ext cx="8572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8657" y="3050497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8435" y="2856945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182" y="3050497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5995" y="2942356"/>
            <a:ext cx="9194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9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2135" y="3317283"/>
            <a:ext cx="17214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4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2814" y="342538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0149" y="3231831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4854" y="342538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289" y="3689129"/>
            <a:ext cx="12922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4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240" y="379726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0110" y="3197811"/>
            <a:ext cx="643890" cy="7696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9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69850">
              <a:lnSpc>
                <a:spcPct val="100000"/>
              </a:lnSpc>
              <a:spcBef>
                <a:spcPts val="950"/>
              </a:spcBef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9041" y="3689129"/>
            <a:ext cx="7753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3252" y="379726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36206" y="3689129"/>
            <a:ext cx="270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724" y="4067035"/>
            <a:ext cx="15824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b="1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650" b="1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2: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65902" y="4362652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7887" y="4448021"/>
            <a:ext cx="9321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28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0640" y="4556186"/>
            <a:ext cx="13328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61085" algn="l"/>
              </a:tabLst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9467" y="4554682"/>
            <a:ext cx="793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6369" y="4448021"/>
            <a:ext cx="10344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9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9760" y="4556186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8570" y="4448021"/>
            <a:ext cx="9620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22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30" baseline="300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0884" y="4748191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5617" y="4941744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9577" y="4941744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0169" y="4833628"/>
            <a:ext cx="3284220" cy="31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420"/>
              </a:lnSpc>
              <a:spcBef>
                <a:spcPts val="105"/>
              </a:spcBef>
              <a:tabLst>
                <a:tab pos="1416050" algn="l"/>
                <a:tab pos="2597150" algn="l"/>
              </a:tabLst>
            </a:pP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82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37" baseline="300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R="514984" algn="r">
              <a:lnSpc>
                <a:spcPts val="880"/>
              </a:lnSpc>
              <a:tabLst>
                <a:tab pos="403225" algn="l"/>
              </a:tabLst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0842" y="5217695"/>
            <a:ext cx="6426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2520" y="5325799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7033" y="5217695"/>
            <a:ext cx="25749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231900" algn="l"/>
                <a:tab pos="2169160" algn="l"/>
              </a:tabLst>
            </a:pP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82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405" baseline="300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93640" y="5325799"/>
            <a:ext cx="12198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4655" algn="l"/>
                <a:tab pos="948055" algn="l"/>
              </a:tabLst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69645" y="5217695"/>
            <a:ext cx="270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4)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254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05" dirty="0"/>
              <a:t> </a:t>
            </a:r>
            <a:r>
              <a:rPr spc="-60" dirty="0"/>
              <a:t>Square</a:t>
            </a:r>
            <a:r>
              <a:rPr spc="-85" dirty="0"/>
              <a:t> </a:t>
            </a:r>
            <a:r>
              <a:rPr spc="-60" dirty="0"/>
              <a:t>Error</a:t>
            </a:r>
            <a:r>
              <a:rPr spc="-120" dirty="0"/>
              <a:t> </a:t>
            </a:r>
            <a:r>
              <a:rPr spc="-45" dirty="0"/>
              <a:t>Fit-</a:t>
            </a:r>
            <a:r>
              <a:rPr spc="-55" dirty="0"/>
              <a:t> </a:t>
            </a:r>
            <a:r>
              <a:rPr spc="-70" dirty="0"/>
              <a:t>Contd…..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1980" y="2652775"/>
            <a:ext cx="273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655" y="2549144"/>
            <a:ext cx="43891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502535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Multiply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330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550" spc="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466" y="2895075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3420" y="2991104"/>
            <a:ext cx="16497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0785" algn="l"/>
                <a:tab pos="1584960" algn="l"/>
              </a:tabLst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241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95" y="2887506"/>
            <a:ext cx="28524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899794" algn="l"/>
                <a:tab pos="2088514" algn="l"/>
                <a:tab pos="2467610" algn="l"/>
              </a:tabLst>
            </a:pP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𝑛𝛽</a:t>
            </a:r>
            <a:r>
              <a:rPr sz="1725" spc="7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300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1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ˆ(</a:t>
            </a:r>
            <a:r>
              <a:rPr sz="155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	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endParaRPr sz="2325" baseline="1792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479" y="2860015"/>
            <a:ext cx="273050" cy="3321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74800"/>
              </a:lnSpc>
              <a:spcBef>
                <a:spcPts val="45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 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7259" y="2887506"/>
            <a:ext cx="88011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72465" algn="l"/>
              </a:tabLst>
            </a:pP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14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8254" y="2991104"/>
            <a:ext cx="273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3423" y="2779651"/>
            <a:ext cx="305435" cy="7207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69"/>
              </a:spcBef>
            </a:pP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5)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(6)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4088" y="3234935"/>
            <a:ext cx="7239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325" spc="22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157" baseline="314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725" baseline="3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1567" y="3338576"/>
            <a:ext cx="16814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4440" algn="l"/>
                <a:tab pos="1617345" algn="l"/>
              </a:tabLst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9607" y="3234935"/>
            <a:ext cx="27006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1283970" algn="l"/>
                <a:tab pos="2324735" algn="l"/>
              </a:tabLst>
            </a:pP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29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ˆn</a:t>
            </a:r>
            <a:r>
              <a:rPr sz="155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6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367" baseline="314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5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75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75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3145" y="3338576"/>
            <a:ext cx="2711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755" y="3576319"/>
            <a:ext cx="31203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Subtracting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5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6,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get,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7631" y="4006120"/>
            <a:ext cx="57594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1179" y="3942080"/>
            <a:ext cx="19634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18159" algn="l"/>
                <a:tab pos="1271270" algn="l"/>
                <a:tab pos="1779905" algn="l"/>
              </a:tabLst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7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-7" baseline="29239" dirty="0">
                <a:solidFill>
                  <a:srgbClr val="3F3F3F"/>
                </a:solidFill>
                <a:latin typeface="Cambria Math"/>
                <a:cs typeface="Cambria Math"/>
              </a:rPr>
              <a:t>𝒏	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spc="97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25" spc="97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baseline="29239" dirty="0">
                <a:solidFill>
                  <a:srgbClr val="3F3F3F"/>
                </a:solidFill>
                <a:latin typeface="Cambria Math"/>
                <a:cs typeface="Cambria Math"/>
              </a:rPr>
              <a:t>𝒏	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spc="-7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25" spc="142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7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-7" baseline="29239" dirty="0">
                <a:solidFill>
                  <a:srgbClr val="3F3F3F"/>
                </a:solidFill>
                <a:latin typeface="Cambria Math"/>
                <a:cs typeface="Cambria Math"/>
              </a:rPr>
              <a:t>𝒏	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25" spc="-7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605" y="4108184"/>
            <a:ext cx="15246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23875" algn="l"/>
                <a:tab pos="1232535" algn="l"/>
              </a:tabLst>
            </a:pP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550" b="1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∑	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spc="112" baseline="26315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550" b="1" spc="7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550" b="1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∑	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425" spc="15" baseline="-14619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125" spc="15" baseline="33333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endParaRPr sz="1125" baseline="33333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2236" y="4007624"/>
            <a:ext cx="741045" cy="29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95"/>
              </a:spcBef>
              <a:tabLst>
                <a:tab pos="521334" algn="l"/>
              </a:tabLst>
            </a:pPr>
            <a:r>
              <a:rPr sz="950" spc="-10" dirty="0">
                <a:solidFill>
                  <a:srgbClr val="3F3F3F"/>
                </a:solidFill>
                <a:latin typeface="Cambria Math"/>
                <a:cs typeface="Cambria Math"/>
              </a:rPr>
              <a:t>𝒊=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-10" dirty="0">
                <a:solidFill>
                  <a:srgbClr val="3F3F3F"/>
                </a:solidFill>
                <a:latin typeface="Cambria Math"/>
                <a:cs typeface="Cambria Math"/>
              </a:rPr>
              <a:t>𝒊=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endParaRPr sz="950">
              <a:latin typeface="Cambria Math"/>
              <a:cs typeface="Cambria Math"/>
            </a:endParaRPr>
          </a:p>
          <a:p>
            <a:pPr marL="220979">
              <a:lnSpc>
                <a:spcPts val="1045"/>
              </a:lnSpc>
            </a:pP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1039" y="4231602"/>
            <a:ext cx="23177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solidFill>
                  <a:srgbClr val="3F3F3F"/>
                </a:solidFill>
                <a:latin typeface="Cambria Math"/>
                <a:cs typeface="Cambria Math"/>
              </a:rPr>
              <a:t>𝒊=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9398" y="4007624"/>
            <a:ext cx="354965" cy="29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95"/>
              </a:spcBef>
            </a:pP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𝒊=𝟏</a:t>
            </a:r>
            <a:endParaRPr sz="950">
              <a:latin typeface="Cambria Math"/>
              <a:cs typeface="Cambria Math"/>
            </a:endParaRPr>
          </a:p>
          <a:p>
            <a:pPr marL="263525">
              <a:lnSpc>
                <a:spcPts val="1045"/>
              </a:lnSpc>
            </a:pP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821" y="4231602"/>
            <a:ext cx="39370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𝒊=𝟏</a:t>
            </a:r>
            <a:r>
              <a:rPr sz="950" spc="204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11979" y="4155947"/>
            <a:ext cx="1917700" cy="13970"/>
          </a:xfrm>
          <a:custGeom>
            <a:avLst/>
            <a:gdLst/>
            <a:ahLst/>
            <a:cxnLst/>
            <a:rect l="l" t="t" r="r" b="b"/>
            <a:pathLst>
              <a:path w="1917700" h="13970">
                <a:moveTo>
                  <a:pt x="1917191" y="13716"/>
                </a:moveTo>
                <a:lnTo>
                  <a:pt x="0" y="13716"/>
                </a:lnTo>
                <a:lnTo>
                  <a:pt x="0" y="0"/>
                </a:lnTo>
                <a:lnTo>
                  <a:pt x="1917191" y="0"/>
                </a:lnTo>
                <a:lnTo>
                  <a:pt x="19171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68755" y="4708677"/>
            <a:ext cx="15608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5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5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(3),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01466" y="5045480"/>
            <a:ext cx="12306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4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325" spc="22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157" baseline="314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725" baseline="31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26813" y="5045480"/>
            <a:ext cx="11055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897890" algn="l"/>
              </a:tabLst>
            </a:pP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39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6005" y="5149069"/>
            <a:ext cx="11201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9008" y="5546843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6631" y="5606269"/>
            <a:ext cx="1206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69308" y="5602223"/>
            <a:ext cx="96520" cy="13970"/>
          </a:xfrm>
          <a:custGeom>
            <a:avLst/>
            <a:gdLst/>
            <a:ahLst/>
            <a:cxnLst/>
            <a:rect l="l" t="t" r="r" b="b"/>
            <a:pathLst>
              <a:path w="96520" h="13970">
                <a:moveTo>
                  <a:pt x="96011" y="13716"/>
                </a:moveTo>
                <a:lnTo>
                  <a:pt x="0" y="13716"/>
                </a:lnTo>
                <a:lnTo>
                  <a:pt x="0" y="0"/>
                </a:lnTo>
                <a:lnTo>
                  <a:pt x="96011" y="0"/>
                </a:lnTo>
                <a:lnTo>
                  <a:pt x="9601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05446" y="5452372"/>
            <a:ext cx="9683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37" baseline="4347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52" baseline="4347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89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89" baseline="314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725" baseline="31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9752" y="5388341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26379" y="5602223"/>
            <a:ext cx="96520" cy="13970"/>
          </a:xfrm>
          <a:custGeom>
            <a:avLst/>
            <a:gdLst/>
            <a:ahLst/>
            <a:cxnLst/>
            <a:rect l="l" t="t" r="r" b="b"/>
            <a:pathLst>
              <a:path w="96520" h="13970">
                <a:moveTo>
                  <a:pt x="96012" y="13716"/>
                </a:moveTo>
                <a:lnTo>
                  <a:pt x="0" y="13716"/>
                </a:lnTo>
                <a:lnTo>
                  <a:pt x="0" y="0"/>
                </a:lnTo>
                <a:lnTo>
                  <a:pt x="96012" y="0"/>
                </a:lnTo>
                <a:lnTo>
                  <a:pt x="9601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01731" y="5452372"/>
            <a:ext cx="71501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70230" algn="l"/>
              </a:tabLst>
            </a:pPr>
            <a:r>
              <a:rPr sz="1550" spc="12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325" spc="187" baseline="179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725" spc="187" baseline="31400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9779" y="5502655"/>
            <a:ext cx="177736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303020" algn="l"/>
                <a:tab pos="1687195" algn="l"/>
              </a:tabLst>
            </a:pP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30" baseline="14336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3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292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427" baseline="1433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325" spc="15" baseline="143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7" baseline="-19323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44" baseline="-1932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75" baseline="14336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241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2415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2194" y="5834895"/>
            <a:ext cx="140144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b="1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90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spc="445" dirty="0">
                <a:solidFill>
                  <a:srgbClr val="3F3F3F"/>
                </a:solidFill>
                <a:latin typeface="Cambria Math"/>
                <a:cs typeface="Cambria Math"/>
              </a:rPr>
              <a:t>¯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87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550" spc="445" dirty="0">
                <a:solidFill>
                  <a:srgbClr val="3F3F3F"/>
                </a:solidFill>
                <a:latin typeface="Cambria Math"/>
                <a:cs typeface="Cambria Math"/>
              </a:rPr>
              <a:t>¯</a:t>
            </a:r>
            <a:endParaRPr sz="155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1371600"/>
            <a:ext cx="1001315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3779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4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30" dirty="0"/>
              <a:t> </a:t>
            </a:r>
            <a:r>
              <a:rPr spc="-45" dirty="0"/>
              <a:t>Fit-</a:t>
            </a:r>
            <a:r>
              <a:rPr spc="-60" dirty="0"/>
              <a:t>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27" y="2572830"/>
            <a:ext cx="8375015" cy="135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30480" indent="-76200">
              <a:lnSpc>
                <a:spcPct val="1200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847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binds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corresponding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(yˆ)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equation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straight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line(slope-intercept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form)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0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  <a:p>
            <a:pPr marL="182880" indent="-145415">
              <a:lnSpc>
                <a:spcPct val="1000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835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error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prediction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minimized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when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1136" y="3865862"/>
            <a:ext cx="25355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39445" algn="l"/>
                <a:tab pos="1675764" algn="l"/>
                <a:tab pos="233108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7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016" y="3917643"/>
            <a:ext cx="31870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95985" algn="l"/>
                <a:tab pos="1933575" algn="l"/>
                <a:tab pos="2586990" algn="l"/>
                <a:tab pos="3148330" algn="l"/>
              </a:tabLst>
            </a:pPr>
            <a:r>
              <a:rPr sz="2475" spc="-22" baseline="-28619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5555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475" spc="-22" baseline="-28619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475" spc="44" baseline="-2861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baseline="-28619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i=1	i=1	i=1	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3523" y="4289545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546" y="4173732"/>
            <a:ext cx="20180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19760" algn="l"/>
                <a:tab pos="1637664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8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26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60" baseline="2525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650" baseline="25252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4473" y="4867835"/>
            <a:ext cx="3403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17" y="4910439"/>
            <a:ext cx="513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xy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15" baseline="-25252" dirty="0">
                <a:solidFill>
                  <a:srgbClr val="3F3F3F"/>
                </a:solidFill>
                <a:latin typeface="Cambria Math"/>
                <a:cs typeface="Cambria Math"/>
              </a:rPr>
              <a:t>𝜎</a:t>
            </a:r>
            <a:r>
              <a:rPr sz="1800" spc="15" baseline="-5092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endParaRPr sz="1800" baseline="-509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0708" y="5025271"/>
            <a:ext cx="218440" cy="13970"/>
          </a:xfrm>
          <a:custGeom>
            <a:avLst/>
            <a:gdLst/>
            <a:ahLst/>
            <a:cxnLst/>
            <a:rect l="l" t="t" r="r" b="b"/>
            <a:pathLst>
              <a:path w="218439" h="13970">
                <a:moveTo>
                  <a:pt x="217932" y="13716"/>
                </a:moveTo>
                <a:lnTo>
                  <a:pt x="0" y="13716"/>
                </a:lnTo>
                <a:lnTo>
                  <a:pt x="0" y="0"/>
                </a:lnTo>
                <a:lnTo>
                  <a:pt x="217932" y="0"/>
                </a:lnTo>
                <a:lnTo>
                  <a:pt x="21793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10096" y="4289545"/>
            <a:ext cx="5327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40055" algn="l"/>
              </a:tabLst>
            </a:pPr>
            <a:r>
              <a:rPr sz="1200" spc="-135" dirty="0">
                <a:solidFill>
                  <a:srgbClr val="3F3F3F"/>
                </a:solidFill>
                <a:latin typeface="Cambria Math"/>
                <a:cs typeface="Cambria Math"/>
              </a:rPr>
              <a:t>i=</a:t>
            </a:r>
            <a:r>
              <a:rPr sz="1800" spc="-202" baseline="-2777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-1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634" y="4709279"/>
            <a:ext cx="2419350" cy="436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614"/>
              </a:lnSpc>
              <a:spcBef>
                <a:spcPts val="105"/>
              </a:spcBef>
              <a:tabLst>
                <a:tab pos="530225" algn="l"/>
              </a:tabLst>
            </a:pPr>
            <a:r>
              <a:rPr sz="2475" spc="37" baseline="1683" dirty="0">
                <a:solidFill>
                  <a:srgbClr val="3F3F3F"/>
                </a:solidFill>
                <a:latin typeface="Cambria Math"/>
                <a:cs typeface="Cambria Math"/>
              </a:rPr>
              <a:t>𝜎</a:t>
            </a:r>
            <a:r>
              <a:rPr sz="1800" spc="37" baseline="-13888" dirty="0">
                <a:solidFill>
                  <a:srgbClr val="3F3F3F"/>
                </a:solidFill>
                <a:latin typeface="Cambria Math"/>
                <a:cs typeface="Cambria Math"/>
              </a:rPr>
              <a:t>y	</a:t>
            </a:r>
            <a:r>
              <a:rPr sz="2475" spc="44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44" baseline="-18518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(𝑥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𝑥̅)(𝑦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0" dirty="0">
                <a:solidFill>
                  <a:srgbClr val="3F3F3F"/>
                </a:solidFill>
                <a:latin typeface="Cambria Math"/>
                <a:cs typeface="Cambria Math"/>
              </a:rPr>
              <a:t>𝑦¯)</a:t>
            </a:r>
            <a:endParaRPr sz="1650" dirty="0">
              <a:latin typeface="Cambria Math"/>
              <a:cs typeface="Cambria Math"/>
            </a:endParaRPr>
          </a:p>
          <a:p>
            <a:pPr marL="314960">
              <a:lnSpc>
                <a:spcPts val="1614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5730" y="5008009"/>
            <a:ext cx="883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(𝑥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 </a:t>
            </a:r>
            <a:r>
              <a:rPr sz="1650" spc="-3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𝑥̅)</a:t>
            </a:r>
            <a:r>
              <a:rPr sz="1800" spc="-7" baseline="2314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3148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326" y="4927162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1997" y="5123815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32959" y="5025271"/>
            <a:ext cx="1849120" cy="13970"/>
          </a:xfrm>
          <a:custGeom>
            <a:avLst/>
            <a:gdLst/>
            <a:ahLst/>
            <a:cxnLst/>
            <a:rect l="l" t="t" r="r" b="b"/>
            <a:pathLst>
              <a:path w="1849120" h="13970">
                <a:moveTo>
                  <a:pt x="1848611" y="13716"/>
                </a:moveTo>
                <a:lnTo>
                  <a:pt x="0" y="13716"/>
                </a:lnTo>
                <a:lnTo>
                  <a:pt x="0" y="0"/>
                </a:lnTo>
                <a:lnTo>
                  <a:pt x="1848611" y="0"/>
                </a:lnTo>
                <a:lnTo>
                  <a:pt x="184861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5750" y="5665470"/>
            <a:ext cx="17538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240" dirty="0">
                <a:solidFill>
                  <a:srgbClr val="3F3F3F"/>
                </a:solidFill>
                <a:latin typeface="Cambria Math"/>
                <a:cs typeface="Cambria Math"/>
              </a:rPr>
              <a:t>¯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̅</a:t>
            </a:r>
            <a:endParaRPr sz="165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1633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4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30" dirty="0"/>
              <a:t> </a:t>
            </a:r>
            <a:r>
              <a:rPr spc="-45" dirty="0"/>
              <a:t>Fit-</a:t>
            </a:r>
            <a:r>
              <a:rPr spc="-60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01" y="2567453"/>
            <a:ext cx="4025900" cy="27933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ts val="2140"/>
              </a:lnSpc>
              <a:spcBef>
                <a:spcPts val="365"/>
              </a:spcBef>
            </a:pP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The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data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set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 (shown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in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table)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gives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average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masses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for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women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as</a:t>
            </a:r>
            <a:r>
              <a:rPr sz="1950" spc="50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function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of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their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height in a sample of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American</a:t>
            </a:r>
            <a:r>
              <a:rPr sz="1950" spc="4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women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of</a:t>
            </a:r>
            <a:r>
              <a:rPr sz="1950" spc="-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age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30–39.</a:t>
            </a:r>
            <a:endParaRPr sz="1950">
              <a:latin typeface="Times New Roman"/>
              <a:cs typeface="Times New Roman"/>
            </a:endParaRPr>
          </a:p>
          <a:p>
            <a:pPr marL="12700" marR="8890" algn="just">
              <a:lnSpc>
                <a:spcPts val="2140"/>
              </a:lnSpc>
              <a:spcBef>
                <a:spcPts val="1150"/>
              </a:spcBef>
              <a:buAutoNum type="alphaLcParenBoth"/>
              <a:tabLst>
                <a:tab pos="354965" algn="l"/>
              </a:tabLst>
            </a:pP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Fit a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square line for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average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mass as </a:t>
            </a:r>
            <a:r>
              <a:rPr sz="1950" spc="-4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function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 of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height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using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least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square </a:t>
            </a:r>
            <a:r>
              <a:rPr sz="1950" spc="-4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error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method.</a:t>
            </a:r>
            <a:endParaRPr sz="1950">
              <a:latin typeface="Times New Roman"/>
              <a:cs typeface="Times New Roman"/>
            </a:endParaRPr>
          </a:p>
          <a:p>
            <a:pPr marL="12700" marR="9525" algn="just">
              <a:lnSpc>
                <a:spcPts val="2150"/>
              </a:lnSpc>
              <a:spcBef>
                <a:spcPts val="1130"/>
              </a:spcBef>
              <a:buAutoNum type="alphaLcParenBoth"/>
              <a:tabLst>
                <a:tab pos="382905" algn="l"/>
              </a:tabLst>
            </a:pP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Predict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the average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mass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of women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whose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height</a:t>
            </a:r>
            <a:r>
              <a:rPr sz="1950" spc="-3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1.40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m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5211" y="2575560"/>
            <a:ext cx="4084320" cy="3632835"/>
            <a:chOff x="5125211" y="2575560"/>
            <a:chExt cx="4084320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1307" y="2581656"/>
              <a:ext cx="4072128" cy="3621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7371" y="2575560"/>
              <a:ext cx="0" cy="3632200"/>
            </a:xfrm>
            <a:custGeom>
              <a:avLst/>
              <a:gdLst/>
              <a:ahLst/>
              <a:cxnLst/>
              <a:rect l="l" t="t" r="r" b="b"/>
              <a:pathLst>
                <a:path h="3632200">
                  <a:moveTo>
                    <a:pt x="0" y="0"/>
                  </a:moveTo>
                  <a:lnTo>
                    <a:pt x="0" y="363169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25211" y="2807208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>
                  <a:moveTo>
                    <a:pt x="0" y="0"/>
                  </a:moveTo>
                  <a:lnTo>
                    <a:pt x="4084319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5211" y="2575560"/>
              <a:ext cx="4084320" cy="3632200"/>
            </a:xfrm>
            <a:custGeom>
              <a:avLst/>
              <a:gdLst/>
              <a:ahLst/>
              <a:cxnLst/>
              <a:rect l="l" t="t" r="r" b="b"/>
              <a:pathLst>
                <a:path w="4084320" h="3632200">
                  <a:moveTo>
                    <a:pt x="0" y="458724"/>
                  </a:moveTo>
                  <a:lnTo>
                    <a:pt x="4084319" y="458724"/>
                  </a:lnTo>
                </a:path>
                <a:path w="4084320" h="3632200">
                  <a:moveTo>
                    <a:pt x="0" y="684275"/>
                  </a:moveTo>
                  <a:lnTo>
                    <a:pt x="4084319" y="684275"/>
                  </a:lnTo>
                </a:path>
                <a:path w="4084320" h="3632200">
                  <a:moveTo>
                    <a:pt x="0" y="911351"/>
                  </a:moveTo>
                  <a:lnTo>
                    <a:pt x="4084319" y="911351"/>
                  </a:lnTo>
                </a:path>
                <a:path w="4084320" h="3632200">
                  <a:moveTo>
                    <a:pt x="0" y="1136904"/>
                  </a:moveTo>
                  <a:lnTo>
                    <a:pt x="4084319" y="1136904"/>
                  </a:lnTo>
                </a:path>
                <a:path w="4084320" h="3632200">
                  <a:moveTo>
                    <a:pt x="0" y="1363980"/>
                  </a:moveTo>
                  <a:lnTo>
                    <a:pt x="4084319" y="1363980"/>
                  </a:lnTo>
                </a:path>
                <a:path w="4084320" h="3632200">
                  <a:moveTo>
                    <a:pt x="0" y="1589532"/>
                  </a:moveTo>
                  <a:lnTo>
                    <a:pt x="4084319" y="1589532"/>
                  </a:lnTo>
                </a:path>
                <a:path w="4084320" h="3632200">
                  <a:moveTo>
                    <a:pt x="0" y="1816608"/>
                  </a:moveTo>
                  <a:lnTo>
                    <a:pt x="4084319" y="1816608"/>
                  </a:lnTo>
                </a:path>
                <a:path w="4084320" h="3632200">
                  <a:moveTo>
                    <a:pt x="0" y="2042159"/>
                  </a:moveTo>
                  <a:lnTo>
                    <a:pt x="4084319" y="2042159"/>
                  </a:lnTo>
                </a:path>
                <a:path w="4084320" h="3632200">
                  <a:moveTo>
                    <a:pt x="0" y="2269236"/>
                  </a:moveTo>
                  <a:lnTo>
                    <a:pt x="4084319" y="2269236"/>
                  </a:lnTo>
                </a:path>
                <a:path w="4084320" h="3632200">
                  <a:moveTo>
                    <a:pt x="0" y="2494788"/>
                  </a:moveTo>
                  <a:lnTo>
                    <a:pt x="4084319" y="2494788"/>
                  </a:lnTo>
                </a:path>
                <a:path w="4084320" h="3632200">
                  <a:moveTo>
                    <a:pt x="0" y="2721863"/>
                  </a:moveTo>
                  <a:lnTo>
                    <a:pt x="4084319" y="2721863"/>
                  </a:lnTo>
                </a:path>
                <a:path w="4084320" h="3632200">
                  <a:moveTo>
                    <a:pt x="0" y="2947416"/>
                  </a:moveTo>
                  <a:lnTo>
                    <a:pt x="4084319" y="2947416"/>
                  </a:lnTo>
                </a:path>
                <a:path w="4084320" h="3632200">
                  <a:moveTo>
                    <a:pt x="0" y="3174491"/>
                  </a:moveTo>
                  <a:lnTo>
                    <a:pt x="4084319" y="3174491"/>
                  </a:lnTo>
                </a:path>
                <a:path w="4084320" h="3632200">
                  <a:moveTo>
                    <a:pt x="0" y="3400043"/>
                  </a:moveTo>
                  <a:lnTo>
                    <a:pt x="4084319" y="3400043"/>
                  </a:lnTo>
                </a:path>
                <a:path w="4084320" h="3632200">
                  <a:moveTo>
                    <a:pt x="6095" y="0"/>
                  </a:moveTo>
                  <a:lnTo>
                    <a:pt x="6095" y="3631691"/>
                  </a:lnTo>
                </a:path>
                <a:path w="4084320" h="3632200">
                  <a:moveTo>
                    <a:pt x="4078223" y="0"/>
                  </a:moveTo>
                  <a:lnTo>
                    <a:pt x="4078223" y="3631691"/>
                  </a:lnTo>
                </a:path>
                <a:path w="4084320" h="3632200">
                  <a:moveTo>
                    <a:pt x="0" y="6096"/>
                  </a:moveTo>
                  <a:lnTo>
                    <a:pt x="4084319" y="6096"/>
                  </a:lnTo>
                </a:path>
                <a:path w="4084320" h="3632200">
                  <a:moveTo>
                    <a:pt x="0" y="3627120"/>
                  </a:moveTo>
                  <a:lnTo>
                    <a:pt x="4084319" y="362712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74188" y="2640683"/>
          <a:ext cx="3187065" cy="352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783590"/>
                <a:gridCol w="1210310"/>
                <a:gridCol w="398780"/>
              </a:tblGrid>
              <a:tr h="186739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Height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(m),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75" b="1" i="1" baseline="-21367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975" baseline="-21367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ts val="944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Mass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(kg),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975" b="1" i="1" baseline="-21367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975" baseline="-21367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52.21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</a:tr>
              <a:tr h="22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1.50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53.12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54.48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2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1.55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55.84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1.57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57.20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58.57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1.63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59.93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1.65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61.29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1.68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63.11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1.70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64.47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1.73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66.28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1.75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68.10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22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1.78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69.92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  <a:tr h="226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72.19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145" marB="0"/>
                </a:tc>
              </a:tr>
              <a:tr h="176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1.83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5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74.46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92907"/>
              </p:ext>
            </p:extLst>
          </p:nvPr>
        </p:nvGraphicFramePr>
        <p:xfrm>
          <a:off x="879477" y="1324712"/>
          <a:ext cx="8299446" cy="5207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889"/>
                <a:gridCol w="1659889"/>
                <a:gridCol w="1659889"/>
                <a:gridCol w="1659889"/>
                <a:gridCol w="1659890"/>
              </a:tblGrid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baseline="-2136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i="1" baseline="-2136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1367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spc="-7" baseline="-2136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i="1" baseline="-2136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i="1" baseline="-2136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52.21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2.1609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76.7487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53.12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79.68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54.48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2.3104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82.8096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55.84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2.4025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86.552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1.57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57.20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2.4649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89.804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58.57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93.712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1.63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59.93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2.6569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97.6859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61.29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2.7225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582295" algn="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101.1285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1.68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63.11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2.8224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82295" algn="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106.0248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64.47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109.599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66.28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2.9929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82295" algn="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114.6644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68.10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3.0625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119.175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69.92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3.1684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82295" algn="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124.4576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72.19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129.942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74.46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3.3489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582295" algn="r">
                        <a:lnSpc>
                          <a:spcPts val="1165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136.2618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63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24.76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63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931.17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41.0532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549910" algn="r">
                        <a:lnSpc>
                          <a:spcPts val="1165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1548.2453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61633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4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30" dirty="0"/>
              <a:t> </a:t>
            </a:r>
            <a:r>
              <a:rPr spc="-45" dirty="0"/>
              <a:t>Fit-</a:t>
            </a:r>
            <a:r>
              <a:rPr spc="-60" dirty="0"/>
              <a:t> </a:t>
            </a:r>
            <a:r>
              <a:rPr spc="-70" dirty="0"/>
              <a:t>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1633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4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30" dirty="0"/>
              <a:t> </a:t>
            </a:r>
            <a:r>
              <a:rPr spc="-45" dirty="0"/>
              <a:t>Fit-</a:t>
            </a:r>
            <a:r>
              <a:rPr spc="-60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795" y="2649746"/>
            <a:ext cx="5429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247" y="2582695"/>
            <a:ext cx="198056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280160" algn="l"/>
                <a:tab pos="1790700" algn="l"/>
              </a:tabLst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97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97" baseline="29239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150" spc="15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425" spc="232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155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425" spc="232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155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97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97" baseline="29239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425" spc="157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25" spc="127" baseline="-1461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97" baseline="241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425" spc="97" baseline="29239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150" spc="120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425" spc="179" baseline="-14619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425" baseline="-14619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630" y="2771618"/>
            <a:ext cx="9715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4305" y="2863090"/>
            <a:ext cx="7112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7239" y="2751811"/>
            <a:ext cx="14154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6409" algn="l"/>
                <a:tab pos="1202690" algn="l"/>
              </a:tabLst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55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∑	</a:t>
            </a:r>
            <a:r>
              <a:rPr sz="1150" spc="12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150" spc="4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135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550" spc="13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550" spc="-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∑	</a:t>
            </a:r>
            <a:r>
              <a:rPr sz="1150" spc="120" dirty="0">
                <a:solidFill>
                  <a:srgbClr val="3F3F3F"/>
                </a:solidFill>
                <a:latin typeface="Cambria Math"/>
                <a:cs typeface="Cambria Math"/>
              </a:rPr>
              <a:t>x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5582" y="2794508"/>
            <a:ext cx="8191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81" y="2652751"/>
            <a:ext cx="744220" cy="2889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18440" marR="5080" indent="-206375">
              <a:lnSpc>
                <a:spcPts val="940"/>
              </a:lnSpc>
              <a:spcBef>
                <a:spcPts val="295"/>
              </a:spcBef>
              <a:tabLst>
                <a:tab pos="522605" algn="l"/>
              </a:tabLst>
            </a:pP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	</a:t>
            </a: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20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950" spc="13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1235" y="2878316"/>
            <a:ext cx="2311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950" spc="-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6544" y="2652751"/>
            <a:ext cx="359410" cy="28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95"/>
              </a:spcBef>
            </a:pPr>
            <a:r>
              <a:rPr sz="950" spc="40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950">
              <a:latin typeface="Cambria Math"/>
              <a:cs typeface="Cambria Math"/>
            </a:endParaRPr>
          </a:p>
          <a:p>
            <a:pPr marL="260985">
              <a:lnSpc>
                <a:spcPts val="1040"/>
              </a:lnSpc>
            </a:pPr>
            <a:r>
              <a:rPr sz="950" spc="13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4918" y="2878316"/>
            <a:ext cx="39370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i=1  </a:t>
            </a:r>
            <a:r>
              <a:rPr sz="950" spc="1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95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6072" y="2799588"/>
            <a:ext cx="1932939" cy="13970"/>
          </a:xfrm>
          <a:custGeom>
            <a:avLst/>
            <a:gdLst/>
            <a:ahLst/>
            <a:cxnLst/>
            <a:rect l="l" t="t" r="r" b="b"/>
            <a:pathLst>
              <a:path w="1932939" h="13969">
                <a:moveTo>
                  <a:pt x="1932431" y="13715"/>
                </a:moveTo>
                <a:lnTo>
                  <a:pt x="0" y="13715"/>
                </a:lnTo>
                <a:lnTo>
                  <a:pt x="0" y="0"/>
                </a:lnTo>
                <a:lnTo>
                  <a:pt x="1932431" y="0"/>
                </a:lnTo>
                <a:lnTo>
                  <a:pt x="1932431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0075" y="3539744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6494" y="3445302"/>
            <a:ext cx="4921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spc="1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7699" y="3327883"/>
            <a:ext cx="24485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15×</a:t>
            </a:r>
            <a:r>
              <a:rPr sz="1550" u="heavy" spc="1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1548.2453</a:t>
            </a:r>
            <a:r>
              <a:rPr sz="1550" u="heavy" spc="-2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45" dirty="0"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–</a:t>
            </a:r>
            <a:r>
              <a:rPr sz="155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24.76</a:t>
            </a:r>
            <a:r>
              <a:rPr sz="1550" u="heavy" spc="-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×</a:t>
            </a:r>
            <a:r>
              <a:rPr sz="155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931.17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8784" y="3545839"/>
            <a:ext cx="16065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spc="10" dirty="0">
                <a:latin typeface="Times New Roman"/>
                <a:cs typeface="Times New Roman"/>
              </a:rPr>
              <a:t>41</a:t>
            </a:r>
            <a:r>
              <a:rPr sz="1550" spc="-15" dirty="0">
                <a:latin typeface="Times New Roman"/>
                <a:cs typeface="Times New Roman"/>
              </a:rPr>
              <a:t>.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r>
              <a:rPr sz="1550" spc="-10" dirty="0">
                <a:latin typeface="Times New Roman"/>
                <a:cs typeface="Times New Roman"/>
              </a:rPr>
              <a:t>5</a:t>
            </a:r>
            <a:r>
              <a:rPr sz="1550" spc="10" dirty="0">
                <a:latin typeface="Times New Roman"/>
                <a:cs typeface="Times New Roman"/>
              </a:rPr>
              <a:t>3</a:t>
            </a:r>
            <a:r>
              <a:rPr sz="1550" spc="15" dirty="0">
                <a:latin typeface="Times New Roman"/>
                <a:cs typeface="Times New Roman"/>
              </a:rPr>
              <a:t>2</a:t>
            </a:r>
            <a:r>
              <a:rPr sz="1150" spc="250" dirty="0">
                <a:latin typeface="Cambria Math"/>
                <a:cs typeface="Cambria Math"/>
              </a:rPr>
              <a:t>–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24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550" spc="25" dirty="0">
                <a:solidFill>
                  <a:srgbClr val="3F3F3F"/>
                </a:solidFill>
                <a:latin typeface="Times New Roman"/>
                <a:cs typeface="Times New Roman"/>
              </a:rPr>
              <a:t>7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6</a:t>
            </a:r>
            <a:r>
              <a:rPr sz="1125" spc="37" baseline="3333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25" baseline="33333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171" y="3445302"/>
            <a:ext cx="71310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61.19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8755" y="5138829"/>
            <a:ext cx="5125085" cy="10102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Therefore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 line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best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-2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38.88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61.19𝑥</a:t>
            </a:r>
            <a:endParaRPr sz="15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1.4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8.8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5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6.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0430" y="4594337"/>
            <a:ext cx="5226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latin typeface="Cambria Math"/>
                <a:cs typeface="Cambria Math"/>
              </a:rPr>
              <a:t>𝛽</a:t>
            </a:r>
            <a:r>
              <a:rPr sz="1650" spc="7" baseline="-15151" dirty="0">
                <a:latin typeface="Cambria Math"/>
                <a:cs typeface="Cambria Math"/>
              </a:rPr>
              <a:t>0</a:t>
            </a:r>
            <a:r>
              <a:rPr sz="1450" spc="5" dirty="0">
                <a:latin typeface="Times New Roman"/>
                <a:cs typeface="Times New Roman"/>
              </a:rPr>
              <a:t>ˆ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4199" y="4451129"/>
            <a:ext cx="5892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Cambria Math"/>
                <a:cs typeface="Cambria Math"/>
              </a:rPr>
              <a:t>9</a:t>
            </a:r>
            <a:r>
              <a:rPr sz="1450" spc="10" dirty="0">
                <a:latin typeface="Cambria Math"/>
                <a:cs typeface="Cambria Math"/>
              </a:rPr>
              <a:t>3</a:t>
            </a:r>
            <a:r>
              <a:rPr sz="1450" spc="25" dirty="0">
                <a:latin typeface="Cambria Math"/>
                <a:cs typeface="Cambria Math"/>
              </a:rPr>
              <a:t>1</a:t>
            </a:r>
            <a:r>
              <a:rPr sz="1450" spc="-5" dirty="0">
                <a:latin typeface="Cambria Math"/>
                <a:cs typeface="Cambria Math"/>
              </a:rPr>
              <a:t>.</a:t>
            </a:r>
            <a:r>
              <a:rPr sz="1450" spc="25" dirty="0">
                <a:latin typeface="Cambria Math"/>
                <a:cs typeface="Cambria Math"/>
              </a:rPr>
              <a:t>1</a:t>
            </a:r>
            <a:r>
              <a:rPr sz="1450" spc="20" dirty="0">
                <a:latin typeface="Cambria Math"/>
                <a:cs typeface="Cambria Math"/>
              </a:rPr>
              <a:t>7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98391" y="4738115"/>
            <a:ext cx="563880" cy="12700"/>
          </a:xfrm>
          <a:custGeom>
            <a:avLst/>
            <a:gdLst/>
            <a:ahLst/>
            <a:cxnLst/>
            <a:rect l="l" t="t" r="r" b="b"/>
            <a:pathLst>
              <a:path w="563879" h="12700">
                <a:moveTo>
                  <a:pt x="563880" y="12191"/>
                </a:moveTo>
                <a:lnTo>
                  <a:pt x="0" y="12191"/>
                </a:lnTo>
                <a:lnTo>
                  <a:pt x="0" y="0"/>
                </a:lnTo>
                <a:lnTo>
                  <a:pt x="563880" y="0"/>
                </a:lnTo>
                <a:lnTo>
                  <a:pt x="56388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24168" y="4068606"/>
            <a:ext cx="1435735" cy="635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spc="235" dirty="0">
                <a:solidFill>
                  <a:srgbClr val="3F3F3F"/>
                </a:solidFill>
                <a:latin typeface="Cambria Math"/>
                <a:cs typeface="Cambria Math"/>
              </a:rPr>
              <a:t>¯</a:t>
            </a:r>
            <a:r>
              <a:rPr sz="15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̅</a:t>
            </a:r>
            <a:endParaRPr sz="1550">
              <a:latin typeface="Cambria Math"/>
              <a:cs typeface="Cambria Math"/>
            </a:endParaRPr>
          </a:p>
          <a:p>
            <a:pPr marL="937260">
              <a:lnSpc>
                <a:spcPct val="100000"/>
              </a:lnSpc>
              <a:spcBef>
                <a:spcPts val="1170"/>
              </a:spcBef>
            </a:pPr>
            <a:r>
              <a:rPr sz="1450" spc="15" dirty="0">
                <a:latin typeface="Cambria Math"/>
                <a:cs typeface="Cambria Math"/>
              </a:rPr>
              <a:t>24.76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0996" y="4720844"/>
            <a:ext cx="1647189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23670" algn="l"/>
              </a:tabLst>
            </a:pPr>
            <a:r>
              <a:rPr sz="1450" spc="25" dirty="0">
                <a:latin typeface="Cambria Math"/>
                <a:cs typeface="Cambria Math"/>
              </a:rPr>
              <a:t>1</a:t>
            </a:r>
            <a:r>
              <a:rPr sz="1450" spc="20" dirty="0">
                <a:latin typeface="Cambria Math"/>
                <a:cs typeface="Cambria Math"/>
              </a:rPr>
              <a:t>5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25" dirty="0">
                <a:latin typeface="Cambria Math"/>
                <a:cs typeface="Cambria Math"/>
              </a:rPr>
              <a:t>1</a:t>
            </a:r>
            <a:r>
              <a:rPr sz="1450" spc="20" dirty="0">
                <a:latin typeface="Cambria Math"/>
                <a:cs typeface="Cambria Math"/>
              </a:rPr>
              <a:t>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62955" y="4738115"/>
            <a:ext cx="459105" cy="12700"/>
          </a:xfrm>
          <a:custGeom>
            <a:avLst/>
            <a:gdLst/>
            <a:ahLst/>
            <a:cxnLst/>
            <a:rect l="l" t="t" r="r" b="b"/>
            <a:pathLst>
              <a:path w="459104" h="12700">
                <a:moveTo>
                  <a:pt x="458724" y="12191"/>
                </a:moveTo>
                <a:lnTo>
                  <a:pt x="0" y="12191"/>
                </a:lnTo>
                <a:lnTo>
                  <a:pt x="0" y="0"/>
                </a:lnTo>
                <a:lnTo>
                  <a:pt x="458724" y="0"/>
                </a:lnTo>
                <a:lnTo>
                  <a:pt x="45872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89237" y="4594337"/>
            <a:ext cx="21913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3665" algn="l"/>
              </a:tabLst>
            </a:pPr>
            <a:r>
              <a:rPr sz="1450" spc="-340" dirty="0">
                <a:latin typeface="Cambria Math"/>
                <a:cs typeface="Cambria Math"/>
              </a:rPr>
              <a:t>—</a:t>
            </a:r>
            <a:r>
              <a:rPr sz="1450" spc="10" dirty="0">
                <a:latin typeface="Cambria Math"/>
                <a:cs typeface="Cambria Math"/>
              </a:rPr>
              <a:t> </a:t>
            </a:r>
            <a:r>
              <a:rPr sz="1450" spc="15" dirty="0">
                <a:latin typeface="Cambria Math"/>
                <a:cs typeface="Cambria Math"/>
              </a:rPr>
              <a:t>61.19</a:t>
            </a:r>
            <a:r>
              <a:rPr sz="1450" dirty="0">
                <a:latin typeface="Cambria Math"/>
                <a:cs typeface="Cambria Math"/>
              </a:rPr>
              <a:t> </a:t>
            </a:r>
            <a:r>
              <a:rPr sz="1450" spc="25" dirty="0">
                <a:latin typeface="Cambria Math"/>
                <a:cs typeface="Cambria Math"/>
              </a:rPr>
              <a:t>×	=</a:t>
            </a:r>
            <a:r>
              <a:rPr sz="1450" spc="50" dirty="0">
                <a:latin typeface="Cambria Math"/>
                <a:cs typeface="Cambria Math"/>
              </a:rPr>
              <a:t> </a:t>
            </a:r>
            <a:r>
              <a:rPr sz="1450" spc="-30" dirty="0">
                <a:latin typeface="Cambria Math"/>
                <a:cs typeface="Cambria Math"/>
              </a:rPr>
              <a:t>−38.88</a:t>
            </a:r>
            <a:endParaRPr sz="14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5328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Multiple</a:t>
            </a:r>
            <a:r>
              <a:rPr spc="-85" dirty="0"/>
              <a:t> </a:t>
            </a:r>
            <a:r>
              <a:rPr spc="-60" dirty="0"/>
              <a:t>Linear</a:t>
            </a:r>
            <a:r>
              <a:rPr spc="-90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50" dirty="0"/>
              <a:t>(MLR)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26755" cy="317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715" indent="-76200" algn="just">
              <a:lnSpc>
                <a:spcPct val="12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Multiple regression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models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describe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how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 single response variable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depends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linearly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predictor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variables.</a:t>
            </a:r>
            <a:endParaRPr sz="1950">
              <a:latin typeface="Times New Roman"/>
              <a:cs typeface="Times New Roman"/>
            </a:endParaRPr>
          </a:p>
          <a:p>
            <a:pPr marL="190500" indent="-178435" algn="just">
              <a:lnSpc>
                <a:spcPct val="100000"/>
              </a:lnSpc>
              <a:spcBef>
                <a:spcPts val="1664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Examples:</a:t>
            </a:r>
            <a:endParaRPr sz="1950">
              <a:latin typeface="Times New Roman"/>
              <a:cs typeface="Times New Roman"/>
            </a:endParaRPr>
          </a:p>
          <a:p>
            <a:pPr marL="329565" marR="5080" lvl="1" indent="-151130" algn="just">
              <a:lnSpc>
                <a:spcPct val="121800"/>
              </a:lnSpc>
              <a:spcBef>
                <a:spcPts val="330"/>
              </a:spcBef>
              <a:buClr>
                <a:srgbClr val="E48311"/>
              </a:buClr>
              <a:buSzPct val="94871"/>
              <a:buFont typeface="Wingdings"/>
              <a:buChar char=""/>
              <a:tabLst>
                <a:tab pos="37973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selling price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a house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can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depend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on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desirability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location,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number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bedrooms, the number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bathrooms, 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year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house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was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built,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footage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lot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factors.</a:t>
            </a:r>
            <a:endParaRPr sz="1950">
              <a:latin typeface="Times New Roman"/>
              <a:cs typeface="Times New Roman"/>
            </a:endParaRPr>
          </a:p>
          <a:p>
            <a:pPr marL="329565" marR="7620" lvl="1" indent="-151130" algn="just">
              <a:lnSpc>
                <a:spcPct val="121600"/>
              </a:lnSpc>
              <a:spcBef>
                <a:spcPts val="505"/>
              </a:spcBef>
              <a:buClr>
                <a:srgbClr val="E48311"/>
              </a:buClr>
              <a:buSzPct val="94871"/>
              <a:buFont typeface="Wingdings"/>
              <a:buChar char=""/>
              <a:tabLst>
                <a:tab pos="43688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height of a child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can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depend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on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height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the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mother,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height of the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father,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nutrition,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environmental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factors.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6344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Multiple</a:t>
            </a:r>
            <a:r>
              <a:rPr spc="-80" dirty="0"/>
              <a:t> </a:t>
            </a:r>
            <a:r>
              <a:rPr spc="-60" dirty="0"/>
              <a:t>Linear</a:t>
            </a:r>
            <a:r>
              <a:rPr spc="-85" dirty="0"/>
              <a:t> </a:t>
            </a:r>
            <a:r>
              <a:rPr spc="-70" dirty="0"/>
              <a:t>Regression</a:t>
            </a:r>
            <a:r>
              <a:rPr spc="-100" dirty="0"/>
              <a:t> </a:t>
            </a:r>
            <a:r>
              <a:rPr spc="-6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454" y="2540995"/>
            <a:ext cx="8299450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43180" indent="-76835">
              <a:lnSpc>
                <a:spcPct val="120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859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</a:t>
            </a:r>
            <a:r>
              <a:rPr sz="16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,x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...,x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k</a:t>
            </a:r>
            <a:r>
              <a:rPr sz="1650" spc="254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predicts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865"/>
              </a:spcBef>
            </a:pP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475" spc="172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7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800" baseline="-16203">
              <a:latin typeface="Cambria Math"/>
              <a:cs typeface="Cambria Math"/>
            </a:endParaRPr>
          </a:p>
          <a:p>
            <a:pPr marL="195580" indent="-145415">
              <a:lnSpc>
                <a:spcPct val="100000"/>
              </a:lnSpc>
              <a:spcBef>
                <a:spcPts val="1655"/>
              </a:spcBef>
              <a:buClr>
                <a:srgbClr val="E48311"/>
              </a:buClr>
              <a:buFont typeface="Wingdings"/>
              <a:buChar char=""/>
              <a:tabLst>
                <a:tab pos="19621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always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(regression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residual)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predicting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values,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i.e.</a:t>
            </a: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𝑎𝑐𝑡𝑢𝑎𝑙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𝑣𝑎𝑙𝑢𝑒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𝑝𝑟𝑒𝑑𝑖𝑐𝑡𝑒𝑑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𝑣𝑎𝑙𝑢𝑒</a:t>
            </a:r>
            <a:r>
              <a:rPr sz="1800" spc="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29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𝑒𝑟𝑟𝑜𝑟</a:t>
            </a:r>
            <a:endParaRPr sz="1650">
              <a:latin typeface="Cambria Math"/>
              <a:cs typeface="Cambria Math"/>
            </a:endParaRPr>
          </a:p>
          <a:p>
            <a:pPr marR="6985" algn="ctr">
              <a:lnSpc>
                <a:spcPct val="100000"/>
              </a:lnSpc>
              <a:spcBef>
                <a:spcPts val="555"/>
              </a:spcBef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41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3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29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marR="8255" algn="ctr">
              <a:lnSpc>
                <a:spcPct val="100000"/>
              </a:lnSpc>
              <a:spcBef>
                <a:spcPts val="1560"/>
              </a:spcBef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3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5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27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total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all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i.e.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i=1,2,….,n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7108" y="5908547"/>
            <a:ext cx="1945005" cy="254635"/>
          </a:xfrm>
          <a:custGeom>
            <a:avLst/>
            <a:gdLst/>
            <a:ahLst/>
            <a:cxnLst/>
            <a:rect l="l" t="t" r="r" b="b"/>
            <a:pathLst>
              <a:path w="1945004" h="254635">
                <a:moveTo>
                  <a:pt x="1879092" y="254507"/>
                </a:moveTo>
                <a:lnTo>
                  <a:pt x="1876044" y="245364"/>
                </a:lnTo>
                <a:lnTo>
                  <a:pt x="1887783" y="239363"/>
                </a:lnTo>
                <a:lnTo>
                  <a:pt x="1897951" y="230505"/>
                </a:lnTo>
                <a:lnTo>
                  <a:pt x="1919263" y="188214"/>
                </a:lnTo>
                <a:lnTo>
                  <a:pt x="1925502" y="149352"/>
                </a:lnTo>
                <a:lnTo>
                  <a:pt x="1926336" y="126492"/>
                </a:lnTo>
                <a:lnTo>
                  <a:pt x="1925502" y="104489"/>
                </a:lnTo>
                <a:lnTo>
                  <a:pt x="1919263" y="65627"/>
                </a:lnTo>
                <a:lnTo>
                  <a:pt x="1897951" y="23812"/>
                </a:lnTo>
                <a:lnTo>
                  <a:pt x="1876044" y="9144"/>
                </a:lnTo>
                <a:lnTo>
                  <a:pt x="1879092" y="0"/>
                </a:lnTo>
                <a:lnTo>
                  <a:pt x="1918096" y="27860"/>
                </a:lnTo>
                <a:lnTo>
                  <a:pt x="1935622" y="62198"/>
                </a:lnTo>
                <a:lnTo>
                  <a:pt x="1943719" y="103346"/>
                </a:lnTo>
                <a:lnTo>
                  <a:pt x="1944624" y="126492"/>
                </a:lnTo>
                <a:lnTo>
                  <a:pt x="1943719" y="149875"/>
                </a:lnTo>
                <a:lnTo>
                  <a:pt x="1935622" y="192071"/>
                </a:lnTo>
                <a:lnTo>
                  <a:pt x="1918096" y="226004"/>
                </a:lnTo>
                <a:lnTo>
                  <a:pt x="1893998" y="248245"/>
                </a:lnTo>
                <a:lnTo>
                  <a:pt x="1879092" y="254507"/>
                </a:lnTo>
                <a:close/>
              </a:path>
              <a:path w="1945004" h="254635">
                <a:moveTo>
                  <a:pt x="65532" y="254507"/>
                </a:moveTo>
                <a:lnTo>
                  <a:pt x="26527" y="226004"/>
                </a:lnTo>
                <a:lnTo>
                  <a:pt x="9001" y="192071"/>
                </a:lnTo>
                <a:lnTo>
                  <a:pt x="904" y="149875"/>
                </a:lnTo>
                <a:lnTo>
                  <a:pt x="0" y="126492"/>
                </a:lnTo>
                <a:lnTo>
                  <a:pt x="904" y="103346"/>
                </a:lnTo>
                <a:lnTo>
                  <a:pt x="9001" y="62198"/>
                </a:lnTo>
                <a:lnTo>
                  <a:pt x="26527" y="27860"/>
                </a:lnTo>
                <a:lnTo>
                  <a:pt x="65532" y="0"/>
                </a:lnTo>
                <a:lnTo>
                  <a:pt x="68579" y="9144"/>
                </a:lnTo>
                <a:lnTo>
                  <a:pt x="56840" y="15120"/>
                </a:lnTo>
                <a:lnTo>
                  <a:pt x="46672" y="23812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7" y="126492"/>
                </a:lnTo>
                <a:lnTo>
                  <a:pt x="19121" y="149352"/>
                </a:lnTo>
                <a:lnTo>
                  <a:pt x="25360" y="188214"/>
                </a:lnTo>
                <a:lnTo>
                  <a:pt x="46672" y="230505"/>
                </a:lnTo>
                <a:lnTo>
                  <a:pt x="68579" y="245364"/>
                </a:lnTo>
                <a:lnTo>
                  <a:pt x="65532" y="25450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5451" y="5912570"/>
            <a:ext cx="5060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150" baseline="11784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2475" spc="150" baseline="11784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ij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909" y="5869993"/>
            <a:ext cx="4175125" cy="31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420"/>
              </a:lnSpc>
              <a:spcBef>
                <a:spcPts val="105"/>
              </a:spcBef>
              <a:tabLst>
                <a:tab pos="1878330" algn="l"/>
                <a:tab pos="2818765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𝑎𝑙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𝑟𝑟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50" baseline="30092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800" baseline="30092">
              <a:latin typeface="Cambria Math"/>
              <a:cs typeface="Cambria Math"/>
            </a:endParaRPr>
          </a:p>
          <a:p>
            <a:pPr marL="1585595">
              <a:lnSpc>
                <a:spcPts val="880"/>
              </a:lnSpc>
              <a:tabLst>
                <a:tab pos="2466340" algn="l"/>
                <a:tab pos="3859529" algn="l"/>
              </a:tabLst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	i=1	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j=1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0964" y="5869993"/>
            <a:ext cx="270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7)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4855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L</a:t>
            </a:r>
            <a:r>
              <a:rPr spc="-80" dirty="0"/>
              <a:t>i</a:t>
            </a:r>
            <a:r>
              <a:rPr spc="-60" dirty="0"/>
              <a:t>n</a:t>
            </a:r>
            <a:r>
              <a:rPr spc="-30" dirty="0"/>
              <a:t>e</a:t>
            </a:r>
            <a:r>
              <a:rPr spc="-75" dirty="0"/>
              <a:t>a</a:t>
            </a:r>
            <a:r>
              <a:rPr spc="-15" dirty="0"/>
              <a:t>r</a:t>
            </a:r>
            <a:r>
              <a:rPr spc="-120" dirty="0"/>
              <a:t> </a:t>
            </a:r>
            <a:r>
              <a:rPr spc="-130" dirty="0"/>
              <a:t>R</a:t>
            </a:r>
            <a:r>
              <a:rPr spc="-30" dirty="0"/>
              <a:t>e</a:t>
            </a:r>
            <a:r>
              <a:rPr spc="-40" dirty="0"/>
              <a:t>g</a:t>
            </a:r>
            <a:r>
              <a:rPr spc="-114" dirty="0"/>
              <a:t>r</a:t>
            </a:r>
            <a:r>
              <a:rPr spc="-70" dirty="0"/>
              <a:t>e</a:t>
            </a:r>
            <a:r>
              <a:rPr spc="-45" dirty="0"/>
              <a:t>ss</a:t>
            </a:r>
            <a:r>
              <a:rPr spc="-80" dirty="0"/>
              <a:t>i</a:t>
            </a:r>
            <a:r>
              <a:rPr spc="-70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31834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9525" indent="-76200" algn="just">
              <a:lnSpc>
                <a:spcPct val="1218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 machine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 and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statistics,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attempts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to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determine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strength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character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of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relationship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between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one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dependent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variable  (usually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denoted</a:t>
            </a:r>
            <a:r>
              <a:rPr sz="195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950" spc="-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Y)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9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series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other</a:t>
            </a:r>
            <a:r>
              <a:rPr sz="19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variables</a:t>
            </a:r>
            <a:r>
              <a:rPr sz="19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(known</a:t>
            </a:r>
            <a:r>
              <a:rPr sz="195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independent</a:t>
            </a:r>
            <a:r>
              <a:rPr sz="19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variables).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1218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-5" dirty="0">
                <a:solidFill>
                  <a:srgbClr val="111111"/>
                </a:solidFill>
                <a:latin typeface="Times New Roman"/>
                <a:cs typeface="Times New Roman"/>
              </a:rPr>
              <a:t>Mathematically,</a:t>
            </a:r>
            <a:r>
              <a:rPr sz="19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regression</a:t>
            </a:r>
            <a:r>
              <a:rPr sz="195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11111"/>
                </a:solidFill>
                <a:latin typeface="Times New Roman"/>
                <a:cs typeface="Times New Roman"/>
              </a:rPr>
              <a:t>analysis</a:t>
            </a:r>
            <a:r>
              <a:rPr sz="195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uses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 an</a:t>
            </a:r>
            <a:r>
              <a:rPr sz="1950" spc="2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algorithm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 to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learn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the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mapping </a:t>
            </a:r>
            <a:r>
              <a:rPr sz="1950" spc="-47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function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from 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input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variables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to the output variable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(Y) i.e. </a:t>
            </a:r>
            <a:r>
              <a:rPr sz="1950" b="1" spc="20" dirty="0">
                <a:solidFill>
                  <a:srgbClr val="3F424D"/>
                </a:solidFill>
                <a:latin typeface="Times New Roman"/>
                <a:cs typeface="Times New Roman"/>
              </a:rPr>
              <a:t>Y </a:t>
            </a:r>
            <a:r>
              <a:rPr sz="195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= </a:t>
            </a:r>
            <a:r>
              <a:rPr sz="195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f(x) </a:t>
            </a:r>
            <a:r>
              <a:rPr sz="1950" b="1" spc="5" dirty="0">
                <a:solidFill>
                  <a:srgbClr val="3F424D"/>
                </a:solidFill>
                <a:latin typeface="Times New Roman"/>
                <a:cs typeface="Times New Roman"/>
              </a:rPr>
              <a:t>where </a:t>
            </a:r>
            <a:r>
              <a:rPr sz="1950" b="1" spc="20" dirty="0">
                <a:solidFill>
                  <a:srgbClr val="3F424D"/>
                </a:solidFill>
                <a:latin typeface="Times New Roman"/>
                <a:cs typeface="Times New Roman"/>
              </a:rPr>
              <a:t>Y </a:t>
            </a:r>
            <a:r>
              <a:rPr sz="1950" b="1" spc="2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is</a:t>
            </a:r>
            <a:r>
              <a:rPr sz="1950" b="1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a</a:t>
            </a:r>
            <a:r>
              <a:rPr sz="1950" b="1" spc="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continuous</a:t>
            </a:r>
            <a:r>
              <a:rPr sz="1950" b="1" spc="-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or</a:t>
            </a:r>
            <a:r>
              <a:rPr sz="1950" b="1" spc="-4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F424D"/>
                </a:solidFill>
                <a:latin typeface="Times New Roman"/>
                <a:cs typeface="Times New Roman"/>
              </a:rPr>
              <a:t>real</a:t>
            </a:r>
            <a:r>
              <a:rPr sz="1950" b="1" spc="-1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424D"/>
                </a:solidFill>
                <a:latin typeface="Times New Roman"/>
                <a:cs typeface="Times New Roman"/>
              </a:rPr>
              <a:t>valued</a:t>
            </a:r>
            <a:r>
              <a:rPr sz="1950" b="1" spc="-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424D"/>
                </a:solidFill>
                <a:latin typeface="Times New Roman"/>
                <a:cs typeface="Times New Roman"/>
              </a:rPr>
              <a:t>variable.</a:t>
            </a:r>
            <a:endParaRPr sz="1950">
              <a:latin typeface="Times New Roman"/>
              <a:cs typeface="Times New Roman"/>
            </a:endParaRPr>
          </a:p>
          <a:p>
            <a:pPr marL="88265" marR="12065" indent="-76200" algn="just">
              <a:lnSpc>
                <a:spcPct val="1220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Regression </a:t>
            </a:r>
            <a:r>
              <a:rPr sz="1950" dirty="0">
                <a:solidFill>
                  <a:srgbClr val="3F424D"/>
                </a:solidFill>
                <a:latin typeface="Times New Roman"/>
                <a:cs typeface="Times New Roman"/>
              </a:rPr>
              <a:t>is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said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to be </a:t>
            </a:r>
            <a:r>
              <a:rPr sz="1950" dirty="0">
                <a:solidFill>
                  <a:srgbClr val="3F424D"/>
                </a:solidFill>
                <a:latin typeface="Times New Roman"/>
                <a:cs typeface="Times New Roman"/>
              </a:rPr>
              <a:t>linear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regression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if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the output dependent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variable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is a 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linear</a:t>
            </a:r>
            <a:r>
              <a:rPr sz="1950" spc="-2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function</a:t>
            </a:r>
            <a:r>
              <a:rPr sz="1950" spc="-1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424D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424D"/>
                </a:solidFill>
                <a:latin typeface="Times New Roman"/>
                <a:cs typeface="Times New Roman"/>
              </a:rPr>
              <a:t>input</a:t>
            </a:r>
            <a:r>
              <a:rPr sz="1950" spc="-30" dirty="0">
                <a:solidFill>
                  <a:srgbClr val="3F424D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424D"/>
                </a:solidFill>
                <a:latin typeface="Times New Roman"/>
                <a:cs typeface="Times New Roman"/>
              </a:rPr>
              <a:t>variables.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6344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Multiple</a:t>
            </a:r>
            <a:r>
              <a:rPr spc="-80" dirty="0"/>
              <a:t> </a:t>
            </a:r>
            <a:r>
              <a:rPr spc="-60" dirty="0"/>
              <a:t>Linear</a:t>
            </a:r>
            <a:r>
              <a:rPr spc="-85" dirty="0"/>
              <a:t> </a:t>
            </a:r>
            <a:r>
              <a:rPr spc="-70" dirty="0"/>
              <a:t>Regression</a:t>
            </a:r>
            <a:r>
              <a:rPr spc="-100" dirty="0"/>
              <a:t> </a:t>
            </a:r>
            <a:r>
              <a:rPr spc="-6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7453"/>
            <a:ext cx="8107045" cy="598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265" marR="5080" indent="-76200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Equation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(7)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presented in the previous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slide,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can be represented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matrix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form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366" y="3276600"/>
            <a:ext cx="102298" cy="12039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658855" y="3288804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7469" y="3276600"/>
            <a:ext cx="136060" cy="1722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116067" y="3314700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4" h="17145">
                <a:moveTo>
                  <a:pt x="151257" y="16764"/>
                </a:moveTo>
                <a:lnTo>
                  <a:pt x="0" y="16764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7523" y="3220211"/>
            <a:ext cx="305435" cy="228600"/>
          </a:xfrm>
          <a:custGeom>
            <a:avLst/>
            <a:gdLst/>
            <a:ahLst/>
            <a:cxnLst/>
            <a:rect l="l" t="t" r="r" b="b"/>
            <a:pathLst>
              <a:path w="305435" h="228600">
                <a:moveTo>
                  <a:pt x="45624" y="175260"/>
                </a:moveTo>
                <a:lnTo>
                  <a:pt x="0" y="175260"/>
                </a:lnTo>
                <a:lnTo>
                  <a:pt x="1143" y="169259"/>
                </a:lnTo>
                <a:lnTo>
                  <a:pt x="3714" y="168497"/>
                </a:lnTo>
                <a:lnTo>
                  <a:pt x="6000" y="167354"/>
                </a:lnTo>
                <a:lnTo>
                  <a:pt x="8096" y="165735"/>
                </a:lnTo>
                <a:lnTo>
                  <a:pt x="10191" y="164211"/>
                </a:lnTo>
                <a:lnTo>
                  <a:pt x="12954" y="161639"/>
                </a:lnTo>
                <a:lnTo>
                  <a:pt x="16287" y="157829"/>
                </a:lnTo>
                <a:lnTo>
                  <a:pt x="19250" y="154510"/>
                </a:lnTo>
                <a:lnTo>
                  <a:pt x="23133" y="149994"/>
                </a:lnTo>
                <a:lnTo>
                  <a:pt x="27927" y="144300"/>
                </a:lnTo>
                <a:lnTo>
                  <a:pt x="33623" y="137445"/>
                </a:lnTo>
                <a:lnTo>
                  <a:pt x="72485" y="91154"/>
                </a:lnTo>
                <a:lnTo>
                  <a:pt x="54387" y="40671"/>
                </a:lnTo>
                <a:lnTo>
                  <a:pt x="35718" y="13716"/>
                </a:lnTo>
                <a:lnTo>
                  <a:pt x="37052" y="7620"/>
                </a:lnTo>
                <a:lnTo>
                  <a:pt x="86677" y="7620"/>
                </a:lnTo>
                <a:lnTo>
                  <a:pt x="85248" y="13716"/>
                </a:lnTo>
                <a:lnTo>
                  <a:pt x="81819" y="14382"/>
                </a:lnTo>
                <a:lnTo>
                  <a:pt x="78962" y="15621"/>
                </a:lnTo>
                <a:lnTo>
                  <a:pt x="76866" y="17430"/>
                </a:lnTo>
                <a:lnTo>
                  <a:pt x="74771" y="19335"/>
                </a:lnTo>
                <a:lnTo>
                  <a:pt x="73723" y="22002"/>
                </a:lnTo>
                <a:lnTo>
                  <a:pt x="73723" y="30765"/>
                </a:lnTo>
                <a:lnTo>
                  <a:pt x="75152" y="37338"/>
                </a:lnTo>
                <a:lnTo>
                  <a:pt x="88011" y="74866"/>
                </a:lnTo>
                <a:lnTo>
                  <a:pt x="104411" y="74866"/>
                </a:lnTo>
                <a:lnTo>
                  <a:pt x="93630" y="87725"/>
                </a:lnTo>
                <a:lnTo>
                  <a:pt x="99474" y="104013"/>
                </a:lnTo>
                <a:lnTo>
                  <a:pt x="78200" y="104013"/>
                </a:lnTo>
                <a:lnTo>
                  <a:pt x="50196" y="139065"/>
                </a:lnTo>
                <a:lnTo>
                  <a:pt x="38290" y="163734"/>
                </a:lnTo>
                <a:lnTo>
                  <a:pt x="39052" y="165925"/>
                </a:lnTo>
                <a:lnTo>
                  <a:pt x="40576" y="167068"/>
                </a:lnTo>
                <a:lnTo>
                  <a:pt x="42100" y="168306"/>
                </a:lnTo>
                <a:lnTo>
                  <a:pt x="44196" y="169068"/>
                </a:lnTo>
                <a:lnTo>
                  <a:pt x="46958" y="169259"/>
                </a:lnTo>
                <a:lnTo>
                  <a:pt x="45624" y="175260"/>
                </a:lnTo>
                <a:close/>
              </a:path>
              <a:path w="305435" h="228600">
                <a:moveTo>
                  <a:pt x="104411" y="74866"/>
                </a:moveTo>
                <a:lnTo>
                  <a:pt x="88011" y="74866"/>
                </a:lnTo>
                <a:lnTo>
                  <a:pt x="110680" y="46101"/>
                </a:lnTo>
                <a:lnTo>
                  <a:pt x="114300" y="41814"/>
                </a:lnTo>
                <a:lnTo>
                  <a:pt x="117062" y="38195"/>
                </a:lnTo>
                <a:lnTo>
                  <a:pt x="118967" y="35337"/>
                </a:lnTo>
                <a:lnTo>
                  <a:pt x="120967" y="32575"/>
                </a:lnTo>
                <a:lnTo>
                  <a:pt x="122396" y="30099"/>
                </a:lnTo>
                <a:lnTo>
                  <a:pt x="123276" y="27853"/>
                </a:lnTo>
                <a:lnTo>
                  <a:pt x="124110" y="25812"/>
                </a:lnTo>
                <a:lnTo>
                  <a:pt x="124491" y="23812"/>
                </a:lnTo>
                <a:lnTo>
                  <a:pt x="124491" y="20002"/>
                </a:lnTo>
                <a:lnTo>
                  <a:pt x="123825" y="18097"/>
                </a:lnTo>
                <a:lnTo>
                  <a:pt x="122491" y="16478"/>
                </a:lnTo>
                <a:lnTo>
                  <a:pt x="121158" y="14954"/>
                </a:lnTo>
                <a:lnTo>
                  <a:pt x="118967" y="14097"/>
                </a:lnTo>
                <a:lnTo>
                  <a:pt x="115728" y="13716"/>
                </a:lnTo>
                <a:lnTo>
                  <a:pt x="117062" y="7620"/>
                </a:lnTo>
                <a:lnTo>
                  <a:pt x="162877" y="7620"/>
                </a:lnTo>
                <a:lnTo>
                  <a:pt x="161544" y="13716"/>
                </a:lnTo>
                <a:lnTo>
                  <a:pt x="159067" y="14573"/>
                </a:lnTo>
                <a:lnTo>
                  <a:pt x="156781" y="15811"/>
                </a:lnTo>
                <a:lnTo>
                  <a:pt x="130206" y="44100"/>
                </a:lnTo>
                <a:lnTo>
                  <a:pt x="104411" y="74866"/>
                </a:lnTo>
                <a:close/>
              </a:path>
              <a:path w="305435" h="228600">
                <a:moveTo>
                  <a:pt x="130587" y="175260"/>
                </a:moveTo>
                <a:lnTo>
                  <a:pt x="80962" y="175260"/>
                </a:lnTo>
                <a:lnTo>
                  <a:pt x="82200" y="169259"/>
                </a:lnTo>
                <a:lnTo>
                  <a:pt x="86010" y="168783"/>
                </a:lnTo>
                <a:lnTo>
                  <a:pt x="88963" y="167544"/>
                </a:lnTo>
                <a:lnTo>
                  <a:pt x="90963" y="165449"/>
                </a:lnTo>
                <a:lnTo>
                  <a:pt x="92964" y="163544"/>
                </a:lnTo>
                <a:lnTo>
                  <a:pt x="93916" y="160877"/>
                </a:lnTo>
                <a:lnTo>
                  <a:pt x="93916" y="152876"/>
                </a:lnTo>
                <a:lnTo>
                  <a:pt x="92964" y="147542"/>
                </a:lnTo>
                <a:lnTo>
                  <a:pt x="90963" y="141541"/>
                </a:lnTo>
                <a:lnTo>
                  <a:pt x="78200" y="104013"/>
                </a:lnTo>
                <a:lnTo>
                  <a:pt x="99474" y="104013"/>
                </a:lnTo>
                <a:lnTo>
                  <a:pt x="111537" y="137636"/>
                </a:lnTo>
                <a:lnTo>
                  <a:pt x="114300" y="145256"/>
                </a:lnTo>
                <a:lnTo>
                  <a:pt x="116490" y="150971"/>
                </a:lnTo>
                <a:lnTo>
                  <a:pt x="118205" y="154876"/>
                </a:lnTo>
                <a:lnTo>
                  <a:pt x="119919" y="158877"/>
                </a:lnTo>
                <a:lnTo>
                  <a:pt x="121443" y="161829"/>
                </a:lnTo>
                <a:lnTo>
                  <a:pt x="122842" y="163734"/>
                </a:lnTo>
                <a:lnTo>
                  <a:pt x="123825" y="165163"/>
                </a:lnTo>
                <a:lnTo>
                  <a:pt x="124872" y="166211"/>
                </a:lnTo>
                <a:lnTo>
                  <a:pt x="127158" y="167735"/>
                </a:lnTo>
                <a:lnTo>
                  <a:pt x="129159" y="168497"/>
                </a:lnTo>
                <a:lnTo>
                  <a:pt x="131826" y="169259"/>
                </a:lnTo>
                <a:lnTo>
                  <a:pt x="130587" y="175260"/>
                </a:lnTo>
                <a:close/>
              </a:path>
              <a:path w="305435" h="228600">
                <a:moveTo>
                  <a:pt x="185928" y="228600"/>
                </a:moveTo>
                <a:lnTo>
                  <a:pt x="165925" y="228600"/>
                </a:lnTo>
                <a:lnTo>
                  <a:pt x="202311" y="66198"/>
                </a:lnTo>
                <a:lnTo>
                  <a:pt x="215550" y="30099"/>
                </a:lnTo>
                <a:lnTo>
                  <a:pt x="250055" y="2059"/>
                </a:lnTo>
                <a:lnTo>
                  <a:pt x="265842" y="0"/>
                </a:lnTo>
                <a:lnTo>
                  <a:pt x="274791" y="587"/>
                </a:lnTo>
                <a:lnTo>
                  <a:pt x="282642" y="2202"/>
                </a:lnTo>
                <a:lnTo>
                  <a:pt x="289403" y="4835"/>
                </a:lnTo>
                <a:lnTo>
                  <a:pt x="295084" y="8477"/>
                </a:lnTo>
                <a:lnTo>
                  <a:pt x="295730" y="9144"/>
                </a:lnTo>
                <a:lnTo>
                  <a:pt x="264604" y="9144"/>
                </a:lnTo>
                <a:lnTo>
                  <a:pt x="257194" y="10144"/>
                </a:lnTo>
                <a:lnTo>
                  <a:pt x="229195" y="43279"/>
                </a:lnTo>
                <a:lnTo>
                  <a:pt x="204978" y="146970"/>
                </a:lnTo>
                <a:lnTo>
                  <a:pt x="204311" y="150590"/>
                </a:lnTo>
                <a:lnTo>
                  <a:pt x="204311" y="154114"/>
                </a:lnTo>
                <a:lnTo>
                  <a:pt x="204882" y="156019"/>
                </a:lnTo>
                <a:lnTo>
                  <a:pt x="205930" y="157543"/>
                </a:lnTo>
                <a:lnTo>
                  <a:pt x="206978" y="159162"/>
                </a:lnTo>
                <a:lnTo>
                  <a:pt x="208502" y="160686"/>
                </a:lnTo>
                <a:lnTo>
                  <a:pt x="212502" y="163734"/>
                </a:lnTo>
                <a:lnTo>
                  <a:pt x="215074" y="165068"/>
                </a:lnTo>
                <a:lnTo>
                  <a:pt x="218217" y="166115"/>
                </a:lnTo>
                <a:lnTo>
                  <a:pt x="221456" y="167259"/>
                </a:lnTo>
                <a:lnTo>
                  <a:pt x="225456" y="167735"/>
                </a:lnTo>
                <a:lnTo>
                  <a:pt x="265046" y="167735"/>
                </a:lnTo>
                <a:lnTo>
                  <a:pt x="262508" y="169449"/>
                </a:lnTo>
                <a:lnTo>
                  <a:pt x="261749" y="169830"/>
                </a:lnTo>
                <a:lnTo>
                  <a:pt x="199072" y="169830"/>
                </a:lnTo>
                <a:lnTo>
                  <a:pt x="185928" y="228600"/>
                </a:lnTo>
                <a:close/>
              </a:path>
              <a:path w="305435" h="228600">
                <a:moveTo>
                  <a:pt x="265046" y="167735"/>
                </a:moveTo>
                <a:lnTo>
                  <a:pt x="237077" y="167735"/>
                </a:lnTo>
                <a:lnTo>
                  <a:pt x="243078" y="165735"/>
                </a:lnTo>
                <a:lnTo>
                  <a:pt x="248507" y="161544"/>
                </a:lnTo>
                <a:lnTo>
                  <a:pt x="265746" y="125063"/>
                </a:lnTo>
                <a:lnTo>
                  <a:pt x="266033" y="117919"/>
                </a:lnTo>
                <a:lnTo>
                  <a:pt x="266033" y="108680"/>
                </a:lnTo>
                <a:lnTo>
                  <a:pt x="236410" y="86868"/>
                </a:lnTo>
                <a:lnTo>
                  <a:pt x="238125" y="79248"/>
                </a:lnTo>
                <a:lnTo>
                  <a:pt x="246983" y="78676"/>
                </a:lnTo>
                <a:lnTo>
                  <a:pt x="254984" y="76200"/>
                </a:lnTo>
                <a:lnTo>
                  <a:pt x="262032" y="71723"/>
                </a:lnTo>
                <a:lnTo>
                  <a:pt x="269176" y="67341"/>
                </a:lnTo>
                <a:lnTo>
                  <a:pt x="274796" y="61436"/>
                </a:lnTo>
                <a:lnTo>
                  <a:pt x="278796" y="54197"/>
                </a:lnTo>
                <a:lnTo>
                  <a:pt x="282892" y="46958"/>
                </a:lnTo>
                <a:lnTo>
                  <a:pt x="284892" y="39052"/>
                </a:lnTo>
                <a:lnTo>
                  <a:pt x="284808" y="23349"/>
                </a:lnTo>
                <a:lnTo>
                  <a:pt x="283273" y="18383"/>
                </a:lnTo>
                <a:lnTo>
                  <a:pt x="279844" y="14668"/>
                </a:lnTo>
                <a:lnTo>
                  <a:pt x="276415" y="11049"/>
                </a:lnTo>
                <a:lnTo>
                  <a:pt x="271367" y="9239"/>
                </a:lnTo>
                <a:lnTo>
                  <a:pt x="264604" y="9144"/>
                </a:lnTo>
                <a:lnTo>
                  <a:pt x="295730" y="9144"/>
                </a:lnTo>
                <a:lnTo>
                  <a:pt x="299585" y="13119"/>
                </a:lnTo>
                <a:lnTo>
                  <a:pt x="302799" y="18609"/>
                </a:lnTo>
                <a:lnTo>
                  <a:pt x="304728" y="24939"/>
                </a:lnTo>
                <a:lnTo>
                  <a:pt x="305371" y="32099"/>
                </a:lnTo>
                <a:lnTo>
                  <a:pt x="305371" y="36290"/>
                </a:lnTo>
                <a:lnTo>
                  <a:pt x="304800" y="40862"/>
                </a:lnTo>
                <a:lnTo>
                  <a:pt x="302514" y="50482"/>
                </a:lnTo>
                <a:lnTo>
                  <a:pt x="300132" y="55245"/>
                </a:lnTo>
                <a:lnTo>
                  <a:pt x="296608" y="59817"/>
                </a:lnTo>
                <a:lnTo>
                  <a:pt x="293084" y="64579"/>
                </a:lnTo>
                <a:lnTo>
                  <a:pt x="288226" y="68865"/>
                </a:lnTo>
                <a:lnTo>
                  <a:pt x="275653" y="76866"/>
                </a:lnTo>
                <a:lnTo>
                  <a:pt x="268033" y="80295"/>
                </a:lnTo>
                <a:lnTo>
                  <a:pt x="258889" y="83058"/>
                </a:lnTo>
                <a:lnTo>
                  <a:pt x="258603" y="84010"/>
                </a:lnTo>
                <a:lnTo>
                  <a:pt x="271410" y="90314"/>
                </a:lnTo>
                <a:lnTo>
                  <a:pt x="280546" y="98798"/>
                </a:lnTo>
                <a:lnTo>
                  <a:pt x="286022" y="109460"/>
                </a:lnTo>
                <a:lnTo>
                  <a:pt x="287845" y="122301"/>
                </a:lnTo>
                <a:lnTo>
                  <a:pt x="287451" y="129462"/>
                </a:lnTo>
                <a:lnTo>
                  <a:pt x="268404" y="165467"/>
                </a:lnTo>
                <a:lnTo>
                  <a:pt x="265046" y="167735"/>
                </a:lnTo>
                <a:close/>
              </a:path>
              <a:path w="305435" h="228600">
                <a:moveTo>
                  <a:pt x="237077" y="167735"/>
                </a:moveTo>
                <a:lnTo>
                  <a:pt x="225456" y="167735"/>
                </a:lnTo>
                <a:lnTo>
                  <a:pt x="230409" y="167639"/>
                </a:lnTo>
                <a:lnTo>
                  <a:pt x="237077" y="167735"/>
                </a:lnTo>
                <a:close/>
              </a:path>
              <a:path w="305435" h="228600">
                <a:moveTo>
                  <a:pt x="233838" y="176784"/>
                </a:moveTo>
                <a:lnTo>
                  <a:pt x="226885" y="176784"/>
                </a:lnTo>
                <a:lnTo>
                  <a:pt x="220789" y="176307"/>
                </a:lnTo>
                <a:lnTo>
                  <a:pt x="215455" y="175260"/>
                </a:lnTo>
                <a:lnTo>
                  <a:pt x="210216" y="174307"/>
                </a:lnTo>
                <a:lnTo>
                  <a:pt x="204787" y="172497"/>
                </a:lnTo>
                <a:lnTo>
                  <a:pt x="199072" y="169830"/>
                </a:lnTo>
                <a:lnTo>
                  <a:pt x="261749" y="169830"/>
                </a:lnTo>
                <a:lnTo>
                  <a:pt x="256060" y="172685"/>
                </a:lnTo>
                <a:lnTo>
                  <a:pt x="249138" y="174974"/>
                </a:lnTo>
                <a:lnTo>
                  <a:pt x="241734" y="176334"/>
                </a:lnTo>
                <a:lnTo>
                  <a:pt x="233838" y="17678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2576" y="3899398"/>
            <a:ext cx="81406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28905" algn="l"/>
              </a:tabLst>
            </a:pPr>
            <a:r>
              <a:rPr sz="1950" spc="3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458" y="4044695"/>
            <a:ext cx="102298" cy="12039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965947" y="4056887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1196" y="3633228"/>
            <a:ext cx="70485" cy="922019"/>
          </a:xfrm>
          <a:custGeom>
            <a:avLst/>
            <a:gdLst/>
            <a:ahLst/>
            <a:cxnLst/>
            <a:rect l="l" t="t" r="r" b="b"/>
            <a:pathLst>
              <a:path w="70485" h="922020">
                <a:moveTo>
                  <a:pt x="70104" y="0"/>
                </a:moveTo>
                <a:lnTo>
                  <a:pt x="0" y="0"/>
                </a:lnTo>
                <a:lnTo>
                  <a:pt x="0" y="12700"/>
                </a:lnTo>
                <a:lnTo>
                  <a:pt x="44196" y="12700"/>
                </a:lnTo>
                <a:lnTo>
                  <a:pt x="44196" y="908050"/>
                </a:lnTo>
                <a:lnTo>
                  <a:pt x="0" y="908050"/>
                </a:lnTo>
                <a:lnTo>
                  <a:pt x="0" y="922020"/>
                </a:lnTo>
                <a:lnTo>
                  <a:pt x="70104" y="922020"/>
                </a:lnTo>
                <a:lnTo>
                  <a:pt x="70104" y="908050"/>
                </a:lnTo>
                <a:lnTo>
                  <a:pt x="70104" y="12700"/>
                </a:lnTo>
                <a:lnTo>
                  <a:pt x="701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87524" y="3633215"/>
            <a:ext cx="189865" cy="922019"/>
            <a:chOff x="2287524" y="3633215"/>
            <a:chExt cx="189865" cy="922019"/>
          </a:xfrm>
        </p:grpSpPr>
        <p:sp>
          <p:nvSpPr>
            <p:cNvPr id="14" name="object 14"/>
            <p:cNvSpPr/>
            <p:nvPr/>
          </p:nvSpPr>
          <p:spPr>
            <a:xfrm>
              <a:off x="2287524" y="3633228"/>
              <a:ext cx="68580" cy="922019"/>
            </a:xfrm>
            <a:custGeom>
              <a:avLst/>
              <a:gdLst/>
              <a:ahLst/>
              <a:cxnLst/>
              <a:rect l="l" t="t" r="r" b="b"/>
              <a:pathLst>
                <a:path w="68580" h="922020">
                  <a:moveTo>
                    <a:pt x="6858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908050"/>
                  </a:lnTo>
                  <a:lnTo>
                    <a:pt x="0" y="922020"/>
                  </a:lnTo>
                  <a:lnTo>
                    <a:pt x="68580" y="922020"/>
                  </a:lnTo>
                  <a:lnTo>
                    <a:pt x="68580" y="908050"/>
                  </a:lnTo>
                  <a:lnTo>
                    <a:pt x="25908" y="908050"/>
                  </a:lnTo>
                  <a:lnTo>
                    <a:pt x="25908" y="12700"/>
                  </a:lnTo>
                  <a:lnTo>
                    <a:pt x="68580" y="1270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5058" y="3901439"/>
              <a:ext cx="102298" cy="1203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1446" y="3605784"/>
            <a:ext cx="102298" cy="12039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39898" y="3533615"/>
            <a:ext cx="285115" cy="1062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59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92710">
              <a:lnSpc>
                <a:spcPts val="1560"/>
              </a:lnSpc>
              <a:spcBef>
                <a:spcPts val="36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116839">
              <a:lnSpc>
                <a:spcPts val="1385"/>
              </a:lnSpc>
            </a:pP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450">
              <a:latin typeface="Cambria Math"/>
              <a:cs typeface="Cambria Math"/>
            </a:endParaRPr>
          </a:p>
          <a:p>
            <a:pPr marL="38100" marR="30480" indent="22860">
              <a:lnSpc>
                <a:spcPct val="68300"/>
              </a:lnSpc>
              <a:spcBef>
                <a:spcPts val="380"/>
              </a:spcBef>
            </a:pP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⋮ </a:t>
            </a:r>
            <a:r>
              <a:rPr sz="1450" cap="small" spc="95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725" spc="292" baseline="-1207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725" baseline="-1207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6974" y="3899398"/>
            <a:ext cx="2819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;</a:t>
            </a:r>
            <a:r>
              <a:rPr sz="195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43999" y="4056887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6479" y="3555491"/>
            <a:ext cx="73660" cy="1074420"/>
          </a:xfrm>
          <a:custGeom>
            <a:avLst/>
            <a:gdLst/>
            <a:ahLst/>
            <a:cxnLst/>
            <a:rect l="l" t="t" r="r" b="b"/>
            <a:pathLst>
              <a:path w="73660" h="1074420">
                <a:moveTo>
                  <a:pt x="73152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1060450"/>
                </a:lnTo>
                <a:lnTo>
                  <a:pt x="0" y="1060450"/>
                </a:lnTo>
                <a:lnTo>
                  <a:pt x="0" y="1074420"/>
                </a:lnTo>
                <a:lnTo>
                  <a:pt x="73152" y="1074420"/>
                </a:lnTo>
                <a:lnTo>
                  <a:pt x="73152" y="1060450"/>
                </a:lnTo>
                <a:lnTo>
                  <a:pt x="73152" y="13970"/>
                </a:lnTo>
                <a:lnTo>
                  <a:pt x="7315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467100" y="3555491"/>
            <a:ext cx="213360" cy="1074420"/>
            <a:chOff x="3467100" y="3555491"/>
            <a:chExt cx="213360" cy="1074420"/>
          </a:xfrm>
        </p:grpSpPr>
        <p:sp>
          <p:nvSpPr>
            <p:cNvPr id="22" name="object 22"/>
            <p:cNvSpPr/>
            <p:nvPr/>
          </p:nvSpPr>
          <p:spPr>
            <a:xfrm>
              <a:off x="3467087" y="3555491"/>
              <a:ext cx="71755" cy="1074420"/>
            </a:xfrm>
            <a:custGeom>
              <a:avLst/>
              <a:gdLst/>
              <a:ahLst/>
              <a:cxnLst/>
              <a:rect l="l" t="t" r="r" b="b"/>
              <a:pathLst>
                <a:path w="71754" h="1074420">
                  <a:moveTo>
                    <a:pt x="71628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1060450"/>
                  </a:lnTo>
                  <a:lnTo>
                    <a:pt x="0" y="1074420"/>
                  </a:lnTo>
                  <a:lnTo>
                    <a:pt x="71628" y="1074420"/>
                  </a:lnTo>
                  <a:lnTo>
                    <a:pt x="71628" y="1060450"/>
                  </a:lnTo>
                  <a:lnTo>
                    <a:pt x="27432" y="1060450"/>
                  </a:lnTo>
                  <a:lnTo>
                    <a:pt x="27432" y="13970"/>
                  </a:lnTo>
                  <a:lnTo>
                    <a:pt x="71628" y="13970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4157" y="3883151"/>
              <a:ext cx="136060" cy="17221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5785" y="3589020"/>
            <a:ext cx="136060" cy="1722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45411" y="3518345"/>
            <a:ext cx="304800" cy="10604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5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103505">
              <a:lnSpc>
                <a:spcPts val="1565"/>
              </a:lnSpc>
              <a:spcBef>
                <a:spcPts val="345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126364">
              <a:lnSpc>
                <a:spcPts val="1390"/>
              </a:lnSpc>
            </a:pP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450">
              <a:latin typeface="Cambria Math"/>
              <a:cs typeface="Cambria Math"/>
            </a:endParaRPr>
          </a:p>
          <a:p>
            <a:pPr marL="38100" marR="30480" indent="31750">
              <a:lnSpc>
                <a:spcPct val="68300"/>
              </a:lnSpc>
              <a:spcBef>
                <a:spcPts val="380"/>
              </a:spcBef>
            </a:pP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⋮ 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25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725" spc="292" baseline="-2415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725" baseline="-24154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6887" y="3899398"/>
            <a:ext cx="958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;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53483" y="3988307"/>
            <a:ext cx="106680" cy="22859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4460748" y="4056887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0355" y="3633228"/>
            <a:ext cx="70485" cy="922019"/>
          </a:xfrm>
          <a:custGeom>
            <a:avLst/>
            <a:gdLst/>
            <a:ahLst/>
            <a:cxnLst/>
            <a:rect l="l" t="t" r="r" b="b"/>
            <a:pathLst>
              <a:path w="70485" h="922020">
                <a:moveTo>
                  <a:pt x="70104" y="0"/>
                </a:moveTo>
                <a:lnTo>
                  <a:pt x="0" y="0"/>
                </a:lnTo>
                <a:lnTo>
                  <a:pt x="0" y="12700"/>
                </a:lnTo>
                <a:lnTo>
                  <a:pt x="44196" y="12700"/>
                </a:lnTo>
                <a:lnTo>
                  <a:pt x="44196" y="908050"/>
                </a:lnTo>
                <a:lnTo>
                  <a:pt x="0" y="908050"/>
                </a:lnTo>
                <a:lnTo>
                  <a:pt x="0" y="922020"/>
                </a:lnTo>
                <a:lnTo>
                  <a:pt x="70104" y="922020"/>
                </a:lnTo>
                <a:lnTo>
                  <a:pt x="70104" y="908050"/>
                </a:lnTo>
                <a:lnTo>
                  <a:pt x="70104" y="12700"/>
                </a:lnTo>
                <a:lnTo>
                  <a:pt x="701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782311" y="3633215"/>
            <a:ext cx="216535" cy="922019"/>
            <a:chOff x="4782311" y="3633215"/>
            <a:chExt cx="216535" cy="922019"/>
          </a:xfrm>
        </p:grpSpPr>
        <p:sp>
          <p:nvSpPr>
            <p:cNvPr id="31" name="object 31"/>
            <p:cNvSpPr/>
            <p:nvPr/>
          </p:nvSpPr>
          <p:spPr>
            <a:xfrm>
              <a:off x="4782299" y="3633228"/>
              <a:ext cx="68580" cy="922019"/>
            </a:xfrm>
            <a:custGeom>
              <a:avLst/>
              <a:gdLst/>
              <a:ahLst/>
              <a:cxnLst/>
              <a:rect l="l" t="t" r="r" b="b"/>
              <a:pathLst>
                <a:path w="68579" h="922020">
                  <a:moveTo>
                    <a:pt x="6858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908050"/>
                  </a:lnTo>
                  <a:lnTo>
                    <a:pt x="0" y="922020"/>
                  </a:lnTo>
                  <a:lnTo>
                    <a:pt x="68580" y="922020"/>
                  </a:lnTo>
                  <a:lnTo>
                    <a:pt x="68580" y="908050"/>
                  </a:lnTo>
                  <a:lnTo>
                    <a:pt x="25908" y="908050"/>
                  </a:lnTo>
                  <a:lnTo>
                    <a:pt x="25908" y="12700"/>
                  </a:lnTo>
                  <a:lnTo>
                    <a:pt x="68580" y="1270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8798" y="3944111"/>
              <a:ext cx="139446" cy="22860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6709" y="3634740"/>
            <a:ext cx="139446" cy="2286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979909" y="3605321"/>
            <a:ext cx="191135" cy="95376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570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  <a:p>
            <a:pPr marL="70485">
              <a:lnSpc>
                <a:spcPts val="1560"/>
              </a:lnSpc>
              <a:spcBef>
                <a:spcPts val="465"/>
              </a:spcBef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12700" marR="31115" indent="81915">
              <a:lnSpc>
                <a:spcPts val="1510"/>
              </a:lnSpc>
              <a:spcBef>
                <a:spcPts val="65"/>
              </a:spcBef>
            </a:pP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⋮  </a:t>
            </a:r>
            <a:r>
              <a:rPr sz="1450" spc="180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5726" y="4384082"/>
            <a:ext cx="1225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60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2576" y="5046924"/>
            <a:ext cx="3905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7880" y="5143500"/>
            <a:ext cx="162877" cy="16763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588008" y="5204459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31564" y="4703064"/>
            <a:ext cx="73660" cy="13970"/>
          </a:xfrm>
          <a:custGeom>
            <a:avLst/>
            <a:gdLst/>
            <a:ahLst/>
            <a:cxnLst/>
            <a:rect l="l" t="t" r="r" b="b"/>
            <a:pathLst>
              <a:path w="73660" h="13970">
                <a:moveTo>
                  <a:pt x="0" y="0"/>
                </a:moveTo>
                <a:lnTo>
                  <a:pt x="73152" y="0"/>
                </a:lnTo>
                <a:lnTo>
                  <a:pt x="73152" y="13969"/>
                </a:lnTo>
                <a:lnTo>
                  <a:pt x="0" y="1396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421870" y="4710048"/>
          <a:ext cx="1768474" cy="1100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/>
                <a:gridCol w="434975"/>
                <a:gridCol w="369570"/>
                <a:gridCol w="510539"/>
              </a:tblGrid>
              <a:tr h="2812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50" spc="3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50" spc="2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12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6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1k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8255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4769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spc="2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spc="2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22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⋮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585"/>
                        </a:lnSpc>
                      </a:pPr>
                      <a:r>
                        <a:rPr sz="1450" spc="7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2k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342231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  <a:spcBef>
                          <a:spcPts val="925"/>
                        </a:spcBef>
                      </a:pPr>
                      <a:r>
                        <a:rPr sz="1450" spc="7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n1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670"/>
                        </a:lnSpc>
                        <a:spcBef>
                          <a:spcPts val="925"/>
                        </a:spcBef>
                      </a:pPr>
                      <a:r>
                        <a:rPr sz="1450" spc="7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n2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R="177165" algn="ctr">
                        <a:lnSpc>
                          <a:spcPts val="195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50" spc="114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nk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4131564" y="5763514"/>
            <a:ext cx="73660" cy="13970"/>
          </a:xfrm>
          <a:custGeom>
            <a:avLst/>
            <a:gdLst/>
            <a:ahLst/>
            <a:cxnLst/>
            <a:rect l="l" t="t" r="r" b="b"/>
            <a:pathLst>
              <a:path w="73660" h="13970">
                <a:moveTo>
                  <a:pt x="0" y="0"/>
                </a:moveTo>
                <a:lnTo>
                  <a:pt x="73152" y="0"/>
                </a:lnTo>
                <a:lnTo>
                  <a:pt x="73152" y="13969"/>
                </a:lnTo>
                <a:lnTo>
                  <a:pt x="0" y="13969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854708" y="4703064"/>
            <a:ext cx="196850" cy="1074420"/>
            <a:chOff x="1854708" y="4703064"/>
            <a:chExt cx="196850" cy="1074420"/>
          </a:xfrm>
        </p:grpSpPr>
        <p:sp>
          <p:nvSpPr>
            <p:cNvPr id="43" name="object 43"/>
            <p:cNvSpPr/>
            <p:nvPr/>
          </p:nvSpPr>
          <p:spPr>
            <a:xfrm>
              <a:off x="1854708" y="4703076"/>
              <a:ext cx="71755" cy="1074420"/>
            </a:xfrm>
            <a:custGeom>
              <a:avLst/>
              <a:gdLst/>
              <a:ahLst/>
              <a:cxnLst/>
              <a:rect l="l" t="t" r="r" b="b"/>
              <a:pathLst>
                <a:path w="71755" h="1074420">
                  <a:moveTo>
                    <a:pt x="71615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1060450"/>
                  </a:lnTo>
                  <a:lnTo>
                    <a:pt x="0" y="1074420"/>
                  </a:lnTo>
                  <a:lnTo>
                    <a:pt x="71615" y="1074420"/>
                  </a:lnTo>
                  <a:lnTo>
                    <a:pt x="71615" y="1060450"/>
                  </a:lnTo>
                  <a:lnTo>
                    <a:pt x="27419" y="1060450"/>
                  </a:lnTo>
                  <a:lnTo>
                    <a:pt x="27419" y="13970"/>
                  </a:lnTo>
                  <a:lnTo>
                    <a:pt x="71615" y="13970"/>
                  </a:lnTo>
                  <a:lnTo>
                    <a:pt x="7161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3767" y="4707636"/>
              <a:ext cx="97535" cy="1691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3767" y="5010911"/>
              <a:ext cx="97535" cy="1691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87296" y="5312663"/>
              <a:ext cx="30480" cy="163195"/>
            </a:xfrm>
            <a:custGeom>
              <a:avLst/>
              <a:gdLst/>
              <a:ahLst/>
              <a:cxnLst/>
              <a:rect l="l" t="t" r="r" b="b"/>
              <a:pathLst>
                <a:path w="30480" h="163195">
                  <a:moveTo>
                    <a:pt x="10858" y="32099"/>
                  </a:moveTo>
                  <a:lnTo>
                    <a:pt x="7239" y="30575"/>
                  </a:lnTo>
                  <a:lnTo>
                    <a:pt x="4381" y="27527"/>
                  </a:lnTo>
                  <a:lnTo>
                    <a:pt x="1524" y="24574"/>
                  </a:lnTo>
                  <a:lnTo>
                    <a:pt x="0" y="20764"/>
                  </a:lnTo>
                  <a:lnTo>
                    <a:pt x="0" y="11430"/>
                  </a:lnTo>
                  <a:lnTo>
                    <a:pt x="15240" y="0"/>
                  </a:lnTo>
                  <a:lnTo>
                    <a:pt x="19621" y="95"/>
                  </a:lnTo>
                  <a:lnTo>
                    <a:pt x="23241" y="1619"/>
                  </a:lnTo>
                  <a:lnTo>
                    <a:pt x="29051" y="7620"/>
                  </a:lnTo>
                  <a:lnTo>
                    <a:pt x="30480" y="11430"/>
                  </a:lnTo>
                  <a:lnTo>
                    <a:pt x="30480" y="20764"/>
                  </a:lnTo>
                  <a:lnTo>
                    <a:pt x="29051" y="24574"/>
                  </a:lnTo>
                  <a:lnTo>
                    <a:pt x="26098" y="27527"/>
                  </a:lnTo>
                  <a:lnTo>
                    <a:pt x="23241" y="30575"/>
                  </a:lnTo>
                  <a:lnTo>
                    <a:pt x="19847" y="32004"/>
                  </a:lnTo>
                  <a:lnTo>
                    <a:pt x="15240" y="32004"/>
                  </a:lnTo>
                  <a:lnTo>
                    <a:pt x="10858" y="32099"/>
                  </a:lnTo>
                  <a:close/>
                </a:path>
                <a:path w="30480" h="163195">
                  <a:moveTo>
                    <a:pt x="19621" y="32099"/>
                  </a:moveTo>
                  <a:lnTo>
                    <a:pt x="15240" y="32004"/>
                  </a:lnTo>
                  <a:lnTo>
                    <a:pt x="19847" y="32004"/>
                  </a:lnTo>
                  <a:lnTo>
                    <a:pt x="19621" y="32099"/>
                  </a:lnTo>
                  <a:close/>
                </a:path>
                <a:path w="30480" h="163195">
                  <a:moveTo>
                    <a:pt x="10858" y="97631"/>
                  </a:moveTo>
                  <a:lnTo>
                    <a:pt x="7239" y="96107"/>
                  </a:lnTo>
                  <a:lnTo>
                    <a:pt x="4381" y="93059"/>
                  </a:lnTo>
                  <a:lnTo>
                    <a:pt x="1524" y="90106"/>
                  </a:lnTo>
                  <a:lnTo>
                    <a:pt x="0" y="86296"/>
                  </a:lnTo>
                  <a:lnTo>
                    <a:pt x="0" y="76962"/>
                  </a:lnTo>
                  <a:lnTo>
                    <a:pt x="15240" y="65532"/>
                  </a:lnTo>
                  <a:lnTo>
                    <a:pt x="19621" y="65627"/>
                  </a:lnTo>
                  <a:lnTo>
                    <a:pt x="23241" y="67151"/>
                  </a:lnTo>
                  <a:lnTo>
                    <a:pt x="29051" y="73152"/>
                  </a:lnTo>
                  <a:lnTo>
                    <a:pt x="30480" y="76962"/>
                  </a:lnTo>
                  <a:lnTo>
                    <a:pt x="30480" y="86296"/>
                  </a:lnTo>
                  <a:lnTo>
                    <a:pt x="29051" y="90106"/>
                  </a:lnTo>
                  <a:lnTo>
                    <a:pt x="26098" y="93059"/>
                  </a:lnTo>
                  <a:lnTo>
                    <a:pt x="23241" y="96107"/>
                  </a:lnTo>
                  <a:lnTo>
                    <a:pt x="19847" y="97536"/>
                  </a:lnTo>
                  <a:lnTo>
                    <a:pt x="15240" y="97536"/>
                  </a:lnTo>
                  <a:lnTo>
                    <a:pt x="10858" y="97631"/>
                  </a:lnTo>
                  <a:close/>
                </a:path>
                <a:path w="30480" h="163195">
                  <a:moveTo>
                    <a:pt x="19621" y="97631"/>
                  </a:moveTo>
                  <a:lnTo>
                    <a:pt x="15240" y="97536"/>
                  </a:lnTo>
                  <a:lnTo>
                    <a:pt x="19847" y="97536"/>
                  </a:lnTo>
                  <a:lnTo>
                    <a:pt x="19621" y="97631"/>
                  </a:lnTo>
                  <a:close/>
                </a:path>
                <a:path w="30480" h="163195">
                  <a:moveTo>
                    <a:pt x="19621" y="163068"/>
                  </a:moveTo>
                  <a:lnTo>
                    <a:pt x="10858" y="163068"/>
                  </a:lnTo>
                  <a:lnTo>
                    <a:pt x="7239" y="161639"/>
                  </a:lnTo>
                  <a:lnTo>
                    <a:pt x="4381" y="158591"/>
                  </a:lnTo>
                  <a:lnTo>
                    <a:pt x="1524" y="155638"/>
                  </a:lnTo>
                  <a:lnTo>
                    <a:pt x="0" y="151828"/>
                  </a:lnTo>
                  <a:lnTo>
                    <a:pt x="0" y="142494"/>
                  </a:lnTo>
                  <a:lnTo>
                    <a:pt x="15240" y="131064"/>
                  </a:lnTo>
                  <a:lnTo>
                    <a:pt x="19621" y="131159"/>
                  </a:lnTo>
                  <a:lnTo>
                    <a:pt x="23241" y="132683"/>
                  </a:lnTo>
                  <a:lnTo>
                    <a:pt x="29051" y="138684"/>
                  </a:lnTo>
                  <a:lnTo>
                    <a:pt x="30480" y="142494"/>
                  </a:lnTo>
                  <a:lnTo>
                    <a:pt x="30480" y="151828"/>
                  </a:lnTo>
                  <a:lnTo>
                    <a:pt x="29051" y="155638"/>
                  </a:lnTo>
                  <a:lnTo>
                    <a:pt x="26098" y="158591"/>
                  </a:lnTo>
                  <a:lnTo>
                    <a:pt x="23241" y="161639"/>
                  </a:lnTo>
                  <a:lnTo>
                    <a:pt x="19621" y="163068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3767" y="5600700"/>
              <a:ext cx="97535" cy="169163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5339" y="4757928"/>
            <a:ext cx="126492" cy="12039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54083" y="4757928"/>
            <a:ext cx="126492" cy="12039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291" y="5009388"/>
            <a:ext cx="126492" cy="120396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2491740" y="5260847"/>
            <a:ext cx="30480" cy="163195"/>
          </a:xfrm>
          <a:custGeom>
            <a:avLst/>
            <a:gdLst/>
            <a:ahLst/>
            <a:cxnLst/>
            <a:rect l="l" t="t" r="r" b="b"/>
            <a:pathLst>
              <a:path w="30480" h="163195">
                <a:moveTo>
                  <a:pt x="10858" y="32099"/>
                </a:moveTo>
                <a:lnTo>
                  <a:pt x="7239" y="30575"/>
                </a:lnTo>
                <a:lnTo>
                  <a:pt x="4381" y="27527"/>
                </a:lnTo>
                <a:lnTo>
                  <a:pt x="1524" y="24574"/>
                </a:lnTo>
                <a:lnTo>
                  <a:pt x="0" y="20764"/>
                </a:lnTo>
                <a:lnTo>
                  <a:pt x="0" y="11430"/>
                </a:lnTo>
                <a:lnTo>
                  <a:pt x="15240" y="0"/>
                </a:lnTo>
                <a:lnTo>
                  <a:pt x="19621" y="95"/>
                </a:lnTo>
                <a:lnTo>
                  <a:pt x="23241" y="1619"/>
                </a:lnTo>
                <a:lnTo>
                  <a:pt x="29051" y="7620"/>
                </a:lnTo>
                <a:lnTo>
                  <a:pt x="30480" y="11430"/>
                </a:lnTo>
                <a:lnTo>
                  <a:pt x="30480" y="20764"/>
                </a:lnTo>
                <a:lnTo>
                  <a:pt x="29051" y="24574"/>
                </a:lnTo>
                <a:lnTo>
                  <a:pt x="26098" y="27527"/>
                </a:lnTo>
                <a:lnTo>
                  <a:pt x="23241" y="30575"/>
                </a:lnTo>
                <a:lnTo>
                  <a:pt x="19847" y="32004"/>
                </a:lnTo>
                <a:lnTo>
                  <a:pt x="15240" y="32004"/>
                </a:lnTo>
                <a:lnTo>
                  <a:pt x="10858" y="32099"/>
                </a:lnTo>
                <a:close/>
              </a:path>
              <a:path w="30480" h="163195">
                <a:moveTo>
                  <a:pt x="19621" y="32099"/>
                </a:moveTo>
                <a:lnTo>
                  <a:pt x="15240" y="32004"/>
                </a:lnTo>
                <a:lnTo>
                  <a:pt x="19847" y="32004"/>
                </a:lnTo>
                <a:lnTo>
                  <a:pt x="19621" y="32099"/>
                </a:lnTo>
                <a:close/>
              </a:path>
              <a:path w="30480" h="163195">
                <a:moveTo>
                  <a:pt x="10858" y="97631"/>
                </a:moveTo>
                <a:lnTo>
                  <a:pt x="7239" y="96107"/>
                </a:lnTo>
                <a:lnTo>
                  <a:pt x="4381" y="93059"/>
                </a:lnTo>
                <a:lnTo>
                  <a:pt x="1524" y="90106"/>
                </a:lnTo>
                <a:lnTo>
                  <a:pt x="0" y="86296"/>
                </a:lnTo>
                <a:lnTo>
                  <a:pt x="0" y="76962"/>
                </a:lnTo>
                <a:lnTo>
                  <a:pt x="15240" y="65532"/>
                </a:lnTo>
                <a:lnTo>
                  <a:pt x="19621" y="65627"/>
                </a:lnTo>
                <a:lnTo>
                  <a:pt x="23241" y="67151"/>
                </a:lnTo>
                <a:lnTo>
                  <a:pt x="29051" y="73152"/>
                </a:lnTo>
                <a:lnTo>
                  <a:pt x="30480" y="76962"/>
                </a:lnTo>
                <a:lnTo>
                  <a:pt x="30480" y="86296"/>
                </a:lnTo>
                <a:lnTo>
                  <a:pt x="29051" y="90106"/>
                </a:lnTo>
                <a:lnTo>
                  <a:pt x="26098" y="93059"/>
                </a:lnTo>
                <a:lnTo>
                  <a:pt x="23241" y="96107"/>
                </a:lnTo>
                <a:lnTo>
                  <a:pt x="19847" y="97536"/>
                </a:lnTo>
                <a:lnTo>
                  <a:pt x="15240" y="97536"/>
                </a:lnTo>
                <a:lnTo>
                  <a:pt x="10858" y="97631"/>
                </a:lnTo>
                <a:close/>
              </a:path>
              <a:path w="30480" h="163195">
                <a:moveTo>
                  <a:pt x="19621" y="97631"/>
                </a:moveTo>
                <a:lnTo>
                  <a:pt x="15240" y="97536"/>
                </a:lnTo>
                <a:lnTo>
                  <a:pt x="19847" y="97536"/>
                </a:lnTo>
                <a:lnTo>
                  <a:pt x="19621" y="97631"/>
                </a:lnTo>
                <a:close/>
              </a:path>
              <a:path w="30480" h="163195">
                <a:moveTo>
                  <a:pt x="19621" y="163068"/>
                </a:moveTo>
                <a:lnTo>
                  <a:pt x="10858" y="163068"/>
                </a:lnTo>
                <a:lnTo>
                  <a:pt x="7239" y="161639"/>
                </a:lnTo>
                <a:lnTo>
                  <a:pt x="4381" y="158591"/>
                </a:lnTo>
                <a:lnTo>
                  <a:pt x="1524" y="155638"/>
                </a:lnTo>
                <a:lnTo>
                  <a:pt x="0" y="151828"/>
                </a:lnTo>
                <a:lnTo>
                  <a:pt x="0" y="142494"/>
                </a:lnTo>
                <a:lnTo>
                  <a:pt x="15240" y="131064"/>
                </a:lnTo>
                <a:lnTo>
                  <a:pt x="19621" y="131159"/>
                </a:lnTo>
                <a:lnTo>
                  <a:pt x="23241" y="132683"/>
                </a:lnTo>
                <a:lnTo>
                  <a:pt x="29051" y="138684"/>
                </a:lnTo>
                <a:lnTo>
                  <a:pt x="30480" y="142494"/>
                </a:lnTo>
                <a:lnTo>
                  <a:pt x="30480" y="151828"/>
                </a:lnTo>
                <a:lnTo>
                  <a:pt x="29051" y="155638"/>
                </a:lnTo>
                <a:lnTo>
                  <a:pt x="26098" y="158591"/>
                </a:lnTo>
                <a:lnTo>
                  <a:pt x="23241" y="161639"/>
                </a:lnTo>
                <a:lnTo>
                  <a:pt x="19621" y="1630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26195" y="5599175"/>
            <a:ext cx="126492" cy="12039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51035" y="5009388"/>
            <a:ext cx="126492" cy="120396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3108960" y="5260847"/>
            <a:ext cx="30480" cy="163195"/>
          </a:xfrm>
          <a:custGeom>
            <a:avLst/>
            <a:gdLst/>
            <a:ahLst/>
            <a:cxnLst/>
            <a:rect l="l" t="t" r="r" b="b"/>
            <a:pathLst>
              <a:path w="30480" h="163195">
                <a:moveTo>
                  <a:pt x="10858" y="32099"/>
                </a:moveTo>
                <a:lnTo>
                  <a:pt x="7239" y="30575"/>
                </a:lnTo>
                <a:lnTo>
                  <a:pt x="4381" y="27527"/>
                </a:lnTo>
                <a:lnTo>
                  <a:pt x="1524" y="24574"/>
                </a:lnTo>
                <a:lnTo>
                  <a:pt x="0" y="20764"/>
                </a:lnTo>
                <a:lnTo>
                  <a:pt x="0" y="11430"/>
                </a:lnTo>
                <a:lnTo>
                  <a:pt x="15240" y="0"/>
                </a:lnTo>
                <a:lnTo>
                  <a:pt x="19621" y="95"/>
                </a:lnTo>
                <a:lnTo>
                  <a:pt x="23241" y="1619"/>
                </a:lnTo>
                <a:lnTo>
                  <a:pt x="29051" y="7620"/>
                </a:lnTo>
                <a:lnTo>
                  <a:pt x="30480" y="11430"/>
                </a:lnTo>
                <a:lnTo>
                  <a:pt x="30480" y="20764"/>
                </a:lnTo>
                <a:lnTo>
                  <a:pt x="29051" y="24574"/>
                </a:lnTo>
                <a:lnTo>
                  <a:pt x="26098" y="27527"/>
                </a:lnTo>
                <a:lnTo>
                  <a:pt x="23241" y="30575"/>
                </a:lnTo>
                <a:lnTo>
                  <a:pt x="19847" y="32004"/>
                </a:lnTo>
                <a:lnTo>
                  <a:pt x="15240" y="32004"/>
                </a:lnTo>
                <a:lnTo>
                  <a:pt x="10858" y="32099"/>
                </a:lnTo>
                <a:close/>
              </a:path>
              <a:path w="30480" h="163195">
                <a:moveTo>
                  <a:pt x="19621" y="32099"/>
                </a:moveTo>
                <a:lnTo>
                  <a:pt x="15240" y="32004"/>
                </a:lnTo>
                <a:lnTo>
                  <a:pt x="19847" y="32004"/>
                </a:lnTo>
                <a:lnTo>
                  <a:pt x="19621" y="32099"/>
                </a:lnTo>
                <a:close/>
              </a:path>
              <a:path w="30480" h="163195">
                <a:moveTo>
                  <a:pt x="10858" y="97631"/>
                </a:moveTo>
                <a:lnTo>
                  <a:pt x="7239" y="96107"/>
                </a:lnTo>
                <a:lnTo>
                  <a:pt x="4381" y="93059"/>
                </a:lnTo>
                <a:lnTo>
                  <a:pt x="1524" y="90106"/>
                </a:lnTo>
                <a:lnTo>
                  <a:pt x="0" y="86296"/>
                </a:lnTo>
                <a:lnTo>
                  <a:pt x="0" y="76962"/>
                </a:lnTo>
                <a:lnTo>
                  <a:pt x="15240" y="65532"/>
                </a:lnTo>
                <a:lnTo>
                  <a:pt x="19621" y="65627"/>
                </a:lnTo>
                <a:lnTo>
                  <a:pt x="23241" y="67151"/>
                </a:lnTo>
                <a:lnTo>
                  <a:pt x="29051" y="73152"/>
                </a:lnTo>
                <a:lnTo>
                  <a:pt x="30480" y="76962"/>
                </a:lnTo>
                <a:lnTo>
                  <a:pt x="30480" y="86296"/>
                </a:lnTo>
                <a:lnTo>
                  <a:pt x="29051" y="90106"/>
                </a:lnTo>
                <a:lnTo>
                  <a:pt x="26098" y="93059"/>
                </a:lnTo>
                <a:lnTo>
                  <a:pt x="23241" y="96107"/>
                </a:lnTo>
                <a:lnTo>
                  <a:pt x="19847" y="97536"/>
                </a:lnTo>
                <a:lnTo>
                  <a:pt x="15240" y="97536"/>
                </a:lnTo>
                <a:lnTo>
                  <a:pt x="10858" y="97631"/>
                </a:lnTo>
                <a:close/>
              </a:path>
              <a:path w="30480" h="163195">
                <a:moveTo>
                  <a:pt x="19621" y="97631"/>
                </a:moveTo>
                <a:lnTo>
                  <a:pt x="15240" y="97536"/>
                </a:lnTo>
                <a:lnTo>
                  <a:pt x="19847" y="97536"/>
                </a:lnTo>
                <a:lnTo>
                  <a:pt x="19621" y="97631"/>
                </a:lnTo>
                <a:close/>
              </a:path>
              <a:path w="30480" h="163195">
                <a:moveTo>
                  <a:pt x="19621" y="163068"/>
                </a:moveTo>
                <a:lnTo>
                  <a:pt x="10858" y="163068"/>
                </a:lnTo>
                <a:lnTo>
                  <a:pt x="7239" y="161639"/>
                </a:lnTo>
                <a:lnTo>
                  <a:pt x="4381" y="158591"/>
                </a:lnTo>
                <a:lnTo>
                  <a:pt x="1524" y="155638"/>
                </a:lnTo>
                <a:lnTo>
                  <a:pt x="0" y="151828"/>
                </a:lnTo>
                <a:lnTo>
                  <a:pt x="0" y="142494"/>
                </a:lnTo>
                <a:lnTo>
                  <a:pt x="15240" y="131064"/>
                </a:lnTo>
                <a:lnTo>
                  <a:pt x="19621" y="131159"/>
                </a:lnTo>
                <a:lnTo>
                  <a:pt x="23241" y="132683"/>
                </a:lnTo>
                <a:lnTo>
                  <a:pt x="29051" y="138684"/>
                </a:lnTo>
                <a:lnTo>
                  <a:pt x="30480" y="142494"/>
                </a:lnTo>
                <a:lnTo>
                  <a:pt x="30480" y="151828"/>
                </a:lnTo>
                <a:lnTo>
                  <a:pt x="29051" y="155638"/>
                </a:lnTo>
                <a:lnTo>
                  <a:pt x="26098" y="158591"/>
                </a:lnTo>
                <a:lnTo>
                  <a:pt x="23241" y="161639"/>
                </a:lnTo>
                <a:lnTo>
                  <a:pt x="19621" y="1630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44939" y="5599175"/>
            <a:ext cx="126492" cy="12039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337547" y="4821935"/>
            <a:ext cx="146685" cy="29209"/>
          </a:xfrm>
          <a:custGeom>
            <a:avLst/>
            <a:gdLst/>
            <a:ahLst/>
            <a:cxnLst/>
            <a:rect l="l" t="t" r="r" b="b"/>
            <a:pathLst>
              <a:path w="146685" h="29210">
                <a:moveTo>
                  <a:pt x="24384" y="0"/>
                </a:moveTo>
                <a:lnTo>
                  <a:pt x="0" y="0"/>
                </a:lnTo>
                <a:lnTo>
                  <a:pt x="0" y="28956"/>
                </a:lnTo>
                <a:lnTo>
                  <a:pt x="24384" y="28956"/>
                </a:lnTo>
                <a:lnTo>
                  <a:pt x="24384" y="0"/>
                </a:lnTo>
                <a:close/>
              </a:path>
              <a:path w="146685" h="29210">
                <a:moveTo>
                  <a:pt x="85344" y="0"/>
                </a:moveTo>
                <a:lnTo>
                  <a:pt x="60960" y="0"/>
                </a:lnTo>
                <a:lnTo>
                  <a:pt x="60960" y="28956"/>
                </a:lnTo>
                <a:lnTo>
                  <a:pt x="85344" y="28956"/>
                </a:lnTo>
                <a:lnTo>
                  <a:pt x="85344" y="0"/>
                </a:lnTo>
                <a:close/>
              </a:path>
              <a:path w="146685" h="29210">
                <a:moveTo>
                  <a:pt x="146304" y="0"/>
                </a:moveTo>
                <a:lnTo>
                  <a:pt x="121920" y="0"/>
                </a:lnTo>
                <a:lnTo>
                  <a:pt x="121920" y="28956"/>
                </a:lnTo>
                <a:lnTo>
                  <a:pt x="146304" y="28956"/>
                </a:lnTo>
                <a:lnTo>
                  <a:pt x="1463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60279" y="4732020"/>
            <a:ext cx="126492" cy="120396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3337547" y="5056644"/>
            <a:ext cx="146685" cy="29209"/>
          </a:xfrm>
          <a:custGeom>
            <a:avLst/>
            <a:gdLst/>
            <a:ahLst/>
            <a:cxnLst/>
            <a:rect l="l" t="t" r="r" b="b"/>
            <a:pathLst>
              <a:path w="146685" h="29210">
                <a:moveTo>
                  <a:pt x="24384" y="0"/>
                </a:moveTo>
                <a:lnTo>
                  <a:pt x="0" y="0"/>
                </a:lnTo>
                <a:lnTo>
                  <a:pt x="0" y="28956"/>
                </a:lnTo>
                <a:lnTo>
                  <a:pt x="24384" y="28956"/>
                </a:lnTo>
                <a:lnTo>
                  <a:pt x="24384" y="0"/>
                </a:lnTo>
                <a:close/>
              </a:path>
              <a:path w="146685" h="29210">
                <a:moveTo>
                  <a:pt x="85344" y="0"/>
                </a:moveTo>
                <a:lnTo>
                  <a:pt x="60960" y="0"/>
                </a:lnTo>
                <a:lnTo>
                  <a:pt x="60960" y="28956"/>
                </a:lnTo>
                <a:lnTo>
                  <a:pt x="85344" y="28956"/>
                </a:lnTo>
                <a:lnTo>
                  <a:pt x="85344" y="0"/>
                </a:lnTo>
                <a:close/>
              </a:path>
              <a:path w="146685" h="29210">
                <a:moveTo>
                  <a:pt x="146304" y="0"/>
                </a:moveTo>
                <a:lnTo>
                  <a:pt x="121920" y="0"/>
                </a:lnTo>
                <a:lnTo>
                  <a:pt x="121920" y="28956"/>
                </a:lnTo>
                <a:lnTo>
                  <a:pt x="146304" y="28956"/>
                </a:lnTo>
                <a:lnTo>
                  <a:pt x="1463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57231" y="4985003"/>
            <a:ext cx="126492" cy="120396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3921252" y="5237988"/>
            <a:ext cx="30480" cy="163195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10858" y="32099"/>
                </a:moveTo>
                <a:lnTo>
                  <a:pt x="7239" y="30575"/>
                </a:lnTo>
                <a:lnTo>
                  <a:pt x="4381" y="27527"/>
                </a:lnTo>
                <a:lnTo>
                  <a:pt x="1524" y="24574"/>
                </a:lnTo>
                <a:lnTo>
                  <a:pt x="0" y="20764"/>
                </a:lnTo>
                <a:lnTo>
                  <a:pt x="0" y="11430"/>
                </a:lnTo>
                <a:lnTo>
                  <a:pt x="15240" y="0"/>
                </a:lnTo>
                <a:lnTo>
                  <a:pt x="19621" y="95"/>
                </a:lnTo>
                <a:lnTo>
                  <a:pt x="23241" y="1619"/>
                </a:lnTo>
                <a:lnTo>
                  <a:pt x="29051" y="7620"/>
                </a:lnTo>
                <a:lnTo>
                  <a:pt x="30480" y="11430"/>
                </a:lnTo>
                <a:lnTo>
                  <a:pt x="30480" y="20764"/>
                </a:lnTo>
                <a:lnTo>
                  <a:pt x="29051" y="24574"/>
                </a:lnTo>
                <a:lnTo>
                  <a:pt x="26098" y="27527"/>
                </a:lnTo>
                <a:lnTo>
                  <a:pt x="23241" y="30575"/>
                </a:lnTo>
                <a:lnTo>
                  <a:pt x="19847" y="32004"/>
                </a:lnTo>
                <a:lnTo>
                  <a:pt x="15240" y="32004"/>
                </a:lnTo>
                <a:lnTo>
                  <a:pt x="10858" y="32099"/>
                </a:lnTo>
                <a:close/>
              </a:path>
              <a:path w="30479" h="163195">
                <a:moveTo>
                  <a:pt x="19621" y="32099"/>
                </a:moveTo>
                <a:lnTo>
                  <a:pt x="15240" y="32004"/>
                </a:lnTo>
                <a:lnTo>
                  <a:pt x="19847" y="32004"/>
                </a:lnTo>
                <a:lnTo>
                  <a:pt x="19621" y="32099"/>
                </a:lnTo>
                <a:close/>
              </a:path>
              <a:path w="30479" h="163195">
                <a:moveTo>
                  <a:pt x="10858" y="97631"/>
                </a:moveTo>
                <a:lnTo>
                  <a:pt x="7239" y="96107"/>
                </a:lnTo>
                <a:lnTo>
                  <a:pt x="4381" y="93059"/>
                </a:lnTo>
                <a:lnTo>
                  <a:pt x="1524" y="90106"/>
                </a:lnTo>
                <a:lnTo>
                  <a:pt x="0" y="86296"/>
                </a:lnTo>
                <a:lnTo>
                  <a:pt x="0" y="76962"/>
                </a:lnTo>
                <a:lnTo>
                  <a:pt x="15240" y="65532"/>
                </a:lnTo>
                <a:lnTo>
                  <a:pt x="19621" y="65627"/>
                </a:lnTo>
                <a:lnTo>
                  <a:pt x="23241" y="67151"/>
                </a:lnTo>
                <a:lnTo>
                  <a:pt x="29051" y="73152"/>
                </a:lnTo>
                <a:lnTo>
                  <a:pt x="30480" y="76962"/>
                </a:lnTo>
                <a:lnTo>
                  <a:pt x="30480" y="86296"/>
                </a:lnTo>
                <a:lnTo>
                  <a:pt x="29051" y="90106"/>
                </a:lnTo>
                <a:lnTo>
                  <a:pt x="26098" y="93059"/>
                </a:lnTo>
                <a:lnTo>
                  <a:pt x="23241" y="96107"/>
                </a:lnTo>
                <a:lnTo>
                  <a:pt x="19847" y="97536"/>
                </a:lnTo>
                <a:lnTo>
                  <a:pt x="15240" y="97536"/>
                </a:lnTo>
                <a:lnTo>
                  <a:pt x="10858" y="97631"/>
                </a:lnTo>
                <a:close/>
              </a:path>
              <a:path w="30479" h="163195">
                <a:moveTo>
                  <a:pt x="19621" y="97631"/>
                </a:moveTo>
                <a:lnTo>
                  <a:pt x="15240" y="97536"/>
                </a:lnTo>
                <a:lnTo>
                  <a:pt x="19847" y="97536"/>
                </a:lnTo>
                <a:lnTo>
                  <a:pt x="19621" y="97631"/>
                </a:lnTo>
                <a:close/>
              </a:path>
              <a:path w="30479" h="163195">
                <a:moveTo>
                  <a:pt x="19621" y="163068"/>
                </a:moveTo>
                <a:lnTo>
                  <a:pt x="10858" y="163068"/>
                </a:lnTo>
                <a:lnTo>
                  <a:pt x="7239" y="161639"/>
                </a:lnTo>
                <a:lnTo>
                  <a:pt x="4381" y="158591"/>
                </a:lnTo>
                <a:lnTo>
                  <a:pt x="1524" y="155638"/>
                </a:lnTo>
                <a:lnTo>
                  <a:pt x="0" y="151828"/>
                </a:lnTo>
                <a:lnTo>
                  <a:pt x="0" y="142494"/>
                </a:lnTo>
                <a:lnTo>
                  <a:pt x="15240" y="131064"/>
                </a:lnTo>
                <a:lnTo>
                  <a:pt x="19621" y="131159"/>
                </a:lnTo>
                <a:lnTo>
                  <a:pt x="23241" y="132683"/>
                </a:lnTo>
                <a:lnTo>
                  <a:pt x="29051" y="138684"/>
                </a:lnTo>
                <a:lnTo>
                  <a:pt x="30480" y="142494"/>
                </a:lnTo>
                <a:lnTo>
                  <a:pt x="30480" y="151828"/>
                </a:lnTo>
                <a:lnTo>
                  <a:pt x="29051" y="155638"/>
                </a:lnTo>
                <a:lnTo>
                  <a:pt x="26098" y="158591"/>
                </a:lnTo>
                <a:lnTo>
                  <a:pt x="23241" y="161639"/>
                </a:lnTo>
                <a:lnTo>
                  <a:pt x="19621" y="1630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51135" y="5574791"/>
            <a:ext cx="126492" cy="1203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9010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130" dirty="0"/>
              <a:t> </a:t>
            </a:r>
            <a:r>
              <a:rPr spc="-45" dirty="0"/>
              <a:t>MLR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96" y="2572972"/>
            <a:ext cx="8048625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>
              <a:lnSpc>
                <a:spcPct val="120000"/>
              </a:lnSpc>
              <a:spcBef>
                <a:spcPts val="95"/>
              </a:spcBef>
              <a:buClr>
                <a:srgbClr val="E48311"/>
              </a:buClr>
              <a:buSzPct val="87878"/>
              <a:buFont typeface="Wingdings"/>
              <a:buChar char=""/>
              <a:tabLst>
                <a:tab pos="14732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According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Least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method,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we have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find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matrix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which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error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997075" algn="ctr">
              <a:lnSpc>
                <a:spcPct val="100000"/>
              </a:lnSpc>
              <a:spcBef>
                <a:spcPts val="1055"/>
              </a:spcBef>
            </a:pP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232" y="3602735"/>
            <a:ext cx="243840" cy="1752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47341" y="3637336"/>
            <a:ext cx="7429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076" y="3542787"/>
            <a:ext cx="35540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320925" algn="l"/>
              </a:tabLst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𝑎𝑙</a:t>
            </a:r>
            <a:r>
              <a:rPr sz="14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𝑆𝑞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4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1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4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30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650" spc="30" baseline="303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baseline="303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7" baseline="303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35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650" spc="150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9291" y="4779264"/>
            <a:ext cx="243840" cy="175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3235" y="5201411"/>
            <a:ext cx="251460" cy="1752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9896" y="3833920"/>
            <a:ext cx="6685915" cy="239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524635" algn="r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100">
              <a:latin typeface="Cambria Math"/>
              <a:cs typeface="Cambria Math"/>
            </a:endParaRPr>
          </a:p>
          <a:p>
            <a:pPr marL="1661795" algn="ctr">
              <a:lnSpc>
                <a:spcPct val="100000"/>
              </a:lnSpc>
              <a:spcBef>
                <a:spcPts val="9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450" spc="7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  <a:p>
            <a:pPr marL="1662430" algn="ctr">
              <a:lnSpc>
                <a:spcPct val="100000"/>
              </a:lnSpc>
              <a:spcBef>
                <a:spcPts val="56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2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8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mbria Math"/>
              <a:cs typeface="Cambria Math"/>
            </a:endParaRPr>
          </a:p>
          <a:p>
            <a:pPr marL="1659255" algn="ctr">
              <a:lnSpc>
                <a:spcPct val="100000"/>
              </a:lnSpc>
              <a:tabLst>
                <a:tab pos="2063114" algn="l"/>
              </a:tabLst>
            </a:pP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𝐽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79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6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2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44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mbria Math"/>
              <a:cs typeface="Cambria Math"/>
            </a:endParaRPr>
          </a:p>
          <a:p>
            <a:pPr marL="1662430" algn="ctr">
              <a:lnSpc>
                <a:spcPct val="100000"/>
              </a:lnSpc>
              <a:tabLst>
                <a:tab pos="2079625" algn="l"/>
              </a:tabLst>
            </a:pP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𝑱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650" spc="75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650" spc="75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𝑿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75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𝑿</a:t>
            </a:r>
            <a:r>
              <a:rPr sz="1650" spc="-15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65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5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𝑿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 Math"/>
              <a:cs typeface="Cambria Math"/>
            </a:endParaRPr>
          </a:p>
          <a:p>
            <a:pPr marL="1663700" algn="ctr">
              <a:lnSpc>
                <a:spcPct val="100000"/>
              </a:lnSpc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[Because</a:t>
            </a:r>
            <a:r>
              <a:rPr sz="14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89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20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120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always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equal with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only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one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entry]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buClr>
                <a:srgbClr val="E48311"/>
              </a:buClr>
              <a:buFont typeface="Wingdings"/>
              <a:buChar char=""/>
              <a:tabLst>
                <a:tab pos="156845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minimized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second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derivative</a:t>
            </a:r>
            <a:r>
              <a:rPr sz="14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test.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9010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130" dirty="0"/>
              <a:t> </a:t>
            </a:r>
            <a:r>
              <a:rPr spc="-45" dirty="0"/>
              <a:t>MLR</a:t>
            </a:r>
          </a:p>
        </p:txBody>
      </p:sp>
      <p:sp>
        <p:nvSpPr>
          <p:cNvPr id="3" name="object 3"/>
          <p:cNvSpPr/>
          <p:nvPr/>
        </p:nvSpPr>
        <p:spPr>
          <a:xfrm>
            <a:off x="3392423" y="3267455"/>
            <a:ext cx="463550" cy="13970"/>
          </a:xfrm>
          <a:custGeom>
            <a:avLst/>
            <a:gdLst/>
            <a:ahLst/>
            <a:cxnLst/>
            <a:rect l="l" t="t" r="r" b="b"/>
            <a:pathLst>
              <a:path w="463550" h="13970">
                <a:moveTo>
                  <a:pt x="463295" y="13716"/>
                </a:moveTo>
                <a:lnTo>
                  <a:pt x="0" y="13716"/>
                </a:lnTo>
                <a:lnTo>
                  <a:pt x="0" y="0"/>
                </a:lnTo>
                <a:lnTo>
                  <a:pt x="463295" y="0"/>
                </a:lnTo>
                <a:lnTo>
                  <a:pt x="46329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0982" y="3109949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127" y="2505773"/>
            <a:ext cx="5887720" cy="723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5420" indent="-147955">
              <a:lnSpc>
                <a:spcPct val="100000"/>
              </a:lnSpc>
              <a:spcBef>
                <a:spcPts val="865"/>
              </a:spcBef>
              <a:buClr>
                <a:srgbClr val="E48311"/>
              </a:buClr>
              <a:buFont typeface="Wingdings"/>
              <a:buChar char=""/>
              <a:tabLst>
                <a:tab pos="186055" algn="l"/>
              </a:tabLst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1: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6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partial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derivate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4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65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endParaRPr sz="1650">
              <a:latin typeface="Cambria Math"/>
              <a:cs typeface="Cambria Math"/>
            </a:endParaRPr>
          </a:p>
          <a:p>
            <a:pPr marL="2524760">
              <a:lnSpc>
                <a:spcPct val="100000"/>
              </a:lnSpc>
              <a:spcBef>
                <a:spcPts val="770"/>
              </a:spcBef>
              <a:tabLst>
                <a:tab pos="3262629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)	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22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20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44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2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6416" y="3250225"/>
            <a:ext cx="20707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2289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0040" y="3267455"/>
            <a:ext cx="2588260" cy="13970"/>
          </a:xfrm>
          <a:custGeom>
            <a:avLst/>
            <a:gdLst/>
            <a:ahLst/>
            <a:cxnLst/>
            <a:rect l="l" t="t" r="r" b="b"/>
            <a:pathLst>
              <a:path w="2588259" h="13970">
                <a:moveTo>
                  <a:pt x="2587752" y="13716"/>
                </a:moveTo>
                <a:lnTo>
                  <a:pt x="0" y="13716"/>
                </a:lnTo>
                <a:lnTo>
                  <a:pt x="0" y="0"/>
                </a:lnTo>
                <a:lnTo>
                  <a:pt x="2587752" y="0"/>
                </a:lnTo>
                <a:lnTo>
                  <a:pt x="258775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6771" y="3733287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5908" y="3890772"/>
            <a:ext cx="478790" cy="13970"/>
          </a:xfrm>
          <a:custGeom>
            <a:avLst/>
            <a:gdLst/>
            <a:ahLst/>
            <a:cxnLst/>
            <a:rect l="l" t="t" r="r" b="b"/>
            <a:pathLst>
              <a:path w="478789" h="13970">
                <a:moveTo>
                  <a:pt x="478535" y="13716"/>
                </a:moveTo>
                <a:lnTo>
                  <a:pt x="0" y="13716"/>
                </a:lnTo>
                <a:lnTo>
                  <a:pt x="0" y="0"/>
                </a:lnTo>
                <a:lnTo>
                  <a:pt x="478535" y="0"/>
                </a:lnTo>
                <a:lnTo>
                  <a:pt x="4785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379" y="3890772"/>
            <a:ext cx="737870" cy="13970"/>
          </a:xfrm>
          <a:custGeom>
            <a:avLst/>
            <a:gdLst/>
            <a:ahLst/>
            <a:cxnLst/>
            <a:rect l="l" t="t" r="r" b="b"/>
            <a:pathLst>
              <a:path w="737870" h="13970">
                <a:moveTo>
                  <a:pt x="737616" y="13716"/>
                </a:moveTo>
                <a:lnTo>
                  <a:pt x="0" y="13716"/>
                </a:lnTo>
                <a:lnTo>
                  <a:pt x="0" y="0"/>
                </a:lnTo>
                <a:lnTo>
                  <a:pt x="737616" y="0"/>
                </a:lnTo>
                <a:lnTo>
                  <a:pt x="73761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9026" y="3733287"/>
            <a:ext cx="11703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0125" algn="l"/>
              </a:tabLst>
            </a:pP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445" y="3574834"/>
            <a:ext cx="27635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791845" algn="l"/>
                <a:tab pos="1779270" algn="l"/>
              </a:tabLst>
            </a:pP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𝜕𝑦</a:t>
            </a:r>
            <a:r>
              <a:rPr sz="1800" spc="89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𝑦	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𝜕2𝑦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𝑋𝛽	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0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7541" y="3873461"/>
            <a:ext cx="22155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0585" algn="l"/>
                <a:tab pos="1957070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1932" y="3890772"/>
            <a:ext cx="935990" cy="13970"/>
          </a:xfrm>
          <a:custGeom>
            <a:avLst/>
            <a:gdLst/>
            <a:ahLst/>
            <a:cxnLst/>
            <a:rect l="l" t="t" r="r" b="b"/>
            <a:pathLst>
              <a:path w="935989" h="13970">
                <a:moveTo>
                  <a:pt x="935735" y="13716"/>
                </a:moveTo>
                <a:lnTo>
                  <a:pt x="0" y="13716"/>
                </a:lnTo>
                <a:lnTo>
                  <a:pt x="0" y="0"/>
                </a:lnTo>
                <a:lnTo>
                  <a:pt x="935735" y="0"/>
                </a:lnTo>
                <a:lnTo>
                  <a:pt x="9357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4445" y="4355085"/>
            <a:ext cx="11455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20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90515" y="4512564"/>
            <a:ext cx="250190" cy="13970"/>
          </a:xfrm>
          <a:custGeom>
            <a:avLst/>
            <a:gdLst/>
            <a:ahLst/>
            <a:cxnLst/>
            <a:rect l="l" t="t" r="r" b="b"/>
            <a:pathLst>
              <a:path w="250189" h="13970">
                <a:moveTo>
                  <a:pt x="249935" y="13716"/>
                </a:moveTo>
                <a:lnTo>
                  <a:pt x="0" y="13716"/>
                </a:lnTo>
                <a:lnTo>
                  <a:pt x="0" y="0"/>
                </a:lnTo>
                <a:lnTo>
                  <a:pt x="249935" y="0"/>
                </a:lnTo>
                <a:lnTo>
                  <a:pt x="2499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73435" y="4355085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2386" y="4196632"/>
            <a:ext cx="15093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3784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𝜕𝛽	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29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7786" y="4495259"/>
            <a:ext cx="11137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5344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0388" y="4512564"/>
            <a:ext cx="935990" cy="13970"/>
          </a:xfrm>
          <a:custGeom>
            <a:avLst/>
            <a:gdLst/>
            <a:ahLst/>
            <a:cxnLst/>
            <a:rect l="l" t="t" r="r" b="b"/>
            <a:pathLst>
              <a:path w="935989" h="13970">
                <a:moveTo>
                  <a:pt x="935735" y="13716"/>
                </a:moveTo>
                <a:lnTo>
                  <a:pt x="0" y="13716"/>
                </a:lnTo>
                <a:lnTo>
                  <a:pt x="0" y="0"/>
                </a:lnTo>
                <a:lnTo>
                  <a:pt x="935735" y="0"/>
                </a:lnTo>
                <a:lnTo>
                  <a:pt x="9357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5296" y="5102352"/>
            <a:ext cx="388620" cy="13970"/>
          </a:xfrm>
          <a:custGeom>
            <a:avLst/>
            <a:gdLst/>
            <a:ahLst/>
            <a:cxnLst/>
            <a:rect l="l" t="t" r="r" b="b"/>
            <a:pathLst>
              <a:path w="388620" h="13970">
                <a:moveTo>
                  <a:pt x="388619" y="13716"/>
                </a:moveTo>
                <a:lnTo>
                  <a:pt x="0" y="13716"/>
                </a:lnTo>
                <a:lnTo>
                  <a:pt x="0" y="0"/>
                </a:lnTo>
                <a:lnTo>
                  <a:pt x="388619" y="0"/>
                </a:lnTo>
                <a:lnTo>
                  <a:pt x="38861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62995" y="4786390"/>
            <a:ext cx="1983739" cy="43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2185">
              <a:lnSpc>
                <a:spcPts val="1614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𝜕𝐴𝑋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1614"/>
              </a:lnSpc>
              <a:tabLst>
                <a:tab pos="1418590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[𝐵𝑒𝑐𝑎𝑢𝑠𝑒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𝐴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]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2703" y="5818134"/>
            <a:ext cx="8775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[𝐵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𝑐𝑎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4854" y="5085121"/>
            <a:ext cx="1877060" cy="852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8615" algn="ctr">
              <a:lnSpc>
                <a:spcPts val="1895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𝜕𝑋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ts val="1895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−2𝑋</a:t>
            </a:r>
            <a:r>
              <a:rPr sz="1800" spc="-30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2𝑋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8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endParaRPr sz="1650">
              <a:latin typeface="Cambria Math"/>
              <a:cs typeface="Cambria Math"/>
            </a:endParaRPr>
          </a:p>
          <a:p>
            <a:pPr marL="195580" algn="ctr">
              <a:lnSpc>
                <a:spcPct val="100000"/>
              </a:lnSpc>
              <a:spcBef>
                <a:spcPts val="730"/>
              </a:spcBef>
            </a:pP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𝜕𝑋</a:t>
            </a:r>
            <a:r>
              <a:rPr sz="1800" spc="6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𝐴𝑋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11901" y="5958308"/>
            <a:ext cx="2794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29555" y="5975603"/>
            <a:ext cx="646430" cy="13970"/>
          </a:xfrm>
          <a:custGeom>
            <a:avLst/>
            <a:gdLst/>
            <a:ahLst/>
            <a:cxnLst/>
            <a:rect l="l" t="t" r="r" b="b"/>
            <a:pathLst>
              <a:path w="646429" h="13970">
                <a:moveTo>
                  <a:pt x="646175" y="13716"/>
                </a:moveTo>
                <a:lnTo>
                  <a:pt x="0" y="13716"/>
                </a:lnTo>
                <a:lnTo>
                  <a:pt x="0" y="0"/>
                </a:lnTo>
                <a:lnTo>
                  <a:pt x="646175" y="0"/>
                </a:lnTo>
                <a:lnTo>
                  <a:pt x="64617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22485" y="5818134"/>
            <a:ext cx="7029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2𝐴𝑋]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9010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90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130" dirty="0"/>
              <a:t> </a:t>
            </a:r>
            <a:r>
              <a:rPr spc="-45" dirty="0"/>
              <a:t>MLR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27" y="2733584"/>
            <a:ext cx="42945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86055" algn="l"/>
              </a:tabLst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2: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ˆ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b="1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2475" b="1" spc="-5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u="heavy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𝝏</a:t>
            </a:r>
            <a:r>
              <a:rPr sz="2475" b="1" u="heavy" baseline="3198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J(</a:t>
            </a:r>
            <a:r>
              <a:rPr sz="1800" u="heavy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𝜷</a:t>
            </a:r>
            <a:r>
              <a:rPr sz="2475" b="1" u="heavy" baseline="3198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75" b="1" spc="2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5937" y="2825040"/>
            <a:ext cx="2117725" cy="14319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−2𝑋</a:t>
            </a:r>
            <a:r>
              <a:rPr sz="1800" spc="-3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2𝑋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75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7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3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𝑋𝛽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3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(𝑿</a:t>
            </a:r>
            <a:r>
              <a:rPr sz="1800" spc="-7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800" spc="27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𝑿)</a:t>
            </a:r>
            <a:r>
              <a:rPr sz="1800" spc="82" baseline="27777" dirty="0">
                <a:solidFill>
                  <a:srgbClr val="3F3F3F"/>
                </a:solidFill>
                <a:latin typeface="Cambria Math"/>
                <a:cs typeface="Cambria Math"/>
              </a:rPr>
              <a:t>–𝟏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𝑿</a:t>
            </a:r>
            <a:r>
              <a:rPr sz="1800" spc="82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8988" y="4841221"/>
            <a:ext cx="3340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200" baseline="34722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endParaRPr sz="1200" baseline="34722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7564" y="4837176"/>
            <a:ext cx="516890" cy="13970"/>
          </a:xfrm>
          <a:custGeom>
            <a:avLst/>
            <a:gdLst/>
            <a:ahLst/>
            <a:cxnLst/>
            <a:rect l="l" t="t" r="r" b="b"/>
            <a:pathLst>
              <a:path w="516889" h="13970">
                <a:moveTo>
                  <a:pt x="516635" y="13716"/>
                </a:moveTo>
                <a:lnTo>
                  <a:pt x="0" y="13716"/>
                </a:lnTo>
                <a:lnTo>
                  <a:pt x="0" y="0"/>
                </a:lnTo>
                <a:lnTo>
                  <a:pt x="516635" y="0"/>
                </a:lnTo>
                <a:lnTo>
                  <a:pt x="51663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127" y="4563849"/>
            <a:ext cx="5416550" cy="3937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85420" indent="-147955">
              <a:lnSpc>
                <a:spcPts val="240"/>
              </a:lnSpc>
              <a:spcBef>
                <a:spcPts val="775"/>
              </a:spcBef>
              <a:buClr>
                <a:srgbClr val="E48311"/>
              </a:buClr>
              <a:buFont typeface="Wingdings"/>
              <a:buChar char=""/>
              <a:tabLst>
                <a:tab pos="186055" algn="l"/>
              </a:tabLst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3: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𝝏 </a:t>
            </a:r>
            <a:r>
              <a:rPr sz="1800" spc="104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="1" spc="-7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800" spc="-7" baseline="43981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2475" b="1" spc="-7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)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prove</a:t>
            </a:r>
            <a:r>
              <a:rPr sz="1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minimum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endParaRPr sz="1650">
              <a:latin typeface="Times New Roman"/>
              <a:cs typeface="Times New Roman"/>
            </a:endParaRPr>
          </a:p>
          <a:p>
            <a:pPr marR="1663700" algn="ctr">
              <a:lnSpc>
                <a:spcPts val="405"/>
              </a:lnSpc>
            </a:pP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1300" y="5617464"/>
            <a:ext cx="541020" cy="13970"/>
          </a:xfrm>
          <a:custGeom>
            <a:avLst/>
            <a:gdLst/>
            <a:ahLst/>
            <a:cxnLst/>
            <a:rect l="l" t="t" r="r" b="b"/>
            <a:pathLst>
              <a:path w="541020" h="13970">
                <a:moveTo>
                  <a:pt x="541019" y="13716"/>
                </a:moveTo>
                <a:lnTo>
                  <a:pt x="0" y="13716"/>
                </a:lnTo>
                <a:lnTo>
                  <a:pt x="0" y="0"/>
                </a:lnTo>
                <a:lnTo>
                  <a:pt x="541019" y="0"/>
                </a:lnTo>
                <a:lnTo>
                  <a:pt x="54101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7499" y="5460048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201" y="5301491"/>
            <a:ext cx="27698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5280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baseline="2525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)	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𝜕(−2𝑋</a:t>
            </a:r>
            <a:r>
              <a:rPr sz="1800" spc="-15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2𝑋</a:t>
            </a:r>
            <a:r>
              <a:rPr sz="1800" spc="44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59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𝑋𝛽)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279" y="5600222"/>
            <a:ext cx="1852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56845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650" baseline="25252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6640" y="5617464"/>
            <a:ext cx="1876425" cy="13970"/>
          </a:xfrm>
          <a:custGeom>
            <a:avLst/>
            <a:gdLst/>
            <a:ahLst/>
            <a:cxnLst/>
            <a:rect l="l" t="t" r="r" b="b"/>
            <a:pathLst>
              <a:path w="1876425" h="13970">
                <a:moveTo>
                  <a:pt x="1876043" y="13716"/>
                </a:moveTo>
                <a:lnTo>
                  <a:pt x="0" y="13716"/>
                </a:lnTo>
                <a:lnTo>
                  <a:pt x="0" y="0"/>
                </a:lnTo>
                <a:lnTo>
                  <a:pt x="1876043" y="0"/>
                </a:lnTo>
                <a:lnTo>
                  <a:pt x="18760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92463" y="5460048"/>
            <a:ext cx="18688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𝑋𝑋</a:t>
            </a:r>
            <a:r>
              <a:rPr sz="1800" spc="6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42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+𝑣𝑒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8232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85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05" dirty="0"/>
              <a:t> </a:t>
            </a:r>
            <a:r>
              <a:rPr spc="-75" dirty="0"/>
              <a:t>for</a:t>
            </a:r>
            <a:r>
              <a:rPr spc="-125" dirty="0"/>
              <a:t> </a:t>
            </a:r>
            <a:r>
              <a:rPr spc="-45" dirty="0"/>
              <a:t>MLR-</a:t>
            </a:r>
            <a:r>
              <a:rPr spc="-100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55" y="2530817"/>
            <a:ext cx="8250555" cy="600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Example:</a:t>
            </a:r>
            <a:r>
              <a:rPr sz="155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Delivery</a:t>
            </a:r>
            <a:r>
              <a:rPr sz="15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Times</a:t>
            </a:r>
            <a:r>
              <a:rPr sz="15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5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soft</a:t>
            </a:r>
            <a:r>
              <a:rPr sz="155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drink</a:t>
            </a:r>
            <a:r>
              <a:rPr sz="15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bottler</a:t>
            </a:r>
            <a:r>
              <a:rPr sz="15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analyzing</a:t>
            </a:r>
            <a:r>
              <a:rPr sz="155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vending</a:t>
            </a:r>
            <a:r>
              <a:rPr sz="155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machine</a:t>
            </a:r>
            <a:r>
              <a:rPr sz="155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serving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71000"/>
              </a:lnSpc>
              <a:spcBef>
                <a:spcPts val="27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routes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his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distribution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system.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He</a:t>
            </a:r>
            <a:r>
              <a:rPr sz="15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interested</a:t>
            </a:r>
            <a:r>
              <a:rPr sz="15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predicting</a:t>
            </a:r>
            <a:r>
              <a:rPr sz="15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5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required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5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distribution </a:t>
            </a:r>
            <a:r>
              <a:rPr sz="1550" spc="-3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driver</a:t>
            </a:r>
            <a:r>
              <a:rPr sz="15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service</a:t>
            </a:r>
            <a:r>
              <a:rPr sz="15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vending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machines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outlet.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5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has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been</a:t>
            </a:r>
            <a:r>
              <a:rPr sz="15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suggested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5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important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355" y="3032268"/>
            <a:ext cx="830008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5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influencing</a:t>
            </a:r>
            <a:r>
              <a:rPr sz="15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delivery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(y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min)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5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cases</a:t>
            </a:r>
            <a:r>
              <a:rPr sz="15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product</a:t>
            </a:r>
            <a:r>
              <a:rPr sz="15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stocked</a:t>
            </a:r>
            <a:r>
              <a:rPr sz="15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(x</a:t>
            </a:r>
            <a:r>
              <a:rPr sz="1575" spc="7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55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355" y="3199938"/>
            <a:ext cx="830008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distance</a:t>
            </a:r>
            <a:r>
              <a:rPr sz="15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walked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driver</a:t>
            </a:r>
            <a:r>
              <a:rPr sz="15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(x</a:t>
            </a:r>
            <a:r>
              <a:rPr sz="1575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575" spc="300" baseline="-2116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feet).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3</a:t>
            </a:r>
            <a:r>
              <a:rPr sz="15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delivery</a:t>
            </a:r>
            <a:r>
              <a:rPr sz="15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times,</a:t>
            </a:r>
            <a:r>
              <a:rPr sz="15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cases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stocked</a:t>
            </a:r>
            <a:r>
              <a:rPr sz="15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walking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755" y="3367511"/>
            <a:ext cx="21037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times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have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been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recorded.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755" y="5176751"/>
            <a:ext cx="8097520" cy="6534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705"/>
              </a:spcBef>
              <a:buAutoNum type="alphaLcParenBoth"/>
              <a:tabLst>
                <a:tab pos="284480" algn="l"/>
              </a:tabLst>
            </a:pP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multiple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least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fit.</a:t>
            </a:r>
            <a:endParaRPr sz="15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15"/>
              </a:spcBef>
              <a:buAutoNum type="alphaLcParenBoth"/>
              <a:tabLst>
                <a:tab pos="296545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delivery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4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cases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are stocked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distance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traveled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driver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80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feet.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24890" y="3758946"/>
          <a:ext cx="7496809" cy="144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360"/>
                <a:gridCol w="2498090"/>
                <a:gridCol w="2499359"/>
              </a:tblGrid>
              <a:tr h="528827">
                <a:tc>
                  <a:txBody>
                    <a:bodyPr/>
                    <a:lstStyle/>
                    <a:p>
                      <a:pPr marL="74295" marR="23177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45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 </a:t>
                      </a:r>
                      <a:r>
                        <a:rPr sz="1450" b="1" spc="-3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stocked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500" b="1" spc="7" baseline="-19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288290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distance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walked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50" b="1" spc="-3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driver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500" b="1" spc="7" baseline="-19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Delivery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min)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560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15" dirty="0">
                          <a:latin typeface="Calibri"/>
                          <a:cs typeface="Calibri"/>
                        </a:rPr>
                        <a:t>16.68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220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15" dirty="0">
                          <a:latin typeface="Calibri"/>
                          <a:cs typeface="Calibri"/>
                        </a:rPr>
                        <a:t>11.50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06323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libri"/>
                          <a:cs typeface="Calibri"/>
                        </a:rPr>
                        <a:t>340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libri"/>
                          <a:cs typeface="Calibri"/>
                        </a:rPr>
                        <a:t>12.03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85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05" dirty="0"/>
              <a:t> </a:t>
            </a:r>
            <a:r>
              <a:rPr spc="-75" dirty="0"/>
              <a:t>for</a:t>
            </a:r>
            <a:r>
              <a:rPr spc="-130" dirty="0"/>
              <a:t> </a:t>
            </a:r>
            <a:r>
              <a:rPr spc="-45" dirty="0"/>
              <a:t>MLR-</a:t>
            </a:r>
            <a:r>
              <a:rPr spc="-95" dirty="0"/>
              <a:t> </a:t>
            </a:r>
            <a:r>
              <a:rPr spc="-70" dirty="0"/>
              <a:t>Example </a:t>
            </a:r>
            <a:r>
              <a:rPr spc="-875" dirty="0"/>
              <a:t> </a:t>
            </a:r>
            <a:r>
              <a:rPr spc="-50" dirty="0"/>
              <a:t>Soln</a:t>
            </a:r>
          </a:p>
        </p:txBody>
      </p:sp>
      <p:sp>
        <p:nvSpPr>
          <p:cNvPr id="3" name="object 3"/>
          <p:cNvSpPr/>
          <p:nvPr/>
        </p:nvSpPr>
        <p:spPr>
          <a:xfrm>
            <a:off x="3585972" y="2961144"/>
            <a:ext cx="58419" cy="770890"/>
          </a:xfrm>
          <a:custGeom>
            <a:avLst/>
            <a:gdLst/>
            <a:ahLst/>
            <a:cxnLst/>
            <a:rect l="l" t="t" r="r" b="b"/>
            <a:pathLst>
              <a:path w="58420" h="770889">
                <a:moveTo>
                  <a:pt x="57912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760730"/>
                </a:lnTo>
                <a:lnTo>
                  <a:pt x="0" y="760730"/>
                </a:lnTo>
                <a:lnTo>
                  <a:pt x="0" y="770890"/>
                </a:lnTo>
                <a:lnTo>
                  <a:pt x="57912" y="770890"/>
                </a:lnTo>
                <a:lnTo>
                  <a:pt x="57912" y="760730"/>
                </a:lnTo>
                <a:lnTo>
                  <a:pt x="57912" y="10160"/>
                </a:lnTo>
                <a:lnTo>
                  <a:pt x="5791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4596" y="2961144"/>
            <a:ext cx="58419" cy="770890"/>
          </a:xfrm>
          <a:custGeom>
            <a:avLst/>
            <a:gdLst/>
            <a:ahLst/>
            <a:cxnLst/>
            <a:rect l="l" t="t" r="r" b="b"/>
            <a:pathLst>
              <a:path w="58420" h="770889">
                <a:moveTo>
                  <a:pt x="57912" y="0"/>
                </a:moveTo>
                <a:lnTo>
                  <a:pt x="0" y="0"/>
                </a:lnTo>
                <a:lnTo>
                  <a:pt x="0" y="10160"/>
                </a:lnTo>
                <a:lnTo>
                  <a:pt x="0" y="760730"/>
                </a:lnTo>
                <a:lnTo>
                  <a:pt x="0" y="770890"/>
                </a:lnTo>
                <a:lnTo>
                  <a:pt x="57912" y="770890"/>
                </a:lnTo>
                <a:lnTo>
                  <a:pt x="57912" y="760730"/>
                </a:lnTo>
                <a:lnTo>
                  <a:pt x="21336" y="760730"/>
                </a:lnTo>
                <a:lnTo>
                  <a:pt x="21336" y="10160"/>
                </a:lnTo>
                <a:lnTo>
                  <a:pt x="57912" y="10160"/>
                </a:lnTo>
                <a:lnTo>
                  <a:pt x="5791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6327" y="2469317"/>
            <a:ext cx="6731000" cy="1625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33679" indent="-145415">
              <a:lnSpc>
                <a:spcPct val="100000"/>
              </a:lnSpc>
              <a:spcBef>
                <a:spcPts val="875"/>
              </a:spcBef>
              <a:buClr>
                <a:srgbClr val="E48311"/>
              </a:buClr>
              <a:buFont typeface="Wingdings"/>
              <a:buChar char=""/>
              <a:tabLst>
                <a:tab pos="2343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multiple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is: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-7" baseline="-2020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ˆ+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-7" baseline="-2020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ˆx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+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endParaRPr sz="1650" baseline="-20202">
              <a:latin typeface="Times New Roman"/>
              <a:cs typeface="Times New Roman"/>
            </a:endParaRPr>
          </a:p>
          <a:p>
            <a:pPr marR="1468755" algn="ctr">
              <a:lnSpc>
                <a:spcPct val="100000"/>
              </a:lnSpc>
              <a:spcBef>
                <a:spcPts val="78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endParaRPr sz="1650">
              <a:latin typeface="Times New Roman"/>
              <a:cs typeface="Times New Roman"/>
            </a:endParaRPr>
          </a:p>
          <a:p>
            <a:pPr marL="88900">
              <a:lnSpc>
                <a:spcPts val="1970"/>
              </a:lnSpc>
              <a:spcBef>
                <a:spcPts val="110"/>
              </a:spcBef>
              <a:tabLst>
                <a:tab pos="290004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ˆ,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ˆ,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650" spc="4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spc="5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2475" baseline="1683" dirty="0">
                <a:solidFill>
                  <a:srgbClr val="3F3F3F"/>
                </a:solidFill>
                <a:latin typeface="Times New Roman"/>
                <a:cs typeface="Times New Roman"/>
              </a:rPr>
              <a:t>ˆ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coefficients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line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best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fit.</a:t>
            </a:r>
            <a:endParaRPr sz="1650">
              <a:latin typeface="Times New Roman"/>
              <a:cs typeface="Times New Roman"/>
            </a:endParaRPr>
          </a:p>
          <a:p>
            <a:pPr marR="1468755" algn="ctr">
              <a:lnSpc>
                <a:spcPts val="1970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baseline="-20202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endParaRPr sz="16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55"/>
              </a:spcBef>
            </a:pPr>
            <a:r>
              <a:rPr sz="1650" spc="-8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know,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(𝑿</a:t>
            </a:r>
            <a:r>
              <a:rPr sz="1800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800" spc="292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𝑿)</a:t>
            </a:r>
            <a:r>
              <a:rPr sz="1800" spc="82" baseline="27777" dirty="0">
                <a:solidFill>
                  <a:srgbClr val="3F3F3F"/>
                </a:solidFill>
                <a:latin typeface="Cambria Math"/>
                <a:cs typeface="Cambria Math"/>
              </a:rPr>
              <a:t>–𝟏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𝑿</a:t>
            </a:r>
            <a:r>
              <a:rPr sz="1800" spc="82" baseline="27777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27824" y="4069877"/>
          <a:ext cx="4187187" cy="704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269875"/>
                <a:gridCol w="325754"/>
                <a:gridCol w="504190"/>
                <a:gridCol w="1040765"/>
                <a:gridCol w="502284"/>
                <a:gridCol w="559435"/>
                <a:gridCol w="504825"/>
              </a:tblGrid>
              <a:tr h="207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4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40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560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54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4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4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67626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650" spc="8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939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939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220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sz="1650" spc="2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800" spc="75" baseline="27777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sz="1800" spc="397" baseline="27777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925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25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925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28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70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700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340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1700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560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220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700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340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463796" y="409955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796" y="471423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6996" y="409955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6996" y="471423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59" y="409955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1359" y="471423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8216" y="409955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8216" y="4714239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580122" y="5065062"/>
          <a:ext cx="2882899" cy="70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620395"/>
                <a:gridCol w="675005"/>
                <a:gridCol w="854709"/>
              </a:tblGrid>
              <a:tr h="206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1525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525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1120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68408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650" spc="7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800" spc="104" baseline="27777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sz="1650" spc="7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650" spc="8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939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67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939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5600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2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1695"/>
                        </a:lnSpc>
                      </a:pPr>
                      <a:r>
                        <a:rPr sz="165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1120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3F3F3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5600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695"/>
                        </a:lnSpc>
                      </a:pPr>
                      <a:r>
                        <a:rPr sz="165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477600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419088" y="5094732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9088" y="5709411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2251" y="5094732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251" y="5709411"/>
            <a:ext cx="55244" cy="10160"/>
          </a:xfrm>
          <a:custGeom>
            <a:avLst/>
            <a:gdLst/>
            <a:ahLst/>
            <a:cxnLst/>
            <a:rect l="l" t="t" r="r" b="b"/>
            <a:pathLst>
              <a:path w="55245" h="10160">
                <a:moveTo>
                  <a:pt x="0" y="0"/>
                </a:moveTo>
                <a:lnTo>
                  <a:pt x="54864" y="0"/>
                </a:lnTo>
                <a:lnTo>
                  <a:pt x="54864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60" dirty="0"/>
              <a:t>Least</a:t>
            </a:r>
            <a:r>
              <a:rPr spc="-110" dirty="0"/>
              <a:t> </a:t>
            </a:r>
            <a:r>
              <a:rPr spc="-60" dirty="0"/>
              <a:t>Square</a:t>
            </a:r>
            <a:r>
              <a:rPr spc="-85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35" dirty="0"/>
              <a:t>Fit</a:t>
            </a:r>
            <a:r>
              <a:rPr spc="-105" dirty="0"/>
              <a:t> </a:t>
            </a:r>
            <a:r>
              <a:rPr spc="-75" dirty="0"/>
              <a:t>for</a:t>
            </a:r>
            <a:r>
              <a:rPr spc="-130" dirty="0"/>
              <a:t> </a:t>
            </a:r>
            <a:r>
              <a:rPr spc="-45" dirty="0"/>
              <a:t>MLR-</a:t>
            </a:r>
            <a:r>
              <a:rPr spc="-95" dirty="0"/>
              <a:t> </a:t>
            </a:r>
            <a:r>
              <a:rPr spc="-70" dirty="0"/>
              <a:t>Example </a:t>
            </a:r>
            <a:r>
              <a:rPr spc="-875" dirty="0"/>
              <a:t> </a:t>
            </a:r>
            <a:r>
              <a:rPr spc="-50" dirty="0"/>
              <a:t>Soln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1751" y="2809781"/>
            <a:ext cx="100774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(𝑋</a:t>
            </a:r>
            <a:r>
              <a:rPr sz="1800" spc="11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𝑋)</a:t>
            </a:r>
            <a:r>
              <a:rPr sz="1800" spc="112" baseline="27777" dirty="0">
                <a:solidFill>
                  <a:srgbClr val="3F3F3F"/>
                </a:solidFill>
                <a:latin typeface="Cambria Math"/>
                <a:cs typeface="Cambria Math"/>
              </a:rPr>
              <a:t>–1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9628" y="2587751"/>
            <a:ext cx="58419" cy="770890"/>
          </a:xfrm>
          <a:custGeom>
            <a:avLst/>
            <a:gdLst/>
            <a:ahLst/>
            <a:cxnLst/>
            <a:rect l="l" t="t" r="r" b="b"/>
            <a:pathLst>
              <a:path w="58420" h="770889">
                <a:moveTo>
                  <a:pt x="57912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760730"/>
                </a:lnTo>
                <a:lnTo>
                  <a:pt x="0" y="760730"/>
                </a:lnTo>
                <a:lnTo>
                  <a:pt x="0" y="770890"/>
                </a:lnTo>
                <a:lnTo>
                  <a:pt x="57912" y="770890"/>
                </a:lnTo>
                <a:lnTo>
                  <a:pt x="57912" y="760730"/>
                </a:lnTo>
                <a:lnTo>
                  <a:pt x="57912" y="10160"/>
                </a:lnTo>
                <a:lnTo>
                  <a:pt x="5791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87751"/>
            <a:ext cx="58419" cy="770890"/>
          </a:xfrm>
          <a:custGeom>
            <a:avLst/>
            <a:gdLst/>
            <a:ahLst/>
            <a:cxnLst/>
            <a:rect l="l" t="t" r="r" b="b"/>
            <a:pathLst>
              <a:path w="58420" h="770889">
                <a:moveTo>
                  <a:pt x="57912" y="0"/>
                </a:moveTo>
                <a:lnTo>
                  <a:pt x="0" y="0"/>
                </a:lnTo>
                <a:lnTo>
                  <a:pt x="0" y="10160"/>
                </a:lnTo>
                <a:lnTo>
                  <a:pt x="0" y="760730"/>
                </a:lnTo>
                <a:lnTo>
                  <a:pt x="0" y="770890"/>
                </a:lnTo>
                <a:lnTo>
                  <a:pt x="57912" y="770890"/>
                </a:lnTo>
                <a:lnTo>
                  <a:pt x="57912" y="760730"/>
                </a:lnTo>
                <a:lnTo>
                  <a:pt x="21336" y="760730"/>
                </a:lnTo>
                <a:lnTo>
                  <a:pt x="21336" y="10160"/>
                </a:lnTo>
                <a:lnTo>
                  <a:pt x="57912" y="10160"/>
                </a:lnTo>
                <a:lnTo>
                  <a:pt x="5791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3052" y="2544528"/>
            <a:ext cx="825500" cy="791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799/288</a:t>
            </a:r>
            <a:endParaRPr sz="1650">
              <a:latin typeface="Cambria Math"/>
              <a:cs typeface="Cambria Math"/>
            </a:endParaRPr>
          </a:p>
          <a:p>
            <a:pPr marL="70485">
              <a:lnSpc>
                <a:spcPct val="100000"/>
              </a:lnSpc>
              <a:spcBef>
                <a:spcPts val="3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79/288</a:t>
            </a:r>
            <a:endParaRPr sz="1650">
              <a:latin typeface="Cambria Math"/>
              <a:cs typeface="Cambria Math"/>
            </a:endParaRPr>
          </a:p>
          <a:p>
            <a:pPr marL="50165">
              <a:lnSpc>
                <a:spcPct val="100000"/>
              </a:lnSpc>
              <a:spcBef>
                <a:spcPts val="50"/>
              </a:spcBef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−7/720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3686" y="2544528"/>
            <a:ext cx="828040" cy="791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79/288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22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/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28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1650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50"/>
              </a:spcBef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−7/720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289" y="2544528"/>
            <a:ext cx="751205" cy="791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−7/720</a:t>
            </a:r>
            <a:endParaRPr sz="1650">
              <a:latin typeface="Cambria Math"/>
              <a:cs typeface="Cambria Math"/>
            </a:endParaRPr>
          </a:p>
          <a:p>
            <a:pPr marL="32384" marR="5715" indent="-20320">
              <a:lnSpc>
                <a:spcPts val="2030"/>
              </a:lnSpc>
              <a:spcBef>
                <a:spcPts val="60"/>
              </a:spcBef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−7/720 </a:t>
            </a:r>
            <a:r>
              <a:rPr sz="1650" spc="-3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1/7200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4626" y="3865862"/>
            <a:ext cx="18078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15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(𝑋</a:t>
            </a:r>
            <a:r>
              <a:rPr sz="1800" spc="22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800" spc="33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𝑋)</a:t>
            </a:r>
            <a:r>
              <a:rPr sz="1800" spc="127" baseline="27777" dirty="0">
                <a:solidFill>
                  <a:srgbClr val="3F3F3F"/>
                </a:solidFill>
                <a:latin typeface="Cambria Math"/>
                <a:cs typeface="Cambria Math"/>
              </a:rPr>
              <a:t>–1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800" spc="127" baseline="27777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68212" y="3718559"/>
            <a:ext cx="55244" cy="624840"/>
          </a:xfrm>
          <a:custGeom>
            <a:avLst/>
            <a:gdLst/>
            <a:ahLst/>
            <a:cxnLst/>
            <a:rect l="l" t="t" r="r" b="b"/>
            <a:pathLst>
              <a:path w="55245" h="624839">
                <a:moveTo>
                  <a:pt x="54864" y="0"/>
                </a:moveTo>
                <a:lnTo>
                  <a:pt x="0" y="0"/>
                </a:lnTo>
                <a:lnTo>
                  <a:pt x="0" y="10160"/>
                </a:lnTo>
                <a:lnTo>
                  <a:pt x="33528" y="10160"/>
                </a:lnTo>
                <a:lnTo>
                  <a:pt x="33528" y="614680"/>
                </a:lnTo>
                <a:lnTo>
                  <a:pt x="0" y="614680"/>
                </a:lnTo>
                <a:lnTo>
                  <a:pt x="0" y="624840"/>
                </a:lnTo>
                <a:lnTo>
                  <a:pt x="54864" y="624840"/>
                </a:lnTo>
                <a:lnTo>
                  <a:pt x="54864" y="614680"/>
                </a:lnTo>
                <a:lnTo>
                  <a:pt x="54864" y="10160"/>
                </a:lnTo>
                <a:lnTo>
                  <a:pt x="5486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6316" y="3718559"/>
            <a:ext cx="55244" cy="624840"/>
          </a:xfrm>
          <a:custGeom>
            <a:avLst/>
            <a:gdLst/>
            <a:ahLst/>
            <a:cxnLst/>
            <a:rect l="l" t="t" r="r" b="b"/>
            <a:pathLst>
              <a:path w="55245" h="624839">
                <a:moveTo>
                  <a:pt x="54864" y="0"/>
                </a:moveTo>
                <a:lnTo>
                  <a:pt x="0" y="0"/>
                </a:lnTo>
                <a:lnTo>
                  <a:pt x="0" y="10160"/>
                </a:lnTo>
                <a:lnTo>
                  <a:pt x="0" y="614680"/>
                </a:lnTo>
                <a:lnTo>
                  <a:pt x="0" y="624840"/>
                </a:lnTo>
                <a:lnTo>
                  <a:pt x="54864" y="624840"/>
                </a:lnTo>
                <a:lnTo>
                  <a:pt x="54864" y="614680"/>
                </a:lnTo>
                <a:lnTo>
                  <a:pt x="21336" y="614680"/>
                </a:lnTo>
                <a:lnTo>
                  <a:pt x="21336" y="10160"/>
                </a:lnTo>
                <a:lnTo>
                  <a:pt x="54864" y="10160"/>
                </a:lnTo>
                <a:lnTo>
                  <a:pt x="5486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3019" y="3629671"/>
            <a:ext cx="648970" cy="77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60"/>
              </a:lnSpc>
              <a:spcBef>
                <a:spcPts val="105"/>
              </a:spcBef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769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39"/>
              </a:lnSpc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919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004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127" y="4311811"/>
            <a:ext cx="5066030" cy="11430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line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best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fit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7.7696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0.9196𝑥</a:t>
            </a:r>
            <a:r>
              <a:rPr sz="1650" spc="-7" baseline="-2020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217" baseline="-2020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0.0044𝑥</a:t>
            </a:r>
            <a:r>
              <a:rPr sz="1650" spc="-7" baseline="-2020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650" baseline="-20202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4,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80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.76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.91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6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04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𝑋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3572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Regression</a:t>
            </a:r>
            <a:r>
              <a:rPr spc="-150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7453"/>
            <a:ext cx="8324850" cy="11410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265" marR="5080" indent="-76200" algn="just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House </a:t>
            </a:r>
            <a:r>
              <a:rPr sz="19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Prediction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-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example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below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shows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price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(output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dependent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continuous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variable)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depends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upon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various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(independent)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variables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such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plot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size,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 of bedrooms, covered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area,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granite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flooring,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distance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city,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age,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upgraded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kitchen,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etc.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895" y="3870996"/>
            <a:ext cx="9206211" cy="3735510"/>
            <a:chOff x="966977" y="3879341"/>
            <a:chExt cx="8313420" cy="237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60" y="3971799"/>
              <a:ext cx="8298179" cy="22735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0787" y="3883151"/>
              <a:ext cx="8305800" cy="2365375"/>
            </a:xfrm>
            <a:custGeom>
              <a:avLst/>
              <a:gdLst/>
              <a:ahLst/>
              <a:cxnLst/>
              <a:rect l="l" t="t" r="r" b="b"/>
              <a:pathLst>
                <a:path w="8305800" h="2365375">
                  <a:moveTo>
                    <a:pt x="0" y="0"/>
                  </a:moveTo>
                  <a:lnTo>
                    <a:pt x="8305799" y="0"/>
                  </a:lnTo>
                  <a:lnTo>
                    <a:pt x="8305799" y="2365248"/>
                  </a:lnTo>
                  <a:lnTo>
                    <a:pt x="0" y="2365248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0096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Simple</a:t>
            </a:r>
            <a:r>
              <a:rPr spc="-85" dirty="0"/>
              <a:t> </a:t>
            </a:r>
            <a:r>
              <a:rPr spc="-60" dirty="0"/>
              <a:t>Linear</a:t>
            </a:r>
            <a:r>
              <a:rPr spc="-85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50" dirty="0"/>
              <a:t>(SLR)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26120" cy="321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 algn="just">
              <a:lnSpc>
                <a:spcPct val="12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latin typeface="Times New Roman"/>
                <a:cs typeface="Times New Roman"/>
              </a:rPr>
              <a:t>Simple linear </a:t>
            </a:r>
            <a:r>
              <a:rPr sz="1950" spc="5" dirty="0">
                <a:latin typeface="Times New Roman"/>
                <a:cs typeface="Times New Roman"/>
              </a:rPr>
              <a:t>regression </a:t>
            </a:r>
            <a:r>
              <a:rPr sz="1950" spc="10" dirty="0">
                <a:latin typeface="Times New Roman"/>
                <a:cs typeface="Times New Roman"/>
              </a:rPr>
              <a:t>is a </a:t>
            </a:r>
            <a:r>
              <a:rPr sz="1950" spc="5" dirty="0">
                <a:latin typeface="Times New Roman"/>
                <a:cs typeface="Times New Roman"/>
              </a:rPr>
              <a:t>linear </a:t>
            </a:r>
            <a:r>
              <a:rPr sz="1950" spc="10" dirty="0">
                <a:latin typeface="Times New Roman"/>
                <a:cs typeface="Times New Roman"/>
              </a:rPr>
              <a:t>regression </a:t>
            </a:r>
            <a:r>
              <a:rPr sz="1950" spc="5" dirty="0">
                <a:latin typeface="Times New Roman"/>
                <a:cs typeface="Times New Roman"/>
              </a:rPr>
              <a:t>model with </a:t>
            </a:r>
            <a:r>
              <a:rPr sz="1950" spc="10" dirty="0">
                <a:latin typeface="Times New Roman"/>
                <a:cs typeface="Times New Roman"/>
              </a:rPr>
              <a:t>a single explanatory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variable.</a:t>
            </a:r>
            <a:endParaRPr sz="19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1217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dirty="0">
                <a:latin typeface="Times New Roman"/>
                <a:cs typeface="Times New Roman"/>
              </a:rPr>
              <a:t>It </a:t>
            </a:r>
            <a:r>
              <a:rPr sz="1950" spc="10" dirty="0">
                <a:latin typeface="Times New Roman"/>
                <a:cs typeface="Times New Roman"/>
              </a:rPr>
              <a:t>concerns two-dimensional </a:t>
            </a:r>
            <a:r>
              <a:rPr sz="1950" spc="5" dirty="0">
                <a:latin typeface="Times New Roman"/>
                <a:cs typeface="Times New Roman"/>
              </a:rPr>
              <a:t>sample </a:t>
            </a:r>
            <a:r>
              <a:rPr sz="1950" spc="10" dirty="0">
                <a:latin typeface="Times New Roman"/>
                <a:cs typeface="Times New Roman"/>
              </a:rPr>
              <a:t>points with one independent </a:t>
            </a:r>
            <a:r>
              <a:rPr sz="1950" spc="5" dirty="0">
                <a:latin typeface="Times New Roman"/>
                <a:cs typeface="Times New Roman"/>
              </a:rPr>
              <a:t>variable </a:t>
            </a:r>
            <a:r>
              <a:rPr sz="1950" spc="10" dirty="0">
                <a:latin typeface="Times New Roman"/>
                <a:cs typeface="Times New Roman"/>
              </a:rPr>
              <a:t>and </a:t>
            </a:r>
            <a:r>
              <a:rPr sz="1950" spc="15" dirty="0">
                <a:latin typeface="Times New Roman"/>
                <a:cs typeface="Times New Roman"/>
              </a:rPr>
              <a:t> one </a:t>
            </a:r>
            <a:r>
              <a:rPr sz="1950" spc="10" dirty="0">
                <a:latin typeface="Times New Roman"/>
                <a:cs typeface="Times New Roman"/>
              </a:rPr>
              <a:t>dependent variable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and finds a linear </a:t>
            </a:r>
            <a:r>
              <a:rPr sz="1950" spc="5" dirty="0">
                <a:latin typeface="Times New Roman"/>
                <a:cs typeface="Times New Roman"/>
              </a:rPr>
              <a:t>function </a:t>
            </a:r>
            <a:r>
              <a:rPr sz="1950" spc="15" dirty="0">
                <a:latin typeface="Times New Roman"/>
                <a:cs typeface="Times New Roman"/>
              </a:rPr>
              <a:t>(a </a:t>
            </a:r>
            <a:r>
              <a:rPr sz="1950" spc="5" dirty="0">
                <a:latin typeface="Times New Roman"/>
                <a:cs typeface="Times New Roman"/>
              </a:rPr>
              <a:t>non-vertical straight line) 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that,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as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accurately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as</a:t>
            </a:r>
            <a:r>
              <a:rPr sz="1950" spc="10" dirty="0">
                <a:latin typeface="Times New Roman"/>
                <a:cs typeface="Times New Roman"/>
              </a:rPr>
              <a:t> possible,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predicts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dependent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variable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values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as  </a:t>
            </a:r>
            <a:r>
              <a:rPr sz="1950" spc="10" dirty="0">
                <a:latin typeface="Times New Roman"/>
                <a:cs typeface="Times New Roman"/>
              </a:rPr>
              <a:t>a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function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independent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variable.</a:t>
            </a:r>
            <a:endParaRPr sz="19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122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adjective </a:t>
            </a:r>
            <a:r>
              <a:rPr sz="1950" i="1" spc="10" dirty="0">
                <a:solidFill>
                  <a:srgbClr val="1F2121"/>
                </a:solidFill>
                <a:latin typeface="Times New Roman"/>
                <a:cs typeface="Times New Roman"/>
              </a:rPr>
              <a:t>simple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refers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to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fact that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the outcome variable is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related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to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single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predictor.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527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Simple</a:t>
            </a:r>
            <a:r>
              <a:rPr spc="-80" dirty="0"/>
              <a:t> </a:t>
            </a:r>
            <a:r>
              <a:rPr spc="-60" dirty="0"/>
              <a:t>Linear</a:t>
            </a:r>
            <a:r>
              <a:rPr spc="-85" dirty="0"/>
              <a:t> </a:t>
            </a:r>
            <a:r>
              <a:rPr spc="-70" dirty="0"/>
              <a:t>Regression</a:t>
            </a:r>
            <a:r>
              <a:rPr spc="-100" dirty="0"/>
              <a:t> </a:t>
            </a:r>
            <a:r>
              <a:rPr spc="-50" dirty="0"/>
              <a:t>(SLR)</a:t>
            </a:r>
            <a:r>
              <a:rPr spc="-100" dirty="0"/>
              <a:t> </a:t>
            </a:r>
            <a:r>
              <a:rPr spc="-70" dirty="0"/>
              <a:t>Contd….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7453"/>
            <a:ext cx="4102100" cy="31896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265" marR="5080" indent="-76200" algn="just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25400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Simple linear regression </a:t>
            </a:r>
            <a:r>
              <a:rPr sz="1950" spc="10" dirty="0">
                <a:latin typeface="Times New Roman"/>
                <a:cs typeface="Times New Roman"/>
              </a:rPr>
              <a:t>finds a </a:t>
            </a:r>
            <a:r>
              <a:rPr sz="1950" spc="5" dirty="0">
                <a:latin typeface="Times New Roman"/>
                <a:cs typeface="Times New Roman"/>
              </a:rPr>
              <a:t>linear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function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(a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non-vertical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straight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line)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that, as accurately as </a:t>
            </a:r>
            <a:r>
              <a:rPr sz="1950" spc="10" dirty="0">
                <a:latin typeface="Times New Roman"/>
                <a:cs typeface="Times New Roman"/>
              </a:rPr>
              <a:t>possible, predicts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dependent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variable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values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as</a:t>
            </a:r>
            <a:r>
              <a:rPr sz="1950" spc="10" dirty="0">
                <a:latin typeface="Times New Roman"/>
                <a:cs typeface="Times New Roman"/>
              </a:rPr>
              <a:t> a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function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independent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variable.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91400"/>
              </a:lnSpc>
              <a:spcBef>
                <a:spcPts val="111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5" dirty="0">
                <a:latin typeface="Times New Roman"/>
                <a:cs typeface="Times New Roman"/>
              </a:rPr>
              <a:t>For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instance,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house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price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predicting</a:t>
            </a:r>
            <a:r>
              <a:rPr sz="1950" spc="10" dirty="0">
                <a:latin typeface="Times New Roman"/>
                <a:cs typeface="Times New Roman"/>
              </a:rPr>
              <a:t> problem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(with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only</a:t>
            </a:r>
            <a:r>
              <a:rPr sz="1950" spc="50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one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input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variable-plot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size),</a:t>
            </a:r>
            <a:r>
              <a:rPr sz="1950" spc="10" dirty="0">
                <a:latin typeface="Times New Roman"/>
                <a:cs typeface="Times New Roman"/>
              </a:rPr>
              <a:t> a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linear </a:t>
            </a:r>
            <a:r>
              <a:rPr sz="1950" spc="10" dirty="0">
                <a:latin typeface="Times New Roman"/>
                <a:cs typeface="Times New Roman"/>
              </a:rPr>
              <a:t> regressor will </a:t>
            </a:r>
            <a:r>
              <a:rPr sz="1950" spc="-5" dirty="0">
                <a:latin typeface="Times New Roman"/>
                <a:cs typeface="Times New Roman"/>
              </a:rPr>
              <a:t>fit </a:t>
            </a:r>
            <a:r>
              <a:rPr sz="1950" spc="10" dirty="0">
                <a:latin typeface="Times New Roman"/>
                <a:cs typeface="Times New Roman"/>
              </a:rPr>
              <a:t>a </a:t>
            </a:r>
            <a:r>
              <a:rPr sz="1950" spc="5" dirty="0">
                <a:latin typeface="Times New Roman"/>
                <a:cs typeface="Times New Roman"/>
              </a:rPr>
              <a:t>straight line </a:t>
            </a:r>
            <a:r>
              <a:rPr sz="1950" spc="10" dirty="0">
                <a:latin typeface="Times New Roman"/>
                <a:cs typeface="Times New Roman"/>
              </a:rPr>
              <a:t>with x-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axis representing </a:t>
            </a:r>
            <a:r>
              <a:rPr sz="1950" spc="10" dirty="0">
                <a:latin typeface="Times New Roman"/>
                <a:cs typeface="Times New Roman"/>
              </a:rPr>
              <a:t>plot </a:t>
            </a:r>
            <a:r>
              <a:rPr sz="1950" spc="5" dirty="0">
                <a:latin typeface="Times New Roman"/>
                <a:cs typeface="Times New Roman"/>
              </a:rPr>
              <a:t>size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y-axis 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representing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price.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2382" y="2782062"/>
            <a:ext cx="4089400" cy="3061970"/>
            <a:chOff x="5342382" y="2782062"/>
            <a:chExt cx="4089400" cy="3061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0764" y="3038887"/>
              <a:ext cx="4073651" cy="2796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6192" y="2785872"/>
              <a:ext cx="4081779" cy="3054350"/>
            </a:xfrm>
            <a:custGeom>
              <a:avLst/>
              <a:gdLst/>
              <a:ahLst/>
              <a:cxnLst/>
              <a:rect l="l" t="t" r="r" b="b"/>
              <a:pathLst>
                <a:path w="4081779" h="3054350">
                  <a:moveTo>
                    <a:pt x="0" y="0"/>
                  </a:moveTo>
                  <a:lnTo>
                    <a:pt x="4081271" y="0"/>
                  </a:lnTo>
                  <a:lnTo>
                    <a:pt x="4081271" y="3054095"/>
                  </a:lnTo>
                  <a:lnTo>
                    <a:pt x="0" y="305409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051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Fitting</a:t>
            </a:r>
            <a:r>
              <a:rPr spc="-105" dirty="0"/>
              <a:t> </a:t>
            </a:r>
            <a:r>
              <a:rPr spc="-45" dirty="0"/>
              <a:t>the</a:t>
            </a:r>
            <a:r>
              <a:rPr spc="-85" dirty="0"/>
              <a:t> </a:t>
            </a:r>
            <a:r>
              <a:rPr spc="-70" dirty="0"/>
              <a:t>Straight</a:t>
            </a:r>
            <a:r>
              <a:rPr spc="-100" dirty="0"/>
              <a:t> </a:t>
            </a:r>
            <a:r>
              <a:rPr spc="-50" dirty="0"/>
              <a:t>Line</a:t>
            </a:r>
            <a:r>
              <a:rPr spc="-85" dirty="0"/>
              <a:t> </a:t>
            </a:r>
            <a:r>
              <a:rPr spc="-90" dirty="0"/>
              <a:t>for</a:t>
            </a:r>
            <a:r>
              <a:rPr spc="-85" dirty="0"/>
              <a:t> </a:t>
            </a:r>
            <a:r>
              <a:rPr spc="-55" dirty="0"/>
              <a:t>SLR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71946"/>
            <a:ext cx="8328025" cy="102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 algn="just">
              <a:lnSpc>
                <a:spcPct val="1118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binds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corresponding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(yˆ)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be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equation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straight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line(slope-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intercept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form)</a:t>
            </a:r>
            <a:r>
              <a:rPr sz="19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2169" y="3787140"/>
            <a:ext cx="136060" cy="172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28782" y="3641800"/>
            <a:ext cx="2501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8881" y="3730752"/>
            <a:ext cx="139446" cy="228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94719" y="3755643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569" y="3730752"/>
            <a:ext cx="139446" cy="228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91594" y="3762252"/>
            <a:ext cx="6769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7530" algn="l"/>
              </a:tabLst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9267" y="3787139"/>
            <a:ext cx="126492" cy="1203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4889" y="4216908"/>
            <a:ext cx="139446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373" y="5027675"/>
            <a:ext cx="139446" cy="228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4421" y="5562600"/>
            <a:ext cx="136060" cy="1722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1776" y="4097520"/>
            <a:ext cx="8425815" cy="1647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5880" indent="-76200">
              <a:lnSpc>
                <a:spcPct val="1118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241935" algn="l"/>
                <a:tab pos="107188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where	</a:t>
            </a:r>
            <a:r>
              <a:rPr sz="2175" spc="44" baseline="-153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175" spc="127" baseline="-153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slope</a:t>
            </a:r>
            <a:r>
              <a:rPr sz="19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9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(i.e.</a:t>
            </a:r>
            <a:r>
              <a:rPr sz="19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9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measures</a:t>
            </a:r>
            <a:r>
              <a:rPr sz="19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9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9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9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unit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independent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x).</a:t>
            </a:r>
            <a:endParaRPr sz="1950">
              <a:latin typeface="Times New Roman"/>
              <a:cs typeface="Times New Roman"/>
            </a:endParaRPr>
          </a:p>
          <a:p>
            <a:pPr marL="378460" indent="-315595">
              <a:lnSpc>
                <a:spcPct val="100000"/>
              </a:lnSpc>
              <a:spcBef>
                <a:spcPts val="1425"/>
              </a:spcBef>
              <a:buClr>
                <a:srgbClr val="E48311"/>
              </a:buClr>
              <a:buSzPct val="134482"/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2175" spc="44" baseline="-1532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2175" spc="390" baseline="-153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represents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y-intercept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i.e.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point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which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touch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x-axis</a:t>
            </a:r>
            <a:endParaRPr sz="1950">
              <a:latin typeface="Times New Roman"/>
              <a:cs typeface="Times New Roman"/>
            </a:endParaRPr>
          </a:p>
          <a:p>
            <a:pPr marL="381635" indent="-318770">
              <a:lnSpc>
                <a:spcPct val="100000"/>
              </a:lnSpc>
              <a:spcBef>
                <a:spcPts val="1430"/>
              </a:spcBef>
              <a:buClr>
                <a:srgbClr val="E48311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predicted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particular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x.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2825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Cost/Error</a:t>
            </a:r>
            <a:r>
              <a:rPr spc="-120" dirty="0"/>
              <a:t> </a:t>
            </a:r>
            <a:r>
              <a:rPr spc="-60" dirty="0"/>
              <a:t>function</a:t>
            </a:r>
            <a:r>
              <a:rPr spc="-55" dirty="0"/>
              <a:t> </a:t>
            </a:r>
            <a:r>
              <a:rPr spc="-90" dirty="0"/>
              <a:t>for</a:t>
            </a:r>
            <a:r>
              <a:rPr spc="-85" dirty="0"/>
              <a:t> </a:t>
            </a:r>
            <a:r>
              <a:rPr spc="-55" dirty="0"/>
              <a:t>SLR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5961" y="4456176"/>
            <a:ext cx="697901" cy="1767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3396" y="4456176"/>
            <a:ext cx="605868" cy="1783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331208" y="4524755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3428" y="4456176"/>
            <a:ext cx="1083659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5764" y="4456176"/>
            <a:ext cx="605867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2576" y="2564334"/>
            <a:ext cx="8019415" cy="216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32384" indent="-76200">
              <a:lnSpc>
                <a:spcPct val="12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major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goal of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SLR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fit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straight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line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predicts the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output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950" spc="4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quite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close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actual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>
              <a:lnSpc>
                <a:spcPct val="1216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But,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real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world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scenario,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there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always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(regression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residual)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950" spc="-4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predicting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i.e.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3270885">
              <a:lnSpc>
                <a:spcPct val="100000"/>
              </a:lnSpc>
              <a:spcBef>
                <a:spcPts val="5"/>
              </a:spcBef>
              <a:tabLst>
                <a:tab pos="5453380" algn="l"/>
              </a:tabLst>
            </a:pP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i	i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9860" y="4481067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5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6746" y="4512564"/>
            <a:ext cx="599440" cy="120650"/>
          </a:xfrm>
          <a:custGeom>
            <a:avLst/>
            <a:gdLst/>
            <a:ahLst/>
            <a:cxnLst/>
            <a:rect l="l" t="t" r="r" b="b"/>
            <a:pathLst>
              <a:path w="599440" h="120650">
                <a:moveTo>
                  <a:pt x="37337" y="120395"/>
                </a:moveTo>
                <a:lnTo>
                  <a:pt x="2476" y="96857"/>
                </a:lnTo>
                <a:lnTo>
                  <a:pt x="0" y="79628"/>
                </a:lnTo>
                <a:lnTo>
                  <a:pt x="302" y="73058"/>
                </a:lnTo>
                <a:lnTo>
                  <a:pt x="14567" y="31119"/>
                </a:lnTo>
                <a:lnTo>
                  <a:pt x="48812" y="3750"/>
                </a:lnTo>
                <a:lnTo>
                  <a:pt x="70484" y="0"/>
                </a:lnTo>
                <a:lnTo>
                  <a:pt x="80391" y="95"/>
                </a:lnTo>
                <a:lnTo>
                  <a:pt x="87820" y="2095"/>
                </a:lnTo>
                <a:lnTo>
                  <a:pt x="92773" y="6000"/>
                </a:lnTo>
                <a:lnTo>
                  <a:pt x="96665" y="9143"/>
                </a:lnTo>
                <a:lnTo>
                  <a:pt x="66008" y="9143"/>
                </a:lnTo>
                <a:lnTo>
                  <a:pt x="59903" y="9966"/>
                </a:lnTo>
                <a:lnTo>
                  <a:pt x="32063" y="36087"/>
                </a:lnTo>
                <a:lnTo>
                  <a:pt x="24574" y="54863"/>
                </a:lnTo>
                <a:lnTo>
                  <a:pt x="81387" y="54863"/>
                </a:lnTo>
                <a:lnTo>
                  <a:pt x="80676" y="55340"/>
                </a:lnTo>
                <a:lnTo>
                  <a:pt x="69694" y="59839"/>
                </a:lnTo>
                <a:lnTo>
                  <a:pt x="56328" y="63043"/>
                </a:lnTo>
                <a:lnTo>
                  <a:pt x="40586" y="64944"/>
                </a:lnTo>
                <a:lnTo>
                  <a:pt x="22478" y="65532"/>
                </a:lnTo>
                <a:lnTo>
                  <a:pt x="21526" y="70484"/>
                </a:lnTo>
                <a:lnTo>
                  <a:pt x="20954" y="75628"/>
                </a:lnTo>
                <a:lnTo>
                  <a:pt x="20954" y="89725"/>
                </a:lnTo>
                <a:lnTo>
                  <a:pt x="22669" y="95821"/>
                </a:lnTo>
                <a:lnTo>
                  <a:pt x="29431" y="103346"/>
                </a:lnTo>
                <a:lnTo>
                  <a:pt x="34861" y="105251"/>
                </a:lnTo>
                <a:lnTo>
                  <a:pt x="77463" y="105251"/>
                </a:lnTo>
                <a:lnTo>
                  <a:pt x="71926" y="109647"/>
                </a:lnTo>
                <a:lnTo>
                  <a:pt x="65817" y="113537"/>
                </a:lnTo>
                <a:lnTo>
                  <a:pt x="59438" y="116578"/>
                </a:lnTo>
                <a:lnTo>
                  <a:pt x="52577" y="118717"/>
                </a:lnTo>
                <a:lnTo>
                  <a:pt x="45216" y="119980"/>
                </a:lnTo>
                <a:lnTo>
                  <a:pt x="37337" y="120395"/>
                </a:lnTo>
                <a:close/>
              </a:path>
              <a:path w="599440" h="120650">
                <a:moveTo>
                  <a:pt x="81387" y="54863"/>
                </a:moveTo>
                <a:lnTo>
                  <a:pt x="24574" y="54863"/>
                </a:lnTo>
                <a:lnTo>
                  <a:pt x="32968" y="54683"/>
                </a:lnTo>
                <a:lnTo>
                  <a:pt x="40719" y="54137"/>
                </a:lnTo>
                <a:lnTo>
                  <a:pt x="73342" y="42481"/>
                </a:lnTo>
                <a:lnTo>
                  <a:pt x="77723" y="38195"/>
                </a:lnTo>
                <a:lnTo>
                  <a:pt x="79914" y="32289"/>
                </a:lnTo>
                <a:lnTo>
                  <a:pt x="79914" y="20097"/>
                </a:lnTo>
                <a:lnTo>
                  <a:pt x="66008" y="9143"/>
                </a:lnTo>
                <a:lnTo>
                  <a:pt x="96665" y="9143"/>
                </a:lnTo>
                <a:lnTo>
                  <a:pt x="97684" y="9966"/>
                </a:lnTo>
                <a:lnTo>
                  <a:pt x="97803" y="10194"/>
                </a:lnTo>
                <a:lnTo>
                  <a:pt x="100185" y="16149"/>
                </a:lnTo>
                <a:lnTo>
                  <a:pt x="100142" y="24955"/>
                </a:lnTo>
                <a:lnTo>
                  <a:pt x="98986" y="34176"/>
                </a:lnTo>
                <a:lnTo>
                  <a:pt x="95332" y="42552"/>
                </a:lnTo>
                <a:lnTo>
                  <a:pt x="89232" y="49607"/>
                </a:lnTo>
                <a:lnTo>
                  <a:pt x="81387" y="54863"/>
                </a:lnTo>
                <a:close/>
              </a:path>
              <a:path w="599440" h="120650">
                <a:moveTo>
                  <a:pt x="77463" y="105251"/>
                </a:moveTo>
                <a:lnTo>
                  <a:pt x="50101" y="105251"/>
                </a:lnTo>
                <a:lnTo>
                  <a:pt x="56863" y="103632"/>
                </a:lnTo>
                <a:lnTo>
                  <a:pt x="69056" y="97154"/>
                </a:lnTo>
                <a:lnTo>
                  <a:pt x="75533" y="92201"/>
                </a:lnTo>
                <a:lnTo>
                  <a:pt x="82295" y="85343"/>
                </a:lnTo>
                <a:lnTo>
                  <a:pt x="89916" y="92583"/>
                </a:lnTo>
                <a:lnTo>
                  <a:pt x="83967" y="99152"/>
                </a:lnTo>
                <a:lnTo>
                  <a:pt x="77973" y="104846"/>
                </a:lnTo>
                <a:lnTo>
                  <a:pt x="77463" y="105251"/>
                </a:lnTo>
                <a:close/>
              </a:path>
              <a:path w="599440" h="120650">
                <a:moveTo>
                  <a:pt x="50101" y="105251"/>
                </a:moveTo>
                <a:lnTo>
                  <a:pt x="34861" y="105251"/>
                </a:lnTo>
                <a:lnTo>
                  <a:pt x="42481" y="105155"/>
                </a:lnTo>
                <a:lnTo>
                  <a:pt x="50101" y="105251"/>
                </a:lnTo>
                <a:close/>
              </a:path>
              <a:path w="599440" h="120650">
                <a:moveTo>
                  <a:pt x="121919" y="27432"/>
                </a:moveTo>
                <a:lnTo>
                  <a:pt x="150590" y="0"/>
                </a:lnTo>
                <a:lnTo>
                  <a:pt x="155828" y="95"/>
                </a:lnTo>
                <a:lnTo>
                  <a:pt x="159924" y="1809"/>
                </a:lnTo>
                <a:lnTo>
                  <a:pt x="165925" y="8572"/>
                </a:lnTo>
                <a:lnTo>
                  <a:pt x="167354" y="12858"/>
                </a:lnTo>
                <a:lnTo>
                  <a:pt x="167354" y="13716"/>
                </a:lnTo>
                <a:lnTo>
                  <a:pt x="141541" y="13716"/>
                </a:lnTo>
                <a:lnTo>
                  <a:pt x="139064" y="13811"/>
                </a:lnTo>
                <a:lnTo>
                  <a:pt x="136398" y="14858"/>
                </a:lnTo>
                <a:lnTo>
                  <a:pt x="133540" y="16763"/>
                </a:lnTo>
                <a:lnTo>
                  <a:pt x="130682" y="18859"/>
                </a:lnTo>
                <a:lnTo>
                  <a:pt x="126873" y="22383"/>
                </a:lnTo>
                <a:lnTo>
                  <a:pt x="121919" y="27432"/>
                </a:lnTo>
                <a:close/>
              </a:path>
              <a:path w="599440" h="120650">
                <a:moveTo>
                  <a:pt x="177528" y="30956"/>
                </a:moveTo>
                <a:lnTo>
                  <a:pt x="166592" y="30956"/>
                </a:lnTo>
                <a:lnTo>
                  <a:pt x="172539" y="23544"/>
                </a:lnTo>
                <a:lnTo>
                  <a:pt x="204692" y="95"/>
                </a:lnTo>
                <a:lnTo>
                  <a:pt x="212312" y="0"/>
                </a:lnTo>
                <a:lnTo>
                  <a:pt x="218312" y="95"/>
                </a:lnTo>
                <a:lnTo>
                  <a:pt x="223266" y="571"/>
                </a:lnTo>
                <a:lnTo>
                  <a:pt x="227266" y="1428"/>
                </a:lnTo>
                <a:lnTo>
                  <a:pt x="224303" y="15239"/>
                </a:lnTo>
                <a:lnTo>
                  <a:pt x="198786" y="15239"/>
                </a:lnTo>
                <a:lnTo>
                  <a:pt x="195833" y="15335"/>
                </a:lnTo>
                <a:lnTo>
                  <a:pt x="192595" y="16668"/>
                </a:lnTo>
                <a:lnTo>
                  <a:pt x="189166" y="19145"/>
                </a:lnTo>
                <a:lnTo>
                  <a:pt x="185737" y="21716"/>
                </a:lnTo>
                <a:lnTo>
                  <a:pt x="181831" y="25717"/>
                </a:lnTo>
                <a:lnTo>
                  <a:pt x="177528" y="30956"/>
                </a:lnTo>
                <a:close/>
              </a:path>
              <a:path w="599440" h="120650">
                <a:moveTo>
                  <a:pt x="148875" y="118871"/>
                </a:moveTo>
                <a:lnTo>
                  <a:pt x="127634" y="118871"/>
                </a:lnTo>
                <a:lnTo>
                  <a:pt x="145446" y="41243"/>
                </a:lnTo>
                <a:lnTo>
                  <a:pt x="146589" y="36385"/>
                </a:lnTo>
                <a:lnTo>
                  <a:pt x="147351" y="32575"/>
                </a:lnTo>
                <a:lnTo>
                  <a:pt x="148113" y="27146"/>
                </a:lnTo>
                <a:lnTo>
                  <a:pt x="148208" y="19907"/>
                </a:lnTo>
                <a:lnTo>
                  <a:pt x="147732" y="17525"/>
                </a:lnTo>
                <a:lnTo>
                  <a:pt x="145541" y="14573"/>
                </a:lnTo>
                <a:lnTo>
                  <a:pt x="143827" y="13811"/>
                </a:lnTo>
                <a:lnTo>
                  <a:pt x="141541" y="13716"/>
                </a:lnTo>
                <a:lnTo>
                  <a:pt x="167354" y="13716"/>
                </a:lnTo>
                <a:lnTo>
                  <a:pt x="167301" y="22669"/>
                </a:lnTo>
                <a:lnTo>
                  <a:pt x="166592" y="26479"/>
                </a:lnTo>
                <a:lnTo>
                  <a:pt x="164973" y="30670"/>
                </a:lnTo>
                <a:lnTo>
                  <a:pt x="166592" y="30956"/>
                </a:lnTo>
                <a:lnTo>
                  <a:pt x="177528" y="30956"/>
                </a:lnTo>
                <a:lnTo>
                  <a:pt x="173069" y="36575"/>
                </a:lnTo>
                <a:lnTo>
                  <a:pt x="169640" y="41719"/>
                </a:lnTo>
                <a:lnTo>
                  <a:pt x="167068" y="46672"/>
                </a:lnTo>
                <a:lnTo>
                  <a:pt x="164496" y="51720"/>
                </a:lnTo>
                <a:lnTo>
                  <a:pt x="162305" y="58102"/>
                </a:lnTo>
                <a:lnTo>
                  <a:pt x="160591" y="65722"/>
                </a:lnTo>
                <a:lnTo>
                  <a:pt x="148875" y="118871"/>
                </a:lnTo>
                <a:close/>
              </a:path>
              <a:path w="599440" h="120650">
                <a:moveTo>
                  <a:pt x="221360" y="28955"/>
                </a:moveTo>
                <a:lnTo>
                  <a:pt x="208692" y="28955"/>
                </a:lnTo>
                <a:lnTo>
                  <a:pt x="208216" y="25431"/>
                </a:lnTo>
                <a:lnTo>
                  <a:pt x="207549" y="22669"/>
                </a:lnTo>
                <a:lnTo>
                  <a:pt x="206554" y="20574"/>
                </a:lnTo>
                <a:lnTo>
                  <a:pt x="205739" y="18764"/>
                </a:lnTo>
                <a:lnTo>
                  <a:pt x="204692" y="17335"/>
                </a:lnTo>
                <a:lnTo>
                  <a:pt x="203453" y="16478"/>
                </a:lnTo>
                <a:lnTo>
                  <a:pt x="202215" y="15716"/>
                </a:lnTo>
                <a:lnTo>
                  <a:pt x="200691" y="15335"/>
                </a:lnTo>
                <a:lnTo>
                  <a:pt x="198786" y="15239"/>
                </a:lnTo>
                <a:lnTo>
                  <a:pt x="224303" y="15239"/>
                </a:lnTo>
                <a:lnTo>
                  <a:pt x="221360" y="28955"/>
                </a:lnTo>
                <a:close/>
              </a:path>
              <a:path w="599440" h="120650">
                <a:moveTo>
                  <a:pt x="240791" y="27432"/>
                </a:moveTo>
                <a:lnTo>
                  <a:pt x="269462" y="0"/>
                </a:lnTo>
                <a:lnTo>
                  <a:pt x="274700" y="95"/>
                </a:lnTo>
                <a:lnTo>
                  <a:pt x="278796" y="1809"/>
                </a:lnTo>
                <a:lnTo>
                  <a:pt x="284797" y="8572"/>
                </a:lnTo>
                <a:lnTo>
                  <a:pt x="286226" y="12858"/>
                </a:lnTo>
                <a:lnTo>
                  <a:pt x="286226" y="13716"/>
                </a:lnTo>
                <a:lnTo>
                  <a:pt x="260413" y="13716"/>
                </a:lnTo>
                <a:lnTo>
                  <a:pt x="257936" y="13811"/>
                </a:lnTo>
                <a:lnTo>
                  <a:pt x="255269" y="14858"/>
                </a:lnTo>
                <a:lnTo>
                  <a:pt x="252412" y="16763"/>
                </a:lnTo>
                <a:lnTo>
                  <a:pt x="249554" y="18859"/>
                </a:lnTo>
                <a:lnTo>
                  <a:pt x="245744" y="22383"/>
                </a:lnTo>
                <a:lnTo>
                  <a:pt x="240791" y="27432"/>
                </a:lnTo>
                <a:close/>
              </a:path>
              <a:path w="599440" h="120650">
                <a:moveTo>
                  <a:pt x="296400" y="30956"/>
                </a:moveTo>
                <a:lnTo>
                  <a:pt x="285463" y="30956"/>
                </a:lnTo>
                <a:lnTo>
                  <a:pt x="291411" y="23544"/>
                </a:lnTo>
                <a:lnTo>
                  <a:pt x="323563" y="95"/>
                </a:lnTo>
                <a:lnTo>
                  <a:pt x="331183" y="0"/>
                </a:lnTo>
                <a:lnTo>
                  <a:pt x="337184" y="95"/>
                </a:lnTo>
                <a:lnTo>
                  <a:pt x="342137" y="571"/>
                </a:lnTo>
                <a:lnTo>
                  <a:pt x="346138" y="1428"/>
                </a:lnTo>
                <a:lnTo>
                  <a:pt x="343175" y="15239"/>
                </a:lnTo>
                <a:lnTo>
                  <a:pt x="317658" y="15239"/>
                </a:lnTo>
                <a:lnTo>
                  <a:pt x="314705" y="15335"/>
                </a:lnTo>
                <a:lnTo>
                  <a:pt x="311467" y="16668"/>
                </a:lnTo>
                <a:lnTo>
                  <a:pt x="308038" y="19145"/>
                </a:lnTo>
                <a:lnTo>
                  <a:pt x="304609" y="21716"/>
                </a:lnTo>
                <a:lnTo>
                  <a:pt x="300704" y="25717"/>
                </a:lnTo>
                <a:lnTo>
                  <a:pt x="296400" y="30956"/>
                </a:lnTo>
                <a:close/>
              </a:path>
              <a:path w="599440" h="120650">
                <a:moveTo>
                  <a:pt x="267747" y="118871"/>
                </a:moveTo>
                <a:lnTo>
                  <a:pt x="246507" y="118871"/>
                </a:lnTo>
                <a:lnTo>
                  <a:pt x="264318" y="41243"/>
                </a:lnTo>
                <a:lnTo>
                  <a:pt x="265461" y="36385"/>
                </a:lnTo>
                <a:lnTo>
                  <a:pt x="266223" y="32575"/>
                </a:lnTo>
                <a:lnTo>
                  <a:pt x="266985" y="27146"/>
                </a:lnTo>
                <a:lnTo>
                  <a:pt x="267080" y="19907"/>
                </a:lnTo>
                <a:lnTo>
                  <a:pt x="266604" y="17525"/>
                </a:lnTo>
                <a:lnTo>
                  <a:pt x="264414" y="14573"/>
                </a:lnTo>
                <a:lnTo>
                  <a:pt x="262699" y="13811"/>
                </a:lnTo>
                <a:lnTo>
                  <a:pt x="260413" y="13716"/>
                </a:lnTo>
                <a:lnTo>
                  <a:pt x="286226" y="13716"/>
                </a:lnTo>
                <a:lnTo>
                  <a:pt x="286172" y="22669"/>
                </a:lnTo>
                <a:lnTo>
                  <a:pt x="285463" y="26479"/>
                </a:lnTo>
                <a:lnTo>
                  <a:pt x="283844" y="30670"/>
                </a:lnTo>
                <a:lnTo>
                  <a:pt x="285463" y="30956"/>
                </a:lnTo>
                <a:lnTo>
                  <a:pt x="296400" y="30956"/>
                </a:lnTo>
                <a:lnTo>
                  <a:pt x="291940" y="36575"/>
                </a:lnTo>
                <a:lnTo>
                  <a:pt x="288512" y="41719"/>
                </a:lnTo>
                <a:lnTo>
                  <a:pt x="285940" y="46672"/>
                </a:lnTo>
                <a:lnTo>
                  <a:pt x="283368" y="51720"/>
                </a:lnTo>
                <a:lnTo>
                  <a:pt x="281177" y="58102"/>
                </a:lnTo>
                <a:lnTo>
                  <a:pt x="279463" y="65722"/>
                </a:lnTo>
                <a:lnTo>
                  <a:pt x="267747" y="118871"/>
                </a:lnTo>
                <a:close/>
              </a:path>
              <a:path w="599440" h="120650">
                <a:moveTo>
                  <a:pt x="340232" y="28955"/>
                </a:moveTo>
                <a:lnTo>
                  <a:pt x="327564" y="28955"/>
                </a:lnTo>
                <a:lnTo>
                  <a:pt x="327088" y="25431"/>
                </a:lnTo>
                <a:lnTo>
                  <a:pt x="326421" y="22669"/>
                </a:lnTo>
                <a:lnTo>
                  <a:pt x="325426" y="20574"/>
                </a:lnTo>
                <a:lnTo>
                  <a:pt x="324611" y="18764"/>
                </a:lnTo>
                <a:lnTo>
                  <a:pt x="323563" y="17335"/>
                </a:lnTo>
                <a:lnTo>
                  <a:pt x="322325" y="16478"/>
                </a:lnTo>
                <a:lnTo>
                  <a:pt x="321087" y="15716"/>
                </a:lnTo>
                <a:lnTo>
                  <a:pt x="319563" y="15335"/>
                </a:lnTo>
                <a:lnTo>
                  <a:pt x="317658" y="15239"/>
                </a:lnTo>
                <a:lnTo>
                  <a:pt x="343175" y="15239"/>
                </a:lnTo>
                <a:lnTo>
                  <a:pt x="340232" y="28955"/>
                </a:lnTo>
                <a:close/>
              </a:path>
              <a:path w="599440" h="120650">
                <a:moveTo>
                  <a:pt x="403383" y="120395"/>
                </a:moveTo>
                <a:lnTo>
                  <a:pt x="365926" y="97035"/>
                </a:lnTo>
                <a:lnTo>
                  <a:pt x="363283" y="79438"/>
                </a:lnTo>
                <a:lnTo>
                  <a:pt x="363283" y="72961"/>
                </a:lnTo>
                <a:lnTo>
                  <a:pt x="374915" y="33517"/>
                </a:lnTo>
                <a:lnTo>
                  <a:pt x="407910" y="3951"/>
                </a:lnTo>
                <a:lnTo>
                  <a:pt x="429958" y="0"/>
                </a:lnTo>
                <a:lnTo>
                  <a:pt x="439227" y="730"/>
                </a:lnTo>
                <a:lnTo>
                  <a:pt x="447317" y="2774"/>
                </a:lnTo>
                <a:lnTo>
                  <a:pt x="454229" y="6121"/>
                </a:lnTo>
                <a:lnTo>
                  <a:pt x="457962" y="9143"/>
                </a:lnTo>
                <a:lnTo>
                  <a:pt x="427576" y="9143"/>
                </a:lnTo>
                <a:lnTo>
                  <a:pt x="419100" y="9239"/>
                </a:lnTo>
                <a:lnTo>
                  <a:pt x="393313" y="41217"/>
                </a:lnTo>
                <a:lnTo>
                  <a:pt x="384809" y="84867"/>
                </a:lnTo>
                <a:lnTo>
                  <a:pt x="384809" y="94011"/>
                </a:lnTo>
                <a:lnTo>
                  <a:pt x="386714" y="100679"/>
                </a:lnTo>
                <a:lnTo>
                  <a:pt x="390429" y="104870"/>
                </a:lnTo>
                <a:lnTo>
                  <a:pt x="394144" y="109251"/>
                </a:lnTo>
                <a:lnTo>
                  <a:pt x="399763" y="111347"/>
                </a:lnTo>
                <a:lnTo>
                  <a:pt x="437591" y="111347"/>
                </a:lnTo>
                <a:lnTo>
                  <a:pt x="436807" y="111896"/>
                </a:lnTo>
                <a:lnTo>
                  <a:pt x="431006" y="114966"/>
                </a:lnTo>
                <a:lnTo>
                  <a:pt x="424774" y="117382"/>
                </a:lnTo>
                <a:lnTo>
                  <a:pt x="418087" y="119074"/>
                </a:lnTo>
                <a:lnTo>
                  <a:pt x="410954" y="120069"/>
                </a:lnTo>
                <a:lnTo>
                  <a:pt x="403383" y="120395"/>
                </a:lnTo>
                <a:close/>
              </a:path>
              <a:path w="599440" h="120650">
                <a:moveTo>
                  <a:pt x="437591" y="111347"/>
                </a:moveTo>
                <a:lnTo>
                  <a:pt x="415289" y="111347"/>
                </a:lnTo>
                <a:lnTo>
                  <a:pt x="422433" y="107727"/>
                </a:lnTo>
                <a:lnTo>
                  <a:pt x="428625" y="100488"/>
                </a:lnTo>
                <a:lnTo>
                  <a:pt x="445763" y="60769"/>
                </a:lnTo>
                <a:lnTo>
                  <a:pt x="448720" y="26765"/>
                </a:lnTo>
                <a:lnTo>
                  <a:pt x="447103" y="20478"/>
                </a:lnTo>
                <a:lnTo>
                  <a:pt x="443674" y="15906"/>
                </a:lnTo>
                <a:lnTo>
                  <a:pt x="440245" y="11525"/>
                </a:lnTo>
                <a:lnTo>
                  <a:pt x="434815" y="9239"/>
                </a:lnTo>
                <a:lnTo>
                  <a:pt x="427576" y="9143"/>
                </a:lnTo>
                <a:lnTo>
                  <a:pt x="457962" y="9143"/>
                </a:lnTo>
                <a:lnTo>
                  <a:pt x="470223" y="40778"/>
                </a:lnTo>
                <a:lnTo>
                  <a:pt x="470144" y="43624"/>
                </a:lnTo>
                <a:lnTo>
                  <a:pt x="459450" y="86284"/>
                </a:lnTo>
                <a:lnTo>
                  <a:pt x="442198" y="108120"/>
                </a:lnTo>
                <a:lnTo>
                  <a:pt x="437591" y="111347"/>
                </a:lnTo>
                <a:close/>
              </a:path>
              <a:path w="599440" h="120650">
                <a:moveTo>
                  <a:pt x="415289" y="111347"/>
                </a:moveTo>
                <a:lnTo>
                  <a:pt x="399763" y="111347"/>
                </a:lnTo>
                <a:lnTo>
                  <a:pt x="407289" y="111251"/>
                </a:lnTo>
                <a:lnTo>
                  <a:pt x="415289" y="111347"/>
                </a:lnTo>
                <a:close/>
              </a:path>
              <a:path w="599440" h="120650">
                <a:moveTo>
                  <a:pt x="493775" y="27432"/>
                </a:moveTo>
                <a:lnTo>
                  <a:pt x="522446" y="0"/>
                </a:lnTo>
                <a:lnTo>
                  <a:pt x="527684" y="95"/>
                </a:lnTo>
                <a:lnTo>
                  <a:pt x="531780" y="1809"/>
                </a:lnTo>
                <a:lnTo>
                  <a:pt x="537781" y="8572"/>
                </a:lnTo>
                <a:lnTo>
                  <a:pt x="539210" y="12858"/>
                </a:lnTo>
                <a:lnTo>
                  <a:pt x="539210" y="13716"/>
                </a:lnTo>
                <a:lnTo>
                  <a:pt x="513397" y="13716"/>
                </a:lnTo>
                <a:lnTo>
                  <a:pt x="510920" y="13811"/>
                </a:lnTo>
                <a:lnTo>
                  <a:pt x="508253" y="14858"/>
                </a:lnTo>
                <a:lnTo>
                  <a:pt x="505396" y="16763"/>
                </a:lnTo>
                <a:lnTo>
                  <a:pt x="502539" y="18859"/>
                </a:lnTo>
                <a:lnTo>
                  <a:pt x="498728" y="22383"/>
                </a:lnTo>
                <a:lnTo>
                  <a:pt x="493775" y="27432"/>
                </a:lnTo>
                <a:close/>
              </a:path>
              <a:path w="599440" h="120650">
                <a:moveTo>
                  <a:pt x="549384" y="30956"/>
                </a:moveTo>
                <a:lnTo>
                  <a:pt x="538447" y="30956"/>
                </a:lnTo>
                <a:lnTo>
                  <a:pt x="544395" y="23544"/>
                </a:lnTo>
                <a:lnTo>
                  <a:pt x="576547" y="95"/>
                </a:lnTo>
                <a:lnTo>
                  <a:pt x="584167" y="0"/>
                </a:lnTo>
                <a:lnTo>
                  <a:pt x="590168" y="95"/>
                </a:lnTo>
                <a:lnTo>
                  <a:pt x="595121" y="571"/>
                </a:lnTo>
                <a:lnTo>
                  <a:pt x="599122" y="1428"/>
                </a:lnTo>
                <a:lnTo>
                  <a:pt x="596159" y="15239"/>
                </a:lnTo>
                <a:lnTo>
                  <a:pt x="570642" y="15239"/>
                </a:lnTo>
                <a:lnTo>
                  <a:pt x="567689" y="15335"/>
                </a:lnTo>
                <a:lnTo>
                  <a:pt x="564451" y="16668"/>
                </a:lnTo>
                <a:lnTo>
                  <a:pt x="561022" y="19145"/>
                </a:lnTo>
                <a:lnTo>
                  <a:pt x="557593" y="21716"/>
                </a:lnTo>
                <a:lnTo>
                  <a:pt x="553688" y="25717"/>
                </a:lnTo>
                <a:lnTo>
                  <a:pt x="549384" y="30956"/>
                </a:lnTo>
                <a:close/>
              </a:path>
              <a:path w="599440" h="120650">
                <a:moveTo>
                  <a:pt x="520731" y="118871"/>
                </a:moveTo>
                <a:lnTo>
                  <a:pt x="499491" y="118871"/>
                </a:lnTo>
                <a:lnTo>
                  <a:pt x="517302" y="41243"/>
                </a:lnTo>
                <a:lnTo>
                  <a:pt x="518445" y="36385"/>
                </a:lnTo>
                <a:lnTo>
                  <a:pt x="519207" y="32575"/>
                </a:lnTo>
                <a:lnTo>
                  <a:pt x="519969" y="27146"/>
                </a:lnTo>
                <a:lnTo>
                  <a:pt x="520064" y="19907"/>
                </a:lnTo>
                <a:lnTo>
                  <a:pt x="519588" y="17525"/>
                </a:lnTo>
                <a:lnTo>
                  <a:pt x="517398" y="14573"/>
                </a:lnTo>
                <a:lnTo>
                  <a:pt x="515683" y="13811"/>
                </a:lnTo>
                <a:lnTo>
                  <a:pt x="513397" y="13716"/>
                </a:lnTo>
                <a:lnTo>
                  <a:pt x="539210" y="13716"/>
                </a:lnTo>
                <a:lnTo>
                  <a:pt x="539156" y="22669"/>
                </a:lnTo>
                <a:lnTo>
                  <a:pt x="538447" y="26479"/>
                </a:lnTo>
                <a:lnTo>
                  <a:pt x="536828" y="30670"/>
                </a:lnTo>
                <a:lnTo>
                  <a:pt x="538447" y="30956"/>
                </a:lnTo>
                <a:lnTo>
                  <a:pt x="549384" y="30956"/>
                </a:lnTo>
                <a:lnTo>
                  <a:pt x="544924" y="36575"/>
                </a:lnTo>
                <a:lnTo>
                  <a:pt x="541496" y="41719"/>
                </a:lnTo>
                <a:lnTo>
                  <a:pt x="538924" y="46672"/>
                </a:lnTo>
                <a:lnTo>
                  <a:pt x="536352" y="51720"/>
                </a:lnTo>
                <a:lnTo>
                  <a:pt x="534161" y="58102"/>
                </a:lnTo>
                <a:lnTo>
                  <a:pt x="532447" y="65722"/>
                </a:lnTo>
                <a:lnTo>
                  <a:pt x="520731" y="118871"/>
                </a:lnTo>
                <a:close/>
              </a:path>
              <a:path w="599440" h="120650">
                <a:moveTo>
                  <a:pt x="593216" y="28955"/>
                </a:moveTo>
                <a:lnTo>
                  <a:pt x="580548" y="28955"/>
                </a:lnTo>
                <a:lnTo>
                  <a:pt x="580072" y="25431"/>
                </a:lnTo>
                <a:lnTo>
                  <a:pt x="579405" y="22669"/>
                </a:lnTo>
                <a:lnTo>
                  <a:pt x="578410" y="20574"/>
                </a:lnTo>
                <a:lnTo>
                  <a:pt x="577595" y="18764"/>
                </a:lnTo>
                <a:lnTo>
                  <a:pt x="576547" y="17335"/>
                </a:lnTo>
                <a:lnTo>
                  <a:pt x="575309" y="16478"/>
                </a:lnTo>
                <a:lnTo>
                  <a:pt x="574071" y="15716"/>
                </a:lnTo>
                <a:lnTo>
                  <a:pt x="572547" y="15335"/>
                </a:lnTo>
                <a:lnTo>
                  <a:pt x="570642" y="15239"/>
                </a:lnTo>
                <a:lnTo>
                  <a:pt x="596159" y="15239"/>
                </a:lnTo>
                <a:lnTo>
                  <a:pt x="593216" y="2895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3881" y="4895088"/>
            <a:ext cx="136060" cy="1722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684763" y="4907292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4901" y="4895088"/>
            <a:ext cx="136060" cy="1722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26067" y="4749790"/>
            <a:ext cx="2247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5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175" spc="82" baseline="-153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3520" y="4863591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0406" y="4895088"/>
            <a:ext cx="102298" cy="1203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02972" y="4870252"/>
            <a:ext cx="12192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1730" algn="l"/>
              </a:tabLst>
            </a:pP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i	i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73469" y="5222748"/>
            <a:ext cx="975169" cy="17678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426553" y="5230367"/>
            <a:ext cx="637540" cy="169545"/>
          </a:xfrm>
          <a:custGeom>
            <a:avLst/>
            <a:gdLst/>
            <a:ahLst/>
            <a:cxnLst/>
            <a:rect l="l" t="t" r="r" b="b"/>
            <a:pathLst>
              <a:path w="637539" h="169545">
                <a:moveTo>
                  <a:pt x="108966" y="167639"/>
                </a:moveTo>
                <a:lnTo>
                  <a:pt x="0" y="167639"/>
                </a:lnTo>
                <a:lnTo>
                  <a:pt x="1333" y="161639"/>
                </a:lnTo>
                <a:lnTo>
                  <a:pt x="4476" y="161258"/>
                </a:lnTo>
                <a:lnTo>
                  <a:pt x="6858" y="160496"/>
                </a:lnTo>
                <a:lnTo>
                  <a:pt x="8381" y="159353"/>
                </a:lnTo>
                <a:lnTo>
                  <a:pt x="9905" y="158305"/>
                </a:lnTo>
                <a:lnTo>
                  <a:pt x="11239" y="156781"/>
                </a:lnTo>
                <a:lnTo>
                  <a:pt x="12401" y="154590"/>
                </a:lnTo>
                <a:lnTo>
                  <a:pt x="13430" y="152876"/>
                </a:lnTo>
                <a:lnTo>
                  <a:pt x="14382" y="150399"/>
                </a:lnTo>
                <a:lnTo>
                  <a:pt x="15239" y="147542"/>
                </a:lnTo>
                <a:lnTo>
                  <a:pt x="16192" y="144780"/>
                </a:lnTo>
                <a:lnTo>
                  <a:pt x="17525" y="139255"/>
                </a:lnTo>
                <a:lnTo>
                  <a:pt x="19240" y="131064"/>
                </a:lnTo>
                <a:lnTo>
                  <a:pt x="40195" y="36576"/>
                </a:lnTo>
                <a:lnTo>
                  <a:pt x="42005" y="28479"/>
                </a:lnTo>
                <a:lnTo>
                  <a:pt x="42862" y="21907"/>
                </a:lnTo>
                <a:lnTo>
                  <a:pt x="30860" y="6096"/>
                </a:lnTo>
                <a:lnTo>
                  <a:pt x="32194" y="0"/>
                </a:lnTo>
                <a:lnTo>
                  <a:pt x="145160" y="0"/>
                </a:lnTo>
                <a:lnTo>
                  <a:pt x="142787" y="10667"/>
                </a:lnTo>
                <a:lnTo>
                  <a:pt x="67627" y="10667"/>
                </a:lnTo>
                <a:lnTo>
                  <a:pt x="53625" y="74676"/>
                </a:lnTo>
                <a:lnTo>
                  <a:pt x="77152" y="74676"/>
                </a:lnTo>
                <a:lnTo>
                  <a:pt x="82962" y="74771"/>
                </a:lnTo>
                <a:lnTo>
                  <a:pt x="106796" y="74771"/>
                </a:lnTo>
                <a:lnTo>
                  <a:pt x="104241" y="85344"/>
                </a:lnTo>
                <a:lnTo>
                  <a:pt x="51339" y="85344"/>
                </a:lnTo>
                <a:lnTo>
                  <a:pt x="35623" y="156971"/>
                </a:lnTo>
                <a:lnTo>
                  <a:pt x="71913" y="156971"/>
                </a:lnTo>
                <a:lnTo>
                  <a:pt x="76866" y="157067"/>
                </a:lnTo>
                <a:lnTo>
                  <a:pt x="111632" y="157067"/>
                </a:lnTo>
                <a:lnTo>
                  <a:pt x="108966" y="167639"/>
                </a:lnTo>
                <a:close/>
              </a:path>
              <a:path w="637539" h="169545">
                <a:moveTo>
                  <a:pt x="136683" y="38100"/>
                </a:moveTo>
                <a:lnTo>
                  <a:pt x="124872" y="38100"/>
                </a:lnTo>
                <a:lnTo>
                  <a:pt x="124586" y="30956"/>
                </a:lnTo>
                <a:lnTo>
                  <a:pt x="124015" y="25526"/>
                </a:lnTo>
                <a:lnTo>
                  <a:pt x="123062" y="21812"/>
                </a:lnTo>
                <a:lnTo>
                  <a:pt x="122205" y="18193"/>
                </a:lnTo>
                <a:lnTo>
                  <a:pt x="121158" y="15621"/>
                </a:lnTo>
                <a:lnTo>
                  <a:pt x="107727" y="10667"/>
                </a:lnTo>
                <a:lnTo>
                  <a:pt x="142787" y="10667"/>
                </a:lnTo>
                <a:lnTo>
                  <a:pt x="136683" y="38100"/>
                </a:lnTo>
                <a:close/>
              </a:path>
              <a:path w="637539" h="169545">
                <a:moveTo>
                  <a:pt x="106796" y="74771"/>
                </a:moveTo>
                <a:lnTo>
                  <a:pt x="82962" y="74771"/>
                </a:lnTo>
                <a:lnTo>
                  <a:pt x="87439" y="73533"/>
                </a:lnTo>
                <a:lnTo>
                  <a:pt x="90487" y="70866"/>
                </a:lnTo>
                <a:lnTo>
                  <a:pt x="93535" y="68294"/>
                </a:lnTo>
                <a:lnTo>
                  <a:pt x="96678" y="64008"/>
                </a:lnTo>
                <a:lnTo>
                  <a:pt x="99726" y="57912"/>
                </a:lnTo>
                <a:lnTo>
                  <a:pt x="110870" y="57912"/>
                </a:lnTo>
                <a:lnTo>
                  <a:pt x="106796" y="74771"/>
                </a:lnTo>
                <a:close/>
              </a:path>
              <a:path w="637539" h="169545">
                <a:moveTo>
                  <a:pt x="99821" y="103632"/>
                </a:moveTo>
                <a:lnTo>
                  <a:pt x="89439" y="103632"/>
                </a:lnTo>
                <a:lnTo>
                  <a:pt x="89439" y="97345"/>
                </a:lnTo>
                <a:lnTo>
                  <a:pt x="89058" y="92964"/>
                </a:lnTo>
                <a:lnTo>
                  <a:pt x="88201" y="90678"/>
                </a:lnTo>
                <a:lnTo>
                  <a:pt x="87439" y="88392"/>
                </a:lnTo>
                <a:lnTo>
                  <a:pt x="86201" y="86963"/>
                </a:lnTo>
                <a:lnTo>
                  <a:pt x="84581" y="86296"/>
                </a:lnTo>
                <a:lnTo>
                  <a:pt x="82962" y="85725"/>
                </a:lnTo>
                <a:lnTo>
                  <a:pt x="80105" y="85439"/>
                </a:lnTo>
                <a:lnTo>
                  <a:pt x="75914" y="85344"/>
                </a:lnTo>
                <a:lnTo>
                  <a:pt x="104241" y="85344"/>
                </a:lnTo>
                <a:lnTo>
                  <a:pt x="99821" y="103632"/>
                </a:lnTo>
                <a:close/>
              </a:path>
              <a:path w="637539" h="169545">
                <a:moveTo>
                  <a:pt x="111632" y="157067"/>
                </a:moveTo>
                <a:lnTo>
                  <a:pt x="76866" y="157067"/>
                </a:lnTo>
                <a:lnTo>
                  <a:pt x="80676" y="156591"/>
                </a:lnTo>
                <a:lnTo>
                  <a:pt x="83438" y="155543"/>
                </a:lnTo>
                <a:lnTo>
                  <a:pt x="86296" y="154590"/>
                </a:lnTo>
                <a:lnTo>
                  <a:pt x="88963" y="153066"/>
                </a:lnTo>
                <a:lnTo>
                  <a:pt x="91439" y="150780"/>
                </a:lnTo>
                <a:lnTo>
                  <a:pt x="93916" y="148589"/>
                </a:lnTo>
                <a:lnTo>
                  <a:pt x="96488" y="145446"/>
                </a:lnTo>
                <a:lnTo>
                  <a:pt x="98964" y="141351"/>
                </a:lnTo>
                <a:lnTo>
                  <a:pt x="101441" y="137350"/>
                </a:lnTo>
                <a:lnTo>
                  <a:pt x="104393" y="131921"/>
                </a:lnTo>
                <a:lnTo>
                  <a:pt x="107822" y="124967"/>
                </a:lnTo>
                <a:lnTo>
                  <a:pt x="119729" y="124967"/>
                </a:lnTo>
                <a:lnTo>
                  <a:pt x="111632" y="157067"/>
                </a:lnTo>
                <a:close/>
              </a:path>
              <a:path w="637539" h="169545">
                <a:moveTo>
                  <a:pt x="159829" y="76200"/>
                </a:moveTo>
                <a:lnTo>
                  <a:pt x="188499" y="48767"/>
                </a:lnTo>
                <a:lnTo>
                  <a:pt x="193738" y="48863"/>
                </a:lnTo>
                <a:lnTo>
                  <a:pt x="197834" y="50577"/>
                </a:lnTo>
                <a:lnTo>
                  <a:pt x="203834" y="57340"/>
                </a:lnTo>
                <a:lnTo>
                  <a:pt x="205263" y="61627"/>
                </a:lnTo>
                <a:lnTo>
                  <a:pt x="205263" y="62483"/>
                </a:lnTo>
                <a:lnTo>
                  <a:pt x="179450" y="62483"/>
                </a:lnTo>
                <a:lnTo>
                  <a:pt x="176974" y="62579"/>
                </a:lnTo>
                <a:lnTo>
                  <a:pt x="174307" y="63626"/>
                </a:lnTo>
                <a:lnTo>
                  <a:pt x="171450" y="65532"/>
                </a:lnTo>
                <a:lnTo>
                  <a:pt x="168592" y="67627"/>
                </a:lnTo>
                <a:lnTo>
                  <a:pt x="164782" y="71152"/>
                </a:lnTo>
                <a:lnTo>
                  <a:pt x="159829" y="76200"/>
                </a:lnTo>
                <a:close/>
              </a:path>
              <a:path w="637539" h="169545">
                <a:moveTo>
                  <a:pt x="215438" y="79724"/>
                </a:moveTo>
                <a:lnTo>
                  <a:pt x="204501" y="79724"/>
                </a:lnTo>
                <a:lnTo>
                  <a:pt x="210448" y="72312"/>
                </a:lnTo>
                <a:lnTo>
                  <a:pt x="242601" y="48863"/>
                </a:lnTo>
                <a:lnTo>
                  <a:pt x="250221" y="48767"/>
                </a:lnTo>
                <a:lnTo>
                  <a:pt x="256222" y="48863"/>
                </a:lnTo>
                <a:lnTo>
                  <a:pt x="261175" y="49339"/>
                </a:lnTo>
                <a:lnTo>
                  <a:pt x="265175" y="50196"/>
                </a:lnTo>
                <a:lnTo>
                  <a:pt x="262213" y="64008"/>
                </a:lnTo>
                <a:lnTo>
                  <a:pt x="236696" y="64008"/>
                </a:lnTo>
                <a:lnTo>
                  <a:pt x="233743" y="64103"/>
                </a:lnTo>
                <a:lnTo>
                  <a:pt x="230504" y="65436"/>
                </a:lnTo>
                <a:lnTo>
                  <a:pt x="227075" y="67913"/>
                </a:lnTo>
                <a:lnTo>
                  <a:pt x="223646" y="70485"/>
                </a:lnTo>
                <a:lnTo>
                  <a:pt x="219741" y="74485"/>
                </a:lnTo>
                <a:lnTo>
                  <a:pt x="215438" y="79724"/>
                </a:lnTo>
                <a:close/>
              </a:path>
              <a:path w="637539" h="169545">
                <a:moveTo>
                  <a:pt x="186785" y="167639"/>
                </a:moveTo>
                <a:lnTo>
                  <a:pt x="165544" y="167639"/>
                </a:lnTo>
                <a:lnTo>
                  <a:pt x="183356" y="90011"/>
                </a:lnTo>
                <a:lnTo>
                  <a:pt x="184499" y="85153"/>
                </a:lnTo>
                <a:lnTo>
                  <a:pt x="185261" y="81343"/>
                </a:lnTo>
                <a:lnTo>
                  <a:pt x="186023" y="75914"/>
                </a:lnTo>
                <a:lnTo>
                  <a:pt x="186118" y="68675"/>
                </a:lnTo>
                <a:lnTo>
                  <a:pt x="185642" y="66294"/>
                </a:lnTo>
                <a:lnTo>
                  <a:pt x="183451" y="63341"/>
                </a:lnTo>
                <a:lnTo>
                  <a:pt x="181736" y="62579"/>
                </a:lnTo>
                <a:lnTo>
                  <a:pt x="179450" y="62483"/>
                </a:lnTo>
                <a:lnTo>
                  <a:pt x="205263" y="62483"/>
                </a:lnTo>
                <a:lnTo>
                  <a:pt x="205210" y="71437"/>
                </a:lnTo>
                <a:lnTo>
                  <a:pt x="204501" y="75247"/>
                </a:lnTo>
                <a:lnTo>
                  <a:pt x="202882" y="79438"/>
                </a:lnTo>
                <a:lnTo>
                  <a:pt x="204501" y="79724"/>
                </a:lnTo>
                <a:lnTo>
                  <a:pt x="215438" y="79724"/>
                </a:lnTo>
                <a:lnTo>
                  <a:pt x="210978" y="85344"/>
                </a:lnTo>
                <a:lnTo>
                  <a:pt x="207549" y="90487"/>
                </a:lnTo>
                <a:lnTo>
                  <a:pt x="204977" y="95440"/>
                </a:lnTo>
                <a:lnTo>
                  <a:pt x="202406" y="100488"/>
                </a:lnTo>
                <a:lnTo>
                  <a:pt x="200215" y="106870"/>
                </a:lnTo>
                <a:lnTo>
                  <a:pt x="198500" y="114490"/>
                </a:lnTo>
                <a:lnTo>
                  <a:pt x="186785" y="167639"/>
                </a:lnTo>
                <a:close/>
              </a:path>
              <a:path w="637539" h="169545">
                <a:moveTo>
                  <a:pt x="259270" y="77724"/>
                </a:moveTo>
                <a:lnTo>
                  <a:pt x="246602" y="77724"/>
                </a:lnTo>
                <a:lnTo>
                  <a:pt x="246125" y="74199"/>
                </a:lnTo>
                <a:lnTo>
                  <a:pt x="245459" y="71437"/>
                </a:lnTo>
                <a:lnTo>
                  <a:pt x="244463" y="69342"/>
                </a:lnTo>
                <a:lnTo>
                  <a:pt x="243649" y="67532"/>
                </a:lnTo>
                <a:lnTo>
                  <a:pt x="242601" y="66103"/>
                </a:lnTo>
                <a:lnTo>
                  <a:pt x="241363" y="65246"/>
                </a:lnTo>
                <a:lnTo>
                  <a:pt x="240125" y="64484"/>
                </a:lnTo>
                <a:lnTo>
                  <a:pt x="238601" y="64103"/>
                </a:lnTo>
                <a:lnTo>
                  <a:pt x="236696" y="64008"/>
                </a:lnTo>
                <a:lnTo>
                  <a:pt x="262213" y="64008"/>
                </a:lnTo>
                <a:lnTo>
                  <a:pt x="259270" y="77724"/>
                </a:lnTo>
                <a:close/>
              </a:path>
              <a:path w="637539" h="169545">
                <a:moveTo>
                  <a:pt x="278701" y="76200"/>
                </a:moveTo>
                <a:lnTo>
                  <a:pt x="307371" y="48767"/>
                </a:lnTo>
                <a:lnTo>
                  <a:pt x="312610" y="48863"/>
                </a:lnTo>
                <a:lnTo>
                  <a:pt x="316706" y="50577"/>
                </a:lnTo>
                <a:lnTo>
                  <a:pt x="322706" y="57340"/>
                </a:lnTo>
                <a:lnTo>
                  <a:pt x="324135" y="61627"/>
                </a:lnTo>
                <a:lnTo>
                  <a:pt x="324135" y="62483"/>
                </a:lnTo>
                <a:lnTo>
                  <a:pt x="298322" y="62483"/>
                </a:lnTo>
                <a:lnTo>
                  <a:pt x="295846" y="62579"/>
                </a:lnTo>
                <a:lnTo>
                  <a:pt x="293179" y="63626"/>
                </a:lnTo>
                <a:lnTo>
                  <a:pt x="290321" y="65532"/>
                </a:lnTo>
                <a:lnTo>
                  <a:pt x="287464" y="67627"/>
                </a:lnTo>
                <a:lnTo>
                  <a:pt x="283654" y="71152"/>
                </a:lnTo>
                <a:lnTo>
                  <a:pt x="278701" y="76200"/>
                </a:lnTo>
                <a:close/>
              </a:path>
              <a:path w="637539" h="169545">
                <a:moveTo>
                  <a:pt x="334310" y="79724"/>
                </a:moveTo>
                <a:lnTo>
                  <a:pt x="323373" y="79724"/>
                </a:lnTo>
                <a:lnTo>
                  <a:pt x="329320" y="72312"/>
                </a:lnTo>
                <a:lnTo>
                  <a:pt x="361473" y="48863"/>
                </a:lnTo>
                <a:lnTo>
                  <a:pt x="369093" y="48767"/>
                </a:lnTo>
                <a:lnTo>
                  <a:pt x="375094" y="48863"/>
                </a:lnTo>
                <a:lnTo>
                  <a:pt x="380047" y="49339"/>
                </a:lnTo>
                <a:lnTo>
                  <a:pt x="384047" y="50196"/>
                </a:lnTo>
                <a:lnTo>
                  <a:pt x="381084" y="64008"/>
                </a:lnTo>
                <a:lnTo>
                  <a:pt x="355568" y="64008"/>
                </a:lnTo>
                <a:lnTo>
                  <a:pt x="352615" y="64103"/>
                </a:lnTo>
                <a:lnTo>
                  <a:pt x="349376" y="65436"/>
                </a:lnTo>
                <a:lnTo>
                  <a:pt x="345947" y="67913"/>
                </a:lnTo>
                <a:lnTo>
                  <a:pt x="342518" y="70485"/>
                </a:lnTo>
                <a:lnTo>
                  <a:pt x="338613" y="74485"/>
                </a:lnTo>
                <a:lnTo>
                  <a:pt x="334310" y="79724"/>
                </a:lnTo>
                <a:close/>
              </a:path>
              <a:path w="637539" h="169545">
                <a:moveTo>
                  <a:pt x="305657" y="167639"/>
                </a:moveTo>
                <a:lnTo>
                  <a:pt x="284416" y="167639"/>
                </a:lnTo>
                <a:lnTo>
                  <a:pt x="302228" y="90011"/>
                </a:lnTo>
                <a:lnTo>
                  <a:pt x="303371" y="85153"/>
                </a:lnTo>
                <a:lnTo>
                  <a:pt x="304133" y="81343"/>
                </a:lnTo>
                <a:lnTo>
                  <a:pt x="304895" y="75914"/>
                </a:lnTo>
                <a:lnTo>
                  <a:pt x="304990" y="68675"/>
                </a:lnTo>
                <a:lnTo>
                  <a:pt x="304514" y="66294"/>
                </a:lnTo>
                <a:lnTo>
                  <a:pt x="302323" y="63341"/>
                </a:lnTo>
                <a:lnTo>
                  <a:pt x="300608" y="62579"/>
                </a:lnTo>
                <a:lnTo>
                  <a:pt x="298322" y="62483"/>
                </a:lnTo>
                <a:lnTo>
                  <a:pt x="324135" y="62483"/>
                </a:lnTo>
                <a:lnTo>
                  <a:pt x="324082" y="71437"/>
                </a:lnTo>
                <a:lnTo>
                  <a:pt x="323373" y="75247"/>
                </a:lnTo>
                <a:lnTo>
                  <a:pt x="321754" y="79438"/>
                </a:lnTo>
                <a:lnTo>
                  <a:pt x="323373" y="79724"/>
                </a:lnTo>
                <a:lnTo>
                  <a:pt x="334310" y="79724"/>
                </a:lnTo>
                <a:lnTo>
                  <a:pt x="329850" y="85344"/>
                </a:lnTo>
                <a:lnTo>
                  <a:pt x="326421" y="90487"/>
                </a:lnTo>
                <a:lnTo>
                  <a:pt x="323850" y="95440"/>
                </a:lnTo>
                <a:lnTo>
                  <a:pt x="321278" y="100488"/>
                </a:lnTo>
                <a:lnTo>
                  <a:pt x="319087" y="106870"/>
                </a:lnTo>
                <a:lnTo>
                  <a:pt x="317372" y="114490"/>
                </a:lnTo>
                <a:lnTo>
                  <a:pt x="305657" y="167639"/>
                </a:lnTo>
                <a:close/>
              </a:path>
              <a:path w="637539" h="169545">
                <a:moveTo>
                  <a:pt x="378142" y="77724"/>
                </a:moveTo>
                <a:lnTo>
                  <a:pt x="365474" y="77724"/>
                </a:lnTo>
                <a:lnTo>
                  <a:pt x="364997" y="74199"/>
                </a:lnTo>
                <a:lnTo>
                  <a:pt x="364331" y="71437"/>
                </a:lnTo>
                <a:lnTo>
                  <a:pt x="363336" y="69342"/>
                </a:lnTo>
                <a:lnTo>
                  <a:pt x="362521" y="67532"/>
                </a:lnTo>
                <a:lnTo>
                  <a:pt x="361473" y="66103"/>
                </a:lnTo>
                <a:lnTo>
                  <a:pt x="360235" y="65246"/>
                </a:lnTo>
                <a:lnTo>
                  <a:pt x="358997" y="64484"/>
                </a:lnTo>
                <a:lnTo>
                  <a:pt x="357473" y="64103"/>
                </a:lnTo>
                <a:lnTo>
                  <a:pt x="355568" y="64008"/>
                </a:lnTo>
                <a:lnTo>
                  <a:pt x="381084" y="64008"/>
                </a:lnTo>
                <a:lnTo>
                  <a:pt x="378142" y="77724"/>
                </a:lnTo>
                <a:close/>
              </a:path>
              <a:path w="637539" h="169545">
                <a:moveTo>
                  <a:pt x="441293" y="169164"/>
                </a:moveTo>
                <a:lnTo>
                  <a:pt x="403836" y="145803"/>
                </a:lnTo>
                <a:lnTo>
                  <a:pt x="401192" y="128206"/>
                </a:lnTo>
                <a:lnTo>
                  <a:pt x="401192" y="121729"/>
                </a:lnTo>
                <a:lnTo>
                  <a:pt x="412825" y="82285"/>
                </a:lnTo>
                <a:lnTo>
                  <a:pt x="445820" y="52719"/>
                </a:lnTo>
                <a:lnTo>
                  <a:pt x="467867" y="48767"/>
                </a:lnTo>
                <a:lnTo>
                  <a:pt x="477136" y="49498"/>
                </a:lnTo>
                <a:lnTo>
                  <a:pt x="485227" y="51542"/>
                </a:lnTo>
                <a:lnTo>
                  <a:pt x="492138" y="54889"/>
                </a:lnTo>
                <a:lnTo>
                  <a:pt x="495872" y="57912"/>
                </a:lnTo>
                <a:lnTo>
                  <a:pt x="465486" y="57912"/>
                </a:lnTo>
                <a:lnTo>
                  <a:pt x="457009" y="58007"/>
                </a:lnTo>
                <a:lnTo>
                  <a:pt x="431223" y="89985"/>
                </a:lnTo>
                <a:lnTo>
                  <a:pt x="422719" y="133636"/>
                </a:lnTo>
                <a:lnTo>
                  <a:pt x="422719" y="142779"/>
                </a:lnTo>
                <a:lnTo>
                  <a:pt x="424624" y="149447"/>
                </a:lnTo>
                <a:lnTo>
                  <a:pt x="428339" y="153638"/>
                </a:lnTo>
                <a:lnTo>
                  <a:pt x="432053" y="158020"/>
                </a:lnTo>
                <a:lnTo>
                  <a:pt x="437673" y="160115"/>
                </a:lnTo>
                <a:lnTo>
                  <a:pt x="475501" y="160115"/>
                </a:lnTo>
                <a:lnTo>
                  <a:pt x="474717" y="160664"/>
                </a:lnTo>
                <a:lnTo>
                  <a:pt x="468915" y="163734"/>
                </a:lnTo>
                <a:lnTo>
                  <a:pt x="462684" y="166150"/>
                </a:lnTo>
                <a:lnTo>
                  <a:pt x="455997" y="167842"/>
                </a:lnTo>
                <a:lnTo>
                  <a:pt x="448864" y="168838"/>
                </a:lnTo>
                <a:lnTo>
                  <a:pt x="441293" y="169164"/>
                </a:lnTo>
                <a:close/>
              </a:path>
              <a:path w="637539" h="169545">
                <a:moveTo>
                  <a:pt x="475501" y="160115"/>
                </a:moveTo>
                <a:lnTo>
                  <a:pt x="453199" y="160115"/>
                </a:lnTo>
                <a:lnTo>
                  <a:pt x="460343" y="156495"/>
                </a:lnTo>
                <a:lnTo>
                  <a:pt x="466534" y="149256"/>
                </a:lnTo>
                <a:lnTo>
                  <a:pt x="483673" y="109537"/>
                </a:lnTo>
                <a:lnTo>
                  <a:pt x="486629" y="75533"/>
                </a:lnTo>
                <a:lnTo>
                  <a:pt x="485013" y="69246"/>
                </a:lnTo>
                <a:lnTo>
                  <a:pt x="481583" y="64674"/>
                </a:lnTo>
                <a:lnTo>
                  <a:pt x="478154" y="60293"/>
                </a:lnTo>
                <a:lnTo>
                  <a:pt x="472725" y="58007"/>
                </a:lnTo>
                <a:lnTo>
                  <a:pt x="465486" y="57912"/>
                </a:lnTo>
                <a:lnTo>
                  <a:pt x="495872" y="57912"/>
                </a:lnTo>
                <a:lnTo>
                  <a:pt x="508133" y="89547"/>
                </a:lnTo>
                <a:lnTo>
                  <a:pt x="508054" y="92392"/>
                </a:lnTo>
                <a:lnTo>
                  <a:pt x="497359" y="135052"/>
                </a:lnTo>
                <a:lnTo>
                  <a:pt x="480107" y="156888"/>
                </a:lnTo>
                <a:lnTo>
                  <a:pt x="475501" y="160115"/>
                </a:lnTo>
                <a:close/>
              </a:path>
              <a:path w="637539" h="169545">
                <a:moveTo>
                  <a:pt x="453199" y="160115"/>
                </a:moveTo>
                <a:lnTo>
                  <a:pt x="437673" y="160115"/>
                </a:lnTo>
                <a:lnTo>
                  <a:pt x="445198" y="160019"/>
                </a:lnTo>
                <a:lnTo>
                  <a:pt x="453199" y="160115"/>
                </a:lnTo>
                <a:close/>
              </a:path>
              <a:path w="637539" h="169545">
                <a:moveTo>
                  <a:pt x="531685" y="76200"/>
                </a:moveTo>
                <a:lnTo>
                  <a:pt x="560355" y="48767"/>
                </a:lnTo>
                <a:lnTo>
                  <a:pt x="565594" y="48863"/>
                </a:lnTo>
                <a:lnTo>
                  <a:pt x="569689" y="50577"/>
                </a:lnTo>
                <a:lnTo>
                  <a:pt x="575690" y="57340"/>
                </a:lnTo>
                <a:lnTo>
                  <a:pt x="577119" y="61627"/>
                </a:lnTo>
                <a:lnTo>
                  <a:pt x="577119" y="62483"/>
                </a:lnTo>
                <a:lnTo>
                  <a:pt x="551306" y="62483"/>
                </a:lnTo>
                <a:lnTo>
                  <a:pt x="548830" y="62579"/>
                </a:lnTo>
                <a:lnTo>
                  <a:pt x="546163" y="63626"/>
                </a:lnTo>
                <a:lnTo>
                  <a:pt x="543306" y="65532"/>
                </a:lnTo>
                <a:lnTo>
                  <a:pt x="540448" y="67627"/>
                </a:lnTo>
                <a:lnTo>
                  <a:pt x="536638" y="71152"/>
                </a:lnTo>
                <a:lnTo>
                  <a:pt x="531685" y="76200"/>
                </a:lnTo>
                <a:close/>
              </a:path>
              <a:path w="637539" h="169545">
                <a:moveTo>
                  <a:pt x="587294" y="79724"/>
                </a:moveTo>
                <a:lnTo>
                  <a:pt x="576357" y="79724"/>
                </a:lnTo>
                <a:lnTo>
                  <a:pt x="582304" y="72312"/>
                </a:lnTo>
                <a:lnTo>
                  <a:pt x="614457" y="48863"/>
                </a:lnTo>
                <a:lnTo>
                  <a:pt x="622077" y="48767"/>
                </a:lnTo>
                <a:lnTo>
                  <a:pt x="628078" y="48863"/>
                </a:lnTo>
                <a:lnTo>
                  <a:pt x="633031" y="49339"/>
                </a:lnTo>
                <a:lnTo>
                  <a:pt x="637031" y="50196"/>
                </a:lnTo>
                <a:lnTo>
                  <a:pt x="634068" y="64008"/>
                </a:lnTo>
                <a:lnTo>
                  <a:pt x="608552" y="64008"/>
                </a:lnTo>
                <a:lnTo>
                  <a:pt x="605599" y="64103"/>
                </a:lnTo>
                <a:lnTo>
                  <a:pt x="602360" y="65436"/>
                </a:lnTo>
                <a:lnTo>
                  <a:pt x="598931" y="67913"/>
                </a:lnTo>
                <a:lnTo>
                  <a:pt x="595502" y="70485"/>
                </a:lnTo>
                <a:lnTo>
                  <a:pt x="591597" y="74485"/>
                </a:lnTo>
                <a:lnTo>
                  <a:pt x="587294" y="79724"/>
                </a:lnTo>
                <a:close/>
              </a:path>
              <a:path w="637539" h="169545">
                <a:moveTo>
                  <a:pt x="558641" y="167639"/>
                </a:moveTo>
                <a:lnTo>
                  <a:pt x="537400" y="167639"/>
                </a:lnTo>
                <a:lnTo>
                  <a:pt x="555212" y="90011"/>
                </a:lnTo>
                <a:lnTo>
                  <a:pt x="556355" y="85153"/>
                </a:lnTo>
                <a:lnTo>
                  <a:pt x="557116" y="81343"/>
                </a:lnTo>
                <a:lnTo>
                  <a:pt x="557879" y="75914"/>
                </a:lnTo>
                <a:lnTo>
                  <a:pt x="557974" y="68675"/>
                </a:lnTo>
                <a:lnTo>
                  <a:pt x="557498" y="66294"/>
                </a:lnTo>
                <a:lnTo>
                  <a:pt x="555307" y="63341"/>
                </a:lnTo>
                <a:lnTo>
                  <a:pt x="553592" y="62579"/>
                </a:lnTo>
                <a:lnTo>
                  <a:pt x="551306" y="62483"/>
                </a:lnTo>
                <a:lnTo>
                  <a:pt x="577119" y="62483"/>
                </a:lnTo>
                <a:lnTo>
                  <a:pt x="577066" y="71437"/>
                </a:lnTo>
                <a:lnTo>
                  <a:pt x="576357" y="75247"/>
                </a:lnTo>
                <a:lnTo>
                  <a:pt x="574738" y="79438"/>
                </a:lnTo>
                <a:lnTo>
                  <a:pt x="576357" y="79724"/>
                </a:lnTo>
                <a:lnTo>
                  <a:pt x="587294" y="79724"/>
                </a:lnTo>
                <a:lnTo>
                  <a:pt x="582834" y="85344"/>
                </a:lnTo>
                <a:lnTo>
                  <a:pt x="579405" y="90487"/>
                </a:lnTo>
                <a:lnTo>
                  <a:pt x="576833" y="95440"/>
                </a:lnTo>
                <a:lnTo>
                  <a:pt x="574262" y="100488"/>
                </a:lnTo>
                <a:lnTo>
                  <a:pt x="572071" y="106870"/>
                </a:lnTo>
                <a:lnTo>
                  <a:pt x="570356" y="114490"/>
                </a:lnTo>
                <a:lnTo>
                  <a:pt x="558641" y="167639"/>
                </a:lnTo>
                <a:close/>
              </a:path>
              <a:path w="637539" h="169545">
                <a:moveTo>
                  <a:pt x="631126" y="77724"/>
                </a:moveTo>
                <a:lnTo>
                  <a:pt x="618457" y="77724"/>
                </a:lnTo>
                <a:lnTo>
                  <a:pt x="617981" y="74199"/>
                </a:lnTo>
                <a:lnTo>
                  <a:pt x="617314" y="71437"/>
                </a:lnTo>
                <a:lnTo>
                  <a:pt x="616320" y="69342"/>
                </a:lnTo>
                <a:lnTo>
                  <a:pt x="615505" y="67532"/>
                </a:lnTo>
                <a:lnTo>
                  <a:pt x="614457" y="66103"/>
                </a:lnTo>
                <a:lnTo>
                  <a:pt x="613219" y="65246"/>
                </a:lnTo>
                <a:lnTo>
                  <a:pt x="611980" y="64484"/>
                </a:lnTo>
                <a:lnTo>
                  <a:pt x="610457" y="64103"/>
                </a:lnTo>
                <a:lnTo>
                  <a:pt x="608552" y="64008"/>
                </a:lnTo>
                <a:lnTo>
                  <a:pt x="634068" y="64008"/>
                </a:lnTo>
                <a:lnTo>
                  <a:pt x="631126" y="777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775" y="5291340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3914" y="5279135"/>
            <a:ext cx="102298" cy="12039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686044" y="5291340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6169" y="5279135"/>
            <a:ext cx="136060" cy="17221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505691" y="5254230"/>
            <a:ext cx="6292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1815" algn="l"/>
              </a:tabLst>
            </a:pP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i	i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11823" y="5317235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4" h="17145">
                <a:moveTo>
                  <a:pt x="151257" y="16764"/>
                </a:moveTo>
                <a:lnTo>
                  <a:pt x="0" y="16764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38233" y="5279135"/>
            <a:ext cx="136060" cy="17221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39486" y="5133854"/>
            <a:ext cx="22415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5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175" spc="82" baseline="-153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2576" y="5583312"/>
            <a:ext cx="8025130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600"/>
              </a:lnSpc>
              <a:spcBef>
                <a:spcPts val="90"/>
              </a:spcBef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This error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 positive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negative,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as it may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 values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greater 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lesser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than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actual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values.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So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95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value.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2825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Cost/Error</a:t>
            </a:r>
            <a:r>
              <a:rPr spc="-120" dirty="0"/>
              <a:t> </a:t>
            </a:r>
            <a:r>
              <a:rPr spc="-60" dirty="0"/>
              <a:t>function</a:t>
            </a:r>
            <a:r>
              <a:rPr spc="-55" dirty="0"/>
              <a:t> </a:t>
            </a:r>
            <a:r>
              <a:rPr spc="-90" dirty="0"/>
              <a:t>for</a:t>
            </a:r>
            <a:r>
              <a:rPr spc="-85" dirty="0"/>
              <a:t> </a:t>
            </a:r>
            <a:r>
              <a:rPr spc="-55" dirty="0"/>
              <a:t>SLR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622266"/>
            <a:ext cx="51441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total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all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2408" y="3082530"/>
            <a:ext cx="1021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9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1800" spc="28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4367" y="3082530"/>
            <a:ext cx="3546475" cy="119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ts val="1420"/>
              </a:lnSpc>
              <a:spcBef>
                <a:spcPts val="105"/>
              </a:spcBef>
              <a:tabLst>
                <a:tab pos="2606040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𝑆𝑞𝑢𝑎𝑟𝑒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𝐸𝑟𝑟𝑜𝑟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𝜖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59" baseline="300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  <a:p>
            <a:pPr marL="2313305">
              <a:lnSpc>
                <a:spcPts val="880"/>
              </a:lnSpc>
              <a:tabLst>
                <a:tab pos="2703195" algn="l"/>
                <a:tab pos="3236595" algn="l"/>
              </a:tabLst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  <a:p>
            <a:pPr marR="344805" algn="ctr">
              <a:lnSpc>
                <a:spcPct val="100000"/>
              </a:lnSpc>
              <a:spcBef>
                <a:spcPts val="865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  <a:p>
            <a:pPr marL="1243330">
              <a:lnSpc>
                <a:spcPct val="100000"/>
              </a:lnSpc>
              <a:spcBef>
                <a:spcPts val="58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9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35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284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  <a:p>
            <a:pPr marR="342900" algn="ctr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728" y="5473706"/>
            <a:ext cx="1466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3459" y="5490971"/>
            <a:ext cx="123825" cy="13970"/>
          </a:xfrm>
          <a:custGeom>
            <a:avLst/>
            <a:gdLst/>
            <a:ahLst/>
            <a:cxnLst/>
            <a:rect l="l" t="t" r="r" b="b"/>
            <a:pathLst>
              <a:path w="123825" h="13970">
                <a:moveTo>
                  <a:pt x="123443" y="13716"/>
                </a:moveTo>
                <a:lnTo>
                  <a:pt x="0" y="13716"/>
                </a:lnTo>
                <a:lnTo>
                  <a:pt x="0" y="0"/>
                </a:lnTo>
                <a:lnTo>
                  <a:pt x="123443" y="0"/>
                </a:lnTo>
                <a:lnTo>
                  <a:pt x="1234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1318" y="5432523"/>
            <a:ext cx="13442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3215" algn="l"/>
                <a:tab pos="127698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9043" y="5432523"/>
            <a:ext cx="7442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26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781" y="5174976"/>
            <a:ext cx="294703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5355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1620"/>
              </a:lnSpc>
              <a:tabLst>
                <a:tab pos="1092200" algn="l"/>
                <a:tab pos="214376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 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	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127" y="4331527"/>
            <a:ext cx="8890635" cy="9563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2880" indent="-145415">
              <a:lnSpc>
                <a:spcPct val="10000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1835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mean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square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4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denoted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endParaRPr sz="165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395"/>
              </a:spcBef>
            </a:pP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  <a:p>
            <a:pPr marR="372745" algn="ctr">
              <a:lnSpc>
                <a:spcPct val="100000"/>
              </a:lnSpc>
              <a:spcBef>
                <a:spcPts val="1135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9877" y="5658089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527" y="5975150"/>
            <a:ext cx="826198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exist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many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methods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(minimize)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cost/error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find line</a:t>
            </a:r>
            <a:r>
              <a:rPr sz="16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of best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fit.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8955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Least</a:t>
            </a:r>
            <a:r>
              <a:rPr spc="-100" dirty="0"/>
              <a:t> </a:t>
            </a:r>
            <a:r>
              <a:rPr spc="-60" dirty="0"/>
              <a:t>Square</a:t>
            </a:r>
            <a:r>
              <a:rPr spc="-80" dirty="0"/>
              <a:t> </a:t>
            </a:r>
            <a:r>
              <a:rPr spc="-65" dirty="0"/>
              <a:t>Method</a:t>
            </a:r>
            <a:r>
              <a:rPr spc="-60" dirty="0"/>
              <a:t> </a:t>
            </a:r>
            <a:r>
              <a:rPr spc="-90" dirty="0"/>
              <a:t>for</a:t>
            </a:r>
            <a:r>
              <a:rPr spc="-80" dirty="0"/>
              <a:t> </a:t>
            </a:r>
            <a:r>
              <a:rPr spc="-50" dirty="0"/>
              <a:t>Line</a:t>
            </a:r>
            <a:r>
              <a:rPr spc="-80" dirty="0"/>
              <a:t> </a:t>
            </a:r>
            <a:r>
              <a:rPr spc="-45" dirty="0"/>
              <a:t>of</a:t>
            </a:r>
            <a:r>
              <a:rPr spc="-60" dirty="0"/>
              <a:t> </a:t>
            </a:r>
            <a:r>
              <a:rPr spc="-70" dirty="0"/>
              <a:t>Best</a:t>
            </a:r>
            <a:r>
              <a:rPr spc="-100" dirty="0"/>
              <a:t> </a:t>
            </a:r>
            <a:r>
              <a:rPr spc="-35"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582" y="2597928"/>
            <a:ext cx="8376920" cy="143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664" marR="30480" indent="-76200" algn="just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847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least square method aims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find values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ˆand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ˆ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 the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error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between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actual and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predicted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minimum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i.e. least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(So,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name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3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least square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error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fit).</a:t>
            </a:r>
            <a:endParaRPr sz="1650">
              <a:latin typeface="Times New Roman"/>
              <a:cs typeface="Times New Roman"/>
            </a:endParaRPr>
          </a:p>
          <a:p>
            <a:pPr marL="113664" marR="31115" indent="-76200" algn="just">
              <a:lnSpc>
                <a:spcPct val="101800"/>
              </a:lnSpc>
              <a:spcBef>
                <a:spcPts val="1080"/>
              </a:spcBef>
              <a:buClr>
                <a:srgbClr val="E48311"/>
              </a:buClr>
              <a:buFont typeface="Wingdings"/>
              <a:buChar char=""/>
              <a:tabLst>
                <a:tab pos="1847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ˆand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ˆ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square error function (J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, 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)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minimum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second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derivative test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below: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4552"/>
            <a:ext cx="10024023" cy="209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2162</Words>
  <Application>Microsoft Office PowerPoint</Application>
  <PresentationFormat>Custom</PresentationFormat>
  <Paragraphs>461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Linear Regression</vt:lpstr>
      <vt:lpstr>Regression Example</vt:lpstr>
      <vt:lpstr>Simple Linear Regression (SLR)</vt:lpstr>
      <vt:lpstr>Simple Linear Regression (SLR) Contd….</vt:lpstr>
      <vt:lpstr>Fitting the Straight Line for SLR</vt:lpstr>
      <vt:lpstr>Cost/Error function for SLR</vt:lpstr>
      <vt:lpstr>Cost/Error function for SLR</vt:lpstr>
      <vt:lpstr>Least Square Method for Line of Best Fit</vt:lpstr>
      <vt:lpstr>PowerPoint Presentation</vt:lpstr>
      <vt:lpstr>Least Square Error Fit- Contd…..</vt:lpstr>
      <vt:lpstr>Least Square Error Fit- Contd…..</vt:lpstr>
      <vt:lpstr>PowerPoint Presentation</vt:lpstr>
      <vt:lpstr>Least Square Error Fit- Summary</vt:lpstr>
      <vt:lpstr>Least Square Error Fit- Example</vt:lpstr>
      <vt:lpstr>Least Square Error Fit- Example</vt:lpstr>
      <vt:lpstr>Least Square Error Fit- Example</vt:lpstr>
      <vt:lpstr>Multiple Linear Regression (MLR)</vt:lpstr>
      <vt:lpstr>Multiple Linear Regression Model</vt:lpstr>
      <vt:lpstr>Multiple Linear Regression Model</vt:lpstr>
      <vt:lpstr>Least Square Error Fit for MLR</vt:lpstr>
      <vt:lpstr>Least Square Error Fit for MLR</vt:lpstr>
      <vt:lpstr>Least Square Error Fit for MLR</vt:lpstr>
      <vt:lpstr>Least Square Error Fit for MLR- Example</vt:lpstr>
      <vt:lpstr>Least Square Error Fit for MLR- Example  Soln</vt:lpstr>
      <vt:lpstr>Least Square Error Fit for MLR- Example  Soln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Linear Regression-Least Square Error Fit</dc:title>
  <dc:creator>jasme</dc:creator>
  <cp:lastModifiedBy>Raman Singh</cp:lastModifiedBy>
  <cp:revision>7</cp:revision>
  <dcterms:created xsi:type="dcterms:W3CDTF">2021-08-20T05:05:13Z</dcterms:created>
  <dcterms:modified xsi:type="dcterms:W3CDTF">2021-08-23T05:16:27Z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2021-03-24T00:00:00Z</vt:filetime>
  </property>
  <property fmtid="{D5CDD505-2E9C-101B-9397-08002B2CF9AE}" pid="3" name="LastSaved">
    <vt:filetime>2021-08-20T00:00:00Z</vt:filetime>
  </property>
</Properties>
</file>