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0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2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5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0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6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5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2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8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7.png"/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21" Type="http://schemas.openxmlformats.org/officeDocument/2006/relationships/image" Target="../media/image45.png"/><Relationship Id="rId7" Type="http://schemas.openxmlformats.org/officeDocument/2006/relationships/image" Target="../media/image19.png"/><Relationship Id="rId12" Type="http://schemas.openxmlformats.org/officeDocument/2006/relationships/image" Target="../media/image38.png"/><Relationship Id="rId17" Type="http://schemas.openxmlformats.org/officeDocument/2006/relationships/image" Target="../media/image28.png"/><Relationship Id="rId2" Type="http://schemas.openxmlformats.org/officeDocument/2006/relationships/image" Target="../media/image12.png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9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94471" y="2108586"/>
            <a:ext cx="6125210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684"/>
              </a:lnSpc>
              <a:spcBef>
                <a:spcPts val="100"/>
              </a:spcBef>
            </a:pPr>
            <a:r>
              <a:rPr sz="6600" spc="-90" dirty="0">
                <a:solidFill>
                  <a:srgbClr val="262626"/>
                </a:solidFill>
              </a:rPr>
              <a:t>Classification</a:t>
            </a:r>
            <a:endParaRPr sz="6600"/>
          </a:p>
          <a:p>
            <a:pPr algn="ctr">
              <a:lnSpc>
                <a:spcPts val="4085"/>
              </a:lnSpc>
            </a:pPr>
            <a:r>
              <a:rPr sz="3600" spc="-55" dirty="0">
                <a:solidFill>
                  <a:srgbClr val="262626"/>
                </a:solidFill>
              </a:rPr>
              <a:t>(Introduction,</a:t>
            </a:r>
            <a:r>
              <a:rPr sz="3600" spc="-110" dirty="0">
                <a:solidFill>
                  <a:srgbClr val="262626"/>
                </a:solidFill>
              </a:rPr>
              <a:t> </a:t>
            </a:r>
            <a:r>
              <a:rPr sz="3600" spc="-45" dirty="0">
                <a:solidFill>
                  <a:srgbClr val="262626"/>
                </a:solidFill>
              </a:rPr>
              <a:t>Logistic</a:t>
            </a:r>
            <a:r>
              <a:rPr sz="3600" spc="-114" dirty="0">
                <a:solidFill>
                  <a:srgbClr val="262626"/>
                </a:solidFill>
              </a:rPr>
              <a:t> </a:t>
            </a:r>
            <a:r>
              <a:rPr sz="3600" spc="-55" dirty="0">
                <a:solidFill>
                  <a:srgbClr val="262626"/>
                </a:solidFill>
              </a:rPr>
              <a:t>Regression)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74" y="381000"/>
            <a:ext cx="870857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5" dirty="0"/>
              <a:t>Hypothesis</a:t>
            </a:r>
            <a:r>
              <a:rPr sz="4200" spc="-155" dirty="0"/>
              <a:t> </a:t>
            </a:r>
            <a:r>
              <a:rPr sz="4200" spc="-50" dirty="0"/>
              <a:t>function-</a:t>
            </a:r>
            <a:r>
              <a:rPr sz="4200" spc="-110" dirty="0"/>
              <a:t> </a:t>
            </a:r>
            <a:r>
              <a:rPr sz="4200" spc="-65" dirty="0"/>
              <a:t>Characteristics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1446" y="2577846"/>
            <a:ext cx="4081779" cy="3584575"/>
            <a:chOff x="901446" y="2577846"/>
            <a:chExt cx="4081779" cy="3584575"/>
          </a:xfrm>
        </p:grpSpPr>
        <p:sp>
          <p:nvSpPr>
            <p:cNvPr id="4" name="object 4"/>
            <p:cNvSpPr/>
            <p:nvPr/>
          </p:nvSpPr>
          <p:spPr>
            <a:xfrm>
              <a:off x="905256" y="2581656"/>
              <a:ext cx="4074160" cy="3576954"/>
            </a:xfrm>
            <a:custGeom>
              <a:avLst/>
              <a:gdLst/>
              <a:ahLst/>
              <a:cxnLst/>
              <a:rect l="l" t="t" r="r" b="b"/>
              <a:pathLst>
                <a:path w="4074160" h="3576954">
                  <a:moveTo>
                    <a:pt x="0" y="0"/>
                  </a:moveTo>
                  <a:lnTo>
                    <a:pt x="4073651" y="0"/>
                  </a:lnTo>
                  <a:lnTo>
                    <a:pt x="4073651" y="3576827"/>
                  </a:lnTo>
                  <a:lnTo>
                    <a:pt x="0" y="3576827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6" y="3105911"/>
              <a:ext cx="204216" cy="1554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39440" y="3177540"/>
              <a:ext cx="548640" cy="10795"/>
            </a:xfrm>
            <a:custGeom>
              <a:avLst/>
              <a:gdLst/>
              <a:ahLst/>
              <a:cxnLst/>
              <a:rect l="l" t="t" r="r" b="b"/>
              <a:pathLst>
                <a:path w="548639" h="10794">
                  <a:moveTo>
                    <a:pt x="548640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548640" y="0"/>
                  </a:lnTo>
                  <a:lnTo>
                    <a:pt x="548640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6104" y="2570447"/>
            <a:ext cx="3712845" cy="1148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Hypothesis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1238250">
              <a:lnSpc>
                <a:spcPts val="1225"/>
              </a:lnSpc>
              <a:spcBef>
                <a:spcPts val="1614"/>
              </a:spcBef>
              <a:tabLst>
                <a:tab pos="2409825" algn="l"/>
              </a:tabLst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25" spc="60" baseline="29239" dirty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r>
              <a:rPr sz="1425" spc="322" baseline="2923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𝑓  𝑥  </a:t>
            </a:r>
            <a:r>
              <a:rPr sz="13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	</a:t>
            </a:r>
            <a:r>
              <a:rPr sz="1950" spc="15" baseline="427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950" baseline="42735">
              <a:latin typeface="Cambria Math"/>
              <a:cs typeface="Cambria Math"/>
            </a:endParaRPr>
          </a:p>
          <a:p>
            <a:pPr marL="2183130">
              <a:lnSpc>
                <a:spcPts val="1225"/>
              </a:lnSpc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2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25" spc="187" baseline="23391" dirty="0">
                <a:solidFill>
                  <a:srgbClr val="3F3F3F"/>
                </a:solidFill>
                <a:latin typeface="Cambria Math"/>
                <a:cs typeface="Cambria Math"/>
              </a:rPr>
              <a:t>–z</a:t>
            </a:r>
            <a:endParaRPr sz="1425" baseline="23391">
              <a:latin typeface="Cambria Math"/>
              <a:cs typeface="Cambria Math"/>
            </a:endParaRPr>
          </a:p>
          <a:p>
            <a:pPr marL="288925">
              <a:lnSpc>
                <a:spcPct val="100000"/>
              </a:lnSpc>
              <a:spcBef>
                <a:spcPts val="1045"/>
              </a:spcBef>
            </a:pP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3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z</a:t>
            </a:r>
            <a:r>
              <a:rPr sz="130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6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25" spc="37" baseline="-14619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-11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30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25" spc="135" baseline="-1461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-2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37" baseline="-1461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-11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300" spc="-6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25" spc="120" baseline="-14619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37" baseline="-14619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-11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30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30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30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30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30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30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30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spc="-6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25" spc="254" baseline="-14619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120" baseline="-14619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425" baseline="-14619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208" y="3970959"/>
            <a:ext cx="80073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4465" indent="-16510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6510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z=0;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838" y="4105655"/>
            <a:ext cx="124587" cy="1569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92828" y="3949682"/>
            <a:ext cx="3746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61315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^ </a:t>
            </a:r>
            <a:r>
              <a:rPr sz="130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4062" y="4140720"/>
            <a:ext cx="1760220" cy="40005"/>
          </a:xfrm>
          <a:custGeom>
            <a:avLst/>
            <a:gdLst/>
            <a:ahLst/>
            <a:cxnLst/>
            <a:rect l="l" t="t" r="r" b="b"/>
            <a:pathLst>
              <a:path w="1760220" h="40004">
                <a:moveTo>
                  <a:pt x="138493" y="24384"/>
                </a:moveTo>
                <a:lnTo>
                  <a:pt x="0" y="24384"/>
                </a:lnTo>
                <a:lnTo>
                  <a:pt x="0" y="39624"/>
                </a:lnTo>
                <a:lnTo>
                  <a:pt x="138493" y="39624"/>
                </a:lnTo>
                <a:lnTo>
                  <a:pt x="138493" y="24384"/>
                </a:lnTo>
                <a:close/>
              </a:path>
              <a:path w="1760220" h="40004">
                <a:moveTo>
                  <a:pt x="728560" y="0"/>
                </a:moveTo>
                <a:lnTo>
                  <a:pt x="219557" y="0"/>
                </a:lnTo>
                <a:lnTo>
                  <a:pt x="219557" y="15240"/>
                </a:lnTo>
                <a:lnTo>
                  <a:pt x="728560" y="15240"/>
                </a:lnTo>
                <a:lnTo>
                  <a:pt x="728560" y="0"/>
                </a:lnTo>
                <a:close/>
              </a:path>
              <a:path w="1760220" h="40004">
                <a:moveTo>
                  <a:pt x="946213" y="24384"/>
                </a:moveTo>
                <a:lnTo>
                  <a:pt x="807720" y="24384"/>
                </a:lnTo>
                <a:lnTo>
                  <a:pt x="807720" y="39624"/>
                </a:lnTo>
                <a:lnTo>
                  <a:pt x="946213" y="39624"/>
                </a:lnTo>
                <a:lnTo>
                  <a:pt x="946213" y="24384"/>
                </a:lnTo>
                <a:close/>
              </a:path>
              <a:path w="1760220" h="40004">
                <a:moveTo>
                  <a:pt x="1540852" y="0"/>
                </a:moveTo>
                <a:lnTo>
                  <a:pt x="1027277" y="0"/>
                </a:lnTo>
                <a:lnTo>
                  <a:pt x="1027277" y="15240"/>
                </a:lnTo>
                <a:lnTo>
                  <a:pt x="1540852" y="15240"/>
                </a:lnTo>
                <a:lnTo>
                  <a:pt x="1540852" y="0"/>
                </a:lnTo>
                <a:close/>
              </a:path>
              <a:path w="1760220" h="40004">
                <a:moveTo>
                  <a:pt x="1760029" y="24384"/>
                </a:moveTo>
                <a:lnTo>
                  <a:pt x="1621536" y="24384"/>
                </a:lnTo>
                <a:lnTo>
                  <a:pt x="1621536" y="39624"/>
                </a:lnTo>
                <a:lnTo>
                  <a:pt x="1760029" y="39624"/>
                </a:lnTo>
                <a:lnTo>
                  <a:pt x="1760029" y="2438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2792" y="3850686"/>
            <a:ext cx="2287270" cy="5257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500"/>
              </a:spcBef>
              <a:tabLst>
                <a:tab pos="638810" algn="l"/>
                <a:tab pos="819150" algn="l"/>
                <a:tab pos="1065530" algn="l"/>
                <a:tab pos="1452245" algn="l"/>
                <a:tab pos="1632585" algn="l"/>
                <a:tab pos="1779905" algn="l"/>
                <a:tab pos="2068195" algn="l"/>
                <a:tab pos="2248535" algn="l"/>
              </a:tabLst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  <a:tabLst>
                <a:tab pos="857885" algn="l"/>
                <a:tab pos="1671955" algn="l"/>
              </a:tabLst>
            </a:pP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650" baseline="20202" dirty="0">
                <a:solidFill>
                  <a:srgbClr val="3F3F3F"/>
                </a:solidFill>
                <a:latin typeface="Cambria Math"/>
                <a:cs typeface="Cambria Math"/>
              </a:rPr>
              <a:t>—z	</a:t>
            </a:r>
            <a:r>
              <a:rPr sz="1300" spc="-10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650" spc="-15" baseline="20202" dirty="0">
                <a:solidFill>
                  <a:srgbClr val="3F3F3F"/>
                </a:solidFill>
                <a:latin typeface="Cambria Math"/>
                <a:cs typeface="Cambria Math"/>
              </a:rPr>
              <a:t>—0	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1+1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99082" y="4052315"/>
            <a:ext cx="3015615" cy="847725"/>
            <a:chOff x="1799082" y="4052315"/>
            <a:chExt cx="3015615" cy="847725"/>
          </a:xfrm>
        </p:grpSpPr>
        <p:sp>
          <p:nvSpPr>
            <p:cNvPr id="14" name="object 14"/>
            <p:cNvSpPr/>
            <p:nvPr/>
          </p:nvSpPr>
          <p:spPr>
            <a:xfrm>
              <a:off x="3915156" y="4140720"/>
              <a:ext cx="534670" cy="40005"/>
            </a:xfrm>
            <a:custGeom>
              <a:avLst/>
              <a:gdLst/>
              <a:ahLst/>
              <a:cxnLst/>
              <a:rect l="l" t="t" r="r" b="b"/>
              <a:pathLst>
                <a:path w="534670" h="40004">
                  <a:moveTo>
                    <a:pt x="3154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15468" y="15240"/>
                  </a:lnTo>
                  <a:lnTo>
                    <a:pt x="315468" y="0"/>
                  </a:lnTo>
                  <a:close/>
                </a:path>
                <a:path w="534670" h="40004">
                  <a:moveTo>
                    <a:pt x="534631" y="24384"/>
                  </a:moveTo>
                  <a:lnTo>
                    <a:pt x="396138" y="24384"/>
                  </a:lnTo>
                  <a:lnTo>
                    <a:pt x="396138" y="39624"/>
                  </a:lnTo>
                  <a:lnTo>
                    <a:pt x="534631" y="39624"/>
                  </a:lnTo>
                  <a:lnTo>
                    <a:pt x="534631" y="2438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628" y="4058411"/>
              <a:ext cx="97470" cy="1569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69535" y="4187951"/>
              <a:ext cx="22860" cy="26034"/>
            </a:xfrm>
            <a:custGeom>
              <a:avLst/>
              <a:gdLst/>
              <a:ahLst/>
              <a:cxnLst/>
              <a:rect l="l" t="t" r="r" b="b"/>
              <a:pathLst>
                <a:path w="22860" h="26035">
                  <a:moveTo>
                    <a:pt x="22860" y="25908"/>
                  </a:moveTo>
                  <a:lnTo>
                    <a:pt x="0" y="25908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590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1351" y="4052315"/>
              <a:ext cx="92964" cy="1630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9082" y="4742687"/>
              <a:ext cx="124587" cy="1569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05208" y="4608066"/>
            <a:ext cx="848994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4465" indent="-16510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6510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z=∞;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0058" y="4586764"/>
            <a:ext cx="3746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61315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^ </a:t>
            </a:r>
            <a:r>
              <a:rPr sz="130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1306" y="4777752"/>
            <a:ext cx="1840864" cy="40005"/>
          </a:xfrm>
          <a:custGeom>
            <a:avLst/>
            <a:gdLst/>
            <a:ahLst/>
            <a:cxnLst/>
            <a:rect l="l" t="t" r="r" b="b"/>
            <a:pathLst>
              <a:path w="1840864" h="40004">
                <a:moveTo>
                  <a:pt x="138493" y="24384"/>
                </a:moveTo>
                <a:lnTo>
                  <a:pt x="0" y="24384"/>
                </a:lnTo>
                <a:lnTo>
                  <a:pt x="0" y="39624"/>
                </a:lnTo>
                <a:lnTo>
                  <a:pt x="138493" y="39624"/>
                </a:lnTo>
                <a:lnTo>
                  <a:pt x="138493" y="24384"/>
                </a:lnTo>
                <a:close/>
              </a:path>
              <a:path w="1840864" h="40004">
                <a:moveTo>
                  <a:pt x="728573" y="0"/>
                </a:moveTo>
                <a:lnTo>
                  <a:pt x="219544" y="0"/>
                </a:lnTo>
                <a:lnTo>
                  <a:pt x="219544" y="15240"/>
                </a:lnTo>
                <a:lnTo>
                  <a:pt x="728573" y="15240"/>
                </a:lnTo>
                <a:lnTo>
                  <a:pt x="728573" y="0"/>
                </a:lnTo>
                <a:close/>
              </a:path>
              <a:path w="1840864" h="40004">
                <a:moveTo>
                  <a:pt x="946213" y="24384"/>
                </a:moveTo>
                <a:lnTo>
                  <a:pt x="807720" y="24384"/>
                </a:lnTo>
                <a:lnTo>
                  <a:pt x="807720" y="39624"/>
                </a:lnTo>
                <a:lnTo>
                  <a:pt x="946213" y="39624"/>
                </a:lnTo>
                <a:lnTo>
                  <a:pt x="946213" y="24384"/>
                </a:lnTo>
                <a:close/>
              </a:path>
              <a:path w="1840864" h="40004">
                <a:moveTo>
                  <a:pt x="1621624" y="0"/>
                </a:moveTo>
                <a:lnTo>
                  <a:pt x="1027264" y="0"/>
                </a:lnTo>
                <a:lnTo>
                  <a:pt x="1027264" y="15240"/>
                </a:lnTo>
                <a:lnTo>
                  <a:pt x="1621624" y="15240"/>
                </a:lnTo>
                <a:lnTo>
                  <a:pt x="1621624" y="0"/>
                </a:lnTo>
                <a:close/>
              </a:path>
              <a:path w="1840864" h="40004">
                <a:moveTo>
                  <a:pt x="1840801" y="24384"/>
                </a:moveTo>
                <a:lnTo>
                  <a:pt x="1702308" y="24384"/>
                </a:lnTo>
                <a:lnTo>
                  <a:pt x="1702308" y="39624"/>
                </a:lnTo>
                <a:lnTo>
                  <a:pt x="1840801" y="39624"/>
                </a:lnTo>
                <a:lnTo>
                  <a:pt x="1840801" y="2438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90105" y="4536422"/>
            <a:ext cx="2367915" cy="4895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5904">
              <a:lnSpc>
                <a:spcPts val="1515"/>
              </a:lnSpc>
              <a:spcBef>
                <a:spcPts val="120"/>
              </a:spcBef>
              <a:tabLst>
                <a:tab pos="638810" algn="l"/>
                <a:tab pos="818515" algn="l"/>
                <a:tab pos="1106805" algn="l"/>
                <a:tab pos="1532890" algn="l"/>
                <a:tab pos="1713230" algn="l"/>
                <a:tab pos="1861185" algn="l"/>
                <a:tab pos="2148840" algn="l"/>
                <a:tab pos="2329180" algn="l"/>
              </a:tabLst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ts val="2115"/>
              </a:lnSpc>
              <a:tabLst>
                <a:tab pos="857885" algn="l"/>
                <a:tab pos="1752600" algn="l"/>
              </a:tabLst>
            </a:pP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650" baseline="20202" dirty="0">
                <a:solidFill>
                  <a:srgbClr val="3F3F3F"/>
                </a:solidFill>
                <a:latin typeface="Cambria Math"/>
                <a:cs typeface="Cambria Math"/>
              </a:rPr>
              <a:t>—z	</a:t>
            </a:r>
            <a:r>
              <a:rPr sz="1300" spc="-20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650" spc="-30" baseline="20202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2700" spc="-30" baseline="12345" dirty="0">
                <a:solidFill>
                  <a:srgbClr val="3F3F3F"/>
                </a:solidFill>
                <a:latin typeface="Times New Roman"/>
                <a:cs typeface="Times New Roman"/>
              </a:rPr>
              <a:t>∞	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1+0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18894" y="4695444"/>
            <a:ext cx="2950210" cy="802005"/>
            <a:chOff x="1818894" y="4695444"/>
            <a:chExt cx="2950210" cy="802005"/>
          </a:xfrm>
        </p:grpSpPr>
        <p:sp>
          <p:nvSpPr>
            <p:cNvPr id="24" name="object 24"/>
            <p:cNvSpPr/>
            <p:nvPr/>
          </p:nvSpPr>
          <p:spPr>
            <a:xfrm>
              <a:off x="4043172" y="4777752"/>
              <a:ext cx="534670" cy="40005"/>
            </a:xfrm>
            <a:custGeom>
              <a:avLst/>
              <a:gdLst/>
              <a:ahLst/>
              <a:cxnLst/>
              <a:rect l="l" t="t" r="r" b="b"/>
              <a:pathLst>
                <a:path w="534670" h="40004">
                  <a:moveTo>
                    <a:pt x="31546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15468" y="15240"/>
                  </a:lnTo>
                  <a:lnTo>
                    <a:pt x="315468" y="0"/>
                  </a:lnTo>
                  <a:close/>
                </a:path>
                <a:path w="534670" h="40004">
                  <a:moveTo>
                    <a:pt x="534631" y="24384"/>
                  </a:moveTo>
                  <a:lnTo>
                    <a:pt x="396138" y="24384"/>
                  </a:lnTo>
                  <a:lnTo>
                    <a:pt x="396138" y="39624"/>
                  </a:lnTo>
                  <a:lnTo>
                    <a:pt x="534631" y="39624"/>
                  </a:lnTo>
                  <a:lnTo>
                    <a:pt x="534631" y="2438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79" y="4695444"/>
              <a:ext cx="89915" cy="1554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8894" y="5340095"/>
              <a:ext cx="124587" cy="15697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05208" y="5205395"/>
            <a:ext cx="8693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 indent="-107314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07314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8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z=-∞;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9867" y="5184166"/>
            <a:ext cx="3746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61315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^ </a:t>
            </a:r>
            <a:r>
              <a:rPr sz="130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41118" y="5375160"/>
            <a:ext cx="1737360" cy="40005"/>
          </a:xfrm>
          <a:custGeom>
            <a:avLst/>
            <a:gdLst/>
            <a:ahLst/>
            <a:cxnLst/>
            <a:rect l="l" t="t" r="r" b="b"/>
            <a:pathLst>
              <a:path w="1737360" h="40004">
                <a:moveTo>
                  <a:pt x="138493" y="24371"/>
                </a:moveTo>
                <a:lnTo>
                  <a:pt x="0" y="24371"/>
                </a:lnTo>
                <a:lnTo>
                  <a:pt x="0" y="39611"/>
                </a:lnTo>
                <a:lnTo>
                  <a:pt x="138493" y="39611"/>
                </a:lnTo>
                <a:lnTo>
                  <a:pt x="138493" y="24371"/>
                </a:lnTo>
                <a:close/>
              </a:path>
              <a:path w="1737360" h="40004">
                <a:moveTo>
                  <a:pt x="727036" y="0"/>
                </a:moveTo>
                <a:lnTo>
                  <a:pt x="218020" y="0"/>
                </a:lnTo>
                <a:lnTo>
                  <a:pt x="218020" y="15227"/>
                </a:lnTo>
                <a:lnTo>
                  <a:pt x="727036" y="15227"/>
                </a:lnTo>
                <a:lnTo>
                  <a:pt x="727036" y="0"/>
                </a:lnTo>
                <a:close/>
              </a:path>
              <a:path w="1737360" h="40004">
                <a:moveTo>
                  <a:pt x="946213" y="24371"/>
                </a:moveTo>
                <a:lnTo>
                  <a:pt x="807720" y="24371"/>
                </a:lnTo>
                <a:lnTo>
                  <a:pt x="807720" y="39611"/>
                </a:lnTo>
                <a:lnTo>
                  <a:pt x="946213" y="39611"/>
                </a:lnTo>
                <a:lnTo>
                  <a:pt x="946213" y="24371"/>
                </a:lnTo>
                <a:close/>
              </a:path>
              <a:path w="1737360" h="40004">
                <a:moveTo>
                  <a:pt x="1519529" y="0"/>
                </a:moveTo>
                <a:lnTo>
                  <a:pt x="1027277" y="0"/>
                </a:lnTo>
                <a:lnTo>
                  <a:pt x="1027277" y="15227"/>
                </a:lnTo>
                <a:lnTo>
                  <a:pt x="1519529" y="15227"/>
                </a:lnTo>
                <a:lnTo>
                  <a:pt x="1519529" y="0"/>
                </a:lnTo>
                <a:close/>
              </a:path>
              <a:path w="1737360" h="40004">
                <a:moveTo>
                  <a:pt x="1737169" y="24371"/>
                </a:moveTo>
                <a:lnTo>
                  <a:pt x="1598676" y="24371"/>
                </a:lnTo>
                <a:lnTo>
                  <a:pt x="1598676" y="39611"/>
                </a:lnTo>
                <a:lnTo>
                  <a:pt x="1737169" y="39611"/>
                </a:lnTo>
                <a:lnTo>
                  <a:pt x="1737169" y="2437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21059" y="5133876"/>
            <a:ext cx="2320290" cy="4895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3204">
              <a:lnSpc>
                <a:spcPts val="1515"/>
              </a:lnSpc>
              <a:spcBef>
                <a:spcPts val="120"/>
              </a:spcBef>
              <a:tabLst>
                <a:tab pos="627380" algn="l"/>
                <a:tab pos="807720" algn="l"/>
                <a:tab pos="1043305" algn="l"/>
                <a:tab pos="1418590" algn="l"/>
                <a:tab pos="1598930" algn="l"/>
                <a:tab pos="1779905" algn="l"/>
                <a:tab pos="2101215" algn="l"/>
                <a:tab pos="2281555" algn="l"/>
              </a:tabLst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2115"/>
              </a:lnSpc>
              <a:tabLst>
                <a:tab pos="847090" algn="l"/>
                <a:tab pos="1637664" algn="l"/>
              </a:tabLst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650" spc="7" baseline="20202" dirty="0">
                <a:solidFill>
                  <a:srgbClr val="3F3F3F"/>
                </a:solidFill>
                <a:latin typeface="Cambria Math"/>
                <a:cs typeface="Cambria Math"/>
              </a:rPr>
              <a:t>—z	</a:t>
            </a:r>
            <a:r>
              <a:rPr sz="1300" spc="45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2700" spc="67" baseline="12345" dirty="0">
                <a:solidFill>
                  <a:srgbClr val="3F3F3F"/>
                </a:solidFill>
                <a:latin typeface="Times New Roman"/>
                <a:cs typeface="Times New Roman"/>
              </a:rPr>
              <a:t>∞	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1+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∞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59352" y="5292851"/>
            <a:ext cx="794385" cy="157480"/>
            <a:chOff x="3959352" y="5292851"/>
            <a:chExt cx="794385" cy="157480"/>
          </a:xfrm>
        </p:grpSpPr>
        <p:sp>
          <p:nvSpPr>
            <p:cNvPr id="32" name="object 32"/>
            <p:cNvSpPr/>
            <p:nvPr/>
          </p:nvSpPr>
          <p:spPr>
            <a:xfrm>
              <a:off x="3959339" y="5375160"/>
              <a:ext cx="601980" cy="40005"/>
            </a:xfrm>
            <a:custGeom>
              <a:avLst/>
              <a:gdLst/>
              <a:ahLst/>
              <a:cxnLst/>
              <a:rect l="l" t="t" r="r" b="b"/>
              <a:pathLst>
                <a:path w="601979" h="40004">
                  <a:moveTo>
                    <a:pt x="382524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382524" y="15227"/>
                  </a:lnTo>
                  <a:lnTo>
                    <a:pt x="382524" y="0"/>
                  </a:lnTo>
                  <a:close/>
                </a:path>
                <a:path w="601979" h="40004">
                  <a:moveTo>
                    <a:pt x="601700" y="24371"/>
                  </a:moveTo>
                  <a:lnTo>
                    <a:pt x="463207" y="24371"/>
                  </a:lnTo>
                  <a:lnTo>
                    <a:pt x="463207" y="39611"/>
                  </a:lnTo>
                  <a:lnTo>
                    <a:pt x="601700" y="39611"/>
                  </a:lnTo>
                  <a:lnTo>
                    <a:pt x="601700" y="24371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5881" y="5292851"/>
              <a:ext cx="97470" cy="15697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129784" y="2581656"/>
            <a:ext cx="4086860" cy="3576954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5565" algn="just">
              <a:lnSpc>
                <a:spcPct val="90000"/>
              </a:lnSpc>
              <a:spcBef>
                <a:spcPts val="225"/>
              </a:spcBef>
            </a:pPr>
            <a:r>
              <a:rPr sz="1650" spc="-5" dirty="0">
                <a:latin typeface="Times New Roman"/>
                <a:cs typeface="Times New Roman"/>
              </a:rPr>
              <a:t>Therefore, </a:t>
            </a:r>
            <a:r>
              <a:rPr sz="1650" dirty="0">
                <a:latin typeface="Times New Roman"/>
                <a:cs typeface="Times New Roman"/>
              </a:rPr>
              <a:t>The </a:t>
            </a:r>
            <a:r>
              <a:rPr sz="1650" spc="-5" dirty="0">
                <a:latin typeface="Times New Roman"/>
                <a:cs typeface="Times New Roman"/>
              </a:rPr>
              <a:t>value </a:t>
            </a:r>
            <a:r>
              <a:rPr sz="1650" dirty="0">
                <a:latin typeface="Times New Roman"/>
                <a:cs typeface="Times New Roman"/>
              </a:rPr>
              <a:t>of the </a:t>
            </a:r>
            <a:r>
              <a:rPr sz="1650" spc="-5" dirty="0">
                <a:latin typeface="Times New Roman"/>
                <a:cs typeface="Times New Roman"/>
              </a:rPr>
              <a:t>logistic regression 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must</a:t>
            </a:r>
            <a:r>
              <a:rPr sz="1650" dirty="0">
                <a:latin typeface="Times New Roman"/>
                <a:cs typeface="Times New Roman"/>
              </a:rPr>
              <a:t> be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between</a:t>
            </a:r>
            <a:r>
              <a:rPr sz="1650" dirty="0">
                <a:latin typeface="Times New Roman"/>
                <a:cs typeface="Times New Roman"/>
              </a:rPr>
              <a:t> 0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and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1,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which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cannot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go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beyond this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limit.</a:t>
            </a:r>
            <a:endParaRPr sz="1650">
              <a:latin typeface="Times New Roman"/>
              <a:cs typeface="Times New Roman"/>
            </a:endParaRPr>
          </a:p>
          <a:p>
            <a:pPr marL="75565" marR="3175" algn="just">
              <a:lnSpc>
                <a:spcPct val="100000"/>
              </a:lnSpc>
              <a:spcBef>
                <a:spcPts val="960"/>
              </a:spcBef>
            </a:pPr>
            <a:r>
              <a:rPr sz="1650" dirty="0">
                <a:latin typeface="Times New Roman"/>
                <a:cs typeface="Times New Roman"/>
              </a:rPr>
              <a:t>So,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it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forms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curve</a:t>
            </a:r>
            <a:r>
              <a:rPr sz="1650" spc="-5" dirty="0">
                <a:latin typeface="Times New Roman"/>
                <a:cs typeface="Times New Roman"/>
              </a:rPr>
              <a:t> like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5" dirty="0">
                <a:latin typeface="Times New Roman"/>
                <a:cs typeface="Times New Roman"/>
              </a:rPr>
              <a:t> "S"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form.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2976" y="3761232"/>
            <a:ext cx="3216830" cy="22475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78477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80" dirty="0"/>
              <a:t>Interpretation</a:t>
            </a:r>
            <a:r>
              <a:rPr sz="4200" spc="-100" dirty="0"/>
              <a:t> </a:t>
            </a:r>
            <a:r>
              <a:rPr sz="4200" spc="-45" dirty="0"/>
              <a:t>of</a:t>
            </a:r>
            <a:r>
              <a:rPr sz="4200" spc="-60" dirty="0"/>
              <a:t> Hypothesis</a:t>
            </a:r>
            <a:r>
              <a:rPr sz="4200" spc="-85" dirty="0"/>
              <a:t> </a:t>
            </a:r>
            <a:r>
              <a:rPr sz="4200" spc="-5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4074160" cy="3319779"/>
          </a:xfrm>
          <a:custGeom>
            <a:avLst/>
            <a:gdLst/>
            <a:ahLst/>
            <a:cxnLst/>
            <a:rect l="l" t="t" r="r" b="b"/>
            <a:pathLst>
              <a:path w="4074160" h="3319779">
                <a:moveTo>
                  <a:pt x="0" y="0"/>
                </a:moveTo>
                <a:lnTo>
                  <a:pt x="4073651" y="0"/>
                </a:lnTo>
                <a:lnTo>
                  <a:pt x="4073651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749" y="2568926"/>
            <a:ext cx="4089400" cy="1831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6200" marR="5080" indent="-76835" algn="just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173990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sigmoid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(logistic)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hypothesis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gives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between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1.</a:t>
            </a:r>
            <a:endParaRPr sz="1950">
              <a:latin typeface="Times New Roman"/>
              <a:cs typeface="Times New Roman"/>
            </a:endParaRPr>
          </a:p>
          <a:p>
            <a:pPr marL="76200" marR="6350" indent="-76835" algn="just">
              <a:lnSpc>
                <a:spcPct val="91500"/>
              </a:lnSpc>
              <a:spcBef>
                <a:spcPts val="1105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So, 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output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 sigmoid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considered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as 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probability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label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1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some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input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variables,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i.e.,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173" y="4637532"/>
            <a:ext cx="136060" cy="172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37698" y="4469396"/>
            <a:ext cx="11487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97510" algn="l"/>
                <a:tab pos="938530" algn="l"/>
                <a:tab pos="1135380" algn="l"/>
              </a:tabLst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^ </a:t>
            </a:r>
            <a:r>
              <a:rPr sz="14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u="dbl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dbl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450" u="dbl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dbl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83581" y="4579620"/>
            <a:ext cx="1322705" cy="231775"/>
            <a:chOff x="1983581" y="4579620"/>
            <a:chExt cx="1322705" cy="2317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3581" y="4588764"/>
              <a:ext cx="137922" cy="167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2556" y="4579620"/>
              <a:ext cx="217690" cy="2316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103" y="4587240"/>
              <a:ext cx="97535" cy="1691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84932" y="4581144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7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22860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7319" y="4637532"/>
              <a:ext cx="126492" cy="1203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9635" y="4637532"/>
              <a:ext cx="126492" cy="12039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58698" y="4612630"/>
            <a:ext cx="3670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48285" algn="l"/>
              </a:tabLst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	2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82911" y="4637532"/>
            <a:ext cx="806450" cy="120650"/>
            <a:chOff x="3482911" y="4637532"/>
            <a:chExt cx="806450" cy="12065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2911" y="4637532"/>
              <a:ext cx="126492" cy="1203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2615" y="4637532"/>
              <a:ext cx="126492" cy="1203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72277" y="4492192"/>
            <a:ext cx="97916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7550" algn="l"/>
              </a:tabLst>
            </a:pPr>
            <a:r>
              <a:rPr sz="2175" spc="52" baseline="-1532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950" spc="35" dirty="0">
                <a:solidFill>
                  <a:srgbClr val="3F3F3F"/>
                </a:solidFill>
                <a:latin typeface="Times New Roman"/>
                <a:cs typeface="Times New Roman"/>
              </a:rPr>
              <a:t>…..	</a:t>
            </a:r>
            <a:r>
              <a:rPr sz="2175" spc="179" baseline="-15325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950" spc="120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749" y="4915915"/>
            <a:ext cx="3982085" cy="869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6200" marR="5080" indent="-76835" algn="just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17399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probability</a:t>
            </a:r>
            <a:r>
              <a:rPr sz="19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greater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than or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equal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0.5, we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assign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label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1,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else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assign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label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0.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9905" y="2868167"/>
            <a:ext cx="598805" cy="177165"/>
          </a:xfrm>
          <a:custGeom>
            <a:avLst/>
            <a:gdLst/>
            <a:ahLst/>
            <a:cxnLst/>
            <a:rect l="l" t="t" r="r" b="b"/>
            <a:pathLst>
              <a:path w="598804" h="177164">
                <a:moveTo>
                  <a:pt x="103918" y="175259"/>
                </a:moveTo>
                <a:lnTo>
                  <a:pt x="0" y="175259"/>
                </a:lnTo>
                <a:lnTo>
                  <a:pt x="1333" y="169259"/>
                </a:lnTo>
                <a:lnTo>
                  <a:pt x="4477" y="168878"/>
                </a:lnTo>
                <a:lnTo>
                  <a:pt x="6858" y="168116"/>
                </a:lnTo>
                <a:lnTo>
                  <a:pt x="8382" y="166973"/>
                </a:lnTo>
                <a:lnTo>
                  <a:pt x="9906" y="165925"/>
                </a:lnTo>
                <a:lnTo>
                  <a:pt x="11240" y="164401"/>
                </a:lnTo>
                <a:lnTo>
                  <a:pt x="12287" y="162401"/>
                </a:lnTo>
                <a:lnTo>
                  <a:pt x="13430" y="160496"/>
                </a:lnTo>
                <a:lnTo>
                  <a:pt x="14382" y="158019"/>
                </a:lnTo>
                <a:lnTo>
                  <a:pt x="15240" y="155162"/>
                </a:lnTo>
                <a:lnTo>
                  <a:pt x="16192" y="152400"/>
                </a:lnTo>
                <a:lnTo>
                  <a:pt x="17526" y="146875"/>
                </a:lnTo>
                <a:lnTo>
                  <a:pt x="19240" y="138683"/>
                </a:lnTo>
                <a:lnTo>
                  <a:pt x="40195" y="44196"/>
                </a:lnTo>
                <a:lnTo>
                  <a:pt x="42005" y="36099"/>
                </a:lnTo>
                <a:lnTo>
                  <a:pt x="42862" y="29527"/>
                </a:lnTo>
                <a:lnTo>
                  <a:pt x="42862" y="20669"/>
                </a:lnTo>
                <a:lnTo>
                  <a:pt x="41910" y="18002"/>
                </a:lnTo>
                <a:lnTo>
                  <a:pt x="38100" y="14954"/>
                </a:lnTo>
                <a:lnTo>
                  <a:pt x="35052" y="14097"/>
                </a:lnTo>
                <a:lnTo>
                  <a:pt x="30861" y="13716"/>
                </a:lnTo>
                <a:lnTo>
                  <a:pt x="32194" y="7620"/>
                </a:lnTo>
                <a:lnTo>
                  <a:pt x="81248" y="7620"/>
                </a:lnTo>
                <a:lnTo>
                  <a:pt x="79914" y="13716"/>
                </a:lnTo>
                <a:lnTo>
                  <a:pt x="76866" y="14478"/>
                </a:lnTo>
                <a:lnTo>
                  <a:pt x="74580" y="15335"/>
                </a:lnTo>
                <a:lnTo>
                  <a:pt x="35718" y="164591"/>
                </a:lnTo>
                <a:lnTo>
                  <a:pt x="65913" y="164591"/>
                </a:lnTo>
                <a:lnTo>
                  <a:pt x="71437" y="164687"/>
                </a:lnTo>
                <a:lnTo>
                  <a:pt x="106689" y="164687"/>
                </a:lnTo>
                <a:lnTo>
                  <a:pt x="103918" y="175259"/>
                </a:lnTo>
                <a:close/>
              </a:path>
              <a:path w="598804" h="177164">
                <a:moveTo>
                  <a:pt x="106689" y="164687"/>
                </a:moveTo>
                <a:lnTo>
                  <a:pt x="71437" y="164687"/>
                </a:lnTo>
                <a:lnTo>
                  <a:pt x="75819" y="164210"/>
                </a:lnTo>
                <a:lnTo>
                  <a:pt x="78962" y="163067"/>
                </a:lnTo>
                <a:lnTo>
                  <a:pt x="82106" y="162115"/>
                </a:lnTo>
                <a:lnTo>
                  <a:pt x="85058" y="160210"/>
                </a:lnTo>
                <a:lnTo>
                  <a:pt x="87916" y="157353"/>
                </a:lnTo>
                <a:lnTo>
                  <a:pt x="90773" y="154590"/>
                </a:lnTo>
                <a:lnTo>
                  <a:pt x="93535" y="150780"/>
                </a:lnTo>
                <a:lnTo>
                  <a:pt x="98869" y="141255"/>
                </a:lnTo>
                <a:lnTo>
                  <a:pt x="101632" y="135255"/>
                </a:lnTo>
                <a:lnTo>
                  <a:pt x="104394" y="128016"/>
                </a:lnTo>
                <a:lnTo>
                  <a:pt x="116300" y="128016"/>
                </a:lnTo>
                <a:lnTo>
                  <a:pt x="106689" y="164687"/>
                </a:lnTo>
                <a:close/>
              </a:path>
              <a:path w="598804" h="177164">
                <a:moveTo>
                  <a:pt x="176307" y="176783"/>
                </a:moveTo>
                <a:lnTo>
                  <a:pt x="159448" y="176783"/>
                </a:lnTo>
                <a:lnTo>
                  <a:pt x="152400" y="173545"/>
                </a:lnTo>
                <a:lnTo>
                  <a:pt x="140108" y="136493"/>
                </a:lnTo>
                <a:lnTo>
                  <a:pt x="140535" y="127977"/>
                </a:lnTo>
                <a:lnTo>
                  <a:pt x="152839" y="88965"/>
                </a:lnTo>
                <a:lnTo>
                  <a:pt x="186428" y="59257"/>
                </a:lnTo>
                <a:lnTo>
                  <a:pt x="203359" y="56388"/>
                </a:lnTo>
                <a:lnTo>
                  <a:pt x="208693" y="56483"/>
                </a:lnTo>
                <a:lnTo>
                  <a:pt x="213741" y="57054"/>
                </a:lnTo>
                <a:lnTo>
                  <a:pt x="222980" y="59340"/>
                </a:lnTo>
                <a:lnTo>
                  <a:pt x="227743" y="61341"/>
                </a:lnTo>
                <a:lnTo>
                  <a:pt x="232600" y="64103"/>
                </a:lnTo>
                <a:lnTo>
                  <a:pt x="250416" y="64103"/>
                </a:lnTo>
                <a:lnTo>
                  <a:pt x="250084" y="65532"/>
                </a:lnTo>
                <a:lnTo>
                  <a:pt x="205835" y="65532"/>
                </a:lnTo>
                <a:lnTo>
                  <a:pt x="197453" y="65627"/>
                </a:lnTo>
                <a:lnTo>
                  <a:pt x="170575" y="94677"/>
                </a:lnTo>
                <a:lnTo>
                  <a:pt x="161799" y="134969"/>
                </a:lnTo>
                <a:lnTo>
                  <a:pt x="161734" y="144970"/>
                </a:lnTo>
                <a:lnTo>
                  <a:pt x="162973" y="151257"/>
                </a:lnTo>
                <a:lnTo>
                  <a:pt x="165259" y="155352"/>
                </a:lnTo>
                <a:lnTo>
                  <a:pt x="167640" y="159543"/>
                </a:lnTo>
                <a:lnTo>
                  <a:pt x="171545" y="161639"/>
                </a:lnTo>
                <a:lnTo>
                  <a:pt x="198422" y="161639"/>
                </a:lnTo>
                <a:lnTo>
                  <a:pt x="196143" y="164065"/>
                </a:lnTo>
                <a:lnTo>
                  <a:pt x="190786" y="168687"/>
                </a:lnTo>
                <a:lnTo>
                  <a:pt x="183737" y="174212"/>
                </a:lnTo>
                <a:lnTo>
                  <a:pt x="176307" y="176783"/>
                </a:lnTo>
                <a:close/>
              </a:path>
              <a:path w="598804" h="177164">
                <a:moveTo>
                  <a:pt x="250416" y="64103"/>
                </a:moveTo>
                <a:lnTo>
                  <a:pt x="232600" y="64103"/>
                </a:lnTo>
                <a:lnTo>
                  <a:pt x="243935" y="56388"/>
                </a:lnTo>
                <a:lnTo>
                  <a:pt x="251746" y="58388"/>
                </a:lnTo>
                <a:lnTo>
                  <a:pt x="250416" y="64103"/>
                </a:lnTo>
                <a:close/>
              </a:path>
              <a:path w="598804" h="177164">
                <a:moveTo>
                  <a:pt x="198422" y="161639"/>
                </a:moveTo>
                <a:lnTo>
                  <a:pt x="182403" y="161639"/>
                </a:lnTo>
                <a:lnTo>
                  <a:pt x="187737" y="159353"/>
                </a:lnTo>
                <a:lnTo>
                  <a:pt x="192918" y="154650"/>
                </a:lnTo>
                <a:lnTo>
                  <a:pt x="216051" y="121193"/>
                </a:lnTo>
                <a:lnTo>
                  <a:pt x="221742" y="100203"/>
                </a:lnTo>
                <a:lnTo>
                  <a:pt x="222504" y="96964"/>
                </a:lnTo>
                <a:lnTo>
                  <a:pt x="223075" y="94107"/>
                </a:lnTo>
                <a:lnTo>
                  <a:pt x="223266" y="91630"/>
                </a:lnTo>
                <a:lnTo>
                  <a:pt x="223552" y="89249"/>
                </a:lnTo>
                <a:lnTo>
                  <a:pt x="205835" y="65532"/>
                </a:lnTo>
                <a:lnTo>
                  <a:pt x="250084" y="65532"/>
                </a:lnTo>
                <a:lnTo>
                  <a:pt x="232089" y="142875"/>
                </a:lnTo>
                <a:lnTo>
                  <a:pt x="213074" y="142875"/>
                </a:lnTo>
                <a:lnTo>
                  <a:pt x="207195" y="151257"/>
                </a:lnTo>
                <a:lnTo>
                  <a:pt x="201644" y="158210"/>
                </a:lnTo>
                <a:lnTo>
                  <a:pt x="198422" y="161639"/>
                </a:lnTo>
                <a:close/>
              </a:path>
              <a:path w="598804" h="177164">
                <a:moveTo>
                  <a:pt x="234600" y="176783"/>
                </a:moveTo>
                <a:lnTo>
                  <a:pt x="223456" y="176783"/>
                </a:lnTo>
                <a:lnTo>
                  <a:pt x="219456" y="175259"/>
                </a:lnTo>
                <a:lnTo>
                  <a:pt x="216408" y="171831"/>
                </a:lnTo>
                <a:lnTo>
                  <a:pt x="213360" y="168497"/>
                </a:lnTo>
                <a:lnTo>
                  <a:pt x="211883" y="164065"/>
                </a:lnTo>
                <a:lnTo>
                  <a:pt x="211836" y="153733"/>
                </a:lnTo>
                <a:lnTo>
                  <a:pt x="212788" y="148875"/>
                </a:lnTo>
                <a:lnTo>
                  <a:pt x="214693" y="143732"/>
                </a:lnTo>
                <a:lnTo>
                  <a:pt x="213074" y="142875"/>
                </a:lnTo>
                <a:lnTo>
                  <a:pt x="232089" y="142875"/>
                </a:lnTo>
                <a:lnTo>
                  <a:pt x="231904" y="143732"/>
                </a:lnTo>
                <a:lnTo>
                  <a:pt x="231100" y="148875"/>
                </a:lnTo>
                <a:lnTo>
                  <a:pt x="230981" y="157162"/>
                </a:lnTo>
                <a:lnTo>
                  <a:pt x="231552" y="159543"/>
                </a:lnTo>
                <a:lnTo>
                  <a:pt x="233743" y="162496"/>
                </a:lnTo>
                <a:lnTo>
                  <a:pt x="235362" y="163163"/>
                </a:lnTo>
                <a:lnTo>
                  <a:pt x="256015" y="163163"/>
                </a:lnTo>
                <a:lnTo>
                  <a:pt x="254031" y="165056"/>
                </a:lnTo>
                <a:lnTo>
                  <a:pt x="249531" y="168885"/>
                </a:lnTo>
                <a:lnTo>
                  <a:pt x="245459" y="171831"/>
                </a:lnTo>
                <a:lnTo>
                  <a:pt x="240316" y="175259"/>
                </a:lnTo>
                <a:lnTo>
                  <a:pt x="234600" y="176783"/>
                </a:lnTo>
                <a:close/>
              </a:path>
              <a:path w="598804" h="177164">
                <a:moveTo>
                  <a:pt x="256015" y="163163"/>
                </a:moveTo>
                <a:lnTo>
                  <a:pt x="240125" y="163163"/>
                </a:lnTo>
                <a:lnTo>
                  <a:pt x="242697" y="162115"/>
                </a:lnTo>
                <a:lnTo>
                  <a:pt x="245459" y="160020"/>
                </a:lnTo>
                <a:lnTo>
                  <a:pt x="248316" y="157924"/>
                </a:lnTo>
                <a:lnTo>
                  <a:pt x="252222" y="153924"/>
                </a:lnTo>
                <a:lnTo>
                  <a:pt x="257270" y="147828"/>
                </a:lnTo>
                <a:lnTo>
                  <a:pt x="264318" y="154781"/>
                </a:lnTo>
                <a:lnTo>
                  <a:pt x="258961" y="160351"/>
                </a:lnTo>
                <a:lnTo>
                  <a:pt x="256015" y="163163"/>
                </a:lnTo>
                <a:close/>
              </a:path>
              <a:path w="598804" h="177164">
                <a:moveTo>
                  <a:pt x="182403" y="161639"/>
                </a:moveTo>
                <a:lnTo>
                  <a:pt x="171545" y="161639"/>
                </a:lnTo>
                <a:lnTo>
                  <a:pt x="176974" y="161543"/>
                </a:lnTo>
                <a:lnTo>
                  <a:pt x="182403" y="161639"/>
                </a:lnTo>
                <a:close/>
              </a:path>
              <a:path w="598804" h="177164">
                <a:moveTo>
                  <a:pt x="240125" y="163163"/>
                </a:moveTo>
                <a:lnTo>
                  <a:pt x="235362" y="163163"/>
                </a:lnTo>
                <a:lnTo>
                  <a:pt x="237648" y="163067"/>
                </a:lnTo>
                <a:lnTo>
                  <a:pt x="240125" y="163163"/>
                </a:lnTo>
                <a:close/>
              </a:path>
              <a:path w="598804" h="177164">
                <a:moveTo>
                  <a:pt x="286512" y="176783"/>
                </a:moveTo>
                <a:lnTo>
                  <a:pt x="278606" y="174879"/>
                </a:lnTo>
                <a:lnTo>
                  <a:pt x="310420" y="35242"/>
                </a:lnTo>
                <a:lnTo>
                  <a:pt x="312325" y="27050"/>
                </a:lnTo>
                <a:lnTo>
                  <a:pt x="313277" y="20955"/>
                </a:lnTo>
                <a:lnTo>
                  <a:pt x="313277" y="13906"/>
                </a:lnTo>
                <a:lnTo>
                  <a:pt x="312229" y="11525"/>
                </a:lnTo>
                <a:lnTo>
                  <a:pt x="310133" y="10096"/>
                </a:lnTo>
                <a:lnTo>
                  <a:pt x="308038" y="8763"/>
                </a:lnTo>
                <a:lnTo>
                  <a:pt x="304323" y="7905"/>
                </a:lnTo>
                <a:lnTo>
                  <a:pt x="298894" y="7620"/>
                </a:lnTo>
                <a:lnTo>
                  <a:pt x="300323" y="1524"/>
                </a:lnTo>
                <a:lnTo>
                  <a:pt x="331470" y="0"/>
                </a:lnTo>
                <a:lnTo>
                  <a:pt x="338518" y="0"/>
                </a:lnTo>
                <a:lnTo>
                  <a:pt x="316896" y="87058"/>
                </a:lnTo>
                <a:lnTo>
                  <a:pt x="318516" y="87534"/>
                </a:lnTo>
                <a:lnTo>
                  <a:pt x="328691" y="87534"/>
                </a:lnTo>
                <a:lnTo>
                  <a:pt x="323945" y="93345"/>
                </a:lnTo>
                <a:lnTo>
                  <a:pt x="320135" y="99250"/>
                </a:lnTo>
                <a:lnTo>
                  <a:pt x="308610" y="133159"/>
                </a:lnTo>
                <a:lnTo>
                  <a:pt x="307371" y="138874"/>
                </a:lnTo>
                <a:lnTo>
                  <a:pt x="306765" y="143897"/>
                </a:lnTo>
                <a:lnTo>
                  <a:pt x="306705" y="156114"/>
                </a:lnTo>
                <a:lnTo>
                  <a:pt x="308134" y="160686"/>
                </a:lnTo>
                <a:lnTo>
                  <a:pt x="310991" y="163449"/>
                </a:lnTo>
                <a:lnTo>
                  <a:pt x="313848" y="166306"/>
                </a:lnTo>
                <a:lnTo>
                  <a:pt x="318516" y="167735"/>
                </a:lnTo>
                <a:lnTo>
                  <a:pt x="355780" y="167735"/>
                </a:lnTo>
                <a:lnTo>
                  <a:pt x="353509" y="169259"/>
                </a:lnTo>
                <a:lnTo>
                  <a:pt x="297751" y="169259"/>
                </a:lnTo>
                <a:lnTo>
                  <a:pt x="286512" y="176783"/>
                </a:lnTo>
                <a:close/>
              </a:path>
              <a:path w="598804" h="177164">
                <a:moveTo>
                  <a:pt x="328691" y="87534"/>
                </a:moveTo>
                <a:lnTo>
                  <a:pt x="318516" y="87534"/>
                </a:lnTo>
                <a:lnTo>
                  <a:pt x="324411" y="79944"/>
                </a:lnTo>
                <a:lnTo>
                  <a:pt x="354806" y="56483"/>
                </a:lnTo>
                <a:lnTo>
                  <a:pt x="361759" y="56388"/>
                </a:lnTo>
                <a:lnTo>
                  <a:pt x="370713" y="56483"/>
                </a:lnTo>
                <a:lnTo>
                  <a:pt x="377571" y="59912"/>
                </a:lnTo>
                <a:lnTo>
                  <a:pt x="382524" y="66579"/>
                </a:lnTo>
                <a:lnTo>
                  <a:pt x="385439" y="71628"/>
                </a:lnTo>
                <a:lnTo>
                  <a:pt x="352901" y="71628"/>
                </a:lnTo>
                <a:lnTo>
                  <a:pt x="348996" y="71723"/>
                </a:lnTo>
                <a:lnTo>
                  <a:pt x="345091" y="72961"/>
                </a:lnTo>
                <a:lnTo>
                  <a:pt x="337471" y="77914"/>
                </a:lnTo>
                <a:lnTo>
                  <a:pt x="333280" y="82010"/>
                </a:lnTo>
                <a:lnTo>
                  <a:pt x="328691" y="87534"/>
                </a:lnTo>
                <a:close/>
              </a:path>
              <a:path w="598804" h="177164">
                <a:moveTo>
                  <a:pt x="355780" y="167735"/>
                </a:moveTo>
                <a:lnTo>
                  <a:pt x="328422" y="167735"/>
                </a:lnTo>
                <a:lnTo>
                  <a:pt x="331565" y="167258"/>
                </a:lnTo>
                <a:lnTo>
                  <a:pt x="334613" y="166116"/>
                </a:lnTo>
                <a:lnTo>
                  <a:pt x="337661" y="165068"/>
                </a:lnTo>
                <a:lnTo>
                  <a:pt x="340804" y="163258"/>
                </a:lnTo>
                <a:lnTo>
                  <a:pt x="343948" y="160686"/>
                </a:lnTo>
                <a:lnTo>
                  <a:pt x="347091" y="158210"/>
                </a:lnTo>
                <a:lnTo>
                  <a:pt x="350043" y="154971"/>
                </a:lnTo>
                <a:lnTo>
                  <a:pt x="352901" y="150875"/>
                </a:lnTo>
                <a:lnTo>
                  <a:pt x="355759" y="146875"/>
                </a:lnTo>
                <a:lnTo>
                  <a:pt x="358331" y="141827"/>
                </a:lnTo>
                <a:lnTo>
                  <a:pt x="360712" y="135731"/>
                </a:lnTo>
                <a:lnTo>
                  <a:pt x="363093" y="129825"/>
                </a:lnTo>
                <a:lnTo>
                  <a:pt x="364902" y="123348"/>
                </a:lnTo>
                <a:lnTo>
                  <a:pt x="367570" y="109728"/>
                </a:lnTo>
                <a:lnTo>
                  <a:pt x="368141" y="103155"/>
                </a:lnTo>
                <a:lnTo>
                  <a:pt x="368141" y="88582"/>
                </a:lnTo>
                <a:lnTo>
                  <a:pt x="366998" y="82296"/>
                </a:lnTo>
                <a:lnTo>
                  <a:pt x="364467" y="77914"/>
                </a:lnTo>
                <a:lnTo>
                  <a:pt x="362140" y="73818"/>
                </a:lnTo>
                <a:lnTo>
                  <a:pt x="358235" y="71723"/>
                </a:lnTo>
                <a:lnTo>
                  <a:pt x="352901" y="71628"/>
                </a:lnTo>
                <a:lnTo>
                  <a:pt x="385439" y="71628"/>
                </a:lnTo>
                <a:lnTo>
                  <a:pt x="385774" y="72208"/>
                </a:lnTo>
                <a:lnTo>
                  <a:pt x="388096" y="78819"/>
                </a:lnTo>
                <a:lnTo>
                  <a:pt x="389489" y="86430"/>
                </a:lnTo>
                <a:lnTo>
                  <a:pt x="389953" y="95059"/>
                </a:lnTo>
                <a:lnTo>
                  <a:pt x="389448" y="105156"/>
                </a:lnTo>
                <a:lnTo>
                  <a:pt x="377391" y="143897"/>
                </a:lnTo>
                <a:lnTo>
                  <a:pt x="359187" y="165449"/>
                </a:lnTo>
                <a:lnTo>
                  <a:pt x="355780" y="167735"/>
                </a:lnTo>
                <a:close/>
              </a:path>
              <a:path w="598804" h="177164">
                <a:moveTo>
                  <a:pt x="328422" y="167735"/>
                </a:moveTo>
                <a:lnTo>
                  <a:pt x="318516" y="167735"/>
                </a:lnTo>
                <a:lnTo>
                  <a:pt x="324993" y="167640"/>
                </a:lnTo>
                <a:lnTo>
                  <a:pt x="328422" y="167735"/>
                </a:lnTo>
                <a:close/>
              </a:path>
              <a:path w="598804" h="177164">
                <a:moveTo>
                  <a:pt x="326802" y="176783"/>
                </a:moveTo>
                <a:lnTo>
                  <a:pt x="318874" y="176331"/>
                </a:lnTo>
                <a:lnTo>
                  <a:pt x="311384" y="174950"/>
                </a:lnTo>
                <a:lnTo>
                  <a:pt x="304340" y="172604"/>
                </a:lnTo>
                <a:lnTo>
                  <a:pt x="297751" y="169259"/>
                </a:lnTo>
                <a:lnTo>
                  <a:pt x="353509" y="169259"/>
                </a:lnTo>
                <a:lnTo>
                  <a:pt x="351756" y="170435"/>
                </a:lnTo>
                <a:lnTo>
                  <a:pt x="343888" y="173974"/>
                </a:lnTo>
                <a:lnTo>
                  <a:pt x="335573" y="176084"/>
                </a:lnTo>
                <a:lnTo>
                  <a:pt x="326802" y="176783"/>
                </a:lnTo>
                <a:close/>
              </a:path>
              <a:path w="598804" h="177164">
                <a:moveTo>
                  <a:pt x="453199" y="176783"/>
                </a:moveTo>
                <a:lnTo>
                  <a:pt x="418338" y="153245"/>
                </a:lnTo>
                <a:lnTo>
                  <a:pt x="415861" y="136016"/>
                </a:lnTo>
                <a:lnTo>
                  <a:pt x="416163" y="129446"/>
                </a:lnTo>
                <a:lnTo>
                  <a:pt x="430429" y="87508"/>
                </a:lnTo>
                <a:lnTo>
                  <a:pt x="464674" y="60138"/>
                </a:lnTo>
                <a:lnTo>
                  <a:pt x="486346" y="56388"/>
                </a:lnTo>
                <a:lnTo>
                  <a:pt x="496252" y="56483"/>
                </a:lnTo>
                <a:lnTo>
                  <a:pt x="503682" y="58483"/>
                </a:lnTo>
                <a:lnTo>
                  <a:pt x="508635" y="62388"/>
                </a:lnTo>
                <a:lnTo>
                  <a:pt x="512527" y="65532"/>
                </a:lnTo>
                <a:lnTo>
                  <a:pt x="481870" y="65532"/>
                </a:lnTo>
                <a:lnTo>
                  <a:pt x="475765" y="66355"/>
                </a:lnTo>
                <a:lnTo>
                  <a:pt x="447925" y="92475"/>
                </a:lnTo>
                <a:lnTo>
                  <a:pt x="440436" y="111251"/>
                </a:lnTo>
                <a:lnTo>
                  <a:pt x="497249" y="111251"/>
                </a:lnTo>
                <a:lnTo>
                  <a:pt x="496538" y="111728"/>
                </a:lnTo>
                <a:lnTo>
                  <a:pt x="485556" y="116227"/>
                </a:lnTo>
                <a:lnTo>
                  <a:pt x="472190" y="119431"/>
                </a:lnTo>
                <a:lnTo>
                  <a:pt x="456448" y="121332"/>
                </a:lnTo>
                <a:lnTo>
                  <a:pt x="438340" y="121920"/>
                </a:lnTo>
                <a:lnTo>
                  <a:pt x="437388" y="126873"/>
                </a:lnTo>
                <a:lnTo>
                  <a:pt x="436816" y="132016"/>
                </a:lnTo>
                <a:lnTo>
                  <a:pt x="436816" y="146113"/>
                </a:lnTo>
                <a:lnTo>
                  <a:pt x="438531" y="152209"/>
                </a:lnTo>
                <a:lnTo>
                  <a:pt x="445293" y="159734"/>
                </a:lnTo>
                <a:lnTo>
                  <a:pt x="450723" y="161639"/>
                </a:lnTo>
                <a:lnTo>
                  <a:pt x="493326" y="161639"/>
                </a:lnTo>
                <a:lnTo>
                  <a:pt x="487788" y="166035"/>
                </a:lnTo>
                <a:lnTo>
                  <a:pt x="481679" y="169925"/>
                </a:lnTo>
                <a:lnTo>
                  <a:pt x="475300" y="172966"/>
                </a:lnTo>
                <a:lnTo>
                  <a:pt x="468439" y="175105"/>
                </a:lnTo>
                <a:lnTo>
                  <a:pt x="461078" y="176368"/>
                </a:lnTo>
                <a:lnTo>
                  <a:pt x="453199" y="176783"/>
                </a:lnTo>
                <a:close/>
              </a:path>
              <a:path w="598804" h="177164">
                <a:moveTo>
                  <a:pt x="497249" y="111251"/>
                </a:moveTo>
                <a:lnTo>
                  <a:pt x="440436" y="111251"/>
                </a:lnTo>
                <a:lnTo>
                  <a:pt x="448830" y="111071"/>
                </a:lnTo>
                <a:lnTo>
                  <a:pt x="456581" y="110525"/>
                </a:lnTo>
                <a:lnTo>
                  <a:pt x="489204" y="98869"/>
                </a:lnTo>
                <a:lnTo>
                  <a:pt x="493585" y="94583"/>
                </a:lnTo>
                <a:lnTo>
                  <a:pt x="495776" y="88677"/>
                </a:lnTo>
                <a:lnTo>
                  <a:pt x="495776" y="76485"/>
                </a:lnTo>
                <a:lnTo>
                  <a:pt x="481870" y="65532"/>
                </a:lnTo>
                <a:lnTo>
                  <a:pt x="512527" y="65532"/>
                </a:lnTo>
                <a:lnTo>
                  <a:pt x="513546" y="66355"/>
                </a:lnTo>
                <a:lnTo>
                  <a:pt x="513665" y="66582"/>
                </a:lnTo>
                <a:lnTo>
                  <a:pt x="516047" y="72537"/>
                </a:lnTo>
                <a:lnTo>
                  <a:pt x="516005" y="81343"/>
                </a:lnTo>
                <a:lnTo>
                  <a:pt x="514849" y="90564"/>
                </a:lnTo>
                <a:lnTo>
                  <a:pt x="511195" y="98941"/>
                </a:lnTo>
                <a:lnTo>
                  <a:pt x="505094" y="105995"/>
                </a:lnTo>
                <a:lnTo>
                  <a:pt x="497249" y="111251"/>
                </a:lnTo>
                <a:close/>
              </a:path>
              <a:path w="598804" h="177164">
                <a:moveTo>
                  <a:pt x="493326" y="161639"/>
                </a:moveTo>
                <a:lnTo>
                  <a:pt x="465963" y="161639"/>
                </a:lnTo>
                <a:lnTo>
                  <a:pt x="472725" y="160020"/>
                </a:lnTo>
                <a:lnTo>
                  <a:pt x="484918" y="153542"/>
                </a:lnTo>
                <a:lnTo>
                  <a:pt x="491395" y="148590"/>
                </a:lnTo>
                <a:lnTo>
                  <a:pt x="498157" y="141732"/>
                </a:lnTo>
                <a:lnTo>
                  <a:pt x="505777" y="148971"/>
                </a:lnTo>
                <a:lnTo>
                  <a:pt x="499829" y="155540"/>
                </a:lnTo>
                <a:lnTo>
                  <a:pt x="493835" y="161234"/>
                </a:lnTo>
                <a:lnTo>
                  <a:pt x="493326" y="161639"/>
                </a:lnTo>
                <a:close/>
              </a:path>
              <a:path w="598804" h="177164">
                <a:moveTo>
                  <a:pt x="465963" y="161639"/>
                </a:moveTo>
                <a:lnTo>
                  <a:pt x="450723" y="161639"/>
                </a:lnTo>
                <a:lnTo>
                  <a:pt x="458343" y="161543"/>
                </a:lnTo>
                <a:lnTo>
                  <a:pt x="465963" y="161639"/>
                </a:lnTo>
                <a:close/>
              </a:path>
              <a:path w="598804" h="177164">
                <a:moveTo>
                  <a:pt x="568737" y="176783"/>
                </a:moveTo>
                <a:lnTo>
                  <a:pt x="557117" y="176783"/>
                </a:lnTo>
                <a:lnTo>
                  <a:pt x="552926" y="174974"/>
                </a:lnTo>
                <a:lnTo>
                  <a:pt x="546544" y="167258"/>
                </a:lnTo>
                <a:lnTo>
                  <a:pt x="544987" y="162496"/>
                </a:lnTo>
                <a:lnTo>
                  <a:pt x="544925" y="150875"/>
                </a:lnTo>
                <a:lnTo>
                  <a:pt x="546068" y="142970"/>
                </a:lnTo>
                <a:lnTo>
                  <a:pt x="548354" y="132492"/>
                </a:lnTo>
                <a:lnTo>
                  <a:pt x="570262" y="34671"/>
                </a:lnTo>
                <a:lnTo>
                  <a:pt x="571309" y="30480"/>
                </a:lnTo>
                <a:lnTo>
                  <a:pt x="572071" y="27050"/>
                </a:lnTo>
                <a:lnTo>
                  <a:pt x="572452" y="24383"/>
                </a:lnTo>
                <a:lnTo>
                  <a:pt x="572833" y="21907"/>
                </a:lnTo>
                <a:lnTo>
                  <a:pt x="573024" y="19431"/>
                </a:lnTo>
                <a:lnTo>
                  <a:pt x="573024" y="14858"/>
                </a:lnTo>
                <a:lnTo>
                  <a:pt x="572643" y="13049"/>
                </a:lnTo>
                <a:lnTo>
                  <a:pt x="571690" y="11715"/>
                </a:lnTo>
                <a:lnTo>
                  <a:pt x="570738" y="10477"/>
                </a:lnTo>
                <a:lnTo>
                  <a:pt x="569500" y="9525"/>
                </a:lnTo>
                <a:lnTo>
                  <a:pt x="567785" y="8953"/>
                </a:lnTo>
                <a:lnTo>
                  <a:pt x="566166" y="8382"/>
                </a:lnTo>
                <a:lnTo>
                  <a:pt x="563118" y="8000"/>
                </a:lnTo>
                <a:lnTo>
                  <a:pt x="558736" y="7620"/>
                </a:lnTo>
                <a:lnTo>
                  <a:pt x="560260" y="1524"/>
                </a:lnTo>
                <a:lnTo>
                  <a:pt x="591121" y="0"/>
                </a:lnTo>
                <a:lnTo>
                  <a:pt x="598455" y="0"/>
                </a:lnTo>
                <a:lnTo>
                  <a:pt x="568166" y="135635"/>
                </a:lnTo>
                <a:lnTo>
                  <a:pt x="566452" y="143827"/>
                </a:lnTo>
                <a:lnTo>
                  <a:pt x="565589" y="149351"/>
                </a:lnTo>
                <a:lnTo>
                  <a:pt x="565499" y="157162"/>
                </a:lnTo>
                <a:lnTo>
                  <a:pt x="566071" y="159543"/>
                </a:lnTo>
                <a:lnTo>
                  <a:pt x="568261" y="162496"/>
                </a:lnTo>
                <a:lnTo>
                  <a:pt x="569880" y="163163"/>
                </a:lnTo>
                <a:lnTo>
                  <a:pt x="591965" y="163163"/>
                </a:lnTo>
                <a:lnTo>
                  <a:pt x="590836" y="164306"/>
                </a:lnTo>
                <a:lnTo>
                  <a:pt x="584359" y="169640"/>
                </a:lnTo>
                <a:lnTo>
                  <a:pt x="579310" y="172497"/>
                </a:lnTo>
                <a:lnTo>
                  <a:pt x="574357" y="175355"/>
                </a:lnTo>
                <a:lnTo>
                  <a:pt x="568737" y="176783"/>
                </a:lnTo>
                <a:close/>
              </a:path>
              <a:path w="598804" h="177164">
                <a:moveTo>
                  <a:pt x="591965" y="163163"/>
                </a:moveTo>
                <a:lnTo>
                  <a:pt x="574643" y="163163"/>
                </a:lnTo>
                <a:lnTo>
                  <a:pt x="577215" y="162210"/>
                </a:lnTo>
                <a:lnTo>
                  <a:pt x="579977" y="160305"/>
                </a:lnTo>
                <a:lnTo>
                  <a:pt x="582834" y="158496"/>
                </a:lnTo>
                <a:lnTo>
                  <a:pt x="586740" y="154876"/>
                </a:lnTo>
                <a:lnTo>
                  <a:pt x="591788" y="149351"/>
                </a:lnTo>
                <a:lnTo>
                  <a:pt x="598741" y="156305"/>
                </a:lnTo>
                <a:lnTo>
                  <a:pt x="591965" y="163163"/>
                </a:lnTo>
                <a:close/>
              </a:path>
              <a:path w="598804" h="177164">
                <a:moveTo>
                  <a:pt x="574643" y="163163"/>
                </a:moveTo>
                <a:lnTo>
                  <a:pt x="569880" y="163163"/>
                </a:lnTo>
                <a:lnTo>
                  <a:pt x="572166" y="163067"/>
                </a:lnTo>
                <a:lnTo>
                  <a:pt x="574643" y="1631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3123" y="2936747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050691" y="2598419"/>
            <a:ext cx="701675" cy="746760"/>
            <a:chOff x="7050691" y="2598419"/>
            <a:chExt cx="701675" cy="746760"/>
          </a:xfrm>
        </p:grpSpPr>
        <p:sp>
          <p:nvSpPr>
            <p:cNvPr id="23" name="object 23"/>
            <p:cNvSpPr/>
            <p:nvPr/>
          </p:nvSpPr>
          <p:spPr>
            <a:xfrm>
              <a:off x="7050691" y="2598419"/>
              <a:ext cx="83820" cy="746760"/>
            </a:xfrm>
            <a:custGeom>
              <a:avLst/>
              <a:gdLst/>
              <a:ahLst/>
              <a:cxnLst/>
              <a:rect l="l" t="t" r="r" b="b"/>
              <a:pathLst>
                <a:path w="83820" h="746760">
                  <a:moveTo>
                    <a:pt x="83820" y="746760"/>
                  </a:moveTo>
                  <a:lnTo>
                    <a:pt x="46797" y="722556"/>
                  </a:lnTo>
                  <a:lnTo>
                    <a:pt x="26547" y="684997"/>
                  </a:lnTo>
                  <a:lnTo>
                    <a:pt x="15909" y="627315"/>
                  </a:lnTo>
                  <a:lnTo>
                    <a:pt x="14573" y="590740"/>
                  </a:lnTo>
                  <a:lnTo>
                    <a:pt x="15106" y="575040"/>
                  </a:lnTo>
                  <a:lnTo>
                    <a:pt x="16692" y="556652"/>
                  </a:lnTo>
                  <a:lnTo>
                    <a:pt x="19314" y="535568"/>
                  </a:lnTo>
                  <a:lnTo>
                    <a:pt x="22955" y="511778"/>
                  </a:lnTo>
                  <a:lnTo>
                    <a:pt x="26635" y="488687"/>
                  </a:lnTo>
                  <a:lnTo>
                    <a:pt x="29253" y="469570"/>
                  </a:lnTo>
                  <a:lnTo>
                    <a:pt x="30817" y="454436"/>
                  </a:lnTo>
                  <a:lnTo>
                    <a:pt x="31337" y="443293"/>
                  </a:lnTo>
                  <a:lnTo>
                    <a:pt x="30798" y="429148"/>
                  </a:lnTo>
                  <a:lnTo>
                    <a:pt x="17841" y="389856"/>
                  </a:lnTo>
                  <a:lnTo>
                    <a:pt x="0" y="379476"/>
                  </a:lnTo>
                  <a:lnTo>
                    <a:pt x="0" y="367284"/>
                  </a:lnTo>
                  <a:lnTo>
                    <a:pt x="29170" y="330398"/>
                  </a:lnTo>
                  <a:lnTo>
                    <a:pt x="31337" y="303752"/>
                  </a:lnTo>
                  <a:lnTo>
                    <a:pt x="30817" y="292734"/>
                  </a:lnTo>
                  <a:lnTo>
                    <a:pt x="29253" y="277689"/>
                  </a:lnTo>
                  <a:lnTo>
                    <a:pt x="26635" y="258626"/>
                  </a:lnTo>
                  <a:lnTo>
                    <a:pt x="22955" y="235553"/>
                  </a:lnTo>
                  <a:lnTo>
                    <a:pt x="19314" y="211886"/>
                  </a:lnTo>
                  <a:lnTo>
                    <a:pt x="16692" y="190881"/>
                  </a:lnTo>
                  <a:lnTo>
                    <a:pt x="15106" y="172518"/>
                  </a:lnTo>
                  <a:lnTo>
                    <a:pt x="14573" y="156781"/>
                  </a:lnTo>
                  <a:lnTo>
                    <a:pt x="15909" y="119846"/>
                  </a:lnTo>
                  <a:lnTo>
                    <a:pt x="26547" y="61800"/>
                  </a:lnTo>
                  <a:lnTo>
                    <a:pt x="46797" y="24311"/>
                  </a:lnTo>
                  <a:lnTo>
                    <a:pt x="83820" y="0"/>
                  </a:lnTo>
                  <a:lnTo>
                    <a:pt x="83820" y="10668"/>
                  </a:lnTo>
                  <a:lnTo>
                    <a:pt x="75601" y="14129"/>
                  </a:lnTo>
                  <a:lnTo>
                    <a:pt x="67794" y="20788"/>
                  </a:lnTo>
                  <a:lnTo>
                    <a:pt x="47394" y="60448"/>
                  </a:lnTo>
                  <a:lnTo>
                    <a:pt x="40575" y="106739"/>
                  </a:lnTo>
                  <a:lnTo>
                    <a:pt x="39719" y="136207"/>
                  </a:lnTo>
                  <a:lnTo>
                    <a:pt x="40219" y="150832"/>
                  </a:lnTo>
                  <a:lnTo>
                    <a:pt x="41719" y="168842"/>
                  </a:lnTo>
                  <a:lnTo>
                    <a:pt x="44219" y="190227"/>
                  </a:lnTo>
                  <a:lnTo>
                    <a:pt x="47720" y="214979"/>
                  </a:lnTo>
                  <a:lnTo>
                    <a:pt x="51220" y="238967"/>
                  </a:lnTo>
                  <a:lnTo>
                    <a:pt x="53721" y="257794"/>
                  </a:lnTo>
                  <a:lnTo>
                    <a:pt x="55221" y="271477"/>
                  </a:lnTo>
                  <a:lnTo>
                    <a:pt x="55721" y="280035"/>
                  </a:lnTo>
                  <a:lnTo>
                    <a:pt x="55273" y="297196"/>
                  </a:lnTo>
                  <a:lnTo>
                    <a:pt x="48482" y="338518"/>
                  </a:lnTo>
                  <a:lnTo>
                    <a:pt x="23050" y="371856"/>
                  </a:lnTo>
                  <a:lnTo>
                    <a:pt x="23050" y="375094"/>
                  </a:lnTo>
                  <a:lnTo>
                    <a:pt x="48482" y="408717"/>
                  </a:lnTo>
                  <a:lnTo>
                    <a:pt x="55273" y="450093"/>
                  </a:lnTo>
                  <a:lnTo>
                    <a:pt x="55721" y="467201"/>
                  </a:lnTo>
                  <a:lnTo>
                    <a:pt x="55221" y="475883"/>
                  </a:lnTo>
                  <a:lnTo>
                    <a:pt x="53721" y="489656"/>
                  </a:lnTo>
                  <a:lnTo>
                    <a:pt x="51220" y="508536"/>
                  </a:lnTo>
                  <a:lnTo>
                    <a:pt x="47720" y="532542"/>
                  </a:lnTo>
                  <a:lnTo>
                    <a:pt x="44219" y="557417"/>
                  </a:lnTo>
                  <a:lnTo>
                    <a:pt x="41719" y="578881"/>
                  </a:lnTo>
                  <a:lnTo>
                    <a:pt x="40219" y="596916"/>
                  </a:lnTo>
                  <a:lnTo>
                    <a:pt x="39719" y="611505"/>
                  </a:lnTo>
                  <a:lnTo>
                    <a:pt x="40575" y="640597"/>
                  </a:lnTo>
                  <a:lnTo>
                    <a:pt x="47394" y="686460"/>
                  </a:lnTo>
                  <a:lnTo>
                    <a:pt x="67794" y="726162"/>
                  </a:lnTo>
                  <a:lnTo>
                    <a:pt x="83820" y="736092"/>
                  </a:lnTo>
                  <a:lnTo>
                    <a:pt x="83820" y="7467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2800" y="2708147"/>
              <a:ext cx="97535" cy="1691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56771" y="3058668"/>
              <a:ext cx="108133" cy="1706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2198" y="3052571"/>
              <a:ext cx="198460" cy="2301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6285" y="3108959"/>
              <a:ext cx="136060" cy="172212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52197" y="2702052"/>
            <a:ext cx="198460" cy="2301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16285" y="2758440"/>
            <a:ext cx="136060" cy="17221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68996" y="2720625"/>
            <a:ext cx="151733" cy="170402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8225094" y="2702052"/>
            <a:ext cx="295910" cy="177165"/>
            <a:chOff x="8225094" y="2702052"/>
            <a:chExt cx="295910" cy="177165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25094" y="2708147"/>
              <a:ext cx="108133" cy="1706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362187" y="284835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24383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28955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18576" y="2702052"/>
              <a:ext cx="102108" cy="17678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241035" y="2581656"/>
            <a:ext cx="4074160" cy="3319779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080770" algn="ctr">
              <a:lnSpc>
                <a:spcPct val="100000"/>
              </a:lnSpc>
              <a:spcBef>
                <a:spcPts val="155"/>
              </a:spcBef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endParaRPr sz="1450">
              <a:latin typeface="Cambria Math"/>
              <a:cs typeface="Cambria Math"/>
            </a:endParaRPr>
          </a:p>
          <a:p>
            <a:pPr marL="1080770" algn="ctr">
              <a:lnSpc>
                <a:spcPct val="100000"/>
              </a:lnSpc>
              <a:spcBef>
                <a:spcPts val="1019"/>
              </a:spcBef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68996" y="3080004"/>
            <a:ext cx="151733" cy="150875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8225094" y="3052572"/>
            <a:ext cx="295910" cy="177165"/>
            <a:chOff x="8225094" y="3052572"/>
            <a:chExt cx="295910" cy="177165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25094" y="3058668"/>
              <a:ext cx="108133" cy="1706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62187" y="319887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24383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28956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18576" y="3052572"/>
              <a:ext cx="102108" cy="176783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06567" y="3293364"/>
            <a:ext cx="3938016" cy="23667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03217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5" dirty="0"/>
              <a:t>Decision</a:t>
            </a:r>
            <a:r>
              <a:rPr sz="4200" spc="-140" dirty="0"/>
              <a:t> </a:t>
            </a:r>
            <a:r>
              <a:rPr sz="4200" spc="-60" dirty="0"/>
              <a:t>Boundary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8298180" cy="3319779"/>
          </a:xfrm>
          <a:custGeom>
            <a:avLst/>
            <a:gdLst/>
            <a:ahLst/>
            <a:cxnLst/>
            <a:rect l="l" t="t" r="r" b="b"/>
            <a:pathLst>
              <a:path w="8298180" h="3319779">
                <a:moveTo>
                  <a:pt x="0" y="0"/>
                </a:moveTo>
                <a:lnTo>
                  <a:pt x="8298179" y="0"/>
                </a:lnTo>
                <a:lnTo>
                  <a:pt x="8298179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276" y="2604042"/>
            <a:ext cx="3581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7800" indent="-178435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69" y="2749295"/>
            <a:ext cx="136060" cy="172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7600" y="2581117"/>
            <a:ext cx="1143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9881" y="2692907"/>
            <a:ext cx="5479415" cy="1251585"/>
            <a:chOff x="1339881" y="2692907"/>
            <a:chExt cx="5479415" cy="12515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779" y="2711481"/>
              <a:ext cx="151733" cy="1704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354" y="2699004"/>
              <a:ext cx="108133" cy="1706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60448" y="2839211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24383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28956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6836" y="2692907"/>
              <a:ext cx="102108" cy="1767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7154" y="2732817"/>
              <a:ext cx="188594" cy="1277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65653" y="2692920"/>
              <a:ext cx="791210" cy="177165"/>
            </a:xfrm>
            <a:custGeom>
              <a:avLst/>
              <a:gdLst/>
              <a:ahLst/>
              <a:cxnLst/>
              <a:rect l="l" t="t" r="r" b="b"/>
              <a:pathLst>
                <a:path w="791210" h="177164">
                  <a:moveTo>
                    <a:pt x="53822" y="156298"/>
                  </a:moveTo>
                  <a:lnTo>
                    <a:pt x="46875" y="149352"/>
                  </a:lnTo>
                  <a:lnTo>
                    <a:pt x="41821" y="154876"/>
                  </a:lnTo>
                  <a:lnTo>
                    <a:pt x="37922" y="158483"/>
                  </a:lnTo>
                  <a:lnTo>
                    <a:pt x="35064" y="160299"/>
                  </a:lnTo>
                  <a:lnTo>
                    <a:pt x="32296" y="162204"/>
                  </a:lnTo>
                  <a:lnTo>
                    <a:pt x="29730" y="163156"/>
                  </a:lnTo>
                  <a:lnTo>
                    <a:pt x="27254" y="163068"/>
                  </a:lnTo>
                  <a:lnTo>
                    <a:pt x="24968" y="163156"/>
                  </a:lnTo>
                  <a:lnTo>
                    <a:pt x="23342" y="162496"/>
                  </a:lnTo>
                  <a:lnTo>
                    <a:pt x="21145" y="159537"/>
                  </a:lnTo>
                  <a:lnTo>
                    <a:pt x="20574" y="157162"/>
                  </a:lnTo>
                  <a:lnTo>
                    <a:pt x="20675" y="149352"/>
                  </a:lnTo>
                  <a:lnTo>
                    <a:pt x="21539" y="143827"/>
                  </a:lnTo>
                  <a:lnTo>
                    <a:pt x="23241" y="135623"/>
                  </a:lnTo>
                  <a:lnTo>
                    <a:pt x="53543" y="0"/>
                  </a:lnTo>
                  <a:lnTo>
                    <a:pt x="46202" y="0"/>
                  </a:lnTo>
                  <a:lnTo>
                    <a:pt x="15341" y="1524"/>
                  </a:lnTo>
                  <a:lnTo>
                    <a:pt x="13817" y="7607"/>
                  </a:lnTo>
                  <a:lnTo>
                    <a:pt x="18199" y="8001"/>
                  </a:lnTo>
                  <a:lnTo>
                    <a:pt x="21247" y="8382"/>
                  </a:lnTo>
                  <a:lnTo>
                    <a:pt x="22872" y="8953"/>
                  </a:lnTo>
                  <a:lnTo>
                    <a:pt x="24587" y="9525"/>
                  </a:lnTo>
                  <a:lnTo>
                    <a:pt x="25819" y="10477"/>
                  </a:lnTo>
                  <a:lnTo>
                    <a:pt x="26771" y="11709"/>
                  </a:lnTo>
                  <a:lnTo>
                    <a:pt x="27724" y="13042"/>
                  </a:lnTo>
                  <a:lnTo>
                    <a:pt x="28105" y="14859"/>
                  </a:lnTo>
                  <a:lnTo>
                    <a:pt x="28105" y="19431"/>
                  </a:lnTo>
                  <a:lnTo>
                    <a:pt x="27914" y="21894"/>
                  </a:lnTo>
                  <a:lnTo>
                    <a:pt x="27533" y="24384"/>
                  </a:lnTo>
                  <a:lnTo>
                    <a:pt x="27152" y="27051"/>
                  </a:lnTo>
                  <a:lnTo>
                    <a:pt x="26390" y="30480"/>
                  </a:lnTo>
                  <a:lnTo>
                    <a:pt x="25336" y="34658"/>
                  </a:lnTo>
                  <a:lnTo>
                    <a:pt x="3441" y="132486"/>
                  </a:lnTo>
                  <a:lnTo>
                    <a:pt x="1155" y="142963"/>
                  </a:lnTo>
                  <a:lnTo>
                    <a:pt x="0" y="150876"/>
                  </a:lnTo>
                  <a:lnTo>
                    <a:pt x="63" y="162496"/>
                  </a:lnTo>
                  <a:lnTo>
                    <a:pt x="1625" y="167259"/>
                  </a:lnTo>
                  <a:lnTo>
                    <a:pt x="8013" y="174967"/>
                  </a:lnTo>
                  <a:lnTo>
                    <a:pt x="12204" y="176784"/>
                  </a:lnTo>
                  <a:lnTo>
                    <a:pt x="23812" y="176784"/>
                  </a:lnTo>
                  <a:lnTo>
                    <a:pt x="29438" y="175348"/>
                  </a:lnTo>
                  <a:lnTo>
                    <a:pt x="34391" y="172491"/>
                  </a:lnTo>
                  <a:lnTo>
                    <a:pt x="39446" y="169633"/>
                  </a:lnTo>
                  <a:lnTo>
                    <a:pt x="45923" y="164299"/>
                  </a:lnTo>
                  <a:lnTo>
                    <a:pt x="47040" y="163156"/>
                  </a:lnTo>
                  <a:lnTo>
                    <a:pt x="53822" y="156298"/>
                  </a:lnTo>
                  <a:close/>
                </a:path>
                <a:path w="791210" h="177164">
                  <a:moveTo>
                    <a:pt x="199453" y="154774"/>
                  </a:moveTo>
                  <a:lnTo>
                    <a:pt x="192417" y="147815"/>
                  </a:lnTo>
                  <a:lnTo>
                    <a:pt x="187363" y="153924"/>
                  </a:lnTo>
                  <a:lnTo>
                    <a:pt x="183464" y="157911"/>
                  </a:lnTo>
                  <a:lnTo>
                    <a:pt x="180606" y="160007"/>
                  </a:lnTo>
                  <a:lnTo>
                    <a:pt x="177838" y="162102"/>
                  </a:lnTo>
                  <a:lnTo>
                    <a:pt x="175272" y="163156"/>
                  </a:lnTo>
                  <a:lnTo>
                    <a:pt x="172796" y="163068"/>
                  </a:lnTo>
                  <a:lnTo>
                    <a:pt x="170510" y="163156"/>
                  </a:lnTo>
                  <a:lnTo>
                    <a:pt x="168884" y="162496"/>
                  </a:lnTo>
                  <a:lnTo>
                    <a:pt x="166687" y="159537"/>
                  </a:lnTo>
                  <a:lnTo>
                    <a:pt x="166116" y="157162"/>
                  </a:lnTo>
                  <a:lnTo>
                    <a:pt x="166243" y="148869"/>
                  </a:lnTo>
                  <a:lnTo>
                    <a:pt x="167043" y="143725"/>
                  </a:lnTo>
                  <a:lnTo>
                    <a:pt x="167233" y="142875"/>
                  </a:lnTo>
                  <a:lnTo>
                    <a:pt x="185229" y="65532"/>
                  </a:lnTo>
                  <a:lnTo>
                    <a:pt x="185559" y="64096"/>
                  </a:lnTo>
                  <a:lnTo>
                    <a:pt x="186893" y="58381"/>
                  </a:lnTo>
                  <a:lnTo>
                    <a:pt x="179082" y="56388"/>
                  </a:lnTo>
                  <a:lnTo>
                    <a:pt x="167741" y="64096"/>
                  </a:lnTo>
                  <a:lnTo>
                    <a:pt x="162877" y="61341"/>
                  </a:lnTo>
                  <a:lnTo>
                    <a:pt x="158788" y="59626"/>
                  </a:lnTo>
                  <a:lnTo>
                    <a:pt x="158788" y="77520"/>
                  </a:lnTo>
                  <a:lnTo>
                    <a:pt x="158686" y="89242"/>
                  </a:lnTo>
                  <a:lnTo>
                    <a:pt x="158407" y="91630"/>
                  </a:lnTo>
                  <a:lnTo>
                    <a:pt x="158216" y="94107"/>
                  </a:lnTo>
                  <a:lnTo>
                    <a:pt x="157645" y="96964"/>
                  </a:lnTo>
                  <a:lnTo>
                    <a:pt x="156883" y="100190"/>
                  </a:lnTo>
                  <a:lnTo>
                    <a:pt x="155841" y="105346"/>
                  </a:lnTo>
                  <a:lnTo>
                    <a:pt x="153822" y="113512"/>
                  </a:lnTo>
                  <a:lnTo>
                    <a:pt x="131965" y="150876"/>
                  </a:lnTo>
                  <a:lnTo>
                    <a:pt x="117551" y="161632"/>
                  </a:lnTo>
                  <a:lnTo>
                    <a:pt x="112115" y="161544"/>
                  </a:lnTo>
                  <a:lnTo>
                    <a:pt x="106692" y="161632"/>
                  </a:lnTo>
                  <a:lnTo>
                    <a:pt x="102781" y="159537"/>
                  </a:lnTo>
                  <a:lnTo>
                    <a:pt x="100406" y="155346"/>
                  </a:lnTo>
                  <a:lnTo>
                    <a:pt x="98120" y="151257"/>
                  </a:lnTo>
                  <a:lnTo>
                    <a:pt x="96875" y="144970"/>
                  </a:lnTo>
                  <a:lnTo>
                    <a:pt x="96939" y="134962"/>
                  </a:lnTo>
                  <a:lnTo>
                    <a:pt x="105714" y="94665"/>
                  </a:lnTo>
                  <a:lnTo>
                    <a:pt x="132600" y="65620"/>
                  </a:lnTo>
                  <a:lnTo>
                    <a:pt x="140982" y="65532"/>
                  </a:lnTo>
                  <a:lnTo>
                    <a:pt x="147459" y="65620"/>
                  </a:lnTo>
                  <a:lnTo>
                    <a:pt x="152120" y="67144"/>
                  </a:lnTo>
                  <a:lnTo>
                    <a:pt x="154787" y="70002"/>
                  </a:lnTo>
                  <a:lnTo>
                    <a:pt x="157454" y="72961"/>
                  </a:lnTo>
                  <a:lnTo>
                    <a:pt x="158788" y="77520"/>
                  </a:lnTo>
                  <a:lnTo>
                    <a:pt x="158788" y="59626"/>
                  </a:lnTo>
                  <a:lnTo>
                    <a:pt x="158115" y="59334"/>
                  </a:lnTo>
                  <a:lnTo>
                    <a:pt x="148882" y="57048"/>
                  </a:lnTo>
                  <a:lnTo>
                    <a:pt x="143827" y="56476"/>
                  </a:lnTo>
                  <a:lnTo>
                    <a:pt x="138506" y="56388"/>
                  </a:lnTo>
                  <a:lnTo>
                    <a:pt x="129832" y="57137"/>
                  </a:lnTo>
                  <a:lnTo>
                    <a:pt x="93294" y="80822"/>
                  </a:lnTo>
                  <a:lnTo>
                    <a:pt x="77228" y="117843"/>
                  </a:lnTo>
                  <a:lnTo>
                    <a:pt x="75247" y="136486"/>
                  </a:lnTo>
                  <a:lnTo>
                    <a:pt x="75298" y="141020"/>
                  </a:lnTo>
                  <a:lnTo>
                    <a:pt x="94589" y="176784"/>
                  </a:lnTo>
                  <a:lnTo>
                    <a:pt x="111455" y="176784"/>
                  </a:lnTo>
                  <a:lnTo>
                    <a:pt x="142341" y="151257"/>
                  </a:lnTo>
                  <a:lnTo>
                    <a:pt x="148221" y="142875"/>
                  </a:lnTo>
                  <a:lnTo>
                    <a:pt x="149834" y="143725"/>
                  </a:lnTo>
                  <a:lnTo>
                    <a:pt x="147929" y="148869"/>
                  </a:lnTo>
                  <a:lnTo>
                    <a:pt x="146977" y="153720"/>
                  </a:lnTo>
                  <a:lnTo>
                    <a:pt x="147027" y="164058"/>
                  </a:lnTo>
                  <a:lnTo>
                    <a:pt x="148501" y="168490"/>
                  </a:lnTo>
                  <a:lnTo>
                    <a:pt x="151549" y="171831"/>
                  </a:lnTo>
                  <a:lnTo>
                    <a:pt x="154597" y="175260"/>
                  </a:lnTo>
                  <a:lnTo>
                    <a:pt x="158597" y="176784"/>
                  </a:lnTo>
                  <a:lnTo>
                    <a:pt x="169748" y="176784"/>
                  </a:lnTo>
                  <a:lnTo>
                    <a:pt x="194106" y="160350"/>
                  </a:lnTo>
                  <a:lnTo>
                    <a:pt x="199453" y="154774"/>
                  </a:lnTo>
                  <a:close/>
                </a:path>
                <a:path w="791210" h="177164">
                  <a:moveTo>
                    <a:pt x="325094" y="95059"/>
                  </a:moveTo>
                  <a:lnTo>
                    <a:pt x="305854" y="56476"/>
                  </a:lnTo>
                  <a:lnTo>
                    <a:pt x="303288" y="56451"/>
                  </a:lnTo>
                  <a:lnTo>
                    <a:pt x="303288" y="88569"/>
                  </a:lnTo>
                  <a:lnTo>
                    <a:pt x="303288" y="103149"/>
                  </a:lnTo>
                  <a:lnTo>
                    <a:pt x="302717" y="109715"/>
                  </a:lnTo>
                  <a:lnTo>
                    <a:pt x="300037" y="123342"/>
                  </a:lnTo>
                  <a:lnTo>
                    <a:pt x="298234" y="129819"/>
                  </a:lnTo>
                  <a:lnTo>
                    <a:pt x="295859" y="135724"/>
                  </a:lnTo>
                  <a:lnTo>
                    <a:pt x="293471" y="141820"/>
                  </a:lnTo>
                  <a:lnTo>
                    <a:pt x="290906" y="146875"/>
                  </a:lnTo>
                  <a:lnTo>
                    <a:pt x="288048" y="150876"/>
                  </a:lnTo>
                  <a:lnTo>
                    <a:pt x="285178" y="154965"/>
                  </a:lnTo>
                  <a:lnTo>
                    <a:pt x="282232" y="158203"/>
                  </a:lnTo>
                  <a:lnTo>
                    <a:pt x="279095" y="160680"/>
                  </a:lnTo>
                  <a:lnTo>
                    <a:pt x="275945" y="163245"/>
                  </a:lnTo>
                  <a:lnTo>
                    <a:pt x="272808" y="165061"/>
                  </a:lnTo>
                  <a:lnTo>
                    <a:pt x="269760" y="166116"/>
                  </a:lnTo>
                  <a:lnTo>
                    <a:pt x="266700" y="167259"/>
                  </a:lnTo>
                  <a:lnTo>
                    <a:pt x="263563" y="167728"/>
                  </a:lnTo>
                  <a:lnTo>
                    <a:pt x="260134" y="167640"/>
                  </a:lnTo>
                  <a:lnTo>
                    <a:pt x="253657" y="167728"/>
                  </a:lnTo>
                  <a:lnTo>
                    <a:pt x="248996" y="166306"/>
                  </a:lnTo>
                  <a:lnTo>
                    <a:pt x="246138" y="163449"/>
                  </a:lnTo>
                  <a:lnTo>
                    <a:pt x="243281" y="160680"/>
                  </a:lnTo>
                  <a:lnTo>
                    <a:pt x="241846" y="156108"/>
                  </a:lnTo>
                  <a:lnTo>
                    <a:pt x="241909" y="143891"/>
                  </a:lnTo>
                  <a:lnTo>
                    <a:pt x="242519" y="138861"/>
                  </a:lnTo>
                  <a:lnTo>
                    <a:pt x="243751" y="133159"/>
                  </a:lnTo>
                  <a:lnTo>
                    <a:pt x="244805" y="128016"/>
                  </a:lnTo>
                  <a:lnTo>
                    <a:pt x="263829" y="87528"/>
                  </a:lnTo>
                  <a:lnTo>
                    <a:pt x="288048" y="71615"/>
                  </a:lnTo>
                  <a:lnTo>
                    <a:pt x="293382" y="71716"/>
                  </a:lnTo>
                  <a:lnTo>
                    <a:pt x="297281" y="73812"/>
                  </a:lnTo>
                  <a:lnTo>
                    <a:pt x="299605" y="77914"/>
                  </a:lnTo>
                  <a:lnTo>
                    <a:pt x="302133" y="82283"/>
                  </a:lnTo>
                  <a:lnTo>
                    <a:pt x="303288" y="88569"/>
                  </a:lnTo>
                  <a:lnTo>
                    <a:pt x="303288" y="56451"/>
                  </a:lnTo>
                  <a:lnTo>
                    <a:pt x="296900" y="56388"/>
                  </a:lnTo>
                  <a:lnTo>
                    <a:pt x="289941" y="56476"/>
                  </a:lnTo>
                  <a:lnTo>
                    <a:pt x="259549" y="79933"/>
                  </a:lnTo>
                  <a:lnTo>
                    <a:pt x="253657" y="87528"/>
                  </a:lnTo>
                  <a:lnTo>
                    <a:pt x="252044" y="87045"/>
                  </a:lnTo>
                  <a:lnTo>
                    <a:pt x="273659" y="0"/>
                  </a:lnTo>
                  <a:lnTo>
                    <a:pt x="266611" y="0"/>
                  </a:lnTo>
                  <a:lnTo>
                    <a:pt x="235458" y="1524"/>
                  </a:lnTo>
                  <a:lnTo>
                    <a:pt x="234035" y="7607"/>
                  </a:lnTo>
                  <a:lnTo>
                    <a:pt x="239471" y="7899"/>
                  </a:lnTo>
                  <a:lnTo>
                    <a:pt x="243179" y="8763"/>
                  </a:lnTo>
                  <a:lnTo>
                    <a:pt x="245275" y="10096"/>
                  </a:lnTo>
                  <a:lnTo>
                    <a:pt x="247370" y="11518"/>
                  </a:lnTo>
                  <a:lnTo>
                    <a:pt x="248424" y="13906"/>
                  </a:lnTo>
                  <a:lnTo>
                    <a:pt x="248424" y="20955"/>
                  </a:lnTo>
                  <a:lnTo>
                    <a:pt x="247472" y="27051"/>
                  </a:lnTo>
                  <a:lnTo>
                    <a:pt x="245567" y="35242"/>
                  </a:lnTo>
                  <a:lnTo>
                    <a:pt x="213741" y="174866"/>
                  </a:lnTo>
                  <a:lnTo>
                    <a:pt x="221653" y="176784"/>
                  </a:lnTo>
                  <a:lnTo>
                    <a:pt x="232892" y="169252"/>
                  </a:lnTo>
                  <a:lnTo>
                    <a:pt x="239483" y="172593"/>
                  </a:lnTo>
                  <a:lnTo>
                    <a:pt x="246519" y="174942"/>
                  </a:lnTo>
                  <a:lnTo>
                    <a:pt x="254012" y="176326"/>
                  </a:lnTo>
                  <a:lnTo>
                    <a:pt x="261937" y="176784"/>
                  </a:lnTo>
                  <a:lnTo>
                    <a:pt x="270713" y="176072"/>
                  </a:lnTo>
                  <a:lnTo>
                    <a:pt x="279031" y="173964"/>
                  </a:lnTo>
                  <a:lnTo>
                    <a:pt x="286893" y="170434"/>
                  </a:lnTo>
                  <a:lnTo>
                    <a:pt x="288645" y="169252"/>
                  </a:lnTo>
                  <a:lnTo>
                    <a:pt x="290918" y="167728"/>
                  </a:lnTo>
                  <a:lnTo>
                    <a:pt x="317004" y="134670"/>
                  </a:lnTo>
                  <a:lnTo>
                    <a:pt x="324586" y="105156"/>
                  </a:lnTo>
                  <a:lnTo>
                    <a:pt x="325094" y="95059"/>
                  </a:lnTo>
                  <a:close/>
                </a:path>
                <a:path w="791210" h="177164">
                  <a:moveTo>
                    <a:pt x="451192" y="72529"/>
                  </a:moveTo>
                  <a:lnTo>
                    <a:pt x="448805" y="66573"/>
                  </a:lnTo>
                  <a:lnTo>
                    <a:pt x="448691" y="66344"/>
                  </a:lnTo>
                  <a:lnTo>
                    <a:pt x="447662" y="65532"/>
                  </a:lnTo>
                  <a:lnTo>
                    <a:pt x="443776" y="62382"/>
                  </a:lnTo>
                  <a:lnTo>
                    <a:pt x="438823" y="58470"/>
                  </a:lnTo>
                  <a:lnTo>
                    <a:pt x="431393" y="56476"/>
                  </a:lnTo>
                  <a:lnTo>
                    <a:pt x="430923" y="56476"/>
                  </a:lnTo>
                  <a:lnTo>
                    <a:pt x="430923" y="76479"/>
                  </a:lnTo>
                  <a:lnTo>
                    <a:pt x="430923" y="88671"/>
                  </a:lnTo>
                  <a:lnTo>
                    <a:pt x="428726" y="94576"/>
                  </a:lnTo>
                  <a:lnTo>
                    <a:pt x="424345" y="98869"/>
                  </a:lnTo>
                  <a:lnTo>
                    <a:pt x="419963" y="103251"/>
                  </a:lnTo>
                  <a:lnTo>
                    <a:pt x="375577" y="111252"/>
                  </a:lnTo>
                  <a:lnTo>
                    <a:pt x="378980" y="101333"/>
                  </a:lnTo>
                  <a:lnTo>
                    <a:pt x="404888" y="68681"/>
                  </a:lnTo>
                  <a:lnTo>
                    <a:pt x="417017" y="65532"/>
                  </a:lnTo>
                  <a:lnTo>
                    <a:pt x="421678" y="65620"/>
                  </a:lnTo>
                  <a:lnTo>
                    <a:pt x="425208" y="67056"/>
                  </a:lnTo>
                  <a:lnTo>
                    <a:pt x="427482" y="69811"/>
                  </a:lnTo>
                  <a:lnTo>
                    <a:pt x="429780" y="72669"/>
                  </a:lnTo>
                  <a:lnTo>
                    <a:pt x="430923" y="76479"/>
                  </a:lnTo>
                  <a:lnTo>
                    <a:pt x="430923" y="56476"/>
                  </a:lnTo>
                  <a:lnTo>
                    <a:pt x="393014" y="62953"/>
                  </a:lnTo>
                  <a:lnTo>
                    <a:pt x="361696" y="94005"/>
                  </a:lnTo>
                  <a:lnTo>
                    <a:pt x="351002" y="136017"/>
                  </a:lnTo>
                  <a:lnTo>
                    <a:pt x="351624" y="145173"/>
                  </a:lnTo>
                  <a:lnTo>
                    <a:pt x="379971" y="176123"/>
                  </a:lnTo>
                  <a:lnTo>
                    <a:pt x="388340" y="176784"/>
                  </a:lnTo>
                  <a:lnTo>
                    <a:pt x="396214" y="176364"/>
                  </a:lnTo>
                  <a:lnTo>
                    <a:pt x="434975" y="155536"/>
                  </a:lnTo>
                  <a:lnTo>
                    <a:pt x="440918" y="148958"/>
                  </a:lnTo>
                  <a:lnTo>
                    <a:pt x="433298" y="141732"/>
                  </a:lnTo>
                  <a:lnTo>
                    <a:pt x="426542" y="148590"/>
                  </a:lnTo>
                  <a:lnTo>
                    <a:pt x="420065" y="153543"/>
                  </a:lnTo>
                  <a:lnTo>
                    <a:pt x="407873" y="160007"/>
                  </a:lnTo>
                  <a:lnTo>
                    <a:pt x="401104" y="161632"/>
                  </a:lnTo>
                  <a:lnTo>
                    <a:pt x="393484" y="161544"/>
                  </a:lnTo>
                  <a:lnTo>
                    <a:pt x="385864" y="161632"/>
                  </a:lnTo>
                  <a:lnTo>
                    <a:pt x="380428" y="159727"/>
                  </a:lnTo>
                  <a:lnTo>
                    <a:pt x="373672" y="152209"/>
                  </a:lnTo>
                  <a:lnTo>
                    <a:pt x="371957" y="146113"/>
                  </a:lnTo>
                  <a:lnTo>
                    <a:pt x="371957" y="132003"/>
                  </a:lnTo>
                  <a:lnTo>
                    <a:pt x="372529" y="126873"/>
                  </a:lnTo>
                  <a:lnTo>
                    <a:pt x="373481" y="121907"/>
                  </a:lnTo>
                  <a:lnTo>
                    <a:pt x="391591" y="121323"/>
                  </a:lnTo>
                  <a:lnTo>
                    <a:pt x="407327" y="119430"/>
                  </a:lnTo>
                  <a:lnTo>
                    <a:pt x="420700" y="116217"/>
                  </a:lnTo>
                  <a:lnTo>
                    <a:pt x="431685" y="111721"/>
                  </a:lnTo>
                  <a:lnTo>
                    <a:pt x="432384" y="111252"/>
                  </a:lnTo>
                  <a:lnTo>
                    <a:pt x="440232" y="105994"/>
                  </a:lnTo>
                  <a:lnTo>
                    <a:pt x="446341" y="98933"/>
                  </a:lnTo>
                  <a:lnTo>
                    <a:pt x="449986" y="90563"/>
                  </a:lnTo>
                  <a:lnTo>
                    <a:pt x="451142" y="81343"/>
                  </a:lnTo>
                  <a:lnTo>
                    <a:pt x="451192" y="72529"/>
                  </a:lnTo>
                  <a:close/>
                </a:path>
                <a:path w="791210" h="177164">
                  <a:moveTo>
                    <a:pt x="533882" y="156298"/>
                  </a:moveTo>
                  <a:lnTo>
                    <a:pt x="526935" y="149352"/>
                  </a:lnTo>
                  <a:lnTo>
                    <a:pt x="521881" y="154876"/>
                  </a:lnTo>
                  <a:lnTo>
                    <a:pt x="517969" y="158483"/>
                  </a:lnTo>
                  <a:lnTo>
                    <a:pt x="515124" y="160299"/>
                  </a:lnTo>
                  <a:lnTo>
                    <a:pt x="512356" y="162204"/>
                  </a:lnTo>
                  <a:lnTo>
                    <a:pt x="509790" y="163156"/>
                  </a:lnTo>
                  <a:lnTo>
                    <a:pt x="507314" y="163068"/>
                  </a:lnTo>
                  <a:lnTo>
                    <a:pt x="505028" y="163156"/>
                  </a:lnTo>
                  <a:lnTo>
                    <a:pt x="503402" y="162496"/>
                  </a:lnTo>
                  <a:lnTo>
                    <a:pt x="501218" y="159537"/>
                  </a:lnTo>
                  <a:lnTo>
                    <a:pt x="500646" y="157162"/>
                  </a:lnTo>
                  <a:lnTo>
                    <a:pt x="500735" y="149352"/>
                  </a:lnTo>
                  <a:lnTo>
                    <a:pt x="501586" y="143827"/>
                  </a:lnTo>
                  <a:lnTo>
                    <a:pt x="503313" y="135623"/>
                  </a:lnTo>
                  <a:lnTo>
                    <a:pt x="533603" y="0"/>
                  </a:lnTo>
                  <a:lnTo>
                    <a:pt x="526262" y="0"/>
                  </a:lnTo>
                  <a:lnTo>
                    <a:pt x="495401" y="1524"/>
                  </a:lnTo>
                  <a:lnTo>
                    <a:pt x="493877" y="7607"/>
                  </a:lnTo>
                  <a:lnTo>
                    <a:pt x="498259" y="8001"/>
                  </a:lnTo>
                  <a:lnTo>
                    <a:pt x="501307" y="8382"/>
                  </a:lnTo>
                  <a:lnTo>
                    <a:pt x="502932" y="8953"/>
                  </a:lnTo>
                  <a:lnTo>
                    <a:pt x="504647" y="9525"/>
                  </a:lnTo>
                  <a:lnTo>
                    <a:pt x="505879" y="10477"/>
                  </a:lnTo>
                  <a:lnTo>
                    <a:pt x="506831" y="11709"/>
                  </a:lnTo>
                  <a:lnTo>
                    <a:pt x="507784" y="13042"/>
                  </a:lnTo>
                  <a:lnTo>
                    <a:pt x="508165" y="14859"/>
                  </a:lnTo>
                  <a:lnTo>
                    <a:pt x="508165" y="19431"/>
                  </a:lnTo>
                  <a:lnTo>
                    <a:pt x="507974" y="21894"/>
                  </a:lnTo>
                  <a:lnTo>
                    <a:pt x="507593" y="24384"/>
                  </a:lnTo>
                  <a:lnTo>
                    <a:pt x="507212" y="27051"/>
                  </a:lnTo>
                  <a:lnTo>
                    <a:pt x="506450" y="30480"/>
                  </a:lnTo>
                  <a:lnTo>
                    <a:pt x="505409" y="34658"/>
                  </a:lnTo>
                  <a:lnTo>
                    <a:pt x="483501" y="132486"/>
                  </a:lnTo>
                  <a:lnTo>
                    <a:pt x="481215" y="142963"/>
                  </a:lnTo>
                  <a:lnTo>
                    <a:pt x="480072" y="150876"/>
                  </a:lnTo>
                  <a:lnTo>
                    <a:pt x="480123" y="162496"/>
                  </a:lnTo>
                  <a:lnTo>
                    <a:pt x="481685" y="167259"/>
                  </a:lnTo>
                  <a:lnTo>
                    <a:pt x="488073" y="174967"/>
                  </a:lnTo>
                  <a:lnTo>
                    <a:pt x="492264" y="176784"/>
                  </a:lnTo>
                  <a:lnTo>
                    <a:pt x="503885" y="176784"/>
                  </a:lnTo>
                  <a:lnTo>
                    <a:pt x="509498" y="175348"/>
                  </a:lnTo>
                  <a:lnTo>
                    <a:pt x="514451" y="172491"/>
                  </a:lnTo>
                  <a:lnTo>
                    <a:pt x="519506" y="169633"/>
                  </a:lnTo>
                  <a:lnTo>
                    <a:pt x="525970" y="164299"/>
                  </a:lnTo>
                  <a:lnTo>
                    <a:pt x="527100" y="163156"/>
                  </a:lnTo>
                  <a:lnTo>
                    <a:pt x="533882" y="156298"/>
                  </a:lnTo>
                  <a:close/>
                </a:path>
                <a:path w="791210" h="177164">
                  <a:moveTo>
                    <a:pt x="791159" y="121907"/>
                  </a:moveTo>
                  <a:lnTo>
                    <a:pt x="639902" y="121907"/>
                  </a:lnTo>
                  <a:lnTo>
                    <a:pt x="639902" y="138671"/>
                  </a:lnTo>
                  <a:lnTo>
                    <a:pt x="791159" y="138671"/>
                  </a:lnTo>
                  <a:lnTo>
                    <a:pt x="791159" y="121907"/>
                  </a:lnTo>
                  <a:close/>
                </a:path>
                <a:path w="791210" h="177164">
                  <a:moveTo>
                    <a:pt x="791159" y="68567"/>
                  </a:moveTo>
                  <a:lnTo>
                    <a:pt x="639902" y="68567"/>
                  </a:lnTo>
                  <a:lnTo>
                    <a:pt x="639902" y="85331"/>
                  </a:lnTo>
                  <a:lnTo>
                    <a:pt x="791159" y="85331"/>
                  </a:lnTo>
                  <a:lnTo>
                    <a:pt x="791159" y="685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6159" y="2699004"/>
              <a:ext cx="97536" cy="1691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1632" y="3215925"/>
              <a:ext cx="151733" cy="17040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3019" y="3215925"/>
              <a:ext cx="151733" cy="1704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30467" y="3293364"/>
              <a:ext cx="556260" cy="17145"/>
            </a:xfrm>
            <a:custGeom>
              <a:avLst/>
              <a:gdLst/>
              <a:ahLst/>
              <a:cxnLst/>
              <a:rect l="l" t="t" r="r" b="b"/>
              <a:pathLst>
                <a:path w="556259" h="17145">
                  <a:moveTo>
                    <a:pt x="556260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556260" y="0"/>
                  </a:lnTo>
                  <a:lnTo>
                    <a:pt x="556260" y="16763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00" y="3215925"/>
              <a:ext cx="151733" cy="17040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881" y="3715512"/>
              <a:ext cx="157448" cy="228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02308" y="3740416"/>
              <a:ext cx="151765" cy="156210"/>
            </a:xfrm>
            <a:custGeom>
              <a:avLst/>
              <a:gdLst/>
              <a:ahLst/>
              <a:cxnLst/>
              <a:rect l="l" t="t" r="r" b="b"/>
              <a:pathLst>
                <a:path w="151764" h="156210">
                  <a:moveTo>
                    <a:pt x="151257" y="69850"/>
                  </a:moveTo>
                  <a:lnTo>
                    <a:pt x="84289" y="69850"/>
                  </a:lnTo>
                  <a:lnTo>
                    <a:pt x="84289" y="0"/>
                  </a:lnTo>
                  <a:lnTo>
                    <a:pt x="66865" y="0"/>
                  </a:lnTo>
                  <a:lnTo>
                    <a:pt x="66865" y="69850"/>
                  </a:lnTo>
                  <a:lnTo>
                    <a:pt x="0" y="69850"/>
                  </a:lnTo>
                  <a:lnTo>
                    <a:pt x="0" y="86360"/>
                  </a:lnTo>
                  <a:lnTo>
                    <a:pt x="66865" y="86360"/>
                  </a:lnTo>
                  <a:lnTo>
                    <a:pt x="66865" y="156210"/>
                  </a:lnTo>
                  <a:lnTo>
                    <a:pt x="84289" y="156210"/>
                  </a:lnTo>
                  <a:lnTo>
                    <a:pt x="84289" y="86360"/>
                  </a:lnTo>
                  <a:lnTo>
                    <a:pt x="151257" y="86360"/>
                  </a:lnTo>
                  <a:lnTo>
                    <a:pt x="151257" y="6985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9669" y="3715512"/>
              <a:ext cx="157448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2563" y="3767328"/>
              <a:ext cx="137636" cy="124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57259" y="3740416"/>
              <a:ext cx="151765" cy="156210"/>
            </a:xfrm>
            <a:custGeom>
              <a:avLst/>
              <a:gdLst/>
              <a:ahLst/>
              <a:cxnLst/>
              <a:rect l="l" t="t" r="r" b="b"/>
              <a:pathLst>
                <a:path w="151764" h="156210">
                  <a:moveTo>
                    <a:pt x="151257" y="69850"/>
                  </a:moveTo>
                  <a:lnTo>
                    <a:pt x="84302" y="69850"/>
                  </a:lnTo>
                  <a:lnTo>
                    <a:pt x="84302" y="0"/>
                  </a:lnTo>
                  <a:lnTo>
                    <a:pt x="66865" y="0"/>
                  </a:lnTo>
                  <a:lnTo>
                    <a:pt x="66865" y="69850"/>
                  </a:lnTo>
                  <a:lnTo>
                    <a:pt x="0" y="69850"/>
                  </a:lnTo>
                  <a:lnTo>
                    <a:pt x="0" y="86360"/>
                  </a:lnTo>
                  <a:lnTo>
                    <a:pt x="66865" y="86360"/>
                  </a:lnTo>
                  <a:lnTo>
                    <a:pt x="66865" y="156210"/>
                  </a:lnTo>
                  <a:lnTo>
                    <a:pt x="84302" y="156210"/>
                  </a:lnTo>
                  <a:lnTo>
                    <a:pt x="84302" y="86360"/>
                  </a:lnTo>
                  <a:lnTo>
                    <a:pt x="151257" y="86360"/>
                  </a:lnTo>
                  <a:lnTo>
                    <a:pt x="151257" y="6985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4633" y="3715512"/>
              <a:ext cx="157448" cy="228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7527" y="3767328"/>
              <a:ext cx="137636" cy="12496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05276" y="3108433"/>
            <a:ext cx="21793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possible</a:t>
            </a:r>
            <a:r>
              <a:rPr sz="19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iff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;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00626" y="3108433"/>
            <a:ext cx="4108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0.5)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8766" y="3746982"/>
            <a:ext cx="18326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89280" algn="l"/>
                <a:tab pos="854710" algn="l"/>
                <a:tab pos="1444625" algn="l"/>
                <a:tab pos="1709420" algn="l"/>
              </a:tabLst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𝟎	𝟏	𝟏	𝟐	𝟐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13759" y="3715511"/>
            <a:ext cx="2211070" cy="228600"/>
            <a:chOff x="3413759" y="3715511"/>
            <a:chExt cx="2211070" cy="228600"/>
          </a:xfrm>
        </p:grpSpPr>
        <p:sp>
          <p:nvSpPr>
            <p:cNvPr id="30" name="object 30"/>
            <p:cNvSpPr/>
            <p:nvPr/>
          </p:nvSpPr>
          <p:spPr>
            <a:xfrm>
              <a:off x="3413760" y="3740416"/>
              <a:ext cx="1759585" cy="156210"/>
            </a:xfrm>
            <a:custGeom>
              <a:avLst/>
              <a:gdLst/>
              <a:ahLst/>
              <a:cxnLst/>
              <a:rect l="l" t="t" r="r" b="b"/>
              <a:pathLst>
                <a:path w="1759585" h="156210">
                  <a:moveTo>
                    <a:pt x="151257" y="69850"/>
                  </a:moveTo>
                  <a:lnTo>
                    <a:pt x="84289" y="69850"/>
                  </a:lnTo>
                  <a:lnTo>
                    <a:pt x="84289" y="0"/>
                  </a:lnTo>
                  <a:lnTo>
                    <a:pt x="66865" y="0"/>
                  </a:lnTo>
                  <a:lnTo>
                    <a:pt x="66865" y="69850"/>
                  </a:lnTo>
                  <a:lnTo>
                    <a:pt x="0" y="69850"/>
                  </a:lnTo>
                  <a:lnTo>
                    <a:pt x="0" y="86360"/>
                  </a:lnTo>
                  <a:lnTo>
                    <a:pt x="66865" y="86360"/>
                  </a:lnTo>
                  <a:lnTo>
                    <a:pt x="66865" y="156210"/>
                  </a:lnTo>
                  <a:lnTo>
                    <a:pt x="84289" y="156210"/>
                  </a:lnTo>
                  <a:lnTo>
                    <a:pt x="84289" y="86360"/>
                  </a:lnTo>
                  <a:lnTo>
                    <a:pt x="151257" y="86360"/>
                  </a:lnTo>
                  <a:lnTo>
                    <a:pt x="151257" y="69850"/>
                  </a:lnTo>
                  <a:close/>
                </a:path>
                <a:path w="1759585" h="156210">
                  <a:moveTo>
                    <a:pt x="272783" y="73393"/>
                  </a:moveTo>
                  <a:lnTo>
                    <a:pt x="271360" y="69583"/>
                  </a:lnTo>
                  <a:lnTo>
                    <a:pt x="265544" y="63588"/>
                  </a:lnTo>
                  <a:lnTo>
                    <a:pt x="261924" y="62064"/>
                  </a:lnTo>
                  <a:lnTo>
                    <a:pt x="257543" y="61963"/>
                  </a:lnTo>
                  <a:lnTo>
                    <a:pt x="253161" y="62064"/>
                  </a:lnTo>
                  <a:lnTo>
                    <a:pt x="249542" y="63588"/>
                  </a:lnTo>
                  <a:lnTo>
                    <a:pt x="246684" y="66535"/>
                  </a:lnTo>
                  <a:lnTo>
                    <a:pt x="243827" y="69583"/>
                  </a:lnTo>
                  <a:lnTo>
                    <a:pt x="242303" y="73393"/>
                  </a:lnTo>
                  <a:lnTo>
                    <a:pt x="242303" y="82727"/>
                  </a:lnTo>
                  <a:lnTo>
                    <a:pt x="243827" y="86537"/>
                  </a:lnTo>
                  <a:lnTo>
                    <a:pt x="246684" y="89496"/>
                  </a:lnTo>
                  <a:lnTo>
                    <a:pt x="249542" y="92544"/>
                  </a:lnTo>
                  <a:lnTo>
                    <a:pt x="253161" y="94068"/>
                  </a:lnTo>
                  <a:lnTo>
                    <a:pt x="257543" y="93967"/>
                  </a:lnTo>
                  <a:lnTo>
                    <a:pt x="261924" y="94068"/>
                  </a:lnTo>
                  <a:lnTo>
                    <a:pt x="262153" y="93967"/>
                  </a:lnTo>
                  <a:lnTo>
                    <a:pt x="265544" y="92544"/>
                  </a:lnTo>
                  <a:lnTo>
                    <a:pt x="268401" y="89496"/>
                  </a:lnTo>
                  <a:lnTo>
                    <a:pt x="271360" y="86537"/>
                  </a:lnTo>
                  <a:lnTo>
                    <a:pt x="272783" y="82727"/>
                  </a:lnTo>
                  <a:lnTo>
                    <a:pt x="272783" y="73393"/>
                  </a:lnTo>
                  <a:close/>
                </a:path>
                <a:path w="1759585" h="156210">
                  <a:moveTo>
                    <a:pt x="347459" y="73393"/>
                  </a:moveTo>
                  <a:lnTo>
                    <a:pt x="346036" y="69583"/>
                  </a:lnTo>
                  <a:lnTo>
                    <a:pt x="340220" y="63588"/>
                  </a:lnTo>
                  <a:lnTo>
                    <a:pt x="336600" y="62064"/>
                  </a:lnTo>
                  <a:lnTo>
                    <a:pt x="332219" y="61963"/>
                  </a:lnTo>
                  <a:lnTo>
                    <a:pt x="327837" y="62064"/>
                  </a:lnTo>
                  <a:lnTo>
                    <a:pt x="324218" y="63588"/>
                  </a:lnTo>
                  <a:lnTo>
                    <a:pt x="321360" y="66535"/>
                  </a:lnTo>
                  <a:lnTo>
                    <a:pt x="318503" y="69583"/>
                  </a:lnTo>
                  <a:lnTo>
                    <a:pt x="316979" y="73393"/>
                  </a:lnTo>
                  <a:lnTo>
                    <a:pt x="316979" y="82727"/>
                  </a:lnTo>
                  <a:lnTo>
                    <a:pt x="318503" y="86537"/>
                  </a:lnTo>
                  <a:lnTo>
                    <a:pt x="321360" y="89496"/>
                  </a:lnTo>
                  <a:lnTo>
                    <a:pt x="324218" y="92544"/>
                  </a:lnTo>
                  <a:lnTo>
                    <a:pt x="327837" y="94068"/>
                  </a:lnTo>
                  <a:lnTo>
                    <a:pt x="332219" y="93967"/>
                  </a:lnTo>
                  <a:lnTo>
                    <a:pt x="336600" y="94068"/>
                  </a:lnTo>
                  <a:lnTo>
                    <a:pt x="336829" y="93967"/>
                  </a:lnTo>
                  <a:lnTo>
                    <a:pt x="340220" y="92544"/>
                  </a:lnTo>
                  <a:lnTo>
                    <a:pt x="343077" y="89496"/>
                  </a:lnTo>
                  <a:lnTo>
                    <a:pt x="346036" y="86537"/>
                  </a:lnTo>
                  <a:lnTo>
                    <a:pt x="347459" y="82727"/>
                  </a:lnTo>
                  <a:lnTo>
                    <a:pt x="347459" y="73393"/>
                  </a:lnTo>
                  <a:close/>
                </a:path>
                <a:path w="1759585" h="156210">
                  <a:moveTo>
                    <a:pt x="420611" y="73393"/>
                  </a:moveTo>
                  <a:lnTo>
                    <a:pt x="419188" y="69583"/>
                  </a:lnTo>
                  <a:lnTo>
                    <a:pt x="413372" y="63588"/>
                  </a:lnTo>
                  <a:lnTo>
                    <a:pt x="409752" y="62064"/>
                  </a:lnTo>
                  <a:lnTo>
                    <a:pt x="405371" y="61963"/>
                  </a:lnTo>
                  <a:lnTo>
                    <a:pt x="400989" y="62064"/>
                  </a:lnTo>
                  <a:lnTo>
                    <a:pt x="397370" y="63588"/>
                  </a:lnTo>
                  <a:lnTo>
                    <a:pt x="394512" y="66535"/>
                  </a:lnTo>
                  <a:lnTo>
                    <a:pt x="391655" y="69583"/>
                  </a:lnTo>
                  <a:lnTo>
                    <a:pt x="390131" y="73393"/>
                  </a:lnTo>
                  <a:lnTo>
                    <a:pt x="390131" y="82727"/>
                  </a:lnTo>
                  <a:lnTo>
                    <a:pt x="391655" y="86537"/>
                  </a:lnTo>
                  <a:lnTo>
                    <a:pt x="394512" y="89496"/>
                  </a:lnTo>
                  <a:lnTo>
                    <a:pt x="397370" y="92544"/>
                  </a:lnTo>
                  <a:lnTo>
                    <a:pt x="400989" y="94068"/>
                  </a:lnTo>
                  <a:lnTo>
                    <a:pt x="405371" y="93967"/>
                  </a:lnTo>
                  <a:lnTo>
                    <a:pt x="409752" y="94068"/>
                  </a:lnTo>
                  <a:lnTo>
                    <a:pt x="409981" y="93967"/>
                  </a:lnTo>
                  <a:lnTo>
                    <a:pt x="413372" y="92544"/>
                  </a:lnTo>
                  <a:lnTo>
                    <a:pt x="416229" y="89496"/>
                  </a:lnTo>
                  <a:lnTo>
                    <a:pt x="419188" y="86537"/>
                  </a:lnTo>
                  <a:lnTo>
                    <a:pt x="420611" y="82727"/>
                  </a:lnTo>
                  <a:lnTo>
                    <a:pt x="420611" y="73393"/>
                  </a:lnTo>
                  <a:close/>
                </a:path>
                <a:path w="1759585" h="156210">
                  <a:moveTo>
                    <a:pt x="536448" y="121412"/>
                  </a:moveTo>
                  <a:lnTo>
                    <a:pt x="512064" y="121412"/>
                  </a:lnTo>
                  <a:lnTo>
                    <a:pt x="512064" y="150368"/>
                  </a:lnTo>
                  <a:lnTo>
                    <a:pt x="536448" y="150368"/>
                  </a:lnTo>
                  <a:lnTo>
                    <a:pt x="536448" y="121412"/>
                  </a:lnTo>
                  <a:close/>
                </a:path>
                <a:path w="1759585" h="156210">
                  <a:moveTo>
                    <a:pt x="597408" y="121412"/>
                  </a:moveTo>
                  <a:lnTo>
                    <a:pt x="573024" y="121412"/>
                  </a:lnTo>
                  <a:lnTo>
                    <a:pt x="573024" y="150368"/>
                  </a:lnTo>
                  <a:lnTo>
                    <a:pt x="597408" y="150368"/>
                  </a:lnTo>
                  <a:lnTo>
                    <a:pt x="597408" y="121412"/>
                  </a:lnTo>
                  <a:close/>
                </a:path>
                <a:path w="1759585" h="156210">
                  <a:moveTo>
                    <a:pt x="658368" y="121412"/>
                  </a:moveTo>
                  <a:lnTo>
                    <a:pt x="633984" y="121412"/>
                  </a:lnTo>
                  <a:lnTo>
                    <a:pt x="633984" y="150368"/>
                  </a:lnTo>
                  <a:lnTo>
                    <a:pt x="658368" y="150368"/>
                  </a:lnTo>
                  <a:lnTo>
                    <a:pt x="658368" y="121412"/>
                  </a:lnTo>
                  <a:close/>
                </a:path>
                <a:path w="1759585" h="156210">
                  <a:moveTo>
                    <a:pt x="766572" y="121412"/>
                  </a:moveTo>
                  <a:lnTo>
                    <a:pt x="742188" y="121412"/>
                  </a:lnTo>
                  <a:lnTo>
                    <a:pt x="742188" y="150368"/>
                  </a:lnTo>
                  <a:lnTo>
                    <a:pt x="766572" y="150368"/>
                  </a:lnTo>
                  <a:lnTo>
                    <a:pt x="766572" y="121412"/>
                  </a:lnTo>
                  <a:close/>
                </a:path>
                <a:path w="1759585" h="156210">
                  <a:moveTo>
                    <a:pt x="827532" y="121412"/>
                  </a:moveTo>
                  <a:lnTo>
                    <a:pt x="803148" y="121412"/>
                  </a:lnTo>
                  <a:lnTo>
                    <a:pt x="803148" y="150368"/>
                  </a:lnTo>
                  <a:lnTo>
                    <a:pt x="827532" y="150368"/>
                  </a:lnTo>
                  <a:lnTo>
                    <a:pt x="827532" y="121412"/>
                  </a:lnTo>
                  <a:close/>
                </a:path>
                <a:path w="1759585" h="156210">
                  <a:moveTo>
                    <a:pt x="888492" y="121412"/>
                  </a:moveTo>
                  <a:lnTo>
                    <a:pt x="864108" y="121412"/>
                  </a:lnTo>
                  <a:lnTo>
                    <a:pt x="864108" y="150368"/>
                  </a:lnTo>
                  <a:lnTo>
                    <a:pt x="888492" y="150368"/>
                  </a:lnTo>
                  <a:lnTo>
                    <a:pt x="888492" y="121412"/>
                  </a:lnTo>
                  <a:close/>
                </a:path>
                <a:path w="1759585" h="156210">
                  <a:moveTo>
                    <a:pt x="996696" y="121412"/>
                  </a:moveTo>
                  <a:lnTo>
                    <a:pt x="972312" y="121412"/>
                  </a:lnTo>
                  <a:lnTo>
                    <a:pt x="972312" y="150368"/>
                  </a:lnTo>
                  <a:lnTo>
                    <a:pt x="996696" y="150368"/>
                  </a:lnTo>
                  <a:lnTo>
                    <a:pt x="996696" y="121412"/>
                  </a:lnTo>
                  <a:close/>
                </a:path>
                <a:path w="1759585" h="156210">
                  <a:moveTo>
                    <a:pt x="1057656" y="121412"/>
                  </a:moveTo>
                  <a:lnTo>
                    <a:pt x="1033272" y="121412"/>
                  </a:lnTo>
                  <a:lnTo>
                    <a:pt x="1033272" y="150368"/>
                  </a:lnTo>
                  <a:lnTo>
                    <a:pt x="1057656" y="150368"/>
                  </a:lnTo>
                  <a:lnTo>
                    <a:pt x="1057656" y="121412"/>
                  </a:lnTo>
                  <a:close/>
                </a:path>
                <a:path w="1759585" h="156210">
                  <a:moveTo>
                    <a:pt x="1118616" y="121412"/>
                  </a:moveTo>
                  <a:lnTo>
                    <a:pt x="1094232" y="121412"/>
                  </a:lnTo>
                  <a:lnTo>
                    <a:pt x="1094232" y="150368"/>
                  </a:lnTo>
                  <a:lnTo>
                    <a:pt x="1118616" y="150368"/>
                  </a:lnTo>
                  <a:lnTo>
                    <a:pt x="1118616" y="121412"/>
                  </a:lnTo>
                  <a:close/>
                </a:path>
                <a:path w="1759585" h="156210">
                  <a:moveTo>
                    <a:pt x="1228331" y="121412"/>
                  </a:moveTo>
                  <a:lnTo>
                    <a:pt x="1203947" y="121412"/>
                  </a:lnTo>
                  <a:lnTo>
                    <a:pt x="1203947" y="150368"/>
                  </a:lnTo>
                  <a:lnTo>
                    <a:pt x="1228331" y="150368"/>
                  </a:lnTo>
                  <a:lnTo>
                    <a:pt x="1228331" y="121412"/>
                  </a:lnTo>
                  <a:close/>
                </a:path>
                <a:path w="1759585" h="156210">
                  <a:moveTo>
                    <a:pt x="1289291" y="121412"/>
                  </a:moveTo>
                  <a:lnTo>
                    <a:pt x="1264907" y="121412"/>
                  </a:lnTo>
                  <a:lnTo>
                    <a:pt x="1264907" y="150368"/>
                  </a:lnTo>
                  <a:lnTo>
                    <a:pt x="1289291" y="150368"/>
                  </a:lnTo>
                  <a:lnTo>
                    <a:pt x="1289291" y="121412"/>
                  </a:lnTo>
                  <a:close/>
                </a:path>
                <a:path w="1759585" h="156210">
                  <a:moveTo>
                    <a:pt x="1350251" y="121412"/>
                  </a:moveTo>
                  <a:lnTo>
                    <a:pt x="1325867" y="121412"/>
                  </a:lnTo>
                  <a:lnTo>
                    <a:pt x="1325867" y="150368"/>
                  </a:lnTo>
                  <a:lnTo>
                    <a:pt x="1350251" y="150368"/>
                  </a:lnTo>
                  <a:lnTo>
                    <a:pt x="1350251" y="121412"/>
                  </a:lnTo>
                  <a:close/>
                </a:path>
                <a:path w="1759585" h="156210">
                  <a:moveTo>
                    <a:pt x="1441704" y="121412"/>
                  </a:moveTo>
                  <a:lnTo>
                    <a:pt x="1417320" y="121412"/>
                  </a:lnTo>
                  <a:lnTo>
                    <a:pt x="1417320" y="150368"/>
                  </a:lnTo>
                  <a:lnTo>
                    <a:pt x="1441704" y="150368"/>
                  </a:lnTo>
                  <a:lnTo>
                    <a:pt x="1441704" y="121412"/>
                  </a:lnTo>
                  <a:close/>
                </a:path>
                <a:path w="1759585" h="156210">
                  <a:moveTo>
                    <a:pt x="1534668" y="121412"/>
                  </a:moveTo>
                  <a:lnTo>
                    <a:pt x="1510284" y="121412"/>
                  </a:lnTo>
                  <a:lnTo>
                    <a:pt x="1510284" y="150368"/>
                  </a:lnTo>
                  <a:lnTo>
                    <a:pt x="1534668" y="150368"/>
                  </a:lnTo>
                  <a:lnTo>
                    <a:pt x="1534668" y="121412"/>
                  </a:lnTo>
                  <a:close/>
                </a:path>
                <a:path w="1759585" h="156210">
                  <a:moveTo>
                    <a:pt x="1759064" y="69850"/>
                  </a:moveTo>
                  <a:lnTo>
                    <a:pt x="1692109" y="69850"/>
                  </a:lnTo>
                  <a:lnTo>
                    <a:pt x="1692109" y="0"/>
                  </a:lnTo>
                  <a:lnTo>
                    <a:pt x="1674672" y="0"/>
                  </a:lnTo>
                  <a:lnTo>
                    <a:pt x="1674672" y="69850"/>
                  </a:lnTo>
                  <a:lnTo>
                    <a:pt x="1607807" y="69850"/>
                  </a:lnTo>
                  <a:lnTo>
                    <a:pt x="1607807" y="86360"/>
                  </a:lnTo>
                  <a:lnTo>
                    <a:pt x="1674672" y="86360"/>
                  </a:lnTo>
                  <a:lnTo>
                    <a:pt x="1674672" y="156210"/>
                  </a:lnTo>
                  <a:lnTo>
                    <a:pt x="1692109" y="156210"/>
                  </a:lnTo>
                  <a:lnTo>
                    <a:pt x="1692109" y="86360"/>
                  </a:lnTo>
                  <a:lnTo>
                    <a:pt x="1759064" y="86360"/>
                  </a:lnTo>
                  <a:lnTo>
                    <a:pt x="1759064" y="6985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2553" y="3715511"/>
              <a:ext cx="157448" cy="228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6971" y="3767328"/>
              <a:ext cx="137636" cy="12496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384747" y="3108433"/>
            <a:ext cx="259588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6555" algn="l"/>
                <a:tab pos="1898650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0	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(because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z	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950" spc="4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R="232410" algn="r">
              <a:lnSpc>
                <a:spcPct val="100000"/>
              </a:lnSpc>
              <a:tabLst>
                <a:tab pos="266065" algn="l"/>
              </a:tabLst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𝒌	𝒌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3871" y="3734085"/>
            <a:ext cx="151733" cy="17040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005122" y="2974346"/>
            <a:ext cx="613410" cy="9798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520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R="5080" algn="ctr">
              <a:lnSpc>
                <a:spcPct val="100000"/>
              </a:lnSpc>
              <a:spcBef>
                <a:spcPts val="420"/>
              </a:spcBef>
            </a:pP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725" spc="15" baseline="21739" dirty="0">
                <a:solidFill>
                  <a:srgbClr val="3F3F3F"/>
                </a:solidFill>
                <a:latin typeface="Cambria Math"/>
                <a:cs typeface="Cambria Math"/>
              </a:rPr>
              <a:t>—z</a:t>
            </a:r>
            <a:endParaRPr sz="1725" baseline="21739">
              <a:latin typeface="Cambria Math"/>
              <a:cs typeface="Cambria Math"/>
            </a:endParaRPr>
          </a:p>
          <a:p>
            <a:pPr marL="61594">
              <a:lnSpc>
                <a:spcPct val="100000"/>
              </a:lnSpc>
              <a:spcBef>
                <a:spcPts val="844"/>
              </a:spcBef>
            </a:pP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5276" y="3472680"/>
            <a:ext cx="382905" cy="9372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40"/>
              </a:spcBef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i.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.,</a:t>
            </a:r>
            <a:endParaRPr sz="1950">
              <a:latin typeface="Times New Roman"/>
              <a:cs typeface="Times New Roman"/>
            </a:endParaRPr>
          </a:p>
          <a:p>
            <a:pPr marL="115570" indent="-116205">
              <a:lnSpc>
                <a:spcPct val="100000"/>
              </a:lnSpc>
              <a:spcBef>
                <a:spcPts val="1250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1620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2061" y="4227576"/>
            <a:ext cx="136060" cy="172212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403574" y="4059433"/>
            <a:ext cx="1143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39881" y="4171188"/>
            <a:ext cx="5302250" cy="1251585"/>
            <a:chOff x="1339881" y="4171188"/>
            <a:chExt cx="5302250" cy="1251585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771" y="4198620"/>
              <a:ext cx="151733" cy="1508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9346" y="4177284"/>
              <a:ext cx="108133" cy="17068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996440" y="4317492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24383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28956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2827" y="4171188"/>
              <a:ext cx="102108" cy="1767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13146" y="4211097"/>
              <a:ext cx="188594" cy="12773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601658" y="4171200"/>
              <a:ext cx="791210" cy="177165"/>
            </a:xfrm>
            <a:custGeom>
              <a:avLst/>
              <a:gdLst/>
              <a:ahLst/>
              <a:cxnLst/>
              <a:rect l="l" t="t" r="r" b="b"/>
              <a:pathLst>
                <a:path w="791210" h="177164">
                  <a:moveTo>
                    <a:pt x="53809" y="156298"/>
                  </a:moveTo>
                  <a:lnTo>
                    <a:pt x="46863" y="149352"/>
                  </a:lnTo>
                  <a:lnTo>
                    <a:pt x="41808" y="154876"/>
                  </a:lnTo>
                  <a:lnTo>
                    <a:pt x="37909" y="158496"/>
                  </a:lnTo>
                  <a:lnTo>
                    <a:pt x="35052" y="160299"/>
                  </a:lnTo>
                  <a:lnTo>
                    <a:pt x="32283" y="162204"/>
                  </a:lnTo>
                  <a:lnTo>
                    <a:pt x="29718" y="163156"/>
                  </a:lnTo>
                  <a:lnTo>
                    <a:pt x="27241" y="163068"/>
                  </a:lnTo>
                  <a:lnTo>
                    <a:pt x="24955" y="163156"/>
                  </a:lnTo>
                  <a:lnTo>
                    <a:pt x="23329" y="162496"/>
                  </a:lnTo>
                  <a:lnTo>
                    <a:pt x="21132" y="159537"/>
                  </a:lnTo>
                  <a:lnTo>
                    <a:pt x="20561" y="157162"/>
                  </a:lnTo>
                  <a:lnTo>
                    <a:pt x="20662" y="149352"/>
                  </a:lnTo>
                  <a:lnTo>
                    <a:pt x="21526" y="143827"/>
                  </a:lnTo>
                  <a:lnTo>
                    <a:pt x="23228" y="135636"/>
                  </a:lnTo>
                  <a:lnTo>
                    <a:pt x="53530" y="0"/>
                  </a:lnTo>
                  <a:lnTo>
                    <a:pt x="46189" y="0"/>
                  </a:lnTo>
                  <a:lnTo>
                    <a:pt x="15328" y="1524"/>
                  </a:lnTo>
                  <a:lnTo>
                    <a:pt x="13804" y="7620"/>
                  </a:lnTo>
                  <a:lnTo>
                    <a:pt x="18186" y="8001"/>
                  </a:lnTo>
                  <a:lnTo>
                    <a:pt x="21234" y="8382"/>
                  </a:lnTo>
                  <a:lnTo>
                    <a:pt x="22860" y="8940"/>
                  </a:lnTo>
                  <a:lnTo>
                    <a:pt x="24574" y="9525"/>
                  </a:lnTo>
                  <a:lnTo>
                    <a:pt x="25806" y="10477"/>
                  </a:lnTo>
                  <a:lnTo>
                    <a:pt x="26758" y="11709"/>
                  </a:lnTo>
                  <a:lnTo>
                    <a:pt x="27711" y="13042"/>
                  </a:lnTo>
                  <a:lnTo>
                    <a:pt x="28092" y="14859"/>
                  </a:lnTo>
                  <a:lnTo>
                    <a:pt x="28092" y="19431"/>
                  </a:lnTo>
                  <a:lnTo>
                    <a:pt x="27901" y="21907"/>
                  </a:lnTo>
                  <a:lnTo>
                    <a:pt x="27520" y="24384"/>
                  </a:lnTo>
                  <a:lnTo>
                    <a:pt x="27139" y="27051"/>
                  </a:lnTo>
                  <a:lnTo>
                    <a:pt x="26377" y="30480"/>
                  </a:lnTo>
                  <a:lnTo>
                    <a:pt x="25323" y="34671"/>
                  </a:lnTo>
                  <a:lnTo>
                    <a:pt x="3429" y="132486"/>
                  </a:lnTo>
                  <a:lnTo>
                    <a:pt x="1143" y="142963"/>
                  </a:lnTo>
                  <a:lnTo>
                    <a:pt x="0" y="150876"/>
                  </a:lnTo>
                  <a:lnTo>
                    <a:pt x="50" y="162496"/>
                  </a:lnTo>
                  <a:lnTo>
                    <a:pt x="1612" y="167259"/>
                  </a:lnTo>
                  <a:lnTo>
                    <a:pt x="8001" y="174967"/>
                  </a:lnTo>
                  <a:lnTo>
                    <a:pt x="12192" y="176784"/>
                  </a:lnTo>
                  <a:lnTo>
                    <a:pt x="23812" y="176784"/>
                  </a:lnTo>
                  <a:lnTo>
                    <a:pt x="29425" y="175348"/>
                  </a:lnTo>
                  <a:lnTo>
                    <a:pt x="34378" y="172491"/>
                  </a:lnTo>
                  <a:lnTo>
                    <a:pt x="39433" y="169633"/>
                  </a:lnTo>
                  <a:lnTo>
                    <a:pt x="45897" y="164299"/>
                  </a:lnTo>
                  <a:lnTo>
                    <a:pt x="47028" y="163156"/>
                  </a:lnTo>
                  <a:lnTo>
                    <a:pt x="53809" y="156298"/>
                  </a:lnTo>
                  <a:close/>
                </a:path>
                <a:path w="791210" h="177164">
                  <a:moveTo>
                    <a:pt x="199440" y="154774"/>
                  </a:moveTo>
                  <a:lnTo>
                    <a:pt x="192405" y="147828"/>
                  </a:lnTo>
                  <a:lnTo>
                    <a:pt x="187350" y="153924"/>
                  </a:lnTo>
                  <a:lnTo>
                    <a:pt x="183451" y="157924"/>
                  </a:lnTo>
                  <a:lnTo>
                    <a:pt x="180594" y="160020"/>
                  </a:lnTo>
                  <a:lnTo>
                    <a:pt x="177825" y="162115"/>
                  </a:lnTo>
                  <a:lnTo>
                    <a:pt x="175260" y="163156"/>
                  </a:lnTo>
                  <a:lnTo>
                    <a:pt x="172783" y="163068"/>
                  </a:lnTo>
                  <a:lnTo>
                    <a:pt x="170497" y="163156"/>
                  </a:lnTo>
                  <a:lnTo>
                    <a:pt x="168871" y="162496"/>
                  </a:lnTo>
                  <a:lnTo>
                    <a:pt x="166687" y="159537"/>
                  </a:lnTo>
                  <a:lnTo>
                    <a:pt x="166103" y="157162"/>
                  </a:lnTo>
                  <a:lnTo>
                    <a:pt x="166230" y="148869"/>
                  </a:lnTo>
                  <a:lnTo>
                    <a:pt x="167030" y="143725"/>
                  </a:lnTo>
                  <a:lnTo>
                    <a:pt x="167220" y="142875"/>
                  </a:lnTo>
                  <a:lnTo>
                    <a:pt x="185216" y="65532"/>
                  </a:lnTo>
                  <a:lnTo>
                    <a:pt x="185547" y="64096"/>
                  </a:lnTo>
                  <a:lnTo>
                    <a:pt x="186880" y="58381"/>
                  </a:lnTo>
                  <a:lnTo>
                    <a:pt x="179070" y="56388"/>
                  </a:lnTo>
                  <a:lnTo>
                    <a:pt x="167728" y="64096"/>
                  </a:lnTo>
                  <a:lnTo>
                    <a:pt x="162864" y="61328"/>
                  </a:lnTo>
                  <a:lnTo>
                    <a:pt x="158775" y="59626"/>
                  </a:lnTo>
                  <a:lnTo>
                    <a:pt x="158775" y="77533"/>
                  </a:lnTo>
                  <a:lnTo>
                    <a:pt x="158673" y="89242"/>
                  </a:lnTo>
                  <a:lnTo>
                    <a:pt x="158394" y="91630"/>
                  </a:lnTo>
                  <a:lnTo>
                    <a:pt x="158203" y="94107"/>
                  </a:lnTo>
                  <a:lnTo>
                    <a:pt x="157632" y="96964"/>
                  </a:lnTo>
                  <a:lnTo>
                    <a:pt x="156870" y="100203"/>
                  </a:lnTo>
                  <a:lnTo>
                    <a:pt x="155829" y="105346"/>
                  </a:lnTo>
                  <a:lnTo>
                    <a:pt x="153809" y="113512"/>
                  </a:lnTo>
                  <a:lnTo>
                    <a:pt x="131953" y="150876"/>
                  </a:lnTo>
                  <a:lnTo>
                    <a:pt x="117538" y="161632"/>
                  </a:lnTo>
                  <a:lnTo>
                    <a:pt x="112102" y="161544"/>
                  </a:lnTo>
                  <a:lnTo>
                    <a:pt x="106680" y="161632"/>
                  </a:lnTo>
                  <a:lnTo>
                    <a:pt x="102768" y="159537"/>
                  </a:lnTo>
                  <a:lnTo>
                    <a:pt x="100393" y="155346"/>
                  </a:lnTo>
                  <a:lnTo>
                    <a:pt x="98107" y="151257"/>
                  </a:lnTo>
                  <a:lnTo>
                    <a:pt x="96862" y="144970"/>
                  </a:lnTo>
                  <a:lnTo>
                    <a:pt x="96926" y="134962"/>
                  </a:lnTo>
                  <a:lnTo>
                    <a:pt x="105702" y="94665"/>
                  </a:lnTo>
                  <a:lnTo>
                    <a:pt x="132588" y="65620"/>
                  </a:lnTo>
                  <a:lnTo>
                    <a:pt x="140970" y="65532"/>
                  </a:lnTo>
                  <a:lnTo>
                    <a:pt x="147447" y="65620"/>
                  </a:lnTo>
                  <a:lnTo>
                    <a:pt x="152107" y="67144"/>
                  </a:lnTo>
                  <a:lnTo>
                    <a:pt x="154774" y="70002"/>
                  </a:lnTo>
                  <a:lnTo>
                    <a:pt x="157441" y="72961"/>
                  </a:lnTo>
                  <a:lnTo>
                    <a:pt x="158775" y="77533"/>
                  </a:lnTo>
                  <a:lnTo>
                    <a:pt x="158775" y="59626"/>
                  </a:lnTo>
                  <a:lnTo>
                    <a:pt x="158102" y="59334"/>
                  </a:lnTo>
                  <a:lnTo>
                    <a:pt x="148869" y="57048"/>
                  </a:lnTo>
                  <a:lnTo>
                    <a:pt x="143814" y="56476"/>
                  </a:lnTo>
                  <a:lnTo>
                    <a:pt x="138493" y="56388"/>
                  </a:lnTo>
                  <a:lnTo>
                    <a:pt x="129819" y="57137"/>
                  </a:lnTo>
                  <a:lnTo>
                    <a:pt x="93281" y="80822"/>
                  </a:lnTo>
                  <a:lnTo>
                    <a:pt x="77216" y="117843"/>
                  </a:lnTo>
                  <a:lnTo>
                    <a:pt x="75234" y="136486"/>
                  </a:lnTo>
                  <a:lnTo>
                    <a:pt x="75285" y="141020"/>
                  </a:lnTo>
                  <a:lnTo>
                    <a:pt x="94576" y="176784"/>
                  </a:lnTo>
                  <a:lnTo>
                    <a:pt x="111442" y="176784"/>
                  </a:lnTo>
                  <a:lnTo>
                    <a:pt x="142328" y="151257"/>
                  </a:lnTo>
                  <a:lnTo>
                    <a:pt x="148209" y="142875"/>
                  </a:lnTo>
                  <a:lnTo>
                    <a:pt x="149821" y="143725"/>
                  </a:lnTo>
                  <a:lnTo>
                    <a:pt x="147916" y="148869"/>
                  </a:lnTo>
                  <a:lnTo>
                    <a:pt x="146964" y="153733"/>
                  </a:lnTo>
                  <a:lnTo>
                    <a:pt x="147015" y="164058"/>
                  </a:lnTo>
                  <a:lnTo>
                    <a:pt x="148488" y="168490"/>
                  </a:lnTo>
                  <a:lnTo>
                    <a:pt x="151536" y="171831"/>
                  </a:lnTo>
                  <a:lnTo>
                    <a:pt x="154584" y="175260"/>
                  </a:lnTo>
                  <a:lnTo>
                    <a:pt x="158584" y="176784"/>
                  </a:lnTo>
                  <a:lnTo>
                    <a:pt x="169722" y="176784"/>
                  </a:lnTo>
                  <a:lnTo>
                    <a:pt x="191147" y="163156"/>
                  </a:lnTo>
                  <a:lnTo>
                    <a:pt x="194094" y="160350"/>
                  </a:lnTo>
                  <a:lnTo>
                    <a:pt x="199440" y="154774"/>
                  </a:lnTo>
                  <a:close/>
                </a:path>
                <a:path w="791210" h="177164">
                  <a:moveTo>
                    <a:pt x="325081" y="95059"/>
                  </a:moveTo>
                  <a:lnTo>
                    <a:pt x="305841" y="56476"/>
                  </a:lnTo>
                  <a:lnTo>
                    <a:pt x="303276" y="56451"/>
                  </a:lnTo>
                  <a:lnTo>
                    <a:pt x="303276" y="88582"/>
                  </a:lnTo>
                  <a:lnTo>
                    <a:pt x="303276" y="103149"/>
                  </a:lnTo>
                  <a:lnTo>
                    <a:pt x="302704" y="109728"/>
                  </a:lnTo>
                  <a:lnTo>
                    <a:pt x="300037" y="123342"/>
                  </a:lnTo>
                  <a:lnTo>
                    <a:pt x="298221" y="129819"/>
                  </a:lnTo>
                  <a:lnTo>
                    <a:pt x="295846" y="135724"/>
                  </a:lnTo>
                  <a:lnTo>
                    <a:pt x="293458" y="141820"/>
                  </a:lnTo>
                  <a:lnTo>
                    <a:pt x="290893" y="146875"/>
                  </a:lnTo>
                  <a:lnTo>
                    <a:pt x="288036" y="150876"/>
                  </a:lnTo>
                  <a:lnTo>
                    <a:pt x="285165" y="154965"/>
                  </a:lnTo>
                  <a:lnTo>
                    <a:pt x="282219" y="158203"/>
                  </a:lnTo>
                  <a:lnTo>
                    <a:pt x="279082" y="160680"/>
                  </a:lnTo>
                  <a:lnTo>
                    <a:pt x="275932" y="163258"/>
                  </a:lnTo>
                  <a:lnTo>
                    <a:pt x="272796" y="165061"/>
                  </a:lnTo>
                  <a:lnTo>
                    <a:pt x="269735" y="166103"/>
                  </a:lnTo>
                  <a:lnTo>
                    <a:pt x="266700" y="167259"/>
                  </a:lnTo>
                  <a:lnTo>
                    <a:pt x="263550" y="167728"/>
                  </a:lnTo>
                  <a:lnTo>
                    <a:pt x="260121" y="167640"/>
                  </a:lnTo>
                  <a:lnTo>
                    <a:pt x="253644" y="167728"/>
                  </a:lnTo>
                  <a:lnTo>
                    <a:pt x="248983" y="166306"/>
                  </a:lnTo>
                  <a:lnTo>
                    <a:pt x="246126" y="163449"/>
                  </a:lnTo>
                  <a:lnTo>
                    <a:pt x="243268" y="160680"/>
                  </a:lnTo>
                  <a:lnTo>
                    <a:pt x="241833" y="156108"/>
                  </a:lnTo>
                  <a:lnTo>
                    <a:pt x="241896" y="143891"/>
                  </a:lnTo>
                  <a:lnTo>
                    <a:pt x="242506" y="138874"/>
                  </a:lnTo>
                  <a:lnTo>
                    <a:pt x="243738" y="133159"/>
                  </a:lnTo>
                  <a:lnTo>
                    <a:pt x="244792" y="128003"/>
                  </a:lnTo>
                  <a:lnTo>
                    <a:pt x="263817" y="87528"/>
                  </a:lnTo>
                  <a:lnTo>
                    <a:pt x="288036" y="71628"/>
                  </a:lnTo>
                  <a:lnTo>
                    <a:pt x="293370" y="71716"/>
                  </a:lnTo>
                  <a:lnTo>
                    <a:pt x="297268" y="73812"/>
                  </a:lnTo>
                  <a:lnTo>
                    <a:pt x="299593" y="77914"/>
                  </a:lnTo>
                  <a:lnTo>
                    <a:pt x="302120" y="82296"/>
                  </a:lnTo>
                  <a:lnTo>
                    <a:pt x="303276" y="88582"/>
                  </a:lnTo>
                  <a:lnTo>
                    <a:pt x="303276" y="56451"/>
                  </a:lnTo>
                  <a:lnTo>
                    <a:pt x="296887" y="56388"/>
                  </a:lnTo>
                  <a:lnTo>
                    <a:pt x="289928" y="56476"/>
                  </a:lnTo>
                  <a:lnTo>
                    <a:pt x="259537" y="79933"/>
                  </a:lnTo>
                  <a:lnTo>
                    <a:pt x="253644" y="87528"/>
                  </a:lnTo>
                  <a:lnTo>
                    <a:pt x="252031" y="87058"/>
                  </a:lnTo>
                  <a:lnTo>
                    <a:pt x="273646" y="0"/>
                  </a:lnTo>
                  <a:lnTo>
                    <a:pt x="266598" y="0"/>
                  </a:lnTo>
                  <a:lnTo>
                    <a:pt x="235445" y="1524"/>
                  </a:lnTo>
                  <a:lnTo>
                    <a:pt x="234022" y="7620"/>
                  </a:lnTo>
                  <a:lnTo>
                    <a:pt x="239458" y="7899"/>
                  </a:lnTo>
                  <a:lnTo>
                    <a:pt x="243166" y="8763"/>
                  </a:lnTo>
                  <a:lnTo>
                    <a:pt x="245262" y="10096"/>
                  </a:lnTo>
                  <a:lnTo>
                    <a:pt x="247357" y="11518"/>
                  </a:lnTo>
                  <a:lnTo>
                    <a:pt x="248412" y="13906"/>
                  </a:lnTo>
                  <a:lnTo>
                    <a:pt x="248412" y="20955"/>
                  </a:lnTo>
                  <a:lnTo>
                    <a:pt x="247459" y="27051"/>
                  </a:lnTo>
                  <a:lnTo>
                    <a:pt x="245554" y="35242"/>
                  </a:lnTo>
                  <a:lnTo>
                    <a:pt x="213728" y="174879"/>
                  </a:lnTo>
                  <a:lnTo>
                    <a:pt x="221640" y="176784"/>
                  </a:lnTo>
                  <a:lnTo>
                    <a:pt x="232879" y="169252"/>
                  </a:lnTo>
                  <a:lnTo>
                    <a:pt x="239471" y="172593"/>
                  </a:lnTo>
                  <a:lnTo>
                    <a:pt x="246507" y="174942"/>
                  </a:lnTo>
                  <a:lnTo>
                    <a:pt x="254000" y="176326"/>
                  </a:lnTo>
                  <a:lnTo>
                    <a:pt x="261937" y="176784"/>
                  </a:lnTo>
                  <a:lnTo>
                    <a:pt x="270700" y="176072"/>
                  </a:lnTo>
                  <a:lnTo>
                    <a:pt x="279019" y="173964"/>
                  </a:lnTo>
                  <a:lnTo>
                    <a:pt x="286880" y="170434"/>
                  </a:lnTo>
                  <a:lnTo>
                    <a:pt x="288632" y="169252"/>
                  </a:lnTo>
                  <a:lnTo>
                    <a:pt x="290906" y="167728"/>
                  </a:lnTo>
                  <a:lnTo>
                    <a:pt x="316992" y="134683"/>
                  </a:lnTo>
                  <a:lnTo>
                    <a:pt x="324573" y="105156"/>
                  </a:lnTo>
                  <a:lnTo>
                    <a:pt x="325081" y="95059"/>
                  </a:lnTo>
                  <a:close/>
                </a:path>
                <a:path w="791210" h="177164">
                  <a:moveTo>
                    <a:pt x="451180" y="72529"/>
                  </a:moveTo>
                  <a:lnTo>
                    <a:pt x="448792" y="66573"/>
                  </a:lnTo>
                  <a:lnTo>
                    <a:pt x="448678" y="66344"/>
                  </a:lnTo>
                  <a:lnTo>
                    <a:pt x="447649" y="65532"/>
                  </a:lnTo>
                  <a:lnTo>
                    <a:pt x="443763" y="62382"/>
                  </a:lnTo>
                  <a:lnTo>
                    <a:pt x="438810" y="58483"/>
                  </a:lnTo>
                  <a:lnTo>
                    <a:pt x="431380" y="56476"/>
                  </a:lnTo>
                  <a:lnTo>
                    <a:pt x="430911" y="56476"/>
                  </a:lnTo>
                  <a:lnTo>
                    <a:pt x="430911" y="76479"/>
                  </a:lnTo>
                  <a:lnTo>
                    <a:pt x="430911" y="88671"/>
                  </a:lnTo>
                  <a:lnTo>
                    <a:pt x="428713" y="94576"/>
                  </a:lnTo>
                  <a:lnTo>
                    <a:pt x="424332" y="98869"/>
                  </a:lnTo>
                  <a:lnTo>
                    <a:pt x="419950" y="103251"/>
                  </a:lnTo>
                  <a:lnTo>
                    <a:pt x="375564" y="111252"/>
                  </a:lnTo>
                  <a:lnTo>
                    <a:pt x="378968" y="101333"/>
                  </a:lnTo>
                  <a:lnTo>
                    <a:pt x="404876" y="68681"/>
                  </a:lnTo>
                  <a:lnTo>
                    <a:pt x="417004" y="65532"/>
                  </a:lnTo>
                  <a:lnTo>
                    <a:pt x="421665" y="65620"/>
                  </a:lnTo>
                  <a:lnTo>
                    <a:pt x="425196" y="67056"/>
                  </a:lnTo>
                  <a:lnTo>
                    <a:pt x="427469" y="69811"/>
                  </a:lnTo>
                  <a:lnTo>
                    <a:pt x="429768" y="72669"/>
                  </a:lnTo>
                  <a:lnTo>
                    <a:pt x="430911" y="76479"/>
                  </a:lnTo>
                  <a:lnTo>
                    <a:pt x="430911" y="56476"/>
                  </a:lnTo>
                  <a:lnTo>
                    <a:pt x="393001" y="62953"/>
                  </a:lnTo>
                  <a:lnTo>
                    <a:pt x="361683" y="94005"/>
                  </a:lnTo>
                  <a:lnTo>
                    <a:pt x="350989" y="136017"/>
                  </a:lnTo>
                  <a:lnTo>
                    <a:pt x="351612" y="145173"/>
                  </a:lnTo>
                  <a:lnTo>
                    <a:pt x="379958" y="176123"/>
                  </a:lnTo>
                  <a:lnTo>
                    <a:pt x="388327" y="176784"/>
                  </a:lnTo>
                  <a:lnTo>
                    <a:pt x="396201" y="176364"/>
                  </a:lnTo>
                  <a:lnTo>
                    <a:pt x="434962" y="155536"/>
                  </a:lnTo>
                  <a:lnTo>
                    <a:pt x="440905" y="148971"/>
                  </a:lnTo>
                  <a:lnTo>
                    <a:pt x="433285" y="141732"/>
                  </a:lnTo>
                  <a:lnTo>
                    <a:pt x="426529" y="148590"/>
                  </a:lnTo>
                  <a:lnTo>
                    <a:pt x="420039" y="153543"/>
                  </a:lnTo>
                  <a:lnTo>
                    <a:pt x="407860" y="160020"/>
                  </a:lnTo>
                  <a:lnTo>
                    <a:pt x="401091" y="161632"/>
                  </a:lnTo>
                  <a:lnTo>
                    <a:pt x="393471" y="161544"/>
                  </a:lnTo>
                  <a:lnTo>
                    <a:pt x="385851" y="161632"/>
                  </a:lnTo>
                  <a:lnTo>
                    <a:pt x="380415" y="159727"/>
                  </a:lnTo>
                  <a:lnTo>
                    <a:pt x="373659" y="152209"/>
                  </a:lnTo>
                  <a:lnTo>
                    <a:pt x="371944" y="146113"/>
                  </a:lnTo>
                  <a:lnTo>
                    <a:pt x="371944" y="132016"/>
                  </a:lnTo>
                  <a:lnTo>
                    <a:pt x="372516" y="126873"/>
                  </a:lnTo>
                  <a:lnTo>
                    <a:pt x="373468" y="121920"/>
                  </a:lnTo>
                  <a:lnTo>
                    <a:pt x="391579" y="121323"/>
                  </a:lnTo>
                  <a:lnTo>
                    <a:pt x="407314" y="119430"/>
                  </a:lnTo>
                  <a:lnTo>
                    <a:pt x="420687" y="116217"/>
                  </a:lnTo>
                  <a:lnTo>
                    <a:pt x="431673" y="111721"/>
                  </a:lnTo>
                  <a:lnTo>
                    <a:pt x="432371" y="111252"/>
                  </a:lnTo>
                  <a:lnTo>
                    <a:pt x="440220" y="105994"/>
                  </a:lnTo>
                  <a:lnTo>
                    <a:pt x="446328" y="98933"/>
                  </a:lnTo>
                  <a:lnTo>
                    <a:pt x="449973" y="90563"/>
                  </a:lnTo>
                  <a:lnTo>
                    <a:pt x="451129" y="81343"/>
                  </a:lnTo>
                  <a:lnTo>
                    <a:pt x="451180" y="72529"/>
                  </a:lnTo>
                  <a:close/>
                </a:path>
                <a:path w="791210" h="177164">
                  <a:moveTo>
                    <a:pt x="533869" y="156298"/>
                  </a:moveTo>
                  <a:lnTo>
                    <a:pt x="526923" y="149352"/>
                  </a:lnTo>
                  <a:lnTo>
                    <a:pt x="521868" y="154876"/>
                  </a:lnTo>
                  <a:lnTo>
                    <a:pt x="517956" y="158496"/>
                  </a:lnTo>
                  <a:lnTo>
                    <a:pt x="515112" y="160299"/>
                  </a:lnTo>
                  <a:lnTo>
                    <a:pt x="512343" y="162204"/>
                  </a:lnTo>
                  <a:lnTo>
                    <a:pt x="509778" y="163156"/>
                  </a:lnTo>
                  <a:lnTo>
                    <a:pt x="507301" y="163068"/>
                  </a:lnTo>
                  <a:lnTo>
                    <a:pt x="505015" y="163156"/>
                  </a:lnTo>
                  <a:lnTo>
                    <a:pt x="503389" y="162496"/>
                  </a:lnTo>
                  <a:lnTo>
                    <a:pt x="501205" y="159537"/>
                  </a:lnTo>
                  <a:lnTo>
                    <a:pt x="500634" y="157162"/>
                  </a:lnTo>
                  <a:lnTo>
                    <a:pt x="500722" y="149352"/>
                  </a:lnTo>
                  <a:lnTo>
                    <a:pt x="501573" y="143827"/>
                  </a:lnTo>
                  <a:lnTo>
                    <a:pt x="503301" y="135636"/>
                  </a:lnTo>
                  <a:lnTo>
                    <a:pt x="533590" y="0"/>
                  </a:lnTo>
                  <a:lnTo>
                    <a:pt x="526249" y="0"/>
                  </a:lnTo>
                  <a:lnTo>
                    <a:pt x="495388" y="1524"/>
                  </a:lnTo>
                  <a:lnTo>
                    <a:pt x="493864" y="7620"/>
                  </a:lnTo>
                  <a:lnTo>
                    <a:pt x="498246" y="8001"/>
                  </a:lnTo>
                  <a:lnTo>
                    <a:pt x="501294" y="8382"/>
                  </a:lnTo>
                  <a:lnTo>
                    <a:pt x="502920" y="8940"/>
                  </a:lnTo>
                  <a:lnTo>
                    <a:pt x="504634" y="9525"/>
                  </a:lnTo>
                  <a:lnTo>
                    <a:pt x="505866" y="10477"/>
                  </a:lnTo>
                  <a:lnTo>
                    <a:pt x="506818" y="11709"/>
                  </a:lnTo>
                  <a:lnTo>
                    <a:pt x="507771" y="13042"/>
                  </a:lnTo>
                  <a:lnTo>
                    <a:pt x="508152" y="14859"/>
                  </a:lnTo>
                  <a:lnTo>
                    <a:pt x="508152" y="19431"/>
                  </a:lnTo>
                  <a:lnTo>
                    <a:pt x="507961" y="21907"/>
                  </a:lnTo>
                  <a:lnTo>
                    <a:pt x="507580" y="24384"/>
                  </a:lnTo>
                  <a:lnTo>
                    <a:pt x="507199" y="27051"/>
                  </a:lnTo>
                  <a:lnTo>
                    <a:pt x="506437" y="30480"/>
                  </a:lnTo>
                  <a:lnTo>
                    <a:pt x="505396" y="34671"/>
                  </a:lnTo>
                  <a:lnTo>
                    <a:pt x="483489" y="132486"/>
                  </a:lnTo>
                  <a:lnTo>
                    <a:pt x="481203" y="142963"/>
                  </a:lnTo>
                  <a:lnTo>
                    <a:pt x="480060" y="150876"/>
                  </a:lnTo>
                  <a:lnTo>
                    <a:pt x="480110" y="162496"/>
                  </a:lnTo>
                  <a:lnTo>
                    <a:pt x="481672" y="167259"/>
                  </a:lnTo>
                  <a:lnTo>
                    <a:pt x="488061" y="174967"/>
                  </a:lnTo>
                  <a:lnTo>
                    <a:pt x="492252" y="176784"/>
                  </a:lnTo>
                  <a:lnTo>
                    <a:pt x="503872" y="176784"/>
                  </a:lnTo>
                  <a:lnTo>
                    <a:pt x="509485" y="175348"/>
                  </a:lnTo>
                  <a:lnTo>
                    <a:pt x="514438" y="172491"/>
                  </a:lnTo>
                  <a:lnTo>
                    <a:pt x="519493" y="169633"/>
                  </a:lnTo>
                  <a:lnTo>
                    <a:pt x="525957" y="164299"/>
                  </a:lnTo>
                  <a:lnTo>
                    <a:pt x="527088" y="163156"/>
                  </a:lnTo>
                  <a:lnTo>
                    <a:pt x="533869" y="156298"/>
                  </a:lnTo>
                  <a:close/>
                </a:path>
                <a:path w="791210" h="177164">
                  <a:moveTo>
                    <a:pt x="791146" y="121920"/>
                  </a:moveTo>
                  <a:lnTo>
                    <a:pt x="639889" y="121920"/>
                  </a:lnTo>
                  <a:lnTo>
                    <a:pt x="639889" y="138684"/>
                  </a:lnTo>
                  <a:lnTo>
                    <a:pt x="791146" y="138684"/>
                  </a:lnTo>
                  <a:lnTo>
                    <a:pt x="791146" y="121920"/>
                  </a:lnTo>
                  <a:close/>
                </a:path>
                <a:path w="791210" h="177164">
                  <a:moveTo>
                    <a:pt x="791146" y="68580"/>
                  </a:moveTo>
                  <a:lnTo>
                    <a:pt x="639889" y="68580"/>
                  </a:lnTo>
                  <a:lnTo>
                    <a:pt x="639889" y="85344"/>
                  </a:lnTo>
                  <a:lnTo>
                    <a:pt x="791146" y="85344"/>
                  </a:lnTo>
                  <a:lnTo>
                    <a:pt x="791146" y="6858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96122" y="4177284"/>
              <a:ext cx="108133" cy="1706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51632" y="4703063"/>
              <a:ext cx="151733" cy="1508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06923" y="4703063"/>
              <a:ext cx="151733" cy="1508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085332" y="4771643"/>
              <a:ext cx="556260" cy="17145"/>
            </a:xfrm>
            <a:custGeom>
              <a:avLst/>
              <a:gdLst/>
              <a:ahLst/>
              <a:cxnLst/>
              <a:rect l="l" t="t" r="r" b="b"/>
              <a:pathLst>
                <a:path w="556259" h="17145">
                  <a:moveTo>
                    <a:pt x="556260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556260" y="0"/>
                  </a:lnTo>
                  <a:lnTo>
                    <a:pt x="556260" y="1676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881" y="5193791"/>
              <a:ext cx="157448" cy="2286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702308" y="5218696"/>
              <a:ext cx="151765" cy="156210"/>
            </a:xfrm>
            <a:custGeom>
              <a:avLst/>
              <a:gdLst/>
              <a:ahLst/>
              <a:cxnLst/>
              <a:rect l="l" t="t" r="r" b="b"/>
              <a:pathLst>
                <a:path w="151764" h="156210">
                  <a:moveTo>
                    <a:pt x="151257" y="69850"/>
                  </a:moveTo>
                  <a:lnTo>
                    <a:pt x="84289" y="69850"/>
                  </a:lnTo>
                  <a:lnTo>
                    <a:pt x="84289" y="0"/>
                  </a:lnTo>
                  <a:lnTo>
                    <a:pt x="66865" y="0"/>
                  </a:lnTo>
                  <a:lnTo>
                    <a:pt x="66865" y="69850"/>
                  </a:lnTo>
                  <a:lnTo>
                    <a:pt x="0" y="69850"/>
                  </a:lnTo>
                  <a:lnTo>
                    <a:pt x="0" y="86360"/>
                  </a:lnTo>
                  <a:lnTo>
                    <a:pt x="66865" y="86360"/>
                  </a:lnTo>
                  <a:lnTo>
                    <a:pt x="66865" y="156210"/>
                  </a:lnTo>
                  <a:lnTo>
                    <a:pt x="84289" y="156210"/>
                  </a:lnTo>
                  <a:lnTo>
                    <a:pt x="84289" y="86360"/>
                  </a:lnTo>
                  <a:lnTo>
                    <a:pt x="151257" y="86360"/>
                  </a:lnTo>
                  <a:lnTo>
                    <a:pt x="151257" y="6985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9669" y="5193791"/>
              <a:ext cx="157448" cy="2286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22563" y="5245608"/>
              <a:ext cx="137636" cy="12496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557259" y="5218696"/>
              <a:ext cx="151765" cy="156210"/>
            </a:xfrm>
            <a:custGeom>
              <a:avLst/>
              <a:gdLst/>
              <a:ahLst/>
              <a:cxnLst/>
              <a:rect l="l" t="t" r="r" b="b"/>
              <a:pathLst>
                <a:path w="151764" h="156210">
                  <a:moveTo>
                    <a:pt x="151257" y="69850"/>
                  </a:moveTo>
                  <a:lnTo>
                    <a:pt x="84302" y="69850"/>
                  </a:lnTo>
                  <a:lnTo>
                    <a:pt x="84302" y="0"/>
                  </a:lnTo>
                  <a:lnTo>
                    <a:pt x="66865" y="0"/>
                  </a:lnTo>
                  <a:lnTo>
                    <a:pt x="66865" y="69850"/>
                  </a:lnTo>
                  <a:lnTo>
                    <a:pt x="0" y="69850"/>
                  </a:lnTo>
                  <a:lnTo>
                    <a:pt x="0" y="86360"/>
                  </a:lnTo>
                  <a:lnTo>
                    <a:pt x="66865" y="86360"/>
                  </a:lnTo>
                  <a:lnTo>
                    <a:pt x="66865" y="156210"/>
                  </a:lnTo>
                  <a:lnTo>
                    <a:pt x="84302" y="156210"/>
                  </a:lnTo>
                  <a:lnTo>
                    <a:pt x="84302" y="86360"/>
                  </a:lnTo>
                  <a:lnTo>
                    <a:pt x="151257" y="86360"/>
                  </a:lnTo>
                  <a:lnTo>
                    <a:pt x="151257" y="6985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4633" y="5193791"/>
              <a:ext cx="157448" cy="2286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77527" y="5245608"/>
              <a:ext cx="137636" cy="124968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905276" y="4586735"/>
            <a:ext cx="21793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possible</a:t>
            </a:r>
            <a:r>
              <a:rPr sz="19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iff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;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84747" y="4586735"/>
            <a:ext cx="16611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6555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0	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(because</a:t>
            </a:r>
            <a:r>
              <a:rPr sz="19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04052" y="4586735"/>
            <a:ext cx="6172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&lt;</a:t>
            </a:r>
            <a:r>
              <a:rPr sz="195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0.5)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5276" y="5104877"/>
            <a:ext cx="3829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i.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.,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08766" y="5225298"/>
            <a:ext cx="18326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89280" algn="l"/>
                <a:tab pos="854710" algn="l"/>
                <a:tab pos="1444625" algn="l"/>
                <a:tab pos="1709420" algn="l"/>
              </a:tabLst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𝟎	𝟏	𝟏	𝟐	𝟐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413759" y="5193791"/>
            <a:ext cx="2211070" cy="228600"/>
            <a:chOff x="3413759" y="5193791"/>
            <a:chExt cx="2211070" cy="228600"/>
          </a:xfrm>
        </p:grpSpPr>
        <p:sp>
          <p:nvSpPr>
            <p:cNvPr id="63" name="object 63"/>
            <p:cNvSpPr/>
            <p:nvPr/>
          </p:nvSpPr>
          <p:spPr>
            <a:xfrm>
              <a:off x="3413760" y="5218696"/>
              <a:ext cx="1759585" cy="156210"/>
            </a:xfrm>
            <a:custGeom>
              <a:avLst/>
              <a:gdLst/>
              <a:ahLst/>
              <a:cxnLst/>
              <a:rect l="l" t="t" r="r" b="b"/>
              <a:pathLst>
                <a:path w="1759585" h="156210">
                  <a:moveTo>
                    <a:pt x="151257" y="69850"/>
                  </a:moveTo>
                  <a:lnTo>
                    <a:pt x="84289" y="69850"/>
                  </a:lnTo>
                  <a:lnTo>
                    <a:pt x="84289" y="0"/>
                  </a:lnTo>
                  <a:lnTo>
                    <a:pt x="66865" y="0"/>
                  </a:lnTo>
                  <a:lnTo>
                    <a:pt x="66865" y="69850"/>
                  </a:lnTo>
                  <a:lnTo>
                    <a:pt x="0" y="69850"/>
                  </a:lnTo>
                  <a:lnTo>
                    <a:pt x="0" y="86360"/>
                  </a:lnTo>
                  <a:lnTo>
                    <a:pt x="66865" y="86360"/>
                  </a:lnTo>
                  <a:lnTo>
                    <a:pt x="66865" y="156210"/>
                  </a:lnTo>
                  <a:lnTo>
                    <a:pt x="84289" y="156210"/>
                  </a:lnTo>
                  <a:lnTo>
                    <a:pt x="84289" y="86360"/>
                  </a:lnTo>
                  <a:lnTo>
                    <a:pt x="151257" y="86360"/>
                  </a:lnTo>
                  <a:lnTo>
                    <a:pt x="151257" y="69850"/>
                  </a:lnTo>
                  <a:close/>
                </a:path>
                <a:path w="1759585" h="156210">
                  <a:moveTo>
                    <a:pt x="272783" y="73406"/>
                  </a:moveTo>
                  <a:lnTo>
                    <a:pt x="271360" y="69596"/>
                  </a:lnTo>
                  <a:lnTo>
                    <a:pt x="265544" y="63588"/>
                  </a:lnTo>
                  <a:lnTo>
                    <a:pt x="261924" y="62064"/>
                  </a:lnTo>
                  <a:lnTo>
                    <a:pt x="257543" y="61976"/>
                  </a:lnTo>
                  <a:lnTo>
                    <a:pt x="253161" y="62064"/>
                  </a:lnTo>
                  <a:lnTo>
                    <a:pt x="249542" y="63588"/>
                  </a:lnTo>
                  <a:lnTo>
                    <a:pt x="246684" y="66548"/>
                  </a:lnTo>
                  <a:lnTo>
                    <a:pt x="243827" y="69596"/>
                  </a:lnTo>
                  <a:lnTo>
                    <a:pt x="242303" y="73406"/>
                  </a:lnTo>
                  <a:lnTo>
                    <a:pt x="242303" y="82740"/>
                  </a:lnTo>
                  <a:lnTo>
                    <a:pt x="243827" y="86550"/>
                  </a:lnTo>
                  <a:lnTo>
                    <a:pt x="246684" y="89496"/>
                  </a:lnTo>
                  <a:lnTo>
                    <a:pt x="249542" y="92544"/>
                  </a:lnTo>
                  <a:lnTo>
                    <a:pt x="253161" y="94068"/>
                  </a:lnTo>
                  <a:lnTo>
                    <a:pt x="257543" y="93980"/>
                  </a:lnTo>
                  <a:lnTo>
                    <a:pt x="261924" y="94068"/>
                  </a:lnTo>
                  <a:lnTo>
                    <a:pt x="262153" y="93980"/>
                  </a:lnTo>
                  <a:lnTo>
                    <a:pt x="265544" y="92544"/>
                  </a:lnTo>
                  <a:lnTo>
                    <a:pt x="268401" y="89496"/>
                  </a:lnTo>
                  <a:lnTo>
                    <a:pt x="271360" y="86550"/>
                  </a:lnTo>
                  <a:lnTo>
                    <a:pt x="272783" y="82740"/>
                  </a:lnTo>
                  <a:lnTo>
                    <a:pt x="272783" y="73406"/>
                  </a:lnTo>
                  <a:close/>
                </a:path>
                <a:path w="1759585" h="156210">
                  <a:moveTo>
                    <a:pt x="347459" y="73406"/>
                  </a:moveTo>
                  <a:lnTo>
                    <a:pt x="346036" y="69596"/>
                  </a:lnTo>
                  <a:lnTo>
                    <a:pt x="340220" y="63588"/>
                  </a:lnTo>
                  <a:lnTo>
                    <a:pt x="336600" y="62064"/>
                  </a:lnTo>
                  <a:lnTo>
                    <a:pt x="332219" y="61976"/>
                  </a:lnTo>
                  <a:lnTo>
                    <a:pt x="327837" y="62064"/>
                  </a:lnTo>
                  <a:lnTo>
                    <a:pt x="324218" y="63588"/>
                  </a:lnTo>
                  <a:lnTo>
                    <a:pt x="321360" y="66548"/>
                  </a:lnTo>
                  <a:lnTo>
                    <a:pt x="318503" y="69596"/>
                  </a:lnTo>
                  <a:lnTo>
                    <a:pt x="316979" y="73406"/>
                  </a:lnTo>
                  <a:lnTo>
                    <a:pt x="316979" y="82740"/>
                  </a:lnTo>
                  <a:lnTo>
                    <a:pt x="318503" y="86550"/>
                  </a:lnTo>
                  <a:lnTo>
                    <a:pt x="321360" y="89496"/>
                  </a:lnTo>
                  <a:lnTo>
                    <a:pt x="324218" y="92544"/>
                  </a:lnTo>
                  <a:lnTo>
                    <a:pt x="327837" y="94068"/>
                  </a:lnTo>
                  <a:lnTo>
                    <a:pt x="332219" y="93980"/>
                  </a:lnTo>
                  <a:lnTo>
                    <a:pt x="336600" y="94068"/>
                  </a:lnTo>
                  <a:lnTo>
                    <a:pt x="336829" y="93980"/>
                  </a:lnTo>
                  <a:lnTo>
                    <a:pt x="340220" y="92544"/>
                  </a:lnTo>
                  <a:lnTo>
                    <a:pt x="343077" y="89496"/>
                  </a:lnTo>
                  <a:lnTo>
                    <a:pt x="346036" y="86550"/>
                  </a:lnTo>
                  <a:lnTo>
                    <a:pt x="347459" y="82740"/>
                  </a:lnTo>
                  <a:lnTo>
                    <a:pt x="347459" y="73406"/>
                  </a:lnTo>
                  <a:close/>
                </a:path>
                <a:path w="1759585" h="156210">
                  <a:moveTo>
                    <a:pt x="420611" y="73406"/>
                  </a:moveTo>
                  <a:lnTo>
                    <a:pt x="419188" y="69596"/>
                  </a:lnTo>
                  <a:lnTo>
                    <a:pt x="413372" y="63588"/>
                  </a:lnTo>
                  <a:lnTo>
                    <a:pt x="409752" y="62064"/>
                  </a:lnTo>
                  <a:lnTo>
                    <a:pt x="405371" y="61976"/>
                  </a:lnTo>
                  <a:lnTo>
                    <a:pt x="400989" y="62064"/>
                  </a:lnTo>
                  <a:lnTo>
                    <a:pt x="397370" y="63588"/>
                  </a:lnTo>
                  <a:lnTo>
                    <a:pt x="394512" y="66548"/>
                  </a:lnTo>
                  <a:lnTo>
                    <a:pt x="391655" y="69596"/>
                  </a:lnTo>
                  <a:lnTo>
                    <a:pt x="390131" y="73406"/>
                  </a:lnTo>
                  <a:lnTo>
                    <a:pt x="390131" y="82740"/>
                  </a:lnTo>
                  <a:lnTo>
                    <a:pt x="391655" y="86550"/>
                  </a:lnTo>
                  <a:lnTo>
                    <a:pt x="394512" y="89496"/>
                  </a:lnTo>
                  <a:lnTo>
                    <a:pt x="397370" y="92544"/>
                  </a:lnTo>
                  <a:lnTo>
                    <a:pt x="400989" y="94068"/>
                  </a:lnTo>
                  <a:lnTo>
                    <a:pt x="405371" y="93980"/>
                  </a:lnTo>
                  <a:lnTo>
                    <a:pt x="409752" y="94068"/>
                  </a:lnTo>
                  <a:lnTo>
                    <a:pt x="409981" y="93980"/>
                  </a:lnTo>
                  <a:lnTo>
                    <a:pt x="413372" y="92544"/>
                  </a:lnTo>
                  <a:lnTo>
                    <a:pt x="416229" y="89496"/>
                  </a:lnTo>
                  <a:lnTo>
                    <a:pt x="419188" y="86550"/>
                  </a:lnTo>
                  <a:lnTo>
                    <a:pt x="420611" y="82740"/>
                  </a:lnTo>
                  <a:lnTo>
                    <a:pt x="420611" y="73406"/>
                  </a:lnTo>
                  <a:close/>
                </a:path>
                <a:path w="1759585" h="156210">
                  <a:moveTo>
                    <a:pt x="536448" y="121412"/>
                  </a:moveTo>
                  <a:lnTo>
                    <a:pt x="512064" y="121412"/>
                  </a:lnTo>
                  <a:lnTo>
                    <a:pt x="512064" y="150368"/>
                  </a:lnTo>
                  <a:lnTo>
                    <a:pt x="536448" y="150368"/>
                  </a:lnTo>
                  <a:lnTo>
                    <a:pt x="536448" y="121412"/>
                  </a:lnTo>
                  <a:close/>
                </a:path>
                <a:path w="1759585" h="156210">
                  <a:moveTo>
                    <a:pt x="597408" y="121412"/>
                  </a:moveTo>
                  <a:lnTo>
                    <a:pt x="573024" y="121412"/>
                  </a:lnTo>
                  <a:lnTo>
                    <a:pt x="573024" y="150368"/>
                  </a:lnTo>
                  <a:lnTo>
                    <a:pt x="597408" y="150368"/>
                  </a:lnTo>
                  <a:lnTo>
                    <a:pt x="597408" y="121412"/>
                  </a:lnTo>
                  <a:close/>
                </a:path>
                <a:path w="1759585" h="156210">
                  <a:moveTo>
                    <a:pt x="658368" y="121412"/>
                  </a:moveTo>
                  <a:lnTo>
                    <a:pt x="633984" y="121412"/>
                  </a:lnTo>
                  <a:lnTo>
                    <a:pt x="633984" y="150368"/>
                  </a:lnTo>
                  <a:lnTo>
                    <a:pt x="658368" y="150368"/>
                  </a:lnTo>
                  <a:lnTo>
                    <a:pt x="658368" y="121412"/>
                  </a:lnTo>
                  <a:close/>
                </a:path>
                <a:path w="1759585" h="156210">
                  <a:moveTo>
                    <a:pt x="766572" y="121412"/>
                  </a:moveTo>
                  <a:lnTo>
                    <a:pt x="742188" y="121412"/>
                  </a:lnTo>
                  <a:lnTo>
                    <a:pt x="742188" y="150368"/>
                  </a:lnTo>
                  <a:lnTo>
                    <a:pt x="766572" y="150368"/>
                  </a:lnTo>
                  <a:lnTo>
                    <a:pt x="766572" y="121412"/>
                  </a:lnTo>
                  <a:close/>
                </a:path>
                <a:path w="1759585" h="156210">
                  <a:moveTo>
                    <a:pt x="827532" y="121412"/>
                  </a:moveTo>
                  <a:lnTo>
                    <a:pt x="803148" y="121412"/>
                  </a:lnTo>
                  <a:lnTo>
                    <a:pt x="803148" y="150368"/>
                  </a:lnTo>
                  <a:lnTo>
                    <a:pt x="827532" y="150368"/>
                  </a:lnTo>
                  <a:lnTo>
                    <a:pt x="827532" y="121412"/>
                  </a:lnTo>
                  <a:close/>
                </a:path>
                <a:path w="1759585" h="156210">
                  <a:moveTo>
                    <a:pt x="888492" y="121412"/>
                  </a:moveTo>
                  <a:lnTo>
                    <a:pt x="864108" y="121412"/>
                  </a:lnTo>
                  <a:lnTo>
                    <a:pt x="864108" y="150368"/>
                  </a:lnTo>
                  <a:lnTo>
                    <a:pt x="888492" y="150368"/>
                  </a:lnTo>
                  <a:lnTo>
                    <a:pt x="888492" y="121412"/>
                  </a:lnTo>
                  <a:close/>
                </a:path>
                <a:path w="1759585" h="156210">
                  <a:moveTo>
                    <a:pt x="996696" y="121412"/>
                  </a:moveTo>
                  <a:lnTo>
                    <a:pt x="972312" y="121412"/>
                  </a:lnTo>
                  <a:lnTo>
                    <a:pt x="972312" y="150368"/>
                  </a:lnTo>
                  <a:lnTo>
                    <a:pt x="996696" y="150368"/>
                  </a:lnTo>
                  <a:lnTo>
                    <a:pt x="996696" y="121412"/>
                  </a:lnTo>
                  <a:close/>
                </a:path>
                <a:path w="1759585" h="156210">
                  <a:moveTo>
                    <a:pt x="1057656" y="121412"/>
                  </a:moveTo>
                  <a:lnTo>
                    <a:pt x="1033272" y="121412"/>
                  </a:lnTo>
                  <a:lnTo>
                    <a:pt x="1033272" y="150368"/>
                  </a:lnTo>
                  <a:lnTo>
                    <a:pt x="1057656" y="150368"/>
                  </a:lnTo>
                  <a:lnTo>
                    <a:pt x="1057656" y="121412"/>
                  </a:lnTo>
                  <a:close/>
                </a:path>
                <a:path w="1759585" h="156210">
                  <a:moveTo>
                    <a:pt x="1118616" y="121412"/>
                  </a:moveTo>
                  <a:lnTo>
                    <a:pt x="1094232" y="121412"/>
                  </a:lnTo>
                  <a:lnTo>
                    <a:pt x="1094232" y="150368"/>
                  </a:lnTo>
                  <a:lnTo>
                    <a:pt x="1118616" y="150368"/>
                  </a:lnTo>
                  <a:lnTo>
                    <a:pt x="1118616" y="121412"/>
                  </a:lnTo>
                  <a:close/>
                </a:path>
                <a:path w="1759585" h="156210">
                  <a:moveTo>
                    <a:pt x="1228331" y="121412"/>
                  </a:moveTo>
                  <a:lnTo>
                    <a:pt x="1203947" y="121412"/>
                  </a:lnTo>
                  <a:lnTo>
                    <a:pt x="1203947" y="150368"/>
                  </a:lnTo>
                  <a:lnTo>
                    <a:pt x="1228331" y="150368"/>
                  </a:lnTo>
                  <a:lnTo>
                    <a:pt x="1228331" y="121412"/>
                  </a:lnTo>
                  <a:close/>
                </a:path>
                <a:path w="1759585" h="156210">
                  <a:moveTo>
                    <a:pt x="1289291" y="121412"/>
                  </a:moveTo>
                  <a:lnTo>
                    <a:pt x="1264907" y="121412"/>
                  </a:lnTo>
                  <a:lnTo>
                    <a:pt x="1264907" y="150368"/>
                  </a:lnTo>
                  <a:lnTo>
                    <a:pt x="1289291" y="150368"/>
                  </a:lnTo>
                  <a:lnTo>
                    <a:pt x="1289291" y="121412"/>
                  </a:lnTo>
                  <a:close/>
                </a:path>
                <a:path w="1759585" h="156210">
                  <a:moveTo>
                    <a:pt x="1350251" y="121412"/>
                  </a:moveTo>
                  <a:lnTo>
                    <a:pt x="1325867" y="121412"/>
                  </a:lnTo>
                  <a:lnTo>
                    <a:pt x="1325867" y="150368"/>
                  </a:lnTo>
                  <a:lnTo>
                    <a:pt x="1350251" y="150368"/>
                  </a:lnTo>
                  <a:lnTo>
                    <a:pt x="1350251" y="121412"/>
                  </a:lnTo>
                  <a:close/>
                </a:path>
                <a:path w="1759585" h="156210">
                  <a:moveTo>
                    <a:pt x="1441704" y="121412"/>
                  </a:moveTo>
                  <a:lnTo>
                    <a:pt x="1417320" y="121412"/>
                  </a:lnTo>
                  <a:lnTo>
                    <a:pt x="1417320" y="150355"/>
                  </a:lnTo>
                  <a:lnTo>
                    <a:pt x="1441704" y="150355"/>
                  </a:lnTo>
                  <a:lnTo>
                    <a:pt x="1441704" y="121412"/>
                  </a:lnTo>
                  <a:close/>
                </a:path>
                <a:path w="1759585" h="156210">
                  <a:moveTo>
                    <a:pt x="1534668" y="121412"/>
                  </a:moveTo>
                  <a:lnTo>
                    <a:pt x="1510284" y="121412"/>
                  </a:lnTo>
                  <a:lnTo>
                    <a:pt x="1510284" y="150355"/>
                  </a:lnTo>
                  <a:lnTo>
                    <a:pt x="1534668" y="150355"/>
                  </a:lnTo>
                  <a:lnTo>
                    <a:pt x="1534668" y="121412"/>
                  </a:lnTo>
                  <a:close/>
                </a:path>
                <a:path w="1759585" h="156210">
                  <a:moveTo>
                    <a:pt x="1759064" y="69850"/>
                  </a:moveTo>
                  <a:lnTo>
                    <a:pt x="1692109" y="69850"/>
                  </a:lnTo>
                  <a:lnTo>
                    <a:pt x="1692109" y="0"/>
                  </a:lnTo>
                  <a:lnTo>
                    <a:pt x="1674672" y="0"/>
                  </a:lnTo>
                  <a:lnTo>
                    <a:pt x="1674672" y="69850"/>
                  </a:lnTo>
                  <a:lnTo>
                    <a:pt x="1607807" y="69850"/>
                  </a:lnTo>
                  <a:lnTo>
                    <a:pt x="1607807" y="86360"/>
                  </a:lnTo>
                  <a:lnTo>
                    <a:pt x="1674672" y="86360"/>
                  </a:lnTo>
                  <a:lnTo>
                    <a:pt x="1674672" y="156210"/>
                  </a:lnTo>
                  <a:lnTo>
                    <a:pt x="1692109" y="156210"/>
                  </a:lnTo>
                  <a:lnTo>
                    <a:pt x="1692109" y="86360"/>
                  </a:lnTo>
                  <a:lnTo>
                    <a:pt x="1759064" y="86360"/>
                  </a:lnTo>
                  <a:lnTo>
                    <a:pt x="1759064" y="6985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2553" y="5193791"/>
              <a:ext cx="157448" cy="2286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86971" y="5245608"/>
              <a:ext cx="137636" cy="124968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338586" y="4586735"/>
            <a:ext cx="69723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950" spc="4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tabLst>
                <a:tab pos="288925" algn="l"/>
              </a:tabLst>
            </a:pPr>
            <a:r>
              <a:rPr sz="1450" spc="-10" dirty="0">
                <a:solidFill>
                  <a:srgbClr val="3F3F3F"/>
                </a:solidFill>
                <a:latin typeface="Cambria Math"/>
                <a:cs typeface="Cambria Math"/>
              </a:rPr>
              <a:t>𝒌	𝒌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33871" y="5221223"/>
            <a:ext cx="151733" cy="150875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6041656" y="4452662"/>
            <a:ext cx="631825" cy="9798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520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5080" algn="ctr">
              <a:lnSpc>
                <a:spcPct val="100000"/>
              </a:lnSpc>
              <a:spcBef>
                <a:spcPts val="420"/>
              </a:spcBef>
            </a:pP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725" spc="15" baseline="21739" dirty="0">
                <a:solidFill>
                  <a:srgbClr val="3F3F3F"/>
                </a:solidFill>
                <a:latin typeface="Cambria Math"/>
                <a:cs typeface="Cambria Math"/>
              </a:rPr>
              <a:t>—z</a:t>
            </a:r>
            <a:endParaRPr sz="1725" baseline="21739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844"/>
              </a:spcBef>
            </a:pP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297" y="685800"/>
            <a:ext cx="863237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5" dirty="0"/>
              <a:t>Decision</a:t>
            </a:r>
            <a:r>
              <a:rPr sz="4200" spc="-114" dirty="0"/>
              <a:t> </a:t>
            </a:r>
            <a:r>
              <a:rPr sz="4200" spc="-60" dirty="0"/>
              <a:t>Boundary</a:t>
            </a:r>
            <a:r>
              <a:rPr sz="4200" spc="-80" dirty="0"/>
              <a:t> </a:t>
            </a:r>
            <a:r>
              <a:rPr sz="4200" spc="-70" dirty="0"/>
              <a:t>Contd…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2581656"/>
            <a:ext cx="4130040" cy="3694429"/>
          </a:xfrm>
          <a:custGeom>
            <a:avLst/>
            <a:gdLst/>
            <a:ahLst/>
            <a:cxnLst/>
            <a:rect l="l" t="t" r="r" b="b"/>
            <a:pathLst>
              <a:path w="4130040" h="3694429">
                <a:moveTo>
                  <a:pt x="0" y="0"/>
                </a:moveTo>
                <a:lnTo>
                  <a:pt x="4130039" y="0"/>
                </a:lnTo>
                <a:lnTo>
                  <a:pt x="4130039" y="3694175"/>
                </a:lnTo>
                <a:lnTo>
                  <a:pt x="0" y="3694175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3478" y="2550703"/>
            <a:ext cx="4207510" cy="6477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01600" marR="43180" indent="-76835" algn="just">
              <a:lnSpc>
                <a:spcPct val="81000"/>
              </a:lnSpc>
              <a:spcBef>
                <a:spcPts val="475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17475" algn="l"/>
              </a:tabLst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55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figures</a:t>
            </a:r>
            <a:r>
              <a:rPr sz="155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55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below, 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depending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upon the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age (x</a:t>
            </a:r>
            <a:r>
              <a:rPr sz="1575" spc="7" baseline="-21164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)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and length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 hair(x</a:t>
            </a:r>
            <a:r>
              <a:rPr sz="1575" spc="7" baseline="-21164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)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person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classified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male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(1)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female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(0).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355" y="3648455"/>
            <a:ext cx="242316" cy="1844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7408" y="3583922"/>
            <a:ext cx="11303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942340" algn="l"/>
              </a:tabLst>
            </a:pPr>
            <a:r>
              <a:rPr sz="1550" spc="4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67" baseline="28985" dirty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r>
              <a:rPr sz="1725" spc="345" baseline="289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550" spc="3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878" y="3270028"/>
            <a:ext cx="2971165" cy="4286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1605" indent="-142240">
              <a:lnSpc>
                <a:spcPts val="1570"/>
              </a:lnSpc>
              <a:spcBef>
                <a:spcPts val="120"/>
              </a:spcBef>
              <a:buClr>
                <a:srgbClr val="E48311"/>
              </a:buClr>
              <a:buFont typeface="Wingdings"/>
              <a:buChar char=""/>
              <a:tabLst>
                <a:tab pos="142240" algn="l"/>
              </a:tabLst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hypothesis</a:t>
            </a:r>
            <a:r>
              <a:rPr sz="15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will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be:</a:t>
            </a:r>
            <a:endParaRPr sz="1550">
              <a:latin typeface="Times New Roman"/>
              <a:cs typeface="Times New Roman"/>
            </a:endParaRPr>
          </a:p>
          <a:p>
            <a:pPr marR="281305" algn="r">
              <a:lnSpc>
                <a:spcPts val="1570"/>
              </a:lnSpc>
            </a:pP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0603" y="3664711"/>
            <a:ext cx="179514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325" spc="15" baseline="-1612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325" spc="-22" baseline="-161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22" baseline="-16129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325" baseline="-161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104" baseline="-16129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–(β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+β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+β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6039" y="3733800"/>
            <a:ext cx="1739264" cy="13970"/>
          </a:xfrm>
          <a:custGeom>
            <a:avLst/>
            <a:gdLst/>
            <a:ahLst/>
            <a:cxnLst/>
            <a:rect l="l" t="t" r="r" b="b"/>
            <a:pathLst>
              <a:path w="1739264" h="13970">
                <a:moveTo>
                  <a:pt x="1738883" y="13716"/>
                </a:moveTo>
                <a:lnTo>
                  <a:pt x="0" y="13716"/>
                </a:lnTo>
                <a:lnTo>
                  <a:pt x="0" y="0"/>
                </a:lnTo>
                <a:lnTo>
                  <a:pt x="1738883" y="0"/>
                </a:lnTo>
                <a:lnTo>
                  <a:pt x="1738883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3478" y="3896608"/>
            <a:ext cx="419417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894080">
              <a:lnSpc>
                <a:spcPct val="1432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67640" algn="l"/>
              </a:tabLst>
            </a:pP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Now,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5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labelled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male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(1) </a:t>
            </a:r>
            <a:r>
              <a:rPr sz="1550" spc="-3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34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≥</a:t>
            </a:r>
            <a:r>
              <a:rPr sz="15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550">
              <a:latin typeface="Cambria Math"/>
              <a:cs typeface="Cambria Math"/>
            </a:endParaRPr>
          </a:p>
          <a:p>
            <a:pPr marL="25400">
              <a:lnSpc>
                <a:spcPts val="1685"/>
              </a:lnSpc>
              <a:spcBef>
                <a:spcPts val="790"/>
              </a:spcBef>
            </a:pP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i.e.,</a:t>
            </a:r>
            <a:r>
              <a:rPr sz="155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all</a:t>
            </a:r>
            <a:r>
              <a:rPr sz="15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5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above</a:t>
            </a:r>
            <a:r>
              <a:rPr sz="15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5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5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5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20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22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22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55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ts val="1685"/>
              </a:lnSpc>
            </a:pP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725" baseline="-14492">
              <a:latin typeface="Cambria Math"/>
              <a:cs typeface="Cambria Math"/>
            </a:endParaRPr>
          </a:p>
          <a:p>
            <a:pPr marL="25400" marR="942340">
              <a:lnSpc>
                <a:spcPts val="2660"/>
              </a:lnSpc>
              <a:spcBef>
                <a:spcPts val="215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17475" algn="l"/>
              </a:tabLst>
            </a:pP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Now,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5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labelled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male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(1) </a:t>
            </a:r>
            <a:r>
              <a:rPr sz="1550" spc="-3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34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&lt;</a:t>
            </a:r>
            <a:r>
              <a:rPr sz="15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55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i.e.,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all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550" spc="3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below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line 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22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22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36286" y="2724150"/>
            <a:ext cx="3637915" cy="3119755"/>
            <a:chOff x="5336286" y="2724150"/>
            <a:chExt cx="3637915" cy="31197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4668" y="2854812"/>
              <a:ext cx="3607999" cy="28277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40096" y="2727960"/>
              <a:ext cx="3630295" cy="3112135"/>
            </a:xfrm>
            <a:custGeom>
              <a:avLst/>
              <a:gdLst/>
              <a:ahLst/>
              <a:cxnLst/>
              <a:rect l="l" t="t" r="r" b="b"/>
              <a:pathLst>
                <a:path w="3630295" h="3112135">
                  <a:moveTo>
                    <a:pt x="0" y="0"/>
                  </a:moveTo>
                  <a:lnTo>
                    <a:pt x="3630167" y="0"/>
                  </a:lnTo>
                  <a:lnTo>
                    <a:pt x="3630167" y="3112008"/>
                  </a:lnTo>
                  <a:lnTo>
                    <a:pt x="0" y="3112008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32757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5" dirty="0"/>
              <a:t>Decision</a:t>
            </a:r>
            <a:r>
              <a:rPr sz="4200" spc="-114" dirty="0"/>
              <a:t> </a:t>
            </a:r>
            <a:r>
              <a:rPr sz="4200" spc="-60" dirty="0"/>
              <a:t>Boundary</a:t>
            </a:r>
            <a:r>
              <a:rPr sz="4200" spc="-80" dirty="0"/>
              <a:t> </a:t>
            </a:r>
            <a:r>
              <a:rPr sz="4200" spc="-7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8325484" cy="4443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6350" indent="-76200" algn="just">
              <a:lnSpc>
                <a:spcPct val="1420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spc="3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decision</a:t>
            </a:r>
            <a:r>
              <a:rPr sz="24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boundary</a:t>
            </a:r>
            <a:r>
              <a:rPr sz="24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may</a:t>
            </a:r>
            <a:r>
              <a:rPr sz="24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2400" spc="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2400" spc="3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2400" spc="3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shape</a:t>
            </a:r>
            <a:r>
              <a:rPr sz="2400" spc="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2400" spc="3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2400" spc="3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non</a:t>
            </a:r>
            <a:r>
              <a:rPr sz="24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2400" spc="3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(depending </a:t>
            </a:r>
            <a:r>
              <a:rPr sz="240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upon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choose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sigmoid</a:t>
            </a:r>
            <a:r>
              <a:rPr sz="24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function).</a:t>
            </a:r>
            <a:endParaRPr sz="2400" dirty="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ct val="1420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decision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boundary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insensitive to </a:t>
            </a: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balanced or imbalanced </a:t>
            </a:r>
            <a:r>
              <a:rPr sz="240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data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characteristic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hypothesis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function.</a:t>
            </a:r>
            <a:endParaRPr sz="2400" dirty="0">
              <a:latin typeface="Times New Roman"/>
              <a:cs typeface="Times New Roman"/>
            </a:endParaRPr>
          </a:p>
          <a:p>
            <a:pPr marL="88265" marR="5715" indent="-76200" algn="just">
              <a:lnSpc>
                <a:spcPct val="142300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example, for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the purchase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labeling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 discussed in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slides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6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7,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logistic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regression will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classify correctly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both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cases 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(as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shown in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figures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next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slide).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762000"/>
            <a:ext cx="825137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5" dirty="0"/>
              <a:t>Decision</a:t>
            </a:r>
            <a:r>
              <a:rPr sz="4200" spc="-114" dirty="0"/>
              <a:t> </a:t>
            </a:r>
            <a:r>
              <a:rPr sz="4200" spc="-60" dirty="0"/>
              <a:t>Boundary</a:t>
            </a:r>
            <a:r>
              <a:rPr sz="4200" spc="-80" dirty="0"/>
              <a:t> </a:t>
            </a:r>
            <a:r>
              <a:rPr sz="4200" spc="-7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049" y="2133600"/>
            <a:ext cx="3680460" cy="13933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25805" marR="5080" indent="-292735">
              <a:lnSpc>
                <a:spcPts val="1789"/>
              </a:lnSpc>
              <a:spcBef>
                <a:spcPts val="325"/>
              </a:spcBef>
            </a:pPr>
            <a:r>
              <a:rPr sz="2200" spc="-10" dirty="0">
                <a:solidFill>
                  <a:srgbClr val="627052"/>
                </a:solidFill>
                <a:latin typeface="Calibri"/>
                <a:cs typeface="Calibri"/>
              </a:rPr>
              <a:t>LOGISTIC </a:t>
            </a:r>
            <a:r>
              <a:rPr sz="2200" spc="-5" dirty="0">
                <a:solidFill>
                  <a:srgbClr val="627052"/>
                </a:solidFill>
                <a:latin typeface="Calibri"/>
                <a:cs typeface="Calibri"/>
              </a:rPr>
              <a:t>REGRESSION </a:t>
            </a:r>
            <a:r>
              <a:rPr sz="2200" dirty="0">
                <a:solidFill>
                  <a:srgbClr val="627052"/>
                </a:solidFill>
                <a:latin typeface="Calibri"/>
                <a:cs typeface="Calibri"/>
              </a:rPr>
              <a:t>MODEL </a:t>
            </a:r>
            <a:r>
              <a:rPr sz="2200" spc="-15" dirty="0">
                <a:solidFill>
                  <a:srgbClr val="627052"/>
                </a:solidFill>
                <a:latin typeface="Calibri"/>
                <a:cs typeface="Calibri"/>
              </a:rPr>
              <a:t>FOR </a:t>
            </a:r>
            <a:r>
              <a:rPr sz="2200" spc="5" dirty="0">
                <a:solidFill>
                  <a:srgbClr val="627052"/>
                </a:solidFill>
                <a:latin typeface="Calibri"/>
                <a:cs typeface="Calibri"/>
              </a:rPr>
              <a:t>20 </a:t>
            </a:r>
            <a:r>
              <a:rPr sz="2200" spc="-36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27052"/>
                </a:solidFill>
                <a:latin typeface="Calibri"/>
                <a:cs typeface="Calibri"/>
              </a:rPr>
              <a:t>CUSTOMERS</a:t>
            </a:r>
            <a:r>
              <a:rPr sz="2200" spc="-2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27052"/>
                </a:solidFill>
                <a:latin typeface="Calibri"/>
                <a:cs typeface="Calibri"/>
              </a:rPr>
              <a:t>(BALANCED</a:t>
            </a:r>
            <a:r>
              <a:rPr sz="2200" spc="-4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627052"/>
                </a:solidFill>
                <a:latin typeface="Calibri"/>
                <a:cs typeface="Calibri"/>
              </a:rPr>
              <a:t>DATA)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10" dirty="0">
                <a:solidFill>
                  <a:srgbClr val="E48311"/>
                </a:solidFill>
                <a:latin typeface="Wingdings"/>
                <a:cs typeface="Wingdings"/>
              </a:rPr>
              <a:t></a:t>
            </a:r>
            <a:endParaRPr sz="220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9223" y="2066193"/>
            <a:ext cx="3259454" cy="98180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9230" marR="5080" indent="-177165">
              <a:lnSpc>
                <a:spcPts val="1789"/>
              </a:lnSpc>
              <a:spcBef>
                <a:spcPts val="325"/>
              </a:spcBef>
            </a:pPr>
            <a:r>
              <a:rPr sz="2200" spc="-10" dirty="0">
                <a:solidFill>
                  <a:srgbClr val="627052"/>
                </a:solidFill>
                <a:latin typeface="Calibri"/>
                <a:cs typeface="Calibri"/>
              </a:rPr>
              <a:t>LOGISTIC </a:t>
            </a:r>
            <a:r>
              <a:rPr sz="2200" spc="-5" dirty="0">
                <a:solidFill>
                  <a:srgbClr val="627052"/>
                </a:solidFill>
                <a:latin typeface="Calibri"/>
                <a:cs typeface="Calibri"/>
              </a:rPr>
              <a:t>REGRESSION </a:t>
            </a:r>
            <a:r>
              <a:rPr sz="2200" dirty="0">
                <a:solidFill>
                  <a:srgbClr val="627052"/>
                </a:solidFill>
                <a:latin typeface="Calibri"/>
                <a:cs typeface="Calibri"/>
              </a:rPr>
              <a:t>MODEL </a:t>
            </a:r>
            <a:r>
              <a:rPr sz="2200" spc="-15" dirty="0">
                <a:solidFill>
                  <a:srgbClr val="627052"/>
                </a:solidFill>
                <a:latin typeface="Calibri"/>
                <a:cs typeface="Calibri"/>
              </a:rPr>
              <a:t>FOR </a:t>
            </a:r>
            <a:r>
              <a:rPr sz="2200" spc="5" dirty="0">
                <a:solidFill>
                  <a:srgbClr val="627052"/>
                </a:solidFill>
                <a:latin typeface="Calibri"/>
                <a:cs typeface="Calibri"/>
              </a:rPr>
              <a:t>30 </a:t>
            </a:r>
            <a:r>
              <a:rPr sz="2200" spc="-36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27052"/>
                </a:solidFill>
                <a:latin typeface="Calibri"/>
                <a:cs typeface="Calibri"/>
              </a:rPr>
              <a:t>CUSTOMERS</a:t>
            </a:r>
            <a:r>
              <a:rPr sz="2200" spc="-2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27052"/>
                </a:solidFill>
                <a:latin typeface="Calibri"/>
                <a:cs typeface="Calibri"/>
              </a:rPr>
              <a:t>(IMBALANCED</a:t>
            </a:r>
            <a:r>
              <a:rPr sz="2200" spc="-6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rgbClr val="627052"/>
                </a:solidFill>
                <a:latin typeface="Calibri"/>
                <a:cs typeface="Calibri"/>
              </a:rPr>
              <a:t>DATA)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83" y="3180588"/>
            <a:ext cx="3904488" cy="2699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7317" y="3247127"/>
            <a:ext cx="3992817" cy="25950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40" y="533400"/>
            <a:ext cx="863237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5" dirty="0"/>
              <a:t>Logistic</a:t>
            </a:r>
            <a:r>
              <a:rPr sz="4200" spc="-140" dirty="0"/>
              <a:t> </a:t>
            </a:r>
            <a:r>
              <a:rPr sz="4200" spc="-65" dirty="0"/>
              <a:t>Regression-</a:t>
            </a:r>
            <a:r>
              <a:rPr sz="4200" spc="-105" dirty="0"/>
              <a:t> </a:t>
            </a:r>
            <a:r>
              <a:rPr sz="4200" spc="-50" dirty="0"/>
              <a:t>Cost</a:t>
            </a:r>
            <a:r>
              <a:rPr sz="4200" spc="-110" dirty="0"/>
              <a:t> </a:t>
            </a:r>
            <a:r>
              <a:rPr sz="4200" spc="-5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4074160" cy="3537585"/>
          </a:xfrm>
          <a:custGeom>
            <a:avLst/>
            <a:gdLst/>
            <a:ahLst/>
            <a:cxnLst/>
            <a:rect l="l" t="t" r="r" b="b"/>
            <a:pathLst>
              <a:path w="4074160" h="3537585">
                <a:moveTo>
                  <a:pt x="0" y="0"/>
                </a:moveTo>
                <a:lnTo>
                  <a:pt x="4073651" y="0"/>
                </a:lnTo>
                <a:lnTo>
                  <a:pt x="4073651" y="3537204"/>
                </a:lnTo>
                <a:lnTo>
                  <a:pt x="0" y="3537204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5275" y="5319761"/>
            <a:ext cx="939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0667" y="5362955"/>
            <a:ext cx="3034665" cy="372110"/>
          </a:xfrm>
          <a:custGeom>
            <a:avLst/>
            <a:gdLst/>
            <a:ahLst/>
            <a:cxnLst/>
            <a:rect l="l" t="t" r="r" b="b"/>
            <a:pathLst>
              <a:path w="3034665" h="372110">
                <a:moveTo>
                  <a:pt x="86880" y="179832"/>
                </a:moveTo>
                <a:lnTo>
                  <a:pt x="0" y="179832"/>
                </a:lnTo>
                <a:lnTo>
                  <a:pt x="0" y="188988"/>
                </a:lnTo>
                <a:lnTo>
                  <a:pt x="86880" y="188988"/>
                </a:lnTo>
                <a:lnTo>
                  <a:pt x="86880" y="179832"/>
                </a:lnTo>
                <a:close/>
              </a:path>
              <a:path w="3034665" h="372110">
                <a:moveTo>
                  <a:pt x="408444" y="4572"/>
                </a:moveTo>
                <a:lnTo>
                  <a:pt x="379107" y="31051"/>
                </a:lnTo>
                <a:lnTo>
                  <a:pt x="359676" y="74676"/>
                </a:lnTo>
                <a:lnTo>
                  <a:pt x="345960" y="127444"/>
                </a:lnTo>
                <a:lnTo>
                  <a:pt x="341388" y="185928"/>
                </a:lnTo>
                <a:lnTo>
                  <a:pt x="342531" y="215315"/>
                </a:lnTo>
                <a:lnTo>
                  <a:pt x="351675" y="271233"/>
                </a:lnTo>
                <a:lnTo>
                  <a:pt x="368528" y="320636"/>
                </a:lnTo>
                <a:lnTo>
                  <a:pt x="391388" y="357835"/>
                </a:lnTo>
                <a:lnTo>
                  <a:pt x="405396" y="371856"/>
                </a:lnTo>
                <a:lnTo>
                  <a:pt x="408444" y="367284"/>
                </a:lnTo>
                <a:lnTo>
                  <a:pt x="396697" y="353047"/>
                </a:lnTo>
                <a:lnTo>
                  <a:pt x="386537" y="335661"/>
                </a:lnTo>
                <a:lnTo>
                  <a:pt x="370344" y="292608"/>
                </a:lnTo>
                <a:lnTo>
                  <a:pt x="360057" y="240982"/>
                </a:lnTo>
                <a:lnTo>
                  <a:pt x="356628" y="185928"/>
                </a:lnTo>
                <a:lnTo>
                  <a:pt x="357479" y="156806"/>
                </a:lnTo>
                <a:lnTo>
                  <a:pt x="364337" y="102565"/>
                </a:lnTo>
                <a:lnTo>
                  <a:pt x="377786" y="55156"/>
                </a:lnTo>
                <a:lnTo>
                  <a:pt x="396697" y="18580"/>
                </a:lnTo>
                <a:lnTo>
                  <a:pt x="408444" y="4572"/>
                </a:lnTo>
                <a:close/>
              </a:path>
              <a:path w="3034665" h="372110">
                <a:moveTo>
                  <a:pt x="3034296" y="185928"/>
                </a:moveTo>
                <a:lnTo>
                  <a:pt x="3029724" y="127444"/>
                </a:lnTo>
                <a:lnTo>
                  <a:pt x="3016008" y="74676"/>
                </a:lnTo>
                <a:lnTo>
                  <a:pt x="2996577" y="31051"/>
                </a:lnTo>
                <a:lnTo>
                  <a:pt x="2970288" y="0"/>
                </a:lnTo>
                <a:lnTo>
                  <a:pt x="2967240" y="4572"/>
                </a:lnTo>
                <a:lnTo>
                  <a:pt x="2978975" y="18580"/>
                </a:lnTo>
                <a:lnTo>
                  <a:pt x="2989148" y="35433"/>
                </a:lnTo>
                <a:lnTo>
                  <a:pt x="3005340" y="77724"/>
                </a:lnTo>
                <a:lnTo>
                  <a:pt x="3015627" y="128968"/>
                </a:lnTo>
                <a:lnTo>
                  <a:pt x="3019056" y="185928"/>
                </a:lnTo>
                <a:lnTo>
                  <a:pt x="3018193" y="213956"/>
                </a:lnTo>
                <a:lnTo>
                  <a:pt x="3011335" y="267157"/>
                </a:lnTo>
                <a:lnTo>
                  <a:pt x="2997885" y="315429"/>
                </a:lnTo>
                <a:lnTo>
                  <a:pt x="2978975" y="353047"/>
                </a:lnTo>
                <a:lnTo>
                  <a:pt x="2967240" y="367284"/>
                </a:lnTo>
                <a:lnTo>
                  <a:pt x="2970288" y="371856"/>
                </a:lnTo>
                <a:lnTo>
                  <a:pt x="2996577" y="340804"/>
                </a:lnTo>
                <a:lnTo>
                  <a:pt x="3016008" y="297180"/>
                </a:lnTo>
                <a:lnTo>
                  <a:pt x="3029724" y="243840"/>
                </a:lnTo>
                <a:lnTo>
                  <a:pt x="3033153" y="215315"/>
                </a:lnTo>
                <a:lnTo>
                  <a:pt x="3034296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1355" y="5319761"/>
            <a:ext cx="260477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algn="ctr">
              <a:lnSpc>
                <a:spcPts val="1350"/>
              </a:lnSpc>
              <a:spcBef>
                <a:spcPts val="100"/>
              </a:spcBef>
            </a:pPr>
            <a:r>
              <a:rPr sz="1150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  <a:p>
            <a:pPr marL="25400">
              <a:lnSpc>
                <a:spcPts val="1350"/>
              </a:lnSpc>
            </a:pPr>
            <a:r>
              <a:rPr sz="1725" spc="-52" baseline="21739" dirty="0">
                <a:latin typeface="Cambria Math"/>
                <a:cs typeface="Cambria Math"/>
              </a:rPr>
              <a:t>𝑦</a:t>
            </a:r>
            <a:r>
              <a:rPr sz="1275" spc="82" baseline="13071" dirty="0">
                <a:latin typeface="Cambria Math"/>
                <a:cs typeface="Cambria Math"/>
              </a:rPr>
              <a:t>i</a:t>
            </a:r>
            <a:r>
              <a:rPr sz="1275" baseline="13071" dirty="0">
                <a:latin typeface="Cambria Math"/>
                <a:cs typeface="Cambria Math"/>
              </a:rPr>
              <a:t> </a:t>
            </a:r>
            <a:r>
              <a:rPr sz="1275" spc="-67" baseline="13071" dirty="0">
                <a:latin typeface="Cambria Math"/>
                <a:cs typeface="Cambria Math"/>
              </a:rPr>
              <a:t> </a:t>
            </a:r>
            <a:r>
              <a:rPr sz="1725" spc="-330" baseline="21739" dirty="0">
                <a:latin typeface="Cambria Math"/>
                <a:cs typeface="Cambria Math"/>
              </a:rPr>
              <a:t>−</a:t>
            </a:r>
            <a:r>
              <a:rPr sz="1725" spc="15" baseline="21739" dirty="0">
                <a:latin typeface="Cambria Math"/>
                <a:cs typeface="Cambria Math"/>
              </a:rPr>
              <a:t> </a:t>
            </a:r>
            <a:r>
              <a:rPr sz="1725" baseline="-16908" dirty="0">
                <a:latin typeface="Cambria Math"/>
                <a:cs typeface="Cambria Math"/>
              </a:rPr>
              <a:t>1</a:t>
            </a:r>
            <a:r>
              <a:rPr sz="1725" spc="7" baseline="-16908" dirty="0">
                <a:latin typeface="Cambria Math"/>
                <a:cs typeface="Cambria Math"/>
              </a:rPr>
              <a:t> </a:t>
            </a:r>
            <a:r>
              <a:rPr sz="1725" baseline="-16908" dirty="0">
                <a:latin typeface="Cambria Math"/>
                <a:cs typeface="Cambria Math"/>
              </a:rPr>
              <a:t>+ </a:t>
            </a:r>
            <a:r>
              <a:rPr sz="1725" spc="112" baseline="-16908" dirty="0">
                <a:latin typeface="Cambria Math"/>
                <a:cs typeface="Cambria Math"/>
              </a:rPr>
              <a:t>𝑒</a:t>
            </a:r>
            <a:r>
              <a:rPr sz="850" spc="185" dirty="0">
                <a:latin typeface="Cambria Math"/>
                <a:cs typeface="Cambria Math"/>
              </a:rPr>
              <a:t>–</a:t>
            </a:r>
            <a:r>
              <a:rPr sz="850" spc="-10" dirty="0">
                <a:latin typeface="Cambria Math"/>
                <a:cs typeface="Cambria Math"/>
              </a:rPr>
              <a:t>(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050" spc="52" baseline="-11904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8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050" spc="30" baseline="-1190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850" spc="-1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050" baseline="-1190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050" spc="30" baseline="-1190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8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050" spc="52" baseline="-11904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050" baseline="-1190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050" spc="30" baseline="-11904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8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-10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850" spc="-5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……</a:t>
            </a:r>
            <a:r>
              <a:rPr sz="850" spc="-1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8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8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050" spc="37" baseline="-11904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r>
              <a:rPr sz="850" spc="-2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050" baseline="-1190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050" spc="37" baseline="-11904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r>
              <a:rPr sz="8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5436" y="5542788"/>
            <a:ext cx="2246630" cy="9525"/>
          </a:xfrm>
          <a:custGeom>
            <a:avLst/>
            <a:gdLst/>
            <a:ahLst/>
            <a:cxnLst/>
            <a:rect l="l" t="t" r="r" b="b"/>
            <a:pathLst>
              <a:path w="2246629" h="9525">
                <a:moveTo>
                  <a:pt x="2246375" y="9144"/>
                </a:moveTo>
                <a:lnTo>
                  <a:pt x="0" y="9144"/>
                </a:lnTo>
                <a:lnTo>
                  <a:pt x="0" y="0"/>
                </a:lnTo>
                <a:lnTo>
                  <a:pt x="2246375" y="0"/>
                </a:lnTo>
                <a:lnTo>
                  <a:pt x="2246375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7190" y="5275613"/>
            <a:ext cx="749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767" y="2574371"/>
            <a:ext cx="4089400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6350" indent="-76200" algn="just">
              <a:lnSpc>
                <a:spcPct val="120000"/>
              </a:lnSpc>
              <a:spcBef>
                <a:spcPts val="100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650" spc="-5" dirty="0">
                <a:latin typeface="Times New Roman"/>
                <a:cs typeface="Times New Roman"/>
              </a:rPr>
              <a:t>Logistic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regression</a:t>
            </a:r>
            <a:r>
              <a:rPr sz="1650" dirty="0">
                <a:latin typeface="Times New Roman"/>
                <a:cs typeface="Times New Roman"/>
              </a:rPr>
              <a:t> uses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the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concept</a:t>
            </a:r>
            <a:r>
              <a:rPr sz="1650" dirty="0">
                <a:latin typeface="Times New Roman"/>
                <a:cs typeface="Times New Roman"/>
              </a:rPr>
              <a:t> of 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predictive modeling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as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regression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i.e.,</a:t>
            </a:r>
            <a:r>
              <a:rPr sz="1650" spc="40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it </a:t>
            </a:r>
            <a:r>
              <a:rPr sz="1650" spc="-5" dirty="0">
                <a:latin typeface="Times New Roman"/>
                <a:cs typeface="Times New Roman"/>
              </a:rPr>
              <a:t>find </a:t>
            </a:r>
            <a:r>
              <a:rPr sz="1650" dirty="0">
                <a:latin typeface="Times New Roman"/>
                <a:cs typeface="Times New Roman"/>
              </a:rPr>
              <a:t> the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optimal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value</a:t>
            </a:r>
            <a:r>
              <a:rPr sz="1650" dirty="0">
                <a:latin typeface="Times New Roman"/>
                <a:cs typeface="Times New Roman"/>
              </a:rPr>
              <a:t> of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coefficients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(β’s)</a:t>
            </a:r>
            <a:r>
              <a:rPr sz="1650" spc="3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by 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minimizing</a:t>
            </a:r>
            <a:r>
              <a:rPr sz="1650" dirty="0">
                <a:latin typeface="Times New Roman"/>
                <a:cs typeface="Times New Roman"/>
              </a:rPr>
              <a:t> the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error/cost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in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labeling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each </a:t>
            </a:r>
            <a:r>
              <a:rPr sz="1650" spc="-5" dirty="0">
                <a:latin typeface="Times New Roman"/>
                <a:cs typeface="Times New Roman"/>
              </a:rPr>
              <a:t> training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example.</a:t>
            </a:r>
            <a:endParaRPr sz="1650">
              <a:latin typeface="Times New Roman"/>
              <a:cs typeface="Times New Roman"/>
            </a:endParaRPr>
          </a:p>
          <a:p>
            <a:pPr marL="75565" marR="5080" indent="-76200" algn="just">
              <a:lnSpc>
                <a:spcPct val="120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650" dirty="0">
                <a:latin typeface="Times New Roman"/>
                <a:cs typeface="Times New Roman"/>
              </a:rPr>
              <a:t>But </a:t>
            </a:r>
            <a:r>
              <a:rPr sz="1650" spc="-10" dirty="0">
                <a:latin typeface="Times New Roman"/>
                <a:cs typeface="Times New Roman"/>
              </a:rPr>
              <a:t>in </a:t>
            </a:r>
            <a:r>
              <a:rPr sz="1650" spc="-5" dirty="0">
                <a:latin typeface="Times New Roman"/>
                <a:cs typeface="Times New Roman"/>
              </a:rPr>
              <a:t>case </a:t>
            </a:r>
            <a:r>
              <a:rPr sz="1650" dirty="0">
                <a:latin typeface="Times New Roman"/>
                <a:cs typeface="Times New Roman"/>
              </a:rPr>
              <a:t>of </a:t>
            </a:r>
            <a:r>
              <a:rPr sz="1650" spc="-5" dirty="0">
                <a:latin typeface="Times New Roman"/>
                <a:cs typeface="Times New Roman"/>
              </a:rPr>
              <a:t>logistic regression, </a:t>
            </a:r>
            <a:r>
              <a:rPr sz="1650" dirty="0">
                <a:latin typeface="Times New Roman"/>
                <a:cs typeface="Times New Roman"/>
              </a:rPr>
              <a:t>we </a:t>
            </a:r>
            <a:r>
              <a:rPr sz="1650" b="1" spc="5" dirty="0">
                <a:latin typeface="Times New Roman"/>
                <a:cs typeface="Times New Roman"/>
              </a:rPr>
              <a:t>do </a:t>
            </a:r>
            <a:r>
              <a:rPr sz="1650" b="1" dirty="0">
                <a:latin typeface="Times New Roman"/>
                <a:cs typeface="Times New Roman"/>
              </a:rPr>
              <a:t>not </a:t>
            </a:r>
            <a:r>
              <a:rPr sz="1650" b="1" spc="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use </a:t>
            </a:r>
            <a:r>
              <a:rPr sz="1650" b="1" spc="-5" dirty="0">
                <a:latin typeface="Times New Roman"/>
                <a:cs typeface="Times New Roman"/>
              </a:rPr>
              <a:t>mean </a:t>
            </a:r>
            <a:r>
              <a:rPr sz="1650" b="1" spc="-10" dirty="0">
                <a:latin typeface="Times New Roman"/>
                <a:cs typeface="Times New Roman"/>
              </a:rPr>
              <a:t>square error </a:t>
            </a:r>
            <a:r>
              <a:rPr sz="1650" b="1" spc="-5" dirty="0">
                <a:latin typeface="Times New Roman"/>
                <a:cs typeface="Times New Roman"/>
              </a:rPr>
              <a:t>(MSE) </a:t>
            </a:r>
            <a:r>
              <a:rPr sz="1650" spc="-5" dirty="0">
                <a:latin typeface="Times New Roman"/>
                <a:cs typeface="Times New Roman"/>
              </a:rPr>
              <a:t>cost function </a:t>
            </a:r>
            <a:r>
              <a:rPr sz="1650" dirty="0">
                <a:latin typeface="Times New Roman"/>
                <a:cs typeface="Times New Roman"/>
              </a:rPr>
              <a:t> given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by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5" dirty="0">
                <a:latin typeface="Times New Roman"/>
                <a:cs typeface="Times New Roman"/>
              </a:rPr>
              <a:t> equation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below:</a:t>
            </a:r>
            <a:endParaRPr sz="1650">
              <a:latin typeface="Times New Roman"/>
              <a:cs typeface="Times New Roman"/>
            </a:endParaRPr>
          </a:p>
          <a:p>
            <a:pPr marL="897255">
              <a:lnSpc>
                <a:spcPct val="100000"/>
              </a:lnSpc>
              <a:spcBef>
                <a:spcPts val="930"/>
              </a:spcBef>
            </a:pPr>
            <a:r>
              <a:rPr sz="850" spc="70" dirty="0">
                <a:latin typeface="Cambria Math"/>
                <a:cs typeface="Cambria Math"/>
              </a:rPr>
              <a:t>n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6099" y="5363912"/>
            <a:ext cx="859790" cy="4476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40"/>
              </a:spcBef>
            </a:pPr>
            <a:r>
              <a:rPr sz="1150" dirty="0">
                <a:latin typeface="Cambria Math"/>
                <a:cs typeface="Cambria Math"/>
              </a:rPr>
              <a:t>𝑀𝑆𝐸</a:t>
            </a:r>
            <a:r>
              <a:rPr sz="1150" spc="60" dirty="0">
                <a:latin typeface="Cambria Math"/>
                <a:cs typeface="Cambria Math"/>
              </a:rPr>
              <a:t> </a:t>
            </a:r>
            <a:r>
              <a:rPr sz="1150" dirty="0">
                <a:latin typeface="Cambria Math"/>
                <a:cs typeface="Cambria Math"/>
              </a:rPr>
              <a:t>=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725" baseline="-36231" dirty="0">
                <a:latin typeface="Cambria Math"/>
                <a:cs typeface="Cambria Math"/>
              </a:rPr>
              <a:t>𝑛</a:t>
            </a:r>
            <a:r>
              <a:rPr sz="1725" spc="-89" baseline="-36231" dirty="0">
                <a:latin typeface="Cambria Math"/>
                <a:cs typeface="Cambria Math"/>
              </a:rPr>
              <a:t> </a:t>
            </a:r>
            <a:r>
              <a:rPr sz="1150" spc="894" dirty="0">
                <a:latin typeface="Cambria Math"/>
                <a:cs typeface="Cambria Math"/>
              </a:rPr>
              <a:t>Σ</a:t>
            </a:r>
            <a:endParaRPr sz="1150">
              <a:latin typeface="Cambria Math"/>
              <a:cs typeface="Cambria Math"/>
            </a:endParaRPr>
          </a:p>
          <a:p>
            <a:pPr marR="35560" algn="r">
              <a:lnSpc>
                <a:spcPct val="100000"/>
              </a:lnSpc>
              <a:spcBef>
                <a:spcPts val="385"/>
              </a:spcBef>
            </a:pPr>
            <a:r>
              <a:rPr sz="850" spc="30" dirty="0">
                <a:latin typeface="Cambria Math"/>
                <a:cs typeface="Cambria Math"/>
              </a:rPr>
              <a:t>i=1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9784" y="2581656"/>
            <a:ext cx="4086860" cy="353758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7470" indent="-76200" algn="just">
              <a:lnSpc>
                <a:spcPct val="90000"/>
              </a:lnSpc>
              <a:spcBef>
                <a:spcPts val="240"/>
              </a:spcBef>
              <a:buClr>
                <a:srgbClr val="E48311"/>
              </a:buClr>
              <a:buFont typeface="Wingdings"/>
              <a:buChar char=""/>
              <a:tabLst>
                <a:tab pos="14795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due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reason,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505050"/>
                </a:solidFill>
                <a:latin typeface="Times New Roman"/>
                <a:cs typeface="Times New Roman"/>
              </a:rPr>
              <a:t>we</a:t>
            </a:r>
            <a:r>
              <a:rPr sz="165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505050"/>
                </a:solidFill>
                <a:latin typeface="Times New Roman"/>
                <a:cs typeface="Times New Roman"/>
              </a:rPr>
              <a:t>use</a:t>
            </a:r>
            <a:r>
              <a:rPr sz="1650" spc="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mean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square</a:t>
            </a:r>
            <a:r>
              <a:rPr sz="1650" spc="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error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 cost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function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with</a:t>
            </a:r>
            <a:r>
              <a:rPr sz="1650" spc="40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logistic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function,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it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 provides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non-convex</a:t>
            </a:r>
            <a:r>
              <a:rPr sz="1650" spc="40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outcome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which results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many local minima. (as shown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below)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679" y="3709415"/>
            <a:ext cx="2831591" cy="22280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219200"/>
            <a:ext cx="8247912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0" dirty="0"/>
              <a:t>Cost</a:t>
            </a:r>
            <a:r>
              <a:rPr sz="4200" spc="-120" dirty="0"/>
              <a:t> </a:t>
            </a:r>
            <a:r>
              <a:rPr sz="4200" spc="-55" dirty="0"/>
              <a:t>Function</a:t>
            </a:r>
            <a:r>
              <a:rPr sz="4200" spc="-80" dirty="0"/>
              <a:t> </a:t>
            </a:r>
            <a:r>
              <a:rPr sz="4200" spc="-70" dirty="0"/>
              <a:t>Contd……..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97928"/>
            <a:ext cx="832421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5938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Thus,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logistic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regression,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maximum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likelihood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(cross</a:t>
            </a:r>
            <a:r>
              <a:rPr sz="16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entropy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function)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every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labeled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example: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2030" y="3321801"/>
            <a:ext cx="16560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𝐶𝑜𝑠𝑡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𝑜𝑟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𝐸𝑟𝑟𝑜𝑟</a:t>
            </a:r>
            <a:r>
              <a:rPr sz="16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{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9875" y="3198875"/>
            <a:ext cx="563880" cy="253365"/>
          </a:xfrm>
          <a:custGeom>
            <a:avLst/>
            <a:gdLst/>
            <a:ahLst/>
            <a:cxnLst/>
            <a:rect l="l" t="t" r="r" b="b"/>
            <a:pathLst>
              <a:path w="563879" h="253364">
                <a:moveTo>
                  <a:pt x="68580" y="7620"/>
                </a:moveTo>
                <a:lnTo>
                  <a:pt x="65532" y="0"/>
                </a:lnTo>
                <a:lnTo>
                  <a:pt x="50634" y="5384"/>
                </a:lnTo>
                <a:lnTo>
                  <a:pt x="37719" y="14478"/>
                </a:lnTo>
                <a:lnTo>
                  <a:pt x="9004" y="61556"/>
                </a:lnTo>
                <a:lnTo>
                  <a:pt x="914" y="103327"/>
                </a:lnTo>
                <a:lnTo>
                  <a:pt x="0" y="126492"/>
                </a:lnTo>
                <a:lnTo>
                  <a:pt x="914" y="149669"/>
                </a:lnTo>
                <a:lnTo>
                  <a:pt x="9004" y="191439"/>
                </a:lnTo>
                <a:lnTo>
                  <a:pt x="26530" y="225983"/>
                </a:lnTo>
                <a:lnTo>
                  <a:pt x="65532" y="252984"/>
                </a:lnTo>
                <a:lnTo>
                  <a:pt x="68580" y="245364"/>
                </a:lnTo>
                <a:lnTo>
                  <a:pt x="56845" y="239369"/>
                </a:lnTo>
                <a:lnTo>
                  <a:pt x="46672" y="230505"/>
                </a:lnTo>
                <a:lnTo>
                  <a:pt x="25361" y="187363"/>
                </a:lnTo>
                <a:lnTo>
                  <a:pt x="19126" y="148501"/>
                </a:lnTo>
                <a:lnTo>
                  <a:pt x="18288" y="126492"/>
                </a:lnTo>
                <a:lnTo>
                  <a:pt x="19126" y="104495"/>
                </a:lnTo>
                <a:lnTo>
                  <a:pt x="25361" y="65633"/>
                </a:lnTo>
                <a:lnTo>
                  <a:pt x="46672" y="22479"/>
                </a:lnTo>
                <a:lnTo>
                  <a:pt x="56845" y="13627"/>
                </a:lnTo>
                <a:lnTo>
                  <a:pt x="68580" y="7620"/>
                </a:lnTo>
                <a:close/>
              </a:path>
              <a:path w="563879" h="253364">
                <a:moveTo>
                  <a:pt x="280416" y="36588"/>
                </a:moveTo>
                <a:lnTo>
                  <a:pt x="277368" y="28968"/>
                </a:lnTo>
                <a:lnTo>
                  <a:pt x="263372" y="33769"/>
                </a:lnTo>
                <a:lnTo>
                  <a:pt x="251079" y="41160"/>
                </a:lnTo>
                <a:lnTo>
                  <a:pt x="224777" y="76784"/>
                </a:lnTo>
                <a:lnTo>
                  <a:pt x="216408" y="126504"/>
                </a:lnTo>
                <a:lnTo>
                  <a:pt x="217297" y="144221"/>
                </a:lnTo>
                <a:lnTo>
                  <a:pt x="231648" y="190512"/>
                </a:lnTo>
                <a:lnTo>
                  <a:pt x="263372" y="218579"/>
                </a:lnTo>
                <a:lnTo>
                  <a:pt x="277368" y="224040"/>
                </a:lnTo>
                <a:lnTo>
                  <a:pt x="280416" y="216420"/>
                </a:lnTo>
                <a:lnTo>
                  <a:pt x="269582" y="210985"/>
                </a:lnTo>
                <a:lnTo>
                  <a:pt x="260032" y="203847"/>
                </a:lnTo>
                <a:lnTo>
                  <a:pt x="236410" y="158127"/>
                </a:lnTo>
                <a:lnTo>
                  <a:pt x="233172" y="124980"/>
                </a:lnTo>
                <a:lnTo>
                  <a:pt x="234010" y="108419"/>
                </a:lnTo>
                <a:lnTo>
                  <a:pt x="245364" y="67068"/>
                </a:lnTo>
                <a:lnTo>
                  <a:pt x="269582" y="41770"/>
                </a:lnTo>
                <a:lnTo>
                  <a:pt x="280416" y="36588"/>
                </a:lnTo>
                <a:close/>
              </a:path>
              <a:path w="563879" h="253364">
                <a:moveTo>
                  <a:pt x="470916" y="126504"/>
                </a:moveTo>
                <a:lnTo>
                  <a:pt x="461276" y="76784"/>
                </a:lnTo>
                <a:lnTo>
                  <a:pt x="434721" y="41160"/>
                </a:lnTo>
                <a:lnTo>
                  <a:pt x="408432" y="28968"/>
                </a:lnTo>
                <a:lnTo>
                  <a:pt x="405384" y="36588"/>
                </a:lnTo>
                <a:lnTo>
                  <a:pt x="416864" y="41770"/>
                </a:lnTo>
                <a:lnTo>
                  <a:pt x="426339" y="48399"/>
                </a:lnTo>
                <a:lnTo>
                  <a:pt x="449389" y="93167"/>
                </a:lnTo>
                <a:lnTo>
                  <a:pt x="452628" y="124980"/>
                </a:lnTo>
                <a:lnTo>
                  <a:pt x="451802" y="142405"/>
                </a:lnTo>
                <a:lnTo>
                  <a:pt x="440436" y="184416"/>
                </a:lnTo>
                <a:lnTo>
                  <a:pt x="405384" y="216420"/>
                </a:lnTo>
                <a:lnTo>
                  <a:pt x="408432" y="224040"/>
                </a:lnTo>
                <a:lnTo>
                  <a:pt x="445300" y="201955"/>
                </a:lnTo>
                <a:lnTo>
                  <a:pt x="466534" y="160794"/>
                </a:lnTo>
                <a:lnTo>
                  <a:pt x="469798" y="144221"/>
                </a:lnTo>
                <a:lnTo>
                  <a:pt x="470916" y="126504"/>
                </a:lnTo>
                <a:close/>
              </a:path>
              <a:path w="563879" h="253364">
                <a:moveTo>
                  <a:pt x="563880" y="126492"/>
                </a:moveTo>
                <a:lnTo>
                  <a:pt x="560070" y="81724"/>
                </a:lnTo>
                <a:lnTo>
                  <a:pt x="547116" y="42672"/>
                </a:lnTo>
                <a:lnTo>
                  <a:pt x="513257" y="5384"/>
                </a:lnTo>
                <a:lnTo>
                  <a:pt x="498348" y="0"/>
                </a:lnTo>
                <a:lnTo>
                  <a:pt x="495300" y="7620"/>
                </a:lnTo>
                <a:lnTo>
                  <a:pt x="507047" y="13627"/>
                </a:lnTo>
                <a:lnTo>
                  <a:pt x="517207" y="22479"/>
                </a:lnTo>
                <a:lnTo>
                  <a:pt x="538530" y="65633"/>
                </a:lnTo>
                <a:lnTo>
                  <a:pt x="544766" y="104495"/>
                </a:lnTo>
                <a:lnTo>
                  <a:pt x="545592" y="126492"/>
                </a:lnTo>
                <a:lnTo>
                  <a:pt x="544766" y="148501"/>
                </a:lnTo>
                <a:lnTo>
                  <a:pt x="538530" y="187363"/>
                </a:lnTo>
                <a:lnTo>
                  <a:pt x="517207" y="230505"/>
                </a:lnTo>
                <a:lnTo>
                  <a:pt x="495300" y="245364"/>
                </a:lnTo>
                <a:lnTo>
                  <a:pt x="498348" y="252984"/>
                </a:lnTo>
                <a:lnTo>
                  <a:pt x="537362" y="225983"/>
                </a:lnTo>
                <a:lnTo>
                  <a:pt x="554888" y="191439"/>
                </a:lnTo>
                <a:lnTo>
                  <a:pt x="562978" y="149669"/>
                </a:lnTo>
                <a:lnTo>
                  <a:pt x="563880" y="1264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04134" y="3160267"/>
            <a:ext cx="904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lo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g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3200" y="3092552"/>
            <a:ext cx="792480" cy="6661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𝑖𝑓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r>
              <a:rPr sz="16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34925">
              <a:lnSpc>
                <a:spcPct val="100000"/>
              </a:lnSpc>
              <a:spcBef>
                <a:spcPts val="540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𝑖𝑓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r>
              <a:rPr sz="16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7028" y="3518928"/>
            <a:ext cx="931544" cy="253365"/>
          </a:xfrm>
          <a:custGeom>
            <a:avLst/>
            <a:gdLst/>
            <a:ahLst/>
            <a:cxnLst/>
            <a:rect l="l" t="t" r="r" b="b"/>
            <a:pathLst>
              <a:path w="931545" h="253364">
                <a:moveTo>
                  <a:pt x="68580" y="7620"/>
                </a:moveTo>
                <a:lnTo>
                  <a:pt x="65532" y="0"/>
                </a:lnTo>
                <a:lnTo>
                  <a:pt x="50622" y="5372"/>
                </a:lnTo>
                <a:lnTo>
                  <a:pt x="37719" y="14478"/>
                </a:lnTo>
                <a:lnTo>
                  <a:pt x="8991" y="61544"/>
                </a:lnTo>
                <a:lnTo>
                  <a:pt x="901" y="103314"/>
                </a:lnTo>
                <a:lnTo>
                  <a:pt x="0" y="126492"/>
                </a:lnTo>
                <a:lnTo>
                  <a:pt x="901" y="149656"/>
                </a:lnTo>
                <a:lnTo>
                  <a:pt x="8991" y="191427"/>
                </a:lnTo>
                <a:lnTo>
                  <a:pt x="26517" y="225971"/>
                </a:lnTo>
                <a:lnTo>
                  <a:pt x="65532" y="252984"/>
                </a:lnTo>
                <a:lnTo>
                  <a:pt x="68580" y="245364"/>
                </a:lnTo>
                <a:lnTo>
                  <a:pt x="56832" y="239356"/>
                </a:lnTo>
                <a:lnTo>
                  <a:pt x="46672" y="230505"/>
                </a:lnTo>
                <a:lnTo>
                  <a:pt x="25349" y="187350"/>
                </a:lnTo>
                <a:lnTo>
                  <a:pt x="19113" y="148488"/>
                </a:lnTo>
                <a:lnTo>
                  <a:pt x="18288" y="126492"/>
                </a:lnTo>
                <a:lnTo>
                  <a:pt x="19113" y="104482"/>
                </a:lnTo>
                <a:lnTo>
                  <a:pt x="25349" y="65620"/>
                </a:lnTo>
                <a:lnTo>
                  <a:pt x="46672" y="22479"/>
                </a:lnTo>
                <a:lnTo>
                  <a:pt x="56832" y="13614"/>
                </a:lnTo>
                <a:lnTo>
                  <a:pt x="68580" y="7620"/>
                </a:lnTo>
                <a:close/>
              </a:path>
              <a:path w="931545" h="253364">
                <a:moveTo>
                  <a:pt x="646163" y="36576"/>
                </a:moveTo>
                <a:lnTo>
                  <a:pt x="643115" y="28956"/>
                </a:lnTo>
                <a:lnTo>
                  <a:pt x="629119" y="33756"/>
                </a:lnTo>
                <a:lnTo>
                  <a:pt x="616826" y="41148"/>
                </a:lnTo>
                <a:lnTo>
                  <a:pt x="590524" y="76771"/>
                </a:lnTo>
                <a:lnTo>
                  <a:pt x="582155" y="126492"/>
                </a:lnTo>
                <a:lnTo>
                  <a:pt x="583044" y="144208"/>
                </a:lnTo>
                <a:lnTo>
                  <a:pt x="597395" y="190500"/>
                </a:lnTo>
                <a:lnTo>
                  <a:pt x="629119" y="218567"/>
                </a:lnTo>
                <a:lnTo>
                  <a:pt x="643115" y="224028"/>
                </a:lnTo>
                <a:lnTo>
                  <a:pt x="646163" y="216408"/>
                </a:lnTo>
                <a:lnTo>
                  <a:pt x="635330" y="210972"/>
                </a:lnTo>
                <a:lnTo>
                  <a:pt x="625779" y="203835"/>
                </a:lnTo>
                <a:lnTo>
                  <a:pt x="602157" y="158115"/>
                </a:lnTo>
                <a:lnTo>
                  <a:pt x="598919" y="124968"/>
                </a:lnTo>
                <a:lnTo>
                  <a:pt x="599757" y="108407"/>
                </a:lnTo>
                <a:lnTo>
                  <a:pt x="611111" y="67056"/>
                </a:lnTo>
                <a:lnTo>
                  <a:pt x="635330" y="41757"/>
                </a:lnTo>
                <a:lnTo>
                  <a:pt x="646163" y="36576"/>
                </a:lnTo>
                <a:close/>
              </a:path>
              <a:path w="931545" h="253364">
                <a:moveTo>
                  <a:pt x="836663" y="126492"/>
                </a:moveTo>
                <a:lnTo>
                  <a:pt x="827024" y="76771"/>
                </a:lnTo>
                <a:lnTo>
                  <a:pt x="800468" y="41148"/>
                </a:lnTo>
                <a:lnTo>
                  <a:pt x="774179" y="28956"/>
                </a:lnTo>
                <a:lnTo>
                  <a:pt x="771131" y="36576"/>
                </a:lnTo>
                <a:lnTo>
                  <a:pt x="782612" y="41757"/>
                </a:lnTo>
                <a:lnTo>
                  <a:pt x="792086" y="48387"/>
                </a:lnTo>
                <a:lnTo>
                  <a:pt x="815136" y="93154"/>
                </a:lnTo>
                <a:lnTo>
                  <a:pt x="818375" y="124968"/>
                </a:lnTo>
                <a:lnTo>
                  <a:pt x="817549" y="142392"/>
                </a:lnTo>
                <a:lnTo>
                  <a:pt x="806183" y="184404"/>
                </a:lnTo>
                <a:lnTo>
                  <a:pt x="771131" y="216408"/>
                </a:lnTo>
                <a:lnTo>
                  <a:pt x="774179" y="224028"/>
                </a:lnTo>
                <a:lnTo>
                  <a:pt x="811047" y="201942"/>
                </a:lnTo>
                <a:lnTo>
                  <a:pt x="832281" y="160782"/>
                </a:lnTo>
                <a:lnTo>
                  <a:pt x="835545" y="144208"/>
                </a:lnTo>
                <a:lnTo>
                  <a:pt x="836663" y="126492"/>
                </a:lnTo>
                <a:close/>
              </a:path>
              <a:path w="931545" h="253364">
                <a:moveTo>
                  <a:pt x="931164" y="126492"/>
                </a:moveTo>
                <a:lnTo>
                  <a:pt x="927354" y="81724"/>
                </a:lnTo>
                <a:lnTo>
                  <a:pt x="914400" y="42672"/>
                </a:lnTo>
                <a:lnTo>
                  <a:pt x="880529" y="5372"/>
                </a:lnTo>
                <a:lnTo>
                  <a:pt x="865632" y="0"/>
                </a:lnTo>
                <a:lnTo>
                  <a:pt x="862584" y="7620"/>
                </a:lnTo>
                <a:lnTo>
                  <a:pt x="874318" y="13614"/>
                </a:lnTo>
                <a:lnTo>
                  <a:pt x="884491" y="22479"/>
                </a:lnTo>
                <a:lnTo>
                  <a:pt x="905802" y="65620"/>
                </a:lnTo>
                <a:lnTo>
                  <a:pt x="912037" y="104482"/>
                </a:lnTo>
                <a:lnTo>
                  <a:pt x="912876" y="126492"/>
                </a:lnTo>
                <a:lnTo>
                  <a:pt x="912037" y="148488"/>
                </a:lnTo>
                <a:lnTo>
                  <a:pt x="905802" y="187350"/>
                </a:lnTo>
                <a:lnTo>
                  <a:pt x="884491" y="230505"/>
                </a:lnTo>
                <a:lnTo>
                  <a:pt x="862584" y="245364"/>
                </a:lnTo>
                <a:lnTo>
                  <a:pt x="865632" y="252984"/>
                </a:lnTo>
                <a:lnTo>
                  <a:pt x="904633" y="225971"/>
                </a:lnTo>
                <a:lnTo>
                  <a:pt x="922159" y="191427"/>
                </a:lnTo>
                <a:lnTo>
                  <a:pt x="930249" y="149656"/>
                </a:lnTo>
                <a:lnTo>
                  <a:pt x="931164" y="1264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81234" y="3480357"/>
            <a:ext cx="12700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lo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g 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527" y="3920802"/>
            <a:ext cx="8325484" cy="2227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where,</a:t>
            </a:r>
            <a:r>
              <a:rPr sz="16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actual</a:t>
            </a:r>
            <a:r>
              <a:rPr sz="16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6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example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f(x)</a:t>
            </a:r>
            <a:r>
              <a:rPr sz="16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gives</a:t>
            </a:r>
            <a:r>
              <a:rPr sz="16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corresponding</a:t>
            </a:r>
            <a:r>
              <a:rPr sz="16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predicted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sigmoid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function.</a:t>
            </a:r>
            <a:endParaRPr sz="1650">
              <a:latin typeface="Times New Roman"/>
              <a:cs typeface="Times New Roman"/>
            </a:endParaRPr>
          </a:p>
          <a:p>
            <a:pPr marL="88265" marR="5080" indent="-76200">
              <a:lnSpc>
                <a:spcPct val="1000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593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cross</a:t>
            </a:r>
            <a:r>
              <a:rPr sz="1650" spc="1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entropy</a:t>
            </a:r>
            <a:r>
              <a:rPr sz="1650" spc="10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cost</a:t>
            </a:r>
            <a:r>
              <a:rPr sz="1650" spc="1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function</a:t>
            </a:r>
            <a:r>
              <a:rPr sz="1650" spc="10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with</a:t>
            </a:r>
            <a:r>
              <a:rPr sz="1650" spc="1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logistic</a:t>
            </a:r>
            <a:r>
              <a:rPr sz="1650" spc="114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function</a:t>
            </a:r>
            <a:r>
              <a:rPr sz="1650" spc="1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gives</a:t>
            </a:r>
            <a:r>
              <a:rPr sz="1650" spc="1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convex</a:t>
            </a:r>
            <a:r>
              <a:rPr sz="1650" spc="1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curve</a:t>
            </a:r>
            <a:r>
              <a:rPr sz="1650" spc="1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with</a:t>
            </a:r>
            <a:r>
              <a:rPr sz="1650" spc="1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one</a:t>
            </a:r>
            <a:r>
              <a:rPr sz="1650" spc="1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local/global </a:t>
            </a:r>
            <a:r>
              <a:rPr sz="1650" spc="-40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minima.</a:t>
            </a:r>
            <a:endParaRPr sz="1650">
              <a:latin typeface="Times New Roman"/>
              <a:cs typeface="Times New Roman"/>
            </a:endParaRPr>
          </a:p>
          <a:p>
            <a:pPr marL="88265" marR="5080" indent="-76200">
              <a:lnSpc>
                <a:spcPct val="100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It</a:t>
            </a:r>
            <a:r>
              <a:rPr sz="165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adds</a:t>
            </a:r>
            <a:r>
              <a:rPr sz="1650" spc="5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zero</a:t>
            </a:r>
            <a:r>
              <a:rPr sz="165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cost</a:t>
            </a:r>
            <a:r>
              <a:rPr sz="1650" spc="3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if</a:t>
            </a:r>
            <a:r>
              <a:rPr sz="1650" spc="3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the</a:t>
            </a:r>
            <a:r>
              <a:rPr sz="1650" spc="4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actual</a:t>
            </a:r>
            <a:r>
              <a:rPr sz="1650" spc="4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and</a:t>
            </a:r>
            <a:r>
              <a:rPr sz="1650" spc="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the</a:t>
            </a:r>
            <a:r>
              <a:rPr sz="1650" spc="4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predicted</a:t>
            </a:r>
            <a:r>
              <a:rPr sz="1650" spc="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values</a:t>
            </a:r>
            <a:r>
              <a:rPr sz="1650" spc="4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are</a:t>
            </a:r>
            <a:r>
              <a:rPr sz="1650" spc="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same</a:t>
            </a:r>
            <a:r>
              <a:rPr sz="1650" spc="4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(i.e.,</a:t>
            </a:r>
            <a:r>
              <a:rPr sz="1650" spc="5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both</a:t>
            </a:r>
            <a:r>
              <a:rPr sz="1650" spc="5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zero</a:t>
            </a:r>
            <a:r>
              <a:rPr sz="1650" spc="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or</a:t>
            </a:r>
            <a:r>
              <a:rPr sz="1650" spc="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both</a:t>
            </a:r>
            <a:r>
              <a:rPr sz="1650" spc="5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one)</a:t>
            </a:r>
            <a:r>
              <a:rPr sz="1650" spc="6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else, </a:t>
            </a:r>
            <a:r>
              <a:rPr sz="1650" spc="-40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it</a:t>
            </a:r>
            <a:r>
              <a:rPr sz="1650" spc="-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adds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some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positive</a:t>
            </a:r>
            <a:r>
              <a:rPr sz="1650" spc="-2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cost</a:t>
            </a:r>
            <a:r>
              <a:rPr sz="1650" spc="-2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proportional</a:t>
            </a:r>
            <a:r>
              <a:rPr sz="1650" spc="-4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difference</a:t>
            </a:r>
            <a:r>
              <a:rPr sz="1650" dirty="0">
                <a:solidFill>
                  <a:srgbClr val="505050"/>
                </a:solidFill>
                <a:latin typeface="Times New Roman"/>
                <a:cs typeface="Times New Roman"/>
              </a:rPr>
              <a:t> between</a:t>
            </a:r>
            <a:r>
              <a:rPr sz="1650" spc="-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actual</a:t>
            </a:r>
            <a:r>
              <a:rPr sz="1650" spc="-1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and</a:t>
            </a:r>
            <a:r>
              <a:rPr sz="1650" spc="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predicted</a:t>
            </a:r>
            <a:r>
              <a:rPr sz="1650" spc="-1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505050"/>
                </a:solidFill>
                <a:latin typeface="Times New Roman"/>
                <a:cs typeface="Times New Roman"/>
              </a:rPr>
              <a:t>value.</a:t>
            </a:r>
            <a:endParaRPr sz="165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150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(shown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next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slide)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63963"/>
            <a:ext cx="8839200" cy="7681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Cost</a:t>
            </a:r>
            <a:r>
              <a:rPr spc="-114" dirty="0"/>
              <a:t> </a:t>
            </a:r>
            <a:r>
              <a:rPr spc="-55" dirty="0"/>
              <a:t>Function</a:t>
            </a:r>
            <a:r>
              <a:rPr spc="-75" dirty="0"/>
              <a:t> </a:t>
            </a:r>
            <a:r>
              <a:rPr spc="-70" dirty="0"/>
              <a:t>Contd…..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8397" y="2629662"/>
            <a:ext cx="5742940" cy="3167380"/>
            <a:chOff x="898397" y="2629662"/>
            <a:chExt cx="5742940" cy="3167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771" y="2638043"/>
              <a:ext cx="5668676" cy="31516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7" y="2633472"/>
              <a:ext cx="5735320" cy="3159760"/>
            </a:xfrm>
            <a:custGeom>
              <a:avLst/>
              <a:gdLst/>
              <a:ahLst/>
              <a:cxnLst/>
              <a:rect l="l" t="t" r="r" b="b"/>
              <a:pathLst>
                <a:path w="5735320" h="3159760">
                  <a:moveTo>
                    <a:pt x="0" y="0"/>
                  </a:moveTo>
                  <a:lnTo>
                    <a:pt x="5734811" y="0"/>
                  </a:lnTo>
                  <a:lnTo>
                    <a:pt x="5734811" y="3159251"/>
                  </a:lnTo>
                  <a:lnTo>
                    <a:pt x="0" y="315925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31914" y="2711957"/>
            <a:ext cx="2522220" cy="2905125"/>
            <a:chOff x="6931914" y="2711957"/>
            <a:chExt cx="2522220" cy="29051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8772" y="2720340"/>
              <a:ext cx="2506980" cy="28879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35724" y="2715767"/>
              <a:ext cx="2514600" cy="2897505"/>
            </a:xfrm>
            <a:custGeom>
              <a:avLst/>
              <a:gdLst/>
              <a:ahLst/>
              <a:cxnLst/>
              <a:rect l="l" t="t" r="r" b="b"/>
              <a:pathLst>
                <a:path w="2514600" h="2897504">
                  <a:moveTo>
                    <a:pt x="0" y="0"/>
                  </a:moveTo>
                  <a:lnTo>
                    <a:pt x="2514600" y="0"/>
                  </a:lnTo>
                  <a:lnTo>
                    <a:pt x="2514600" y="2897124"/>
                  </a:lnTo>
                  <a:lnTo>
                    <a:pt x="0" y="2897124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517824"/>
            <a:ext cx="9064626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0" dirty="0"/>
              <a:t>Cost</a:t>
            </a:r>
            <a:r>
              <a:rPr sz="4200" spc="-114" dirty="0"/>
              <a:t> </a:t>
            </a:r>
            <a:r>
              <a:rPr sz="4200" spc="-55" dirty="0"/>
              <a:t>Function</a:t>
            </a:r>
            <a:r>
              <a:rPr sz="4200" spc="-75" dirty="0"/>
              <a:t> </a:t>
            </a:r>
            <a:r>
              <a:rPr sz="4200" spc="-70" dirty="0"/>
              <a:t>Contd…..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idx="1"/>
          </p:nvPr>
        </p:nvSpPr>
        <p:spPr>
          <a:xfrm>
            <a:off x="152400" y="1748320"/>
            <a:ext cx="9403080" cy="497751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0335" marR="5080" indent="-76835">
              <a:lnSpc>
                <a:spcPct val="101099"/>
              </a:lnSpc>
              <a:spcBef>
                <a:spcPts val="85"/>
              </a:spcBef>
              <a:buClr>
                <a:srgbClr val="E48311"/>
              </a:buClr>
              <a:buFont typeface="Wingdings"/>
              <a:buChar char=""/>
              <a:tabLst>
                <a:tab pos="224154" algn="l"/>
              </a:tabLst>
            </a:pPr>
            <a:r>
              <a:rPr sz="2400" dirty="0"/>
              <a:t>The</a:t>
            </a:r>
            <a:r>
              <a:rPr sz="2400" spc="90" dirty="0"/>
              <a:t> </a:t>
            </a:r>
            <a:r>
              <a:rPr sz="2400" dirty="0"/>
              <a:t>two</a:t>
            </a:r>
            <a:r>
              <a:rPr sz="2400" spc="120" dirty="0"/>
              <a:t> </a:t>
            </a:r>
            <a:r>
              <a:rPr sz="2400" dirty="0"/>
              <a:t>separate</a:t>
            </a:r>
            <a:r>
              <a:rPr sz="2400" spc="90" dirty="0"/>
              <a:t> </a:t>
            </a:r>
            <a:r>
              <a:rPr sz="2400" dirty="0"/>
              <a:t>equations</a:t>
            </a:r>
            <a:r>
              <a:rPr sz="2400" spc="105" dirty="0"/>
              <a:t> </a:t>
            </a:r>
            <a:r>
              <a:rPr sz="2400" dirty="0"/>
              <a:t>for</a:t>
            </a:r>
            <a:r>
              <a:rPr sz="2400" spc="114" dirty="0"/>
              <a:t> </a:t>
            </a:r>
            <a:r>
              <a:rPr sz="2400" dirty="0"/>
              <a:t>y=1</a:t>
            </a:r>
            <a:r>
              <a:rPr sz="2400" spc="114" dirty="0"/>
              <a:t> </a:t>
            </a:r>
            <a:r>
              <a:rPr sz="2400" dirty="0"/>
              <a:t>and</a:t>
            </a:r>
            <a:r>
              <a:rPr sz="2400" spc="100" dirty="0"/>
              <a:t> </a:t>
            </a:r>
            <a:r>
              <a:rPr sz="2400" dirty="0"/>
              <a:t>y=0</a:t>
            </a:r>
            <a:r>
              <a:rPr sz="2400" spc="100" dirty="0"/>
              <a:t> </a:t>
            </a:r>
            <a:r>
              <a:rPr sz="2400" spc="5" dirty="0"/>
              <a:t>can</a:t>
            </a:r>
            <a:r>
              <a:rPr sz="2400" spc="95" dirty="0"/>
              <a:t> </a:t>
            </a:r>
            <a:r>
              <a:rPr sz="2400" spc="5" dirty="0"/>
              <a:t>be</a:t>
            </a:r>
            <a:r>
              <a:rPr sz="2400" spc="95" dirty="0"/>
              <a:t> </a:t>
            </a:r>
            <a:r>
              <a:rPr sz="2400" spc="5" dirty="0"/>
              <a:t>combined</a:t>
            </a:r>
            <a:r>
              <a:rPr sz="2400" spc="95" dirty="0"/>
              <a:t> </a:t>
            </a:r>
            <a:r>
              <a:rPr sz="2400" spc="-5" dirty="0"/>
              <a:t>in</a:t>
            </a:r>
            <a:r>
              <a:rPr sz="2400" spc="120" dirty="0"/>
              <a:t> </a:t>
            </a:r>
            <a:r>
              <a:rPr sz="2400" dirty="0"/>
              <a:t>the</a:t>
            </a:r>
            <a:r>
              <a:rPr sz="2400" spc="95" dirty="0"/>
              <a:t> </a:t>
            </a:r>
            <a:r>
              <a:rPr sz="2400" dirty="0"/>
              <a:t>single</a:t>
            </a:r>
            <a:r>
              <a:rPr sz="2400" spc="90" dirty="0"/>
              <a:t> </a:t>
            </a:r>
            <a:r>
              <a:rPr sz="2400" dirty="0"/>
              <a:t>equation</a:t>
            </a:r>
            <a:r>
              <a:rPr sz="2400" spc="100" dirty="0"/>
              <a:t> </a:t>
            </a:r>
            <a:r>
              <a:rPr sz="2400" dirty="0"/>
              <a:t>as </a:t>
            </a:r>
            <a:r>
              <a:rPr sz="2400" spc="-434" dirty="0"/>
              <a:t> </a:t>
            </a:r>
            <a:r>
              <a:rPr sz="2400" dirty="0"/>
              <a:t>follows: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  <a:tabLst>
                <a:tab pos="3063240" algn="l"/>
              </a:tabLst>
            </a:pPr>
            <a:endParaRPr lang="en-IN" sz="2400" spc="5" dirty="0" smtClean="0"/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  <a:tabLst>
                <a:tab pos="3063240" algn="l"/>
              </a:tabLst>
            </a:pPr>
            <a:endParaRPr lang="en-IN" sz="2400" spc="5" dirty="0" smtClean="0"/>
          </a:p>
          <a:p>
            <a:pPr marL="64135">
              <a:lnSpc>
                <a:spcPct val="100000"/>
              </a:lnSpc>
              <a:spcBef>
                <a:spcPts val="5"/>
              </a:spcBef>
              <a:tabLst>
                <a:tab pos="3063240" algn="l"/>
              </a:tabLst>
            </a:pPr>
            <a:r>
              <a:rPr sz="2400" spc="5" dirty="0" smtClean="0"/>
              <a:t>When </a:t>
            </a:r>
            <a:r>
              <a:rPr sz="2400" spc="10" dirty="0"/>
              <a:t>y=1</a:t>
            </a:r>
            <a:r>
              <a:rPr sz="2400" spc="-15" dirty="0"/>
              <a:t> </a:t>
            </a:r>
            <a:r>
              <a:rPr sz="2400" dirty="0"/>
              <a:t>;	</a:t>
            </a:r>
            <a:r>
              <a:rPr lang="en-IN" sz="2400" dirty="0" smtClean="0"/>
              <a:t>           </a:t>
            </a:r>
            <a:r>
              <a:rPr sz="2400" spc="5" dirty="0" smtClean="0"/>
              <a:t>and</a:t>
            </a:r>
            <a:r>
              <a:rPr sz="2400" spc="-15" dirty="0" smtClean="0"/>
              <a:t> </a:t>
            </a:r>
            <a:r>
              <a:rPr sz="2400" dirty="0"/>
              <a:t>when</a:t>
            </a:r>
            <a:r>
              <a:rPr sz="2400" spc="-15" dirty="0"/>
              <a:t> </a:t>
            </a:r>
            <a:r>
              <a:rPr sz="2400" spc="10" dirty="0"/>
              <a:t>y=0</a:t>
            </a:r>
            <a:r>
              <a:rPr sz="2400" spc="-35" dirty="0"/>
              <a:t> </a:t>
            </a:r>
            <a:r>
              <a:rPr sz="2400" dirty="0"/>
              <a:t>;</a:t>
            </a:r>
          </a:p>
          <a:p>
            <a:pPr marL="223520" indent="-160020">
              <a:lnSpc>
                <a:spcPts val="2085"/>
              </a:lnSpc>
              <a:spcBef>
                <a:spcPts val="685"/>
              </a:spcBef>
              <a:buClr>
                <a:srgbClr val="E48311"/>
              </a:buClr>
              <a:buFont typeface="Wingdings"/>
              <a:buChar char=""/>
              <a:tabLst>
                <a:tab pos="224154" algn="l"/>
              </a:tabLst>
            </a:pPr>
            <a:r>
              <a:rPr sz="2400" dirty="0" smtClean="0"/>
              <a:t>The</a:t>
            </a:r>
            <a:r>
              <a:rPr sz="2400" spc="10" dirty="0" smtClean="0"/>
              <a:t> </a:t>
            </a:r>
            <a:r>
              <a:rPr sz="2400" dirty="0"/>
              <a:t>total</a:t>
            </a:r>
            <a:r>
              <a:rPr sz="2400" spc="5" dirty="0"/>
              <a:t> </a:t>
            </a:r>
            <a:r>
              <a:rPr sz="2400" dirty="0"/>
              <a:t>error</a:t>
            </a:r>
            <a:r>
              <a:rPr sz="2400" spc="30" dirty="0"/>
              <a:t> </a:t>
            </a:r>
            <a:r>
              <a:rPr sz="2400" dirty="0"/>
              <a:t>for</a:t>
            </a:r>
            <a:r>
              <a:rPr sz="2400" spc="15" dirty="0"/>
              <a:t> </a:t>
            </a:r>
            <a:r>
              <a:rPr sz="2400" dirty="0"/>
              <a:t>all</a:t>
            </a:r>
            <a:r>
              <a:rPr sz="2400" spc="5" dirty="0"/>
              <a:t> </a:t>
            </a:r>
            <a:r>
              <a:rPr sz="2400" dirty="0"/>
              <a:t>the</a:t>
            </a:r>
            <a:r>
              <a:rPr sz="2400" spc="-5" dirty="0"/>
              <a:t> </a:t>
            </a:r>
            <a:r>
              <a:rPr sz="2400" spc="5" dirty="0"/>
              <a:t>n</a:t>
            </a:r>
            <a:r>
              <a:rPr sz="2400" spc="20" dirty="0"/>
              <a:t> </a:t>
            </a:r>
            <a:r>
              <a:rPr sz="2400" dirty="0"/>
              <a:t>training </a:t>
            </a:r>
            <a:r>
              <a:rPr sz="2400" spc="5" dirty="0"/>
              <a:t>examples </a:t>
            </a:r>
            <a:r>
              <a:rPr sz="2400" dirty="0"/>
              <a:t>is </a:t>
            </a:r>
            <a:r>
              <a:rPr sz="2400" spc="5" dirty="0"/>
              <a:t>thus</a:t>
            </a:r>
            <a:r>
              <a:rPr sz="2400" dirty="0"/>
              <a:t> computed</a:t>
            </a:r>
            <a:r>
              <a:rPr sz="2400" spc="20" dirty="0"/>
              <a:t> </a:t>
            </a:r>
            <a:r>
              <a:rPr sz="2400" dirty="0"/>
              <a:t>as</a:t>
            </a:r>
          </a:p>
          <a:p>
            <a:pPr marL="0" marR="2982595" indent="0" algn="ctr">
              <a:lnSpc>
                <a:spcPts val="1485"/>
              </a:lnSpc>
              <a:buNone/>
            </a:pPr>
            <a:endParaRPr sz="2400" dirty="0">
              <a:latin typeface="Cambria Math"/>
              <a:cs typeface="Cambria Math"/>
            </a:endParaRPr>
          </a:p>
          <a:p>
            <a:pPr marL="2652015" indent="0">
              <a:lnSpc>
                <a:spcPct val="100000"/>
              </a:lnSpc>
              <a:buNone/>
              <a:tabLst>
                <a:tab pos="3895090" algn="l"/>
                <a:tab pos="5053330" algn="l"/>
                <a:tab pos="6368415" algn="l"/>
              </a:tabLst>
            </a:pPr>
            <a:endParaRPr lang="en-IN" sz="2400" dirty="0" smtClean="0">
              <a:latin typeface="Cambria Math"/>
              <a:cs typeface="Cambria Math"/>
            </a:endParaRPr>
          </a:p>
          <a:p>
            <a:pPr marL="2652015" indent="0">
              <a:lnSpc>
                <a:spcPct val="100000"/>
              </a:lnSpc>
              <a:buNone/>
              <a:tabLst>
                <a:tab pos="3895090" algn="l"/>
                <a:tab pos="5053330" algn="l"/>
                <a:tab pos="6368415" algn="l"/>
              </a:tabLst>
            </a:pPr>
            <a:endParaRPr lang="en-IN" sz="2400" dirty="0">
              <a:latin typeface="Cambria Math"/>
              <a:cs typeface="Cambria Math"/>
            </a:endParaRPr>
          </a:p>
          <a:p>
            <a:pPr marL="2652015" indent="0">
              <a:lnSpc>
                <a:spcPct val="100000"/>
              </a:lnSpc>
              <a:buNone/>
              <a:tabLst>
                <a:tab pos="3895090" algn="l"/>
                <a:tab pos="5053330" algn="l"/>
                <a:tab pos="6368415" algn="l"/>
              </a:tabLst>
            </a:pPr>
            <a:endParaRPr sz="2400" dirty="0">
              <a:latin typeface="Cambria Math"/>
              <a:cs typeface="Cambria Math"/>
            </a:endParaRPr>
          </a:p>
          <a:p>
            <a:pPr marL="140335" marR="7620" indent="-76835">
              <a:lnSpc>
                <a:spcPct val="101099"/>
              </a:lnSpc>
              <a:spcBef>
                <a:spcPts val="340"/>
              </a:spcBef>
              <a:buClr>
                <a:srgbClr val="E48311"/>
              </a:buClr>
              <a:buFont typeface="Wingdings"/>
              <a:buChar char=""/>
              <a:tabLst>
                <a:tab pos="224154" algn="l"/>
              </a:tabLst>
            </a:pPr>
            <a:r>
              <a:rPr sz="2400" dirty="0"/>
              <a:t>This</a:t>
            </a:r>
            <a:r>
              <a:rPr sz="2400" spc="335" dirty="0"/>
              <a:t> </a:t>
            </a:r>
            <a:r>
              <a:rPr sz="2400" spc="5" dirty="0"/>
              <a:t>cost</a:t>
            </a:r>
            <a:r>
              <a:rPr sz="2400" spc="340" dirty="0"/>
              <a:t> </a:t>
            </a:r>
            <a:r>
              <a:rPr sz="2400" dirty="0"/>
              <a:t>function</a:t>
            </a:r>
            <a:r>
              <a:rPr sz="2400" spc="350" dirty="0"/>
              <a:t> </a:t>
            </a:r>
            <a:r>
              <a:rPr sz="2400" spc="-5" dirty="0"/>
              <a:t>is</a:t>
            </a:r>
            <a:r>
              <a:rPr sz="2400" spc="355" dirty="0"/>
              <a:t> </a:t>
            </a:r>
            <a:r>
              <a:rPr sz="2400" dirty="0"/>
              <a:t>function</a:t>
            </a:r>
            <a:r>
              <a:rPr sz="2400" spc="330" dirty="0"/>
              <a:t> </a:t>
            </a:r>
            <a:r>
              <a:rPr sz="2400" spc="5" dirty="0"/>
              <a:t>of</a:t>
            </a:r>
            <a:r>
              <a:rPr sz="2400" spc="330" dirty="0"/>
              <a:t> </a:t>
            </a:r>
            <a:r>
              <a:rPr sz="2400" dirty="0"/>
              <a:t>coefficients</a:t>
            </a:r>
            <a:r>
              <a:rPr sz="2400" spc="335" dirty="0"/>
              <a:t> </a:t>
            </a:r>
            <a:r>
              <a:rPr sz="2400" spc="5" dirty="0"/>
              <a:t>of</a:t>
            </a:r>
            <a:r>
              <a:rPr sz="2400" spc="330" dirty="0"/>
              <a:t> </a:t>
            </a:r>
            <a:r>
              <a:rPr sz="2400" spc="5" dirty="0"/>
              <a:t>input</a:t>
            </a:r>
            <a:r>
              <a:rPr sz="2400" spc="335" dirty="0"/>
              <a:t> </a:t>
            </a:r>
            <a:r>
              <a:rPr sz="2400" dirty="0"/>
              <a:t>variables</a:t>
            </a:r>
            <a:r>
              <a:rPr sz="2400" spc="340" dirty="0"/>
              <a:t> </a:t>
            </a:r>
            <a:r>
              <a:rPr sz="2400" spc="-20" dirty="0"/>
              <a:t>(β’s)</a:t>
            </a:r>
            <a:r>
              <a:rPr sz="2400" spc="325" dirty="0"/>
              <a:t> </a:t>
            </a:r>
            <a:r>
              <a:rPr sz="2400" spc="5" dirty="0"/>
              <a:t>whose</a:t>
            </a:r>
            <a:r>
              <a:rPr sz="2400" spc="330" dirty="0"/>
              <a:t> </a:t>
            </a:r>
            <a:r>
              <a:rPr sz="2400" dirty="0"/>
              <a:t>optimal </a:t>
            </a:r>
            <a:r>
              <a:rPr sz="2400" spc="-434" dirty="0"/>
              <a:t> </a:t>
            </a:r>
            <a:r>
              <a:rPr sz="2400" spc="5" dirty="0"/>
              <a:t>values </a:t>
            </a:r>
            <a:r>
              <a:rPr sz="2400" spc="-5" dirty="0"/>
              <a:t>are</a:t>
            </a:r>
            <a:r>
              <a:rPr sz="2400" spc="15" dirty="0"/>
              <a:t> </a:t>
            </a:r>
            <a:r>
              <a:rPr sz="2400" dirty="0"/>
              <a:t>computed</a:t>
            </a:r>
            <a:r>
              <a:rPr sz="2400" spc="25" dirty="0"/>
              <a:t> </a:t>
            </a:r>
            <a:r>
              <a:rPr sz="2400" spc="5" dirty="0"/>
              <a:t>using </a:t>
            </a:r>
            <a:r>
              <a:rPr sz="2400" dirty="0"/>
              <a:t>optimization</a:t>
            </a:r>
            <a:r>
              <a:rPr sz="2400" spc="5" dirty="0"/>
              <a:t> techniques</a:t>
            </a:r>
            <a:r>
              <a:rPr sz="2400" spc="-10" dirty="0"/>
              <a:t> </a:t>
            </a:r>
            <a:r>
              <a:rPr sz="2400" dirty="0"/>
              <a:t>like</a:t>
            </a:r>
            <a:r>
              <a:rPr sz="2400" spc="15" dirty="0"/>
              <a:t> </a:t>
            </a:r>
            <a:r>
              <a:rPr sz="2400" dirty="0"/>
              <a:t>gradient</a:t>
            </a:r>
            <a:r>
              <a:rPr sz="2400" spc="10" dirty="0"/>
              <a:t> </a:t>
            </a:r>
            <a:r>
              <a:rPr sz="2400" spc="5" dirty="0"/>
              <a:t>descent</a:t>
            </a:r>
            <a:r>
              <a:rPr sz="2400" spc="-10" dirty="0"/>
              <a:t> </a:t>
            </a:r>
            <a:r>
              <a:rPr sz="2400" dirty="0"/>
              <a:t>optimization.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2758439"/>
            <a:ext cx="438150" cy="157480"/>
          </a:xfrm>
          <a:custGeom>
            <a:avLst/>
            <a:gdLst/>
            <a:ahLst/>
            <a:cxnLst/>
            <a:rect l="l" t="t" r="r" b="b"/>
            <a:pathLst>
              <a:path w="438150" h="157479">
                <a:moveTo>
                  <a:pt x="43148" y="156972"/>
                </a:moveTo>
                <a:lnTo>
                  <a:pt x="6228" y="138239"/>
                </a:lnTo>
                <a:lnTo>
                  <a:pt x="0" y="109347"/>
                </a:lnTo>
                <a:lnTo>
                  <a:pt x="373" y="100863"/>
                </a:lnTo>
                <a:lnTo>
                  <a:pt x="9193" y="60933"/>
                </a:lnTo>
                <a:lnTo>
                  <a:pt x="28237" y="25866"/>
                </a:lnTo>
                <a:lnTo>
                  <a:pt x="63543" y="2226"/>
                </a:lnTo>
                <a:lnTo>
                  <a:pt x="80486" y="0"/>
                </a:lnTo>
                <a:lnTo>
                  <a:pt x="87344" y="95"/>
                </a:lnTo>
                <a:lnTo>
                  <a:pt x="118776" y="5810"/>
                </a:lnTo>
                <a:lnTo>
                  <a:pt x="117709" y="10667"/>
                </a:lnTo>
                <a:lnTo>
                  <a:pt x="78771" y="10667"/>
                </a:lnTo>
                <a:lnTo>
                  <a:pt x="71181" y="11686"/>
                </a:lnTo>
                <a:lnTo>
                  <a:pt x="37992" y="43958"/>
                </a:lnTo>
                <a:lnTo>
                  <a:pt x="23074" y="91023"/>
                </a:lnTo>
                <a:lnTo>
                  <a:pt x="21145" y="113442"/>
                </a:lnTo>
                <a:lnTo>
                  <a:pt x="21535" y="121373"/>
                </a:lnTo>
                <a:lnTo>
                  <a:pt x="37433" y="146399"/>
                </a:lnTo>
                <a:lnTo>
                  <a:pt x="88147" y="146399"/>
                </a:lnTo>
                <a:lnTo>
                  <a:pt x="87153" y="151066"/>
                </a:lnTo>
                <a:lnTo>
                  <a:pt x="76580" y="153677"/>
                </a:lnTo>
                <a:lnTo>
                  <a:pt x="65722" y="155519"/>
                </a:lnTo>
                <a:lnTo>
                  <a:pt x="54578" y="156611"/>
                </a:lnTo>
                <a:lnTo>
                  <a:pt x="43148" y="156972"/>
                </a:lnTo>
                <a:close/>
              </a:path>
              <a:path w="438150" h="157479">
                <a:moveTo>
                  <a:pt x="112014" y="36575"/>
                </a:moveTo>
                <a:lnTo>
                  <a:pt x="101250" y="36575"/>
                </a:lnTo>
                <a:lnTo>
                  <a:pt x="100679" y="27527"/>
                </a:lnTo>
                <a:lnTo>
                  <a:pt x="98679" y="20955"/>
                </a:lnTo>
                <a:lnTo>
                  <a:pt x="95250" y="16859"/>
                </a:lnTo>
                <a:lnTo>
                  <a:pt x="91821" y="12858"/>
                </a:lnTo>
                <a:lnTo>
                  <a:pt x="86391" y="10763"/>
                </a:lnTo>
                <a:lnTo>
                  <a:pt x="78771" y="10667"/>
                </a:lnTo>
                <a:lnTo>
                  <a:pt x="117709" y="10667"/>
                </a:lnTo>
                <a:lnTo>
                  <a:pt x="112014" y="36575"/>
                </a:lnTo>
                <a:close/>
              </a:path>
              <a:path w="438150" h="157479">
                <a:moveTo>
                  <a:pt x="88147" y="146399"/>
                </a:moveTo>
                <a:lnTo>
                  <a:pt x="51530" y="146399"/>
                </a:lnTo>
                <a:lnTo>
                  <a:pt x="56388" y="145637"/>
                </a:lnTo>
                <a:lnTo>
                  <a:pt x="60579" y="143922"/>
                </a:lnTo>
                <a:lnTo>
                  <a:pt x="64770" y="142303"/>
                </a:lnTo>
                <a:lnTo>
                  <a:pt x="68770" y="139541"/>
                </a:lnTo>
                <a:lnTo>
                  <a:pt x="72390" y="135540"/>
                </a:lnTo>
                <a:lnTo>
                  <a:pt x="76009" y="131635"/>
                </a:lnTo>
                <a:lnTo>
                  <a:pt x="79629" y="126111"/>
                </a:lnTo>
                <a:lnTo>
                  <a:pt x="83248" y="118872"/>
                </a:lnTo>
                <a:lnTo>
                  <a:pt x="94011" y="118872"/>
                </a:lnTo>
                <a:lnTo>
                  <a:pt x="88147" y="146399"/>
                </a:lnTo>
                <a:close/>
              </a:path>
              <a:path w="438150" h="157479">
                <a:moveTo>
                  <a:pt x="51530" y="146399"/>
                </a:moveTo>
                <a:lnTo>
                  <a:pt x="37433" y="146399"/>
                </a:lnTo>
                <a:lnTo>
                  <a:pt x="45815" y="146304"/>
                </a:lnTo>
                <a:lnTo>
                  <a:pt x="51530" y="146399"/>
                </a:lnTo>
                <a:close/>
              </a:path>
              <a:path w="438150" h="157479">
                <a:moveTo>
                  <a:pt x="170973" y="156972"/>
                </a:moveTo>
                <a:lnTo>
                  <a:pt x="136719" y="135719"/>
                </a:lnTo>
                <a:lnTo>
                  <a:pt x="134302" y="119633"/>
                </a:lnTo>
                <a:lnTo>
                  <a:pt x="134302" y="113823"/>
                </a:lnTo>
                <a:lnTo>
                  <a:pt x="148780" y="71628"/>
                </a:lnTo>
                <a:lnTo>
                  <a:pt x="181594" y="48899"/>
                </a:lnTo>
                <a:lnTo>
                  <a:pt x="195357" y="47244"/>
                </a:lnTo>
                <a:lnTo>
                  <a:pt x="203823" y="47906"/>
                </a:lnTo>
                <a:lnTo>
                  <a:pt x="211217" y="49756"/>
                </a:lnTo>
                <a:lnTo>
                  <a:pt x="217539" y="52802"/>
                </a:lnTo>
                <a:lnTo>
                  <a:pt x="221966" y="56388"/>
                </a:lnTo>
                <a:lnTo>
                  <a:pt x="193071" y="56388"/>
                </a:lnTo>
                <a:lnTo>
                  <a:pt x="185356" y="56483"/>
                </a:lnTo>
                <a:lnTo>
                  <a:pt x="159067" y="93535"/>
                </a:lnTo>
                <a:lnTo>
                  <a:pt x="154019" y="124206"/>
                </a:lnTo>
                <a:lnTo>
                  <a:pt x="154019" y="132397"/>
                </a:lnTo>
                <a:lnTo>
                  <a:pt x="155733" y="138303"/>
                </a:lnTo>
                <a:lnTo>
                  <a:pt x="159172" y="142123"/>
                </a:lnTo>
                <a:lnTo>
                  <a:pt x="162591" y="146018"/>
                </a:lnTo>
                <a:lnTo>
                  <a:pt x="167735" y="147923"/>
                </a:lnTo>
                <a:lnTo>
                  <a:pt x="204593" y="147923"/>
                </a:lnTo>
                <a:lnTo>
                  <a:pt x="203644" y="148685"/>
                </a:lnTo>
                <a:lnTo>
                  <a:pt x="196310" y="152019"/>
                </a:lnTo>
                <a:lnTo>
                  <a:pt x="190596" y="154239"/>
                </a:lnTo>
                <a:lnTo>
                  <a:pt x="184463" y="155781"/>
                </a:lnTo>
                <a:lnTo>
                  <a:pt x="177919" y="156680"/>
                </a:lnTo>
                <a:lnTo>
                  <a:pt x="170973" y="156972"/>
                </a:lnTo>
                <a:close/>
              </a:path>
              <a:path w="438150" h="157479">
                <a:moveTo>
                  <a:pt x="204593" y="147923"/>
                </a:moveTo>
                <a:lnTo>
                  <a:pt x="181927" y="147923"/>
                </a:lnTo>
                <a:lnTo>
                  <a:pt x="188404" y="144684"/>
                </a:lnTo>
                <a:lnTo>
                  <a:pt x="194119" y="138207"/>
                </a:lnTo>
                <a:lnTo>
                  <a:pt x="209770" y="102611"/>
                </a:lnTo>
                <a:lnTo>
                  <a:pt x="212502" y="80295"/>
                </a:lnTo>
                <a:lnTo>
                  <a:pt x="212502" y="72485"/>
                </a:lnTo>
                <a:lnTo>
                  <a:pt x="210978" y="66484"/>
                </a:lnTo>
                <a:lnTo>
                  <a:pt x="204692" y="58483"/>
                </a:lnTo>
                <a:lnTo>
                  <a:pt x="199739" y="56483"/>
                </a:lnTo>
                <a:lnTo>
                  <a:pt x="193071" y="56388"/>
                </a:lnTo>
                <a:lnTo>
                  <a:pt x="221966" y="56388"/>
                </a:lnTo>
                <a:lnTo>
                  <a:pt x="232194" y="84415"/>
                </a:lnTo>
                <a:lnTo>
                  <a:pt x="232112" y="87246"/>
                </a:lnTo>
                <a:lnTo>
                  <a:pt x="222265" y="125896"/>
                </a:lnTo>
                <a:lnTo>
                  <a:pt x="209931" y="143637"/>
                </a:lnTo>
                <a:lnTo>
                  <a:pt x="204593" y="147923"/>
                </a:lnTo>
                <a:close/>
              </a:path>
              <a:path w="438150" h="157479">
                <a:moveTo>
                  <a:pt x="181927" y="147923"/>
                </a:moveTo>
                <a:lnTo>
                  <a:pt x="167735" y="147923"/>
                </a:lnTo>
                <a:lnTo>
                  <a:pt x="174593" y="147828"/>
                </a:lnTo>
                <a:lnTo>
                  <a:pt x="181927" y="147923"/>
                </a:lnTo>
                <a:close/>
              </a:path>
              <a:path w="438150" h="157479">
                <a:moveTo>
                  <a:pt x="319658" y="147923"/>
                </a:moveTo>
                <a:lnTo>
                  <a:pt x="294798" y="147923"/>
                </a:lnTo>
                <a:lnTo>
                  <a:pt x="300323" y="146399"/>
                </a:lnTo>
                <a:lnTo>
                  <a:pt x="304449" y="143160"/>
                </a:lnTo>
                <a:lnTo>
                  <a:pt x="308324" y="140208"/>
                </a:lnTo>
                <a:lnTo>
                  <a:pt x="310324" y="135826"/>
                </a:lnTo>
                <a:lnTo>
                  <a:pt x="310245" y="126491"/>
                </a:lnTo>
                <a:lnTo>
                  <a:pt x="285178" y="103060"/>
                </a:lnTo>
                <a:lnTo>
                  <a:pt x="280606" y="100012"/>
                </a:lnTo>
                <a:lnTo>
                  <a:pt x="277367" y="97155"/>
                </a:lnTo>
                <a:lnTo>
                  <a:pt x="274129" y="94392"/>
                </a:lnTo>
                <a:lnTo>
                  <a:pt x="271653" y="91344"/>
                </a:lnTo>
                <a:lnTo>
                  <a:pt x="269938" y="88011"/>
                </a:lnTo>
                <a:lnTo>
                  <a:pt x="268319" y="84772"/>
                </a:lnTo>
                <a:lnTo>
                  <a:pt x="267462" y="80867"/>
                </a:lnTo>
                <a:lnTo>
                  <a:pt x="267462" y="70675"/>
                </a:lnTo>
                <a:lnTo>
                  <a:pt x="298799" y="47339"/>
                </a:lnTo>
                <a:lnTo>
                  <a:pt x="306609" y="47244"/>
                </a:lnTo>
                <a:lnTo>
                  <a:pt x="313658" y="47339"/>
                </a:lnTo>
                <a:lnTo>
                  <a:pt x="342804" y="52768"/>
                </a:lnTo>
                <a:lnTo>
                  <a:pt x="342025" y="56388"/>
                </a:lnTo>
                <a:lnTo>
                  <a:pt x="305276" y="56388"/>
                </a:lnTo>
                <a:lnTo>
                  <a:pt x="299370" y="56483"/>
                </a:lnTo>
                <a:lnTo>
                  <a:pt x="294608" y="58007"/>
                </a:lnTo>
                <a:lnTo>
                  <a:pt x="290780" y="61055"/>
                </a:lnTo>
                <a:lnTo>
                  <a:pt x="287274" y="64008"/>
                </a:lnTo>
                <a:lnTo>
                  <a:pt x="285369" y="67817"/>
                </a:lnTo>
                <a:lnTo>
                  <a:pt x="285369" y="75247"/>
                </a:lnTo>
                <a:lnTo>
                  <a:pt x="285845" y="77628"/>
                </a:lnTo>
                <a:lnTo>
                  <a:pt x="286797" y="79629"/>
                </a:lnTo>
                <a:lnTo>
                  <a:pt x="287750" y="81724"/>
                </a:lnTo>
                <a:lnTo>
                  <a:pt x="289559" y="83915"/>
                </a:lnTo>
                <a:lnTo>
                  <a:pt x="292417" y="86296"/>
                </a:lnTo>
                <a:lnTo>
                  <a:pt x="295275" y="88773"/>
                </a:lnTo>
                <a:lnTo>
                  <a:pt x="299751" y="91630"/>
                </a:lnTo>
                <a:lnTo>
                  <a:pt x="305657" y="95059"/>
                </a:lnTo>
                <a:lnTo>
                  <a:pt x="310419" y="97916"/>
                </a:lnTo>
                <a:lnTo>
                  <a:pt x="328517" y="122682"/>
                </a:lnTo>
                <a:lnTo>
                  <a:pt x="328517" y="132873"/>
                </a:lnTo>
                <a:lnTo>
                  <a:pt x="326802" y="138493"/>
                </a:lnTo>
                <a:lnTo>
                  <a:pt x="323112" y="143256"/>
                </a:lnTo>
                <a:lnTo>
                  <a:pt x="319658" y="147923"/>
                </a:lnTo>
                <a:close/>
              </a:path>
              <a:path w="438150" h="157479">
                <a:moveTo>
                  <a:pt x="337756" y="76200"/>
                </a:moveTo>
                <a:lnTo>
                  <a:pt x="328612" y="76200"/>
                </a:lnTo>
                <a:lnTo>
                  <a:pt x="327850" y="69818"/>
                </a:lnTo>
                <a:lnTo>
                  <a:pt x="325659" y="64960"/>
                </a:lnTo>
                <a:lnTo>
                  <a:pt x="318516" y="58197"/>
                </a:lnTo>
                <a:lnTo>
                  <a:pt x="312896" y="56483"/>
                </a:lnTo>
                <a:lnTo>
                  <a:pt x="305276" y="56388"/>
                </a:lnTo>
                <a:lnTo>
                  <a:pt x="342025" y="56388"/>
                </a:lnTo>
                <a:lnTo>
                  <a:pt x="337756" y="76200"/>
                </a:lnTo>
                <a:close/>
              </a:path>
              <a:path w="438150" h="157479">
                <a:moveTo>
                  <a:pt x="295656" y="156972"/>
                </a:moveTo>
                <a:lnTo>
                  <a:pt x="281654" y="156972"/>
                </a:lnTo>
                <a:lnTo>
                  <a:pt x="275558" y="156591"/>
                </a:lnTo>
                <a:lnTo>
                  <a:pt x="269557" y="155638"/>
                </a:lnTo>
                <a:lnTo>
                  <a:pt x="263556" y="154781"/>
                </a:lnTo>
                <a:lnTo>
                  <a:pt x="256889" y="153162"/>
                </a:lnTo>
                <a:lnTo>
                  <a:pt x="249555" y="150875"/>
                </a:lnTo>
                <a:lnTo>
                  <a:pt x="254889" y="126491"/>
                </a:lnTo>
                <a:lnTo>
                  <a:pt x="263651" y="126491"/>
                </a:lnTo>
                <a:lnTo>
                  <a:pt x="264033" y="133635"/>
                </a:lnTo>
                <a:lnTo>
                  <a:pt x="266033" y="138969"/>
                </a:lnTo>
                <a:lnTo>
                  <a:pt x="273558" y="146113"/>
                </a:lnTo>
                <a:lnTo>
                  <a:pt x="279463" y="147923"/>
                </a:lnTo>
                <a:lnTo>
                  <a:pt x="319658" y="147923"/>
                </a:lnTo>
                <a:lnTo>
                  <a:pt x="314801" y="151352"/>
                </a:lnTo>
                <a:lnTo>
                  <a:pt x="302609" y="155924"/>
                </a:lnTo>
                <a:lnTo>
                  <a:pt x="295656" y="156972"/>
                </a:lnTo>
                <a:close/>
              </a:path>
              <a:path w="438150" h="157479">
                <a:moveTo>
                  <a:pt x="294798" y="147923"/>
                </a:moveTo>
                <a:lnTo>
                  <a:pt x="279463" y="147923"/>
                </a:lnTo>
                <a:lnTo>
                  <a:pt x="287655" y="147828"/>
                </a:lnTo>
                <a:lnTo>
                  <a:pt x="294798" y="147923"/>
                </a:lnTo>
                <a:close/>
              </a:path>
              <a:path w="438150" h="157479">
                <a:moveTo>
                  <a:pt x="435483" y="59436"/>
                </a:moveTo>
                <a:lnTo>
                  <a:pt x="363759" y="59436"/>
                </a:lnTo>
                <a:lnTo>
                  <a:pt x="365379" y="51816"/>
                </a:lnTo>
                <a:lnTo>
                  <a:pt x="369855" y="51816"/>
                </a:lnTo>
                <a:lnTo>
                  <a:pt x="373189" y="51530"/>
                </a:lnTo>
                <a:lnTo>
                  <a:pt x="377761" y="50387"/>
                </a:lnTo>
                <a:lnTo>
                  <a:pt x="379666" y="49625"/>
                </a:lnTo>
                <a:lnTo>
                  <a:pt x="381190" y="48577"/>
                </a:lnTo>
                <a:lnTo>
                  <a:pt x="382714" y="47625"/>
                </a:lnTo>
                <a:lnTo>
                  <a:pt x="384143" y="46100"/>
                </a:lnTo>
                <a:lnTo>
                  <a:pt x="385381" y="44196"/>
                </a:lnTo>
                <a:lnTo>
                  <a:pt x="386715" y="42291"/>
                </a:lnTo>
                <a:lnTo>
                  <a:pt x="387953" y="39909"/>
                </a:lnTo>
                <a:lnTo>
                  <a:pt x="389096" y="36861"/>
                </a:lnTo>
                <a:lnTo>
                  <a:pt x="390334" y="34004"/>
                </a:lnTo>
                <a:lnTo>
                  <a:pt x="392144" y="28765"/>
                </a:lnTo>
                <a:lnTo>
                  <a:pt x="394525" y="21336"/>
                </a:lnTo>
                <a:lnTo>
                  <a:pt x="410051" y="21336"/>
                </a:lnTo>
                <a:lnTo>
                  <a:pt x="403859" y="48767"/>
                </a:lnTo>
                <a:lnTo>
                  <a:pt x="437959" y="48767"/>
                </a:lnTo>
                <a:lnTo>
                  <a:pt x="435483" y="59436"/>
                </a:lnTo>
                <a:close/>
              </a:path>
              <a:path w="438150" h="157479">
                <a:moveTo>
                  <a:pt x="397573" y="156972"/>
                </a:moveTo>
                <a:lnTo>
                  <a:pt x="390906" y="156972"/>
                </a:lnTo>
                <a:lnTo>
                  <a:pt x="380654" y="155504"/>
                </a:lnTo>
                <a:lnTo>
                  <a:pt x="373332" y="151090"/>
                </a:lnTo>
                <a:lnTo>
                  <a:pt x="368939" y="143711"/>
                </a:lnTo>
                <a:lnTo>
                  <a:pt x="367474" y="133350"/>
                </a:lnTo>
                <a:lnTo>
                  <a:pt x="367474" y="128492"/>
                </a:lnTo>
                <a:lnTo>
                  <a:pt x="368141" y="123253"/>
                </a:lnTo>
                <a:lnTo>
                  <a:pt x="369487" y="117157"/>
                </a:lnTo>
                <a:lnTo>
                  <a:pt x="382619" y="59436"/>
                </a:lnTo>
                <a:lnTo>
                  <a:pt x="401383" y="59436"/>
                </a:lnTo>
                <a:lnTo>
                  <a:pt x="391382" y="102584"/>
                </a:lnTo>
                <a:lnTo>
                  <a:pt x="389477" y="111061"/>
                </a:lnTo>
                <a:lnTo>
                  <a:pt x="386905" y="138779"/>
                </a:lnTo>
                <a:lnTo>
                  <a:pt x="390810" y="143351"/>
                </a:lnTo>
                <a:lnTo>
                  <a:pt x="419147" y="143351"/>
                </a:lnTo>
                <a:lnTo>
                  <a:pt x="414468" y="147637"/>
                </a:lnTo>
                <a:lnTo>
                  <a:pt x="409825" y="151090"/>
                </a:lnTo>
                <a:lnTo>
                  <a:pt x="403859" y="155066"/>
                </a:lnTo>
                <a:lnTo>
                  <a:pt x="397573" y="156972"/>
                </a:lnTo>
                <a:close/>
              </a:path>
              <a:path w="438150" h="157479">
                <a:moveTo>
                  <a:pt x="419147" y="143351"/>
                </a:moveTo>
                <a:lnTo>
                  <a:pt x="401764" y="143351"/>
                </a:lnTo>
                <a:lnTo>
                  <a:pt x="405288" y="142113"/>
                </a:lnTo>
                <a:lnTo>
                  <a:pt x="409003" y="139541"/>
                </a:lnTo>
                <a:lnTo>
                  <a:pt x="412718" y="137064"/>
                </a:lnTo>
                <a:lnTo>
                  <a:pt x="417099" y="132778"/>
                </a:lnTo>
                <a:lnTo>
                  <a:pt x="422148" y="126491"/>
                </a:lnTo>
                <a:lnTo>
                  <a:pt x="428720" y="132207"/>
                </a:lnTo>
                <a:lnTo>
                  <a:pt x="423898" y="138207"/>
                </a:lnTo>
                <a:lnTo>
                  <a:pt x="419147" y="143351"/>
                </a:lnTo>
                <a:close/>
              </a:path>
              <a:path w="438150" h="157479">
                <a:moveTo>
                  <a:pt x="401764" y="143351"/>
                </a:moveTo>
                <a:lnTo>
                  <a:pt x="390810" y="143351"/>
                </a:lnTo>
                <a:lnTo>
                  <a:pt x="398430" y="143256"/>
                </a:lnTo>
                <a:lnTo>
                  <a:pt x="401764" y="14335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8622" y="2816364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2743200"/>
            <a:ext cx="1251299" cy="22097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314444" y="2840736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1615" y="2743200"/>
            <a:ext cx="1208532" cy="22097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880735" y="2819400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5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37993" y="2743200"/>
            <a:ext cx="534035" cy="220979"/>
            <a:chOff x="6699313" y="3244596"/>
            <a:chExt cx="534035" cy="22097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313" y="3253739"/>
              <a:ext cx="126492" cy="2118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6476" y="3244596"/>
              <a:ext cx="280670" cy="213360"/>
            </a:xfrm>
            <a:custGeom>
              <a:avLst/>
              <a:gdLst/>
              <a:ahLst/>
              <a:cxnLst/>
              <a:rect l="l" t="t" r="r" b="b"/>
              <a:pathLst>
                <a:path w="280670" h="213360">
                  <a:moveTo>
                    <a:pt x="211836" y="213360"/>
                  </a:moveTo>
                  <a:lnTo>
                    <a:pt x="208788" y="204216"/>
                  </a:lnTo>
                  <a:lnTo>
                    <a:pt x="221408" y="198762"/>
                  </a:lnTo>
                  <a:lnTo>
                    <a:pt x="232029" y="191452"/>
                  </a:lnTo>
                  <a:lnTo>
                    <a:pt x="253531" y="156376"/>
                  </a:lnTo>
                  <a:lnTo>
                    <a:pt x="260604" y="105156"/>
                  </a:lnTo>
                  <a:lnTo>
                    <a:pt x="259770" y="86820"/>
                  </a:lnTo>
                  <a:lnTo>
                    <a:pt x="248412" y="42672"/>
                  </a:lnTo>
                  <a:lnTo>
                    <a:pt x="221408" y="13954"/>
                  </a:lnTo>
                  <a:lnTo>
                    <a:pt x="208788" y="9144"/>
                  </a:lnTo>
                  <a:lnTo>
                    <a:pt x="211836" y="0"/>
                  </a:lnTo>
                  <a:lnTo>
                    <a:pt x="252984" y="24003"/>
                  </a:lnTo>
                  <a:lnTo>
                    <a:pt x="275844" y="68770"/>
                  </a:lnTo>
                  <a:lnTo>
                    <a:pt x="280416" y="106680"/>
                  </a:lnTo>
                  <a:lnTo>
                    <a:pt x="279273" y="126396"/>
                  </a:lnTo>
                  <a:lnTo>
                    <a:pt x="262128" y="175260"/>
                  </a:lnTo>
                  <a:lnTo>
                    <a:pt x="227838" y="207621"/>
                  </a:lnTo>
                  <a:lnTo>
                    <a:pt x="211836" y="213360"/>
                  </a:lnTo>
                  <a:close/>
                </a:path>
                <a:path w="280670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485" y="3307080"/>
              <a:ext cx="115728" cy="1097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1467" y="3252215"/>
              <a:ext cx="71437" cy="21336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2066544" y="3291841"/>
            <a:ext cx="416559" cy="157480"/>
          </a:xfrm>
          <a:custGeom>
            <a:avLst/>
            <a:gdLst/>
            <a:ahLst/>
            <a:cxnLst/>
            <a:rect l="l" t="t" r="r" b="b"/>
            <a:pathLst>
              <a:path w="416560" h="157479">
                <a:moveTo>
                  <a:pt x="66579" y="156972"/>
                </a:moveTo>
                <a:lnTo>
                  <a:pt x="57721" y="156972"/>
                </a:lnTo>
                <a:lnTo>
                  <a:pt x="44309" y="155787"/>
                </a:lnTo>
                <a:lnTo>
                  <a:pt x="8197" y="126944"/>
                </a:lnTo>
                <a:lnTo>
                  <a:pt x="0" y="80009"/>
                </a:lnTo>
                <a:lnTo>
                  <a:pt x="480" y="68437"/>
                </a:lnTo>
                <a:lnTo>
                  <a:pt x="11854" y="29503"/>
                </a:lnTo>
                <a:lnTo>
                  <a:pt x="46231" y="2571"/>
                </a:lnTo>
                <a:lnTo>
                  <a:pt x="65246" y="0"/>
                </a:lnTo>
                <a:lnTo>
                  <a:pt x="72104" y="95"/>
                </a:lnTo>
                <a:lnTo>
                  <a:pt x="103631" y="5143"/>
                </a:lnTo>
                <a:lnTo>
                  <a:pt x="103631" y="10667"/>
                </a:lnTo>
                <a:lnTo>
                  <a:pt x="63055" y="10667"/>
                </a:lnTo>
                <a:lnTo>
                  <a:pt x="55340" y="10763"/>
                </a:lnTo>
                <a:lnTo>
                  <a:pt x="28098" y="41243"/>
                </a:lnTo>
                <a:lnTo>
                  <a:pt x="22859" y="78105"/>
                </a:lnTo>
                <a:lnTo>
                  <a:pt x="23127" y="88679"/>
                </a:lnTo>
                <a:lnTo>
                  <a:pt x="32480" y="128897"/>
                </a:lnTo>
                <a:lnTo>
                  <a:pt x="52196" y="146399"/>
                </a:lnTo>
                <a:lnTo>
                  <a:pt x="103631" y="146399"/>
                </a:lnTo>
                <a:lnTo>
                  <a:pt x="103631" y="151352"/>
                </a:lnTo>
                <a:lnTo>
                  <a:pt x="96583" y="153352"/>
                </a:lnTo>
                <a:lnTo>
                  <a:pt x="89439" y="154781"/>
                </a:lnTo>
                <a:lnTo>
                  <a:pt x="82010" y="155638"/>
                </a:lnTo>
                <a:lnTo>
                  <a:pt x="74675" y="156591"/>
                </a:lnTo>
                <a:lnTo>
                  <a:pt x="66579" y="156972"/>
                </a:lnTo>
                <a:close/>
              </a:path>
              <a:path w="416560" h="157479">
                <a:moveTo>
                  <a:pt x="103631" y="36575"/>
                </a:moveTo>
                <a:lnTo>
                  <a:pt x="92963" y="36575"/>
                </a:lnTo>
                <a:lnTo>
                  <a:pt x="91154" y="30289"/>
                </a:lnTo>
                <a:lnTo>
                  <a:pt x="88868" y="25146"/>
                </a:lnTo>
                <a:lnTo>
                  <a:pt x="63055" y="10667"/>
                </a:lnTo>
                <a:lnTo>
                  <a:pt x="103631" y="10667"/>
                </a:lnTo>
                <a:lnTo>
                  <a:pt x="103631" y="36575"/>
                </a:lnTo>
                <a:close/>
              </a:path>
              <a:path w="416560" h="157479">
                <a:moveTo>
                  <a:pt x="103631" y="146399"/>
                </a:moveTo>
                <a:lnTo>
                  <a:pt x="66484" y="146399"/>
                </a:lnTo>
                <a:lnTo>
                  <a:pt x="71532" y="145541"/>
                </a:lnTo>
                <a:lnTo>
                  <a:pt x="75437" y="143827"/>
                </a:lnTo>
                <a:lnTo>
                  <a:pt x="79438" y="142113"/>
                </a:lnTo>
                <a:lnTo>
                  <a:pt x="82676" y="139350"/>
                </a:lnTo>
                <a:lnTo>
                  <a:pt x="85343" y="135540"/>
                </a:lnTo>
                <a:lnTo>
                  <a:pt x="88010" y="131825"/>
                </a:lnTo>
                <a:lnTo>
                  <a:pt x="90582" y="126301"/>
                </a:lnTo>
                <a:lnTo>
                  <a:pt x="92963" y="118872"/>
                </a:lnTo>
                <a:lnTo>
                  <a:pt x="103631" y="118872"/>
                </a:lnTo>
                <a:lnTo>
                  <a:pt x="103631" y="146399"/>
                </a:lnTo>
                <a:close/>
              </a:path>
              <a:path w="416560" h="157479">
                <a:moveTo>
                  <a:pt x="66484" y="146399"/>
                </a:moveTo>
                <a:lnTo>
                  <a:pt x="52196" y="146399"/>
                </a:lnTo>
                <a:lnTo>
                  <a:pt x="60293" y="146303"/>
                </a:lnTo>
                <a:lnTo>
                  <a:pt x="66484" y="146399"/>
                </a:lnTo>
                <a:close/>
              </a:path>
              <a:path w="416560" h="157479">
                <a:moveTo>
                  <a:pt x="175450" y="156972"/>
                </a:moveTo>
                <a:lnTo>
                  <a:pt x="134887" y="135891"/>
                </a:lnTo>
                <a:lnTo>
                  <a:pt x="128062" y="103917"/>
                </a:lnTo>
                <a:lnTo>
                  <a:pt x="128127" y="100774"/>
                </a:lnTo>
                <a:lnTo>
                  <a:pt x="141982" y="61340"/>
                </a:lnTo>
                <a:lnTo>
                  <a:pt x="177260" y="47243"/>
                </a:lnTo>
                <a:lnTo>
                  <a:pt x="188459" y="48171"/>
                </a:lnTo>
                <a:lnTo>
                  <a:pt x="198203" y="50803"/>
                </a:lnTo>
                <a:lnTo>
                  <a:pt x="206500" y="55133"/>
                </a:lnTo>
                <a:lnTo>
                  <a:pt x="207930" y="56388"/>
                </a:lnTo>
                <a:lnTo>
                  <a:pt x="176783" y="56388"/>
                </a:lnTo>
                <a:lnTo>
                  <a:pt x="168020" y="56483"/>
                </a:lnTo>
                <a:lnTo>
                  <a:pt x="149798" y="90886"/>
                </a:lnTo>
                <a:lnTo>
                  <a:pt x="149356" y="100774"/>
                </a:lnTo>
                <a:lnTo>
                  <a:pt x="149813" y="111621"/>
                </a:lnTo>
                <a:lnTo>
                  <a:pt x="168211" y="147923"/>
                </a:lnTo>
                <a:lnTo>
                  <a:pt x="206391" y="147923"/>
                </a:lnTo>
                <a:lnTo>
                  <a:pt x="202025" y="150780"/>
                </a:lnTo>
                <a:lnTo>
                  <a:pt x="196185" y="153516"/>
                </a:lnTo>
                <a:lnTo>
                  <a:pt x="189809" y="155448"/>
                </a:lnTo>
                <a:lnTo>
                  <a:pt x="182897" y="156594"/>
                </a:lnTo>
                <a:lnTo>
                  <a:pt x="175450" y="156972"/>
                </a:lnTo>
                <a:close/>
              </a:path>
              <a:path w="416560" h="157479">
                <a:moveTo>
                  <a:pt x="206391" y="147923"/>
                </a:moveTo>
                <a:lnTo>
                  <a:pt x="182117" y="147923"/>
                </a:lnTo>
                <a:lnTo>
                  <a:pt x="186308" y="146780"/>
                </a:lnTo>
                <a:lnTo>
                  <a:pt x="189737" y="144303"/>
                </a:lnTo>
                <a:lnTo>
                  <a:pt x="193166" y="142017"/>
                </a:lnTo>
                <a:lnTo>
                  <a:pt x="196024" y="138779"/>
                </a:lnTo>
                <a:lnTo>
                  <a:pt x="198119" y="134683"/>
                </a:lnTo>
                <a:lnTo>
                  <a:pt x="200310" y="130683"/>
                </a:lnTo>
                <a:lnTo>
                  <a:pt x="201834" y="126015"/>
                </a:lnTo>
                <a:lnTo>
                  <a:pt x="203739" y="115442"/>
                </a:lnTo>
                <a:lnTo>
                  <a:pt x="204063" y="111621"/>
                </a:lnTo>
                <a:lnTo>
                  <a:pt x="204127" y="100774"/>
                </a:lnTo>
                <a:lnTo>
                  <a:pt x="204000" y="96254"/>
                </a:lnTo>
                <a:lnTo>
                  <a:pt x="186785" y="58197"/>
                </a:lnTo>
                <a:lnTo>
                  <a:pt x="176783" y="56388"/>
                </a:lnTo>
                <a:lnTo>
                  <a:pt x="207930" y="56388"/>
                </a:lnTo>
                <a:lnTo>
                  <a:pt x="225551" y="100774"/>
                </a:lnTo>
                <a:lnTo>
                  <a:pt x="225175" y="109686"/>
                </a:lnTo>
                <a:lnTo>
                  <a:pt x="207347" y="147298"/>
                </a:lnTo>
                <a:lnTo>
                  <a:pt x="206391" y="147923"/>
                </a:lnTo>
                <a:close/>
              </a:path>
              <a:path w="416560" h="157479">
                <a:moveTo>
                  <a:pt x="182117" y="147923"/>
                </a:moveTo>
                <a:lnTo>
                  <a:pt x="168211" y="147923"/>
                </a:lnTo>
                <a:lnTo>
                  <a:pt x="177164" y="147827"/>
                </a:lnTo>
                <a:lnTo>
                  <a:pt x="182117" y="147923"/>
                </a:lnTo>
                <a:close/>
              </a:path>
              <a:path w="416560" h="157479">
                <a:moveTo>
                  <a:pt x="317420" y="147923"/>
                </a:moveTo>
                <a:lnTo>
                  <a:pt x="287369" y="147923"/>
                </a:lnTo>
                <a:lnTo>
                  <a:pt x="290036" y="147637"/>
                </a:lnTo>
                <a:lnTo>
                  <a:pt x="292607" y="147066"/>
                </a:lnTo>
                <a:lnTo>
                  <a:pt x="295275" y="146589"/>
                </a:lnTo>
                <a:lnTo>
                  <a:pt x="297560" y="145732"/>
                </a:lnTo>
                <a:lnTo>
                  <a:pt x="299656" y="144399"/>
                </a:lnTo>
                <a:lnTo>
                  <a:pt x="301751" y="143160"/>
                </a:lnTo>
                <a:lnTo>
                  <a:pt x="303371" y="141446"/>
                </a:lnTo>
                <a:lnTo>
                  <a:pt x="304514" y="139160"/>
                </a:lnTo>
                <a:lnTo>
                  <a:pt x="305752" y="136969"/>
                </a:lnTo>
                <a:lnTo>
                  <a:pt x="306323" y="134207"/>
                </a:lnTo>
                <a:lnTo>
                  <a:pt x="306323" y="127158"/>
                </a:lnTo>
                <a:lnTo>
                  <a:pt x="273176" y="104679"/>
                </a:lnTo>
                <a:lnTo>
                  <a:pt x="267557" y="101917"/>
                </a:lnTo>
                <a:lnTo>
                  <a:pt x="263366" y="99250"/>
                </a:lnTo>
                <a:lnTo>
                  <a:pt x="259175" y="96678"/>
                </a:lnTo>
                <a:lnTo>
                  <a:pt x="255936" y="93535"/>
                </a:lnTo>
                <a:lnTo>
                  <a:pt x="253555" y="89820"/>
                </a:lnTo>
                <a:lnTo>
                  <a:pt x="251174" y="86201"/>
                </a:lnTo>
                <a:lnTo>
                  <a:pt x="249935" y="81915"/>
                </a:lnTo>
                <a:lnTo>
                  <a:pt x="249935" y="70961"/>
                </a:lnTo>
                <a:lnTo>
                  <a:pt x="251650" y="65722"/>
                </a:lnTo>
                <a:lnTo>
                  <a:pt x="292322" y="47243"/>
                </a:lnTo>
                <a:lnTo>
                  <a:pt x="297370" y="47339"/>
                </a:lnTo>
                <a:lnTo>
                  <a:pt x="324611" y="50768"/>
                </a:lnTo>
                <a:lnTo>
                  <a:pt x="324611" y="56388"/>
                </a:lnTo>
                <a:lnTo>
                  <a:pt x="289655" y="56388"/>
                </a:lnTo>
                <a:lnTo>
                  <a:pt x="283559" y="56483"/>
                </a:lnTo>
                <a:lnTo>
                  <a:pt x="278796" y="57911"/>
                </a:lnTo>
                <a:lnTo>
                  <a:pt x="275177" y="60578"/>
                </a:lnTo>
                <a:lnTo>
                  <a:pt x="271557" y="63341"/>
                </a:lnTo>
                <a:lnTo>
                  <a:pt x="269747" y="67056"/>
                </a:lnTo>
                <a:lnTo>
                  <a:pt x="269747" y="75152"/>
                </a:lnTo>
                <a:lnTo>
                  <a:pt x="270509" y="78009"/>
                </a:lnTo>
                <a:lnTo>
                  <a:pt x="271938" y="80105"/>
                </a:lnTo>
                <a:lnTo>
                  <a:pt x="273367" y="82391"/>
                </a:lnTo>
                <a:lnTo>
                  <a:pt x="275558" y="84391"/>
                </a:lnTo>
                <a:lnTo>
                  <a:pt x="281654" y="88201"/>
                </a:lnTo>
                <a:lnTo>
                  <a:pt x="287083" y="90677"/>
                </a:lnTo>
                <a:lnTo>
                  <a:pt x="294703" y="93725"/>
                </a:lnTo>
                <a:lnTo>
                  <a:pt x="302513" y="97059"/>
                </a:lnTo>
                <a:lnTo>
                  <a:pt x="322516" y="112394"/>
                </a:lnTo>
                <a:lnTo>
                  <a:pt x="324992" y="116014"/>
                </a:lnTo>
                <a:lnTo>
                  <a:pt x="326135" y="120396"/>
                </a:lnTo>
                <a:lnTo>
                  <a:pt x="326135" y="131254"/>
                </a:lnTo>
                <a:lnTo>
                  <a:pt x="325183" y="136207"/>
                </a:lnTo>
                <a:lnTo>
                  <a:pt x="320992" y="144208"/>
                </a:lnTo>
                <a:lnTo>
                  <a:pt x="318134" y="147447"/>
                </a:lnTo>
                <a:lnTo>
                  <a:pt x="317420" y="147923"/>
                </a:lnTo>
                <a:close/>
              </a:path>
              <a:path w="416560" h="157479">
                <a:moveTo>
                  <a:pt x="324611" y="73151"/>
                </a:moveTo>
                <a:lnTo>
                  <a:pt x="313943" y="73151"/>
                </a:lnTo>
                <a:lnTo>
                  <a:pt x="312229" y="68960"/>
                </a:lnTo>
                <a:lnTo>
                  <a:pt x="310324" y="65627"/>
                </a:lnTo>
                <a:lnTo>
                  <a:pt x="289655" y="56388"/>
                </a:lnTo>
                <a:lnTo>
                  <a:pt x="324611" y="56388"/>
                </a:lnTo>
                <a:lnTo>
                  <a:pt x="324611" y="73151"/>
                </a:lnTo>
                <a:close/>
              </a:path>
              <a:path w="416560" h="157479">
                <a:moveTo>
                  <a:pt x="290512" y="156972"/>
                </a:moveTo>
                <a:lnTo>
                  <a:pt x="278129" y="156972"/>
                </a:lnTo>
                <a:lnTo>
                  <a:pt x="271938" y="156495"/>
                </a:lnTo>
                <a:lnTo>
                  <a:pt x="265937" y="155543"/>
                </a:lnTo>
                <a:lnTo>
                  <a:pt x="259937" y="154685"/>
                </a:lnTo>
                <a:lnTo>
                  <a:pt x="254126" y="153447"/>
                </a:lnTo>
                <a:lnTo>
                  <a:pt x="248411" y="151923"/>
                </a:lnTo>
                <a:lnTo>
                  <a:pt x="248411" y="128016"/>
                </a:lnTo>
                <a:lnTo>
                  <a:pt x="259079" y="128016"/>
                </a:lnTo>
                <a:lnTo>
                  <a:pt x="261175" y="135064"/>
                </a:lnTo>
                <a:lnTo>
                  <a:pt x="264128" y="140208"/>
                </a:lnTo>
                <a:lnTo>
                  <a:pt x="268128" y="143256"/>
                </a:lnTo>
                <a:lnTo>
                  <a:pt x="272129" y="146399"/>
                </a:lnTo>
                <a:lnTo>
                  <a:pt x="277653" y="147923"/>
                </a:lnTo>
                <a:lnTo>
                  <a:pt x="317420" y="147923"/>
                </a:lnTo>
                <a:lnTo>
                  <a:pt x="314420" y="149923"/>
                </a:lnTo>
                <a:lnTo>
                  <a:pt x="310705" y="152495"/>
                </a:lnTo>
                <a:lnTo>
                  <a:pt x="306323" y="154305"/>
                </a:lnTo>
                <a:lnTo>
                  <a:pt x="301180" y="155352"/>
                </a:lnTo>
                <a:lnTo>
                  <a:pt x="296036" y="156495"/>
                </a:lnTo>
                <a:lnTo>
                  <a:pt x="290512" y="156972"/>
                </a:lnTo>
                <a:close/>
              </a:path>
              <a:path w="416560" h="157479">
                <a:moveTo>
                  <a:pt x="287369" y="147923"/>
                </a:moveTo>
                <a:lnTo>
                  <a:pt x="277653" y="147923"/>
                </a:lnTo>
                <a:lnTo>
                  <a:pt x="284606" y="147827"/>
                </a:lnTo>
                <a:lnTo>
                  <a:pt x="287369" y="147923"/>
                </a:lnTo>
                <a:close/>
              </a:path>
              <a:path w="416560" h="157479">
                <a:moveTo>
                  <a:pt x="413004" y="59435"/>
                </a:moveTo>
                <a:lnTo>
                  <a:pt x="341471" y="59435"/>
                </a:lnTo>
                <a:lnTo>
                  <a:pt x="341471" y="53340"/>
                </a:lnTo>
                <a:lnTo>
                  <a:pt x="345281" y="52958"/>
                </a:lnTo>
                <a:lnTo>
                  <a:pt x="348329" y="52006"/>
                </a:lnTo>
                <a:lnTo>
                  <a:pt x="350615" y="50673"/>
                </a:lnTo>
                <a:lnTo>
                  <a:pt x="352901" y="49434"/>
                </a:lnTo>
                <a:lnTo>
                  <a:pt x="354710" y="47625"/>
                </a:lnTo>
                <a:lnTo>
                  <a:pt x="356044" y="45243"/>
                </a:lnTo>
                <a:lnTo>
                  <a:pt x="357377" y="42957"/>
                </a:lnTo>
                <a:lnTo>
                  <a:pt x="358425" y="40100"/>
                </a:lnTo>
                <a:lnTo>
                  <a:pt x="359949" y="33147"/>
                </a:lnTo>
                <a:lnTo>
                  <a:pt x="360806" y="28098"/>
                </a:lnTo>
                <a:lnTo>
                  <a:pt x="361568" y="21335"/>
                </a:lnTo>
                <a:lnTo>
                  <a:pt x="377952" y="21335"/>
                </a:lnTo>
                <a:lnTo>
                  <a:pt x="377952" y="48767"/>
                </a:lnTo>
                <a:lnTo>
                  <a:pt x="413004" y="48767"/>
                </a:lnTo>
                <a:lnTo>
                  <a:pt x="413004" y="59435"/>
                </a:lnTo>
                <a:close/>
              </a:path>
              <a:path w="416560" h="157479">
                <a:moveTo>
                  <a:pt x="391572" y="156972"/>
                </a:moveTo>
                <a:lnTo>
                  <a:pt x="376904" y="156972"/>
                </a:lnTo>
                <a:lnTo>
                  <a:pt x="369855" y="154209"/>
                </a:lnTo>
                <a:lnTo>
                  <a:pt x="358139" y="59435"/>
                </a:lnTo>
                <a:lnTo>
                  <a:pt x="377952" y="59435"/>
                </a:lnTo>
                <a:lnTo>
                  <a:pt x="377952" y="116490"/>
                </a:lnTo>
                <a:lnTo>
                  <a:pt x="378237" y="122300"/>
                </a:lnTo>
                <a:lnTo>
                  <a:pt x="379380" y="130873"/>
                </a:lnTo>
                <a:lnTo>
                  <a:pt x="380523" y="134207"/>
                </a:lnTo>
                <a:lnTo>
                  <a:pt x="382142" y="136588"/>
                </a:lnTo>
                <a:lnTo>
                  <a:pt x="383762" y="139065"/>
                </a:lnTo>
                <a:lnTo>
                  <a:pt x="385571" y="140874"/>
                </a:lnTo>
                <a:lnTo>
                  <a:pt x="387667" y="141827"/>
                </a:lnTo>
                <a:lnTo>
                  <a:pt x="389762" y="142875"/>
                </a:lnTo>
                <a:lnTo>
                  <a:pt x="392334" y="143351"/>
                </a:lnTo>
                <a:lnTo>
                  <a:pt x="413869" y="143351"/>
                </a:lnTo>
                <a:lnTo>
                  <a:pt x="410813" y="146684"/>
                </a:lnTo>
                <a:lnTo>
                  <a:pt x="405860" y="150780"/>
                </a:lnTo>
                <a:lnTo>
                  <a:pt x="401097" y="153257"/>
                </a:lnTo>
                <a:lnTo>
                  <a:pt x="396430" y="155733"/>
                </a:lnTo>
                <a:lnTo>
                  <a:pt x="391572" y="156972"/>
                </a:lnTo>
                <a:close/>
              </a:path>
              <a:path w="416560" h="157479">
                <a:moveTo>
                  <a:pt x="413869" y="143351"/>
                </a:moveTo>
                <a:lnTo>
                  <a:pt x="398525" y="143351"/>
                </a:lnTo>
                <a:lnTo>
                  <a:pt x="401288" y="142684"/>
                </a:lnTo>
                <a:lnTo>
                  <a:pt x="403859" y="141350"/>
                </a:lnTo>
                <a:lnTo>
                  <a:pt x="406431" y="140112"/>
                </a:lnTo>
                <a:lnTo>
                  <a:pt x="409003" y="138207"/>
                </a:lnTo>
                <a:lnTo>
                  <a:pt x="411479" y="135635"/>
                </a:lnTo>
                <a:lnTo>
                  <a:pt x="416052" y="140969"/>
                </a:lnTo>
                <a:lnTo>
                  <a:pt x="413869" y="143351"/>
                </a:lnTo>
                <a:close/>
              </a:path>
              <a:path w="416560" h="157479">
                <a:moveTo>
                  <a:pt x="398525" y="143351"/>
                </a:moveTo>
                <a:lnTo>
                  <a:pt x="392334" y="143351"/>
                </a:lnTo>
                <a:lnTo>
                  <a:pt x="395573" y="143256"/>
                </a:lnTo>
                <a:lnTo>
                  <a:pt x="398525" y="14335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3266" y="3349752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797968" y="3276600"/>
            <a:ext cx="1029335" cy="220979"/>
            <a:chOff x="2797968" y="3604259"/>
            <a:chExt cx="1029335" cy="220979"/>
          </a:xfrm>
        </p:grpSpPr>
        <p:sp>
          <p:nvSpPr>
            <p:cNvPr id="17" name="object 17"/>
            <p:cNvSpPr/>
            <p:nvPr/>
          </p:nvSpPr>
          <p:spPr>
            <a:xfrm>
              <a:off x="2797968" y="3701796"/>
              <a:ext cx="139065" cy="15240"/>
            </a:xfrm>
            <a:custGeom>
              <a:avLst/>
              <a:gdLst/>
              <a:ahLst/>
              <a:cxnLst/>
              <a:rect l="l" t="t" r="r" b="b"/>
              <a:pathLst>
                <a:path w="139064" h="15239">
                  <a:moveTo>
                    <a:pt x="138493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138493" y="0"/>
                  </a:lnTo>
                  <a:lnTo>
                    <a:pt x="138493" y="15239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9011" y="3604259"/>
              <a:ext cx="857752" cy="22098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6172200" y="3368041"/>
            <a:ext cx="416559" cy="157480"/>
          </a:xfrm>
          <a:custGeom>
            <a:avLst/>
            <a:gdLst/>
            <a:ahLst/>
            <a:cxnLst/>
            <a:rect l="l" t="t" r="r" b="b"/>
            <a:pathLst>
              <a:path w="416560" h="157479">
                <a:moveTo>
                  <a:pt x="66579" y="156972"/>
                </a:moveTo>
                <a:lnTo>
                  <a:pt x="57721" y="156972"/>
                </a:lnTo>
                <a:lnTo>
                  <a:pt x="44309" y="155787"/>
                </a:lnTo>
                <a:lnTo>
                  <a:pt x="8197" y="126944"/>
                </a:lnTo>
                <a:lnTo>
                  <a:pt x="0" y="80009"/>
                </a:lnTo>
                <a:lnTo>
                  <a:pt x="480" y="68437"/>
                </a:lnTo>
                <a:lnTo>
                  <a:pt x="11854" y="29503"/>
                </a:lnTo>
                <a:lnTo>
                  <a:pt x="46232" y="2571"/>
                </a:lnTo>
                <a:lnTo>
                  <a:pt x="65246" y="0"/>
                </a:lnTo>
                <a:lnTo>
                  <a:pt x="72104" y="95"/>
                </a:lnTo>
                <a:lnTo>
                  <a:pt x="103632" y="5143"/>
                </a:lnTo>
                <a:lnTo>
                  <a:pt x="103632" y="10667"/>
                </a:lnTo>
                <a:lnTo>
                  <a:pt x="63055" y="10667"/>
                </a:lnTo>
                <a:lnTo>
                  <a:pt x="55340" y="10763"/>
                </a:lnTo>
                <a:lnTo>
                  <a:pt x="28098" y="41243"/>
                </a:lnTo>
                <a:lnTo>
                  <a:pt x="22860" y="78105"/>
                </a:lnTo>
                <a:lnTo>
                  <a:pt x="23128" y="88679"/>
                </a:lnTo>
                <a:lnTo>
                  <a:pt x="32480" y="128897"/>
                </a:lnTo>
                <a:lnTo>
                  <a:pt x="52197" y="146399"/>
                </a:lnTo>
                <a:lnTo>
                  <a:pt x="103632" y="146399"/>
                </a:lnTo>
                <a:lnTo>
                  <a:pt x="103632" y="151352"/>
                </a:lnTo>
                <a:lnTo>
                  <a:pt x="96583" y="153352"/>
                </a:lnTo>
                <a:lnTo>
                  <a:pt x="89439" y="154781"/>
                </a:lnTo>
                <a:lnTo>
                  <a:pt x="82010" y="155638"/>
                </a:lnTo>
                <a:lnTo>
                  <a:pt x="74676" y="156591"/>
                </a:lnTo>
                <a:lnTo>
                  <a:pt x="66579" y="156972"/>
                </a:lnTo>
                <a:close/>
              </a:path>
              <a:path w="416560" h="157479">
                <a:moveTo>
                  <a:pt x="103632" y="36575"/>
                </a:moveTo>
                <a:lnTo>
                  <a:pt x="92964" y="36575"/>
                </a:lnTo>
                <a:lnTo>
                  <a:pt x="91154" y="30289"/>
                </a:lnTo>
                <a:lnTo>
                  <a:pt x="88868" y="25146"/>
                </a:lnTo>
                <a:lnTo>
                  <a:pt x="63055" y="10667"/>
                </a:lnTo>
                <a:lnTo>
                  <a:pt x="103632" y="10667"/>
                </a:lnTo>
                <a:lnTo>
                  <a:pt x="103632" y="36575"/>
                </a:lnTo>
                <a:close/>
              </a:path>
              <a:path w="416560" h="157479">
                <a:moveTo>
                  <a:pt x="103632" y="146399"/>
                </a:moveTo>
                <a:lnTo>
                  <a:pt x="66484" y="146399"/>
                </a:lnTo>
                <a:lnTo>
                  <a:pt x="71532" y="145541"/>
                </a:lnTo>
                <a:lnTo>
                  <a:pt x="75438" y="143827"/>
                </a:lnTo>
                <a:lnTo>
                  <a:pt x="79438" y="142113"/>
                </a:lnTo>
                <a:lnTo>
                  <a:pt x="82676" y="139350"/>
                </a:lnTo>
                <a:lnTo>
                  <a:pt x="85344" y="135540"/>
                </a:lnTo>
                <a:lnTo>
                  <a:pt x="88010" y="131825"/>
                </a:lnTo>
                <a:lnTo>
                  <a:pt x="90582" y="126301"/>
                </a:lnTo>
                <a:lnTo>
                  <a:pt x="92964" y="118872"/>
                </a:lnTo>
                <a:lnTo>
                  <a:pt x="103632" y="118872"/>
                </a:lnTo>
                <a:lnTo>
                  <a:pt x="103632" y="146399"/>
                </a:lnTo>
                <a:close/>
              </a:path>
              <a:path w="416560" h="157479">
                <a:moveTo>
                  <a:pt x="66484" y="146399"/>
                </a:moveTo>
                <a:lnTo>
                  <a:pt x="52197" y="146399"/>
                </a:lnTo>
                <a:lnTo>
                  <a:pt x="60293" y="146303"/>
                </a:lnTo>
                <a:lnTo>
                  <a:pt x="66484" y="146399"/>
                </a:lnTo>
                <a:close/>
              </a:path>
              <a:path w="416560" h="157479">
                <a:moveTo>
                  <a:pt x="175450" y="156972"/>
                </a:moveTo>
                <a:lnTo>
                  <a:pt x="134887" y="135891"/>
                </a:lnTo>
                <a:lnTo>
                  <a:pt x="128062" y="103917"/>
                </a:lnTo>
                <a:lnTo>
                  <a:pt x="128127" y="100774"/>
                </a:lnTo>
                <a:lnTo>
                  <a:pt x="141982" y="61340"/>
                </a:lnTo>
                <a:lnTo>
                  <a:pt x="177260" y="47243"/>
                </a:lnTo>
                <a:lnTo>
                  <a:pt x="188459" y="48171"/>
                </a:lnTo>
                <a:lnTo>
                  <a:pt x="198203" y="50803"/>
                </a:lnTo>
                <a:lnTo>
                  <a:pt x="206500" y="55133"/>
                </a:lnTo>
                <a:lnTo>
                  <a:pt x="207931" y="56388"/>
                </a:lnTo>
                <a:lnTo>
                  <a:pt x="176783" y="56388"/>
                </a:lnTo>
                <a:lnTo>
                  <a:pt x="168021" y="56483"/>
                </a:lnTo>
                <a:lnTo>
                  <a:pt x="149798" y="90886"/>
                </a:lnTo>
                <a:lnTo>
                  <a:pt x="149356" y="100774"/>
                </a:lnTo>
                <a:lnTo>
                  <a:pt x="149813" y="111621"/>
                </a:lnTo>
                <a:lnTo>
                  <a:pt x="168211" y="147923"/>
                </a:lnTo>
                <a:lnTo>
                  <a:pt x="206392" y="147923"/>
                </a:lnTo>
                <a:lnTo>
                  <a:pt x="202025" y="150780"/>
                </a:lnTo>
                <a:lnTo>
                  <a:pt x="196185" y="153516"/>
                </a:lnTo>
                <a:lnTo>
                  <a:pt x="189809" y="155448"/>
                </a:lnTo>
                <a:lnTo>
                  <a:pt x="182898" y="156594"/>
                </a:lnTo>
                <a:lnTo>
                  <a:pt x="175450" y="156972"/>
                </a:lnTo>
                <a:close/>
              </a:path>
              <a:path w="416560" h="157479">
                <a:moveTo>
                  <a:pt x="206392" y="147923"/>
                </a:moveTo>
                <a:lnTo>
                  <a:pt x="182117" y="147923"/>
                </a:lnTo>
                <a:lnTo>
                  <a:pt x="186308" y="146780"/>
                </a:lnTo>
                <a:lnTo>
                  <a:pt x="189738" y="144303"/>
                </a:lnTo>
                <a:lnTo>
                  <a:pt x="193167" y="142017"/>
                </a:lnTo>
                <a:lnTo>
                  <a:pt x="196024" y="138779"/>
                </a:lnTo>
                <a:lnTo>
                  <a:pt x="198119" y="134683"/>
                </a:lnTo>
                <a:lnTo>
                  <a:pt x="200311" y="130683"/>
                </a:lnTo>
                <a:lnTo>
                  <a:pt x="201834" y="126015"/>
                </a:lnTo>
                <a:lnTo>
                  <a:pt x="203739" y="115442"/>
                </a:lnTo>
                <a:lnTo>
                  <a:pt x="204063" y="111621"/>
                </a:lnTo>
                <a:lnTo>
                  <a:pt x="204127" y="100774"/>
                </a:lnTo>
                <a:lnTo>
                  <a:pt x="204000" y="96254"/>
                </a:lnTo>
                <a:lnTo>
                  <a:pt x="186785" y="58197"/>
                </a:lnTo>
                <a:lnTo>
                  <a:pt x="176783" y="56388"/>
                </a:lnTo>
                <a:lnTo>
                  <a:pt x="207931" y="56388"/>
                </a:lnTo>
                <a:lnTo>
                  <a:pt x="225551" y="100774"/>
                </a:lnTo>
                <a:lnTo>
                  <a:pt x="225175" y="109686"/>
                </a:lnTo>
                <a:lnTo>
                  <a:pt x="207347" y="147298"/>
                </a:lnTo>
                <a:lnTo>
                  <a:pt x="206392" y="147923"/>
                </a:lnTo>
                <a:close/>
              </a:path>
              <a:path w="416560" h="157479">
                <a:moveTo>
                  <a:pt x="182117" y="147923"/>
                </a:moveTo>
                <a:lnTo>
                  <a:pt x="168211" y="147923"/>
                </a:lnTo>
                <a:lnTo>
                  <a:pt x="177165" y="147827"/>
                </a:lnTo>
                <a:lnTo>
                  <a:pt x="182117" y="147923"/>
                </a:lnTo>
                <a:close/>
              </a:path>
              <a:path w="416560" h="157479">
                <a:moveTo>
                  <a:pt x="317420" y="147923"/>
                </a:moveTo>
                <a:lnTo>
                  <a:pt x="287369" y="147923"/>
                </a:lnTo>
                <a:lnTo>
                  <a:pt x="290036" y="147637"/>
                </a:lnTo>
                <a:lnTo>
                  <a:pt x="292608" y="147066"/>
                </a:lnTo>
                <a:lnTo>
                  <a:pt x="295275" y="146589"/>
                </a:lnTo>
                <a:lnTo>
                  <a:pt x="297560" y="145732"/>
                </a:lnTo>
                <a:lnTo>
                  <a:pt x="299656" y="144399"/>
                </a:lnTo>
                <a:lnTo>
                  <a:pt x="301751" y="143160"/>
                </a:lnTo>
                <a:lnTo>
                  <a:pt x="303371" y="141446"/>
                </a:lnTo>
                <a:lnTo>
                  <a:pt x="304514" y="139160"/>
                </a:lnTo>
                <a:lnTo>
                  <a:pt x="305752" y="136969"/>
                </a:lnTo>
                <a:lnTo>
                  <a:pt x="306324" y="134207"/>
                </a:lnTo>
                <a:lnTo>
                  <a:pt x="306324" y="127158"/>
                </a:lnTo>
                <a:lnTo>
                  <a:pt x="273176" y="104679"/>
                </a:lnTo>
                <a:lnTo>
                  <a:pt x="267557" y="101917"/>
                </a:lnTo>
                <a:lnTo>
                  <a:pt x="263366" y="99250"/>
                </a:lnTo>
                <a:lnTo>
                  <a:pt x="259175" y="96678"/>
                </a:lnTo>
                <a:lnTo>
                  <a:pt x="255936" y="93535"/>
                </a:lnTo>
                <a:lnTo>
                  <a:pt x="253555" y="89820"/>
                </a:lnTo>
                <a:lnTo>
                  <a:pt x="251174" y="86201"/>
                </a:lnTo>
                <a:lnTo>
                  <a:pt x="249935" y="81915"/>
                </a:lnTo>
                <a:lnTo>
                  <a:pt x="249935" y="70961"/>
                </a:lnTo>
                <a:lnTo>
                  <a:pt x="251650" y="65722"/>
                </a:lnTo>
                <a:lnTo>
                  <a:pt x="292322" y="47243"/>
                </a:lnTo>
                <a:lnTo>
                  <a:pt x="297370" y="47339"/>
                </a:lnTo>
                <a:lnTo>
                  <a:pt x="324612" y="50768"/>
                </a:lnTo>
                <a:lnTo>
                  <a:pt x="324612" y="56388"/>
                </a:lnTo>
                <a:lnTo>
                  <a:pt x="289655" y="56388"/>
                </a:lnTo>
                <a:lnTo>
                  <a:pt x="283559" y="56483"/>
                </a:lnTo>
                <a:lnTo>
                  <a:pt x="278796" y="57911"/>
                </a:lnTo>
                <a:lnTo>
                  <a:pt x="275177" y="60578"/>
                </a:lnTo>
                <a:lnTo>
                  <a:pt x="271557" y="63341"/>
                </a:lnTo>
                <a:lnTo>
                  <a:pt x="269748" y="67056"/>
                </a:lnTo>
                <a:lnTo>
                  <a:pt x="269748" y="75152"/>
                </a:lnTo>
                <a:lnTo>
                  <a:pt x="270510" y="78009"/>
                </a:lnTo>
                <a:lnTo>
                  <a:pt x="271938" y="80105"/>
                </a:lnTo>
                <a:lnTo>
                  <a:pt x="273367" y="82391"/>
                </a:lnTo>
                <a:lnTo>
                  <a:pt x="275558" y="84391"/>
                </a:lnTo>
                <a:lnTo>
                  <a:pt x="281654" y="88201"/>
                </a:lnTo>
                <a:lnTo>
                  <a:pt x="287083" y="90677"/>
                </a:lnTo>
                <a:lnTo>
                  <a:pt x="294703" y="93725"/>
                </a:lnTo>
                <a:lnTo>
                  <a:pt x="302514" y="97059"/>
                </a:lnTo>
                <a:lnTo>
                  <a:pt x="322516" y="112394"/>
                </a:lnTo>
                <a:lnTo>
                  <a:pt x="324992" y="116014"/>
                </a:lnTo>
                <a:lnTo>
                  <a:pt x="326135" y="120396"/>
                </a:lnTo>
                <a:lnTo>
                  <a:pt x="326135" y="131254"/>
                </a:lnTo>
                <a:lnTo>
                  <a:pt x="325183" y="136207"/>
                </a:lnTo>
                <a:lnTo>
                  <a:pt x="320992" y="144208"/>
                </a:lnTo>
                <a:lnTo>
                  <a:pt x="318135" y="147447"/>
                </a:lnTo>
                <a:lnTo>
                  <a:pt x="317420" y="147923"/>
                </a:lnTo>
                <a:close/>
              </a:path>
              <a:path w="416560" h="157479">
                <a:moveTo>
                  <a:pt x="324612" y="73151"/>
                </a:moveTo>
                <a:lnTo>
                  <a:pt x="313944" y="73151"/>
                </a:lnTo>
                <a:lnTo>
                  <a:pt x="312229" y="68960"/>
                </a:lnTo>
                <a:lnTo>
                  <a:pt x="310324" y="65627"/>
                </a:lnTo>
                <a:lnTo>
                  <a:pt x="289655" y="56388"/>
                </a:lnTo>
                <a:lnTo>
                  <a:pt x="324612" y="56388"/>
                </a:lnTo>
                <a:lnTo>
                  <a:pt x="324612" y="73151"/>
                </a:lnTo>
                <a:close/>
              </a:path>
              <a:path w="416560" h="157479">
                <a:moveTo>
                  <a:pt x="290512" y="156972"/>
                </a:moveTo>
                <a:lnTo>
                  <a:pt x="278130" y="156972"/>
                </a:lnTo>
                <a:lnTo>
                  <a:pt x="271938" y="156495"/>
                </a:lnTo>
                <a:lnTo>
                  <a:pt x="265938" y="155543"/>
                </a:lnTo>
                <a:lnTo>
                  <a:pt x="259937" y="154685"/>
                </a:lnTo>
                <a:lnTo>
                  <a:pt x="254126" y="153447"/>
                </a:lnTo>
                <a:lnTo>
                  <a:pt x="248412" y="151923"/>
                </a:lnTo>
                <a:lnTo>
                  <a:pt x="248412" y="128016"/>
                </a:lnTo>
                <a:lnTo>
                  <a:pt x="259080" y="128016"/>
                </a:lnTo>
                <a:lnTo>
                  <a:pt x="261175" y="135064"/>
                </a:lnTo>
                <a:lnTo>
                  <a:pt x="264128" y="140208"/>
                </a:lnTo>
                <a:lnTo>
                  <a:pt x="268128" y="143256"/>
                </a:lnTo>
                <a:lnTo>
                  <a:pt x="272129" y="146399"/>
                </a:lnTo>
                <a:lnTo>
                  <a:pt x="277653" y="147923"/>
                </a:lnTo>
                <a:lnTo>
                  <a:pt x="317420" y="147923"/>
                </a:lnTo>
                <a:lnTo>
                  <a:pt x="314420" y="149923"/>
                </a:lnTo>
                <a:lnTo>
                  <a:pt x="310705" y="152495"/>
                </a:lnTo>
                <a:lnTo>
                  <a:pt x="306324" y="154305"/>
                </a:lnTo>
                <a:lnTo>
                  <a:pt x="301180" y="155352"/>
                </a:lnTo>
                <a:lnTo>
                  <a:pt x="296037" y="156495"/>
                </a:lnTo>
                <a:lnTo>
                  <a:pt x="290512" y="156972"/>
                </a:lnTo>
                <a:close/>
              </a:path>
              <a:path w="416560" h="157479">
                <a:moveTo>
                  <a:pt x="287369" y="147923"/>
                </a:moveTo>
                <a:lnTo>
                  <a:pt x="277653" y="147923"/>
                </a:lnTo>
                <a:lnTo>
                  <a:pt x="284607" y="147827"/>
                </a:lnTo>
                <a:lnTo>
                  <a:pt x="287369" y="147923"/>
                </a:lnTo>
                <a:close/>
              </a:path>
              <a:path w="416560" h="157479">
                <a:moveTo>
                  <a:pt x="413003" y="59435"/>
                </a:moveTo>
                <a:lnTo>
                  <a:pt x="341471" y="59435"/>
                </a:lnTo>
                <a:lnTo>
                  <a:pt x="341471" y="53340"/>
                </a:lnTo>
                <a:lnTo>
                  <a:pt x="345281" y="52958"/>
                </a:lnTo>
                <a:lnTo>
                  <a:pt x="348329" y="52006"/>
                </a:lnTo>
                <a:lnTo>
                  <a:pt x="350615" y="50673"/>
                </a:lnTo>
                <a:lnTo>
                  <a:pt x="352901" y="49434"/>
                </a:lnTo>
                <a:lnTo>
                  <a:pt x="354710" y="47625"/>
                </a:lnTo>
                <a:lnTo>
                  <a:pt x="356044" y="45243"/>
                </a:lnTo>
                <a:lnTo>
                  <a:pt x="357378" y="42957"/>
                </a:lnTo>
                <a:lnTo>
                  <a:pt x="358425" y="40100"/>
                </a:lnTo>
                <a:lnTo>
                  <a:pt x="359950" y="33147"/>
                </a:lnTo>
                <a:lnTo>
                  <a:pt x="360807" y="28098"/>
                </a:lnTo>
                <a:lnTo>
                  <a:pt x="361569" y="21335"/>
                </a:lnTo>
                <a:lnTo>
                  <a:pt x="377951" y="21335"/>
                </a:lnTo>
                <a:lnTo>
                  <a:pt x="377951" y="48767"/>
                </a:lnTo>
                <a:lnTo>
                  <a:pt x="413003" y="48767"/>
                </a:lnTo>
                <a:lnTo>
                  <a:pt x="413003" y="59435"/>
                </a:lnTo>
                <a:close/>
              </a:path>
              <a:path w="416560" h="157479">
                <a:moveTo>
                  <a:pt x="391572" y="156972"/>
                </a:moveTo>
                <a:lnTo>
                  <a:pt x="376904" y="156972"/>
                </a:lnTo>
                <a:lnTo>
                  <a:pt x="369855" y="154209"/>
                </a:lnTo>
                <a:lnTo>
                  <a:pt x="358140" y="59435"/>
                </a:lnTo>
                <a:lnTo>
                  <a:pt x="377951" y="59435"/>
                </a:lnTo>
                <a:lnTo>
                  <a:pt x="377951" y="116490"/>
                </a:lnTo>
                <a:lnTo>
                  <a:pt x="378237" y="122300"/>
                </a:lnTo>
                <a:lnTo>
                  <a:pt x="379380" y="130873"/>
                </a:lnTo>
                <a:lnTo>
                  <a:pt x="380523" y="134207"/>
                </a:lnTo>
                <a:lnTo>
                  <a:pt x="382142" y="136588"/>
                </a:lnTo>
                <a:lnTo>
                  <a:pt x="383762" y="139065"/>
                </a:lnTo>
                <a:lnTo>
                  <a:pt x="385572" y="140874"/>
                </a:lnTo>
                <a:lnTo>
                  <a:pt x="387667" y="141827"/>
                </a:lnTo>
                <a:lnTo>
                  <a:pt x="389763" y="142875"/>
                </a:lnTo>
                <a:lnTo>
                  <a:pt x="392334" y="143351"/>
                </a:lnTo>
                <a:lnTo>
                  <a:pt x="413869" y="143351"/>
                </a:lnTo>
                <a:lnTo>
                  <a:pt x="410813" y="146684"/>
                </a:lnTo>
                <a:lnTo>
                  <a:pt x="405860" y="150780"/>
                </a:lnTo>
                <a:lnTo>
                  <a:pt x="401097" y="153257"/>
                </a:lnTo>
                <a:lnTo>
                  <a:pt x="396430" y="155733"/>
                </a:lnTo>
                <a:lnTo>
                  <a:pt x="391572" y="156972"/>
                </a:lnTo>
                <a:close/>
              </a:path>
              <a:path w="416560" h="157479">
                <a:moveTo>
                  <a:pt x="413869" y="143351"/>
                </a:moveTo>
                <a:lnTo>
                  <a:pt x="398526" y="143351"/>
                </a:lnTo>
                <a:lnTo>
                  <a:pt x="401288" y="142684"/>
                </a:lnTo>
                <a:lnTo>
                  <a:pt x="403860" y="141350"/>
                </a:lnTo>
                <a:lnTo>
                  <a:pt x="406432" y="140112"/>
                </a:lnTo>
                <a:lnTo>
                  <a:pt x="409003" y="138207"/>
                </a:lnTo>
                <a:lnTo>
                  <a:pt x="411480" y="135635"/>
                </a:lnTo>
                <a:lnTo>
                  <a:pt x="416051" y="140969"/>
                </a:lnTo>
                <a:lnTo>
                  <a:pt x="413869" y="143351"/>
                </a:lnTo>
                <a:close/>
              </a:path>
              <a:path w="416560" h="157479">
                <a:moveTo>
                  <a:pt x="398526" y="143351"/>
                </a:moveTo>
                <a:lnTo>
                  <a:pt x="392334" y="143351"/>
                </a:lnTo>
                <a:lnTo>
                  <a:pt x="395573" y="143256"/>
                </a:lnTo>
                <a:lnTo>
                  <a:pt x="398526" y="14335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3429000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903625" y="3360420"/>
            <a:ext cx="660400" cy="213360"/>
            <a:chOff x="6135528" y="3611879"/>
            <a:chExt cx="660400" cy="213360"/>
          </a:xfrm>
        </p:grpSpPr>
        <p:sp>
          <p:nvSpPr>
            <p:cNvPr id="22" name="object 22"/>
            <p:cNvSpPr/>
            <p:nvPr/>
          </p:nvSpPr>
          <p:spPr>
            <a:xfrm>
              <a:off x="6135522" y="3613403"/>
              <a:ext cx="209550" cy="161925"/>
            </a:xfrm>
            <a:custGeom>
              <a:avLst/>
              <a:gdLst/>
              <a:ahLst/>
              <a:cxnLst/>
              <a:rect l="l" t="t" r="r" b="b"/>
              <a:pathLst>
                <a:path w="209550" h="161925">
                  <a:moveTo>
                    <a:pt x="138493" y="88404"/>
                  </a:moveTo>
                  <a:lnTo>
                    <a:pt x="0" y="88404"/>
                  </a:lnTo>
                  <a:lnTo>
                    <a:pt x="0" y="103632"/>
                  </a:lnTo>
                  <a:lnTo>
                    <a:pt x="138493" y="103632"/>
                  </a:lnTo>
                  <a:lnTo>
                    <a:pt x="138493" y="88404"/>
                  </a:lnTo>
                  <a:close/>
                </a:path>
                <a:path w="209550" h="161925">
                  <a:moveTo>
                    <a:pt x="209257" y="155448"/>
                  </a:moveTo>
                  <a:lnTo>
                    <a:pt x="196684" y="139446"/>
                  </a:lnTo>
                  <a:lnTo>
                    <a:pt x="196684" y="132880"/>
                  </a:lnTo>
                  <a:lnTo>
                    <a:pt x="196684" y="0"/>
                  </a:lnTo>
                  <a:lnTo>
                    <a:pt x="189738" y="0"/>
                  </a:lnTo>
                  <a:lnTo>
                    <a:pt x="162306" y="1524"/>
                  </a:lnTo>
                  <a:lnTo>
                    <a:pt x="162306" y="7620"/>
                  </a:lnTo>
                  <a:lnTo>
                    <a:pt x="166204" y="8382"/>
                  </a:lnTo>
                  <a:lnTo>
                    <a:pt x="168871" y="9144"/>
                  </a:lnTo>
                  <a:lnTo>
                    <a:pt x="176872" y="27152"/>
                  </a:lnTo>
                  <a:lnTo>
                    <a:pt x="176784" y="140398"/>
                  </a:lnTo>
                  <a:lnTo>
                    <a:pt x="171919" y="152501"/>
                  </a:lnTo>
                  <a:lnTo>
                    <a:pt x="170497" y="153644"/>
                  </a:lnTo>
                  <a:lnTo>
                    <a:pt x="167919" y="154597"/>
                  </a:lnTo>
                  <a:lnTo>
                    <a:pt x="164109" y="155448"/>
                  </a:lnTo>
                  <a:lnTo>
                    <a:pt x="164109" y="161544"/>
                  </a:lnTo>
                  <a:lnTo>
                    <a:pt x="209257" y="161544"/>
                  </a:lnTo>
                  <a:lnTo>
                    <a:pt x="209257" y="15544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794" y="3666743"/>
              <a:ext cx="222457" cy="1584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9587" y="3611879"/>
              <a:ext cx="71342" cy="2133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05600" y="3619499"/>
              <a:ext cx="89915" cy="155447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7709535" y="3429000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5" h="15239">
                <a:moveTo>
                  <a:pt x="138493" y="15239"/>
                </a:moveTo>
                <a:lnTo>
                  <a:pt x="0" y="15239"/>
                </a:lnTo>
                <a:lnTo>
                  <a:pt x="0" y="0"/>
                </a:lnTo>
                <a:lnTo>
                  <a:pt x="138493" y="0"/>
                </a:lnTo>
                <a:lnTo>
                  <a:pt x="138493" y="152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852982" y="3352800"/>
            <a:ext cx="532130" cy="220979"/>
            <a:chOff x="7084885" y="3604259"/>
            <a:chExt cx="532130" cy="220979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4885" y="3613403"/>
              <a:ext cx="126492" cy="2118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40523" y="3604259"/>
              <a:ext cx="280670" cy="213360"/>
            </a:xfrm>
            <a:custGeom>
              <a:avLst/>
              <a:gdLst/>
              <a:ahLst/>
              <a:cxnLst/>
              <a:rect l="l" t="t" r="r" b="b"/>
              <a:pathLst>
                <a:path w="280670" h="213360">
                  <a:moveTo>
                    <a:pt x="211836" y="213360"/>
                  </a:moveTo>
                  <a:lnTo>
                    <a:pt x="208788" y="204216"/>
                  </a:lnTo>
                  <a:lnTo>
                    <a:pt x="221408" y="198762"/>
                  </a:lnTo>
                  <a:lnTo>
                    <a:pt x="232029" y="191452"/>
                  </a:lnTo>
                  <a:lnTo>
                    <a:pt x="253531" y="156376"/>
                  </a:lnTo>
                  <a:lnTo>
                    <a:pt x="260604" y="105156"/>
                  </a:lnTo>
                  <a:lnTo>
                    <a:pt x="259770" y="86820"/>
                  </a:lnTo>
                  <a:lnTo>
                    <a:pt x="248412" y="42672"/>
                  </a:lnTo>
                  <a:lnTo>
                    <a:pt x="221408" y="13954"/>
                  </a:lnTo>
                  <a:lnTo>
                    <a:pt x="208788" y="9144"/>
                  </a:lnTo>
                  <a:lnTo>
                    <a:pt x="211836" y="0"/>
                  </a:lnTo>
                  <a:lnTo>
                    <a:pt x="252984" y="24003"/>
                  </a:lnTo>
                  <a:lnTo>
                    <a:pt x="275844" y="68770"/>
                  </a:lnTo>
                  <a:lnTo>
                    <a:pt x="280416" y="106680"/>
                  </a:lnTo>
                  <a:lnTo>
                    <a:pt x="279273" y="126396"/>
                  </a:lnTo>
                  <a:lnTo>
                    <a:pt x="262128" y="175260"/>
                  </a:lnTo>
                  <a:lnTo>
                    <a:pt x="227838" y="207621"/>
                  </a:lnTo>
                  <a:lnTo>
                    <a:pt x="211836" y="213360"/>
                  </a:lnTo>
                  <a:close/>
                </a:path>
                <a:path w="280670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8533" y="3666743"/>
              <a:ext cx="115728" cy="10972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5513" y="3611879"/>
              <a:ext cx="71437" cy="21336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63" y="4343400"/>
            <a:ext cx="658146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403770" cy="7681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C</a:t>
            </a:r>
            <a:r>
              <a:rPr spc="-80" dirty="0"/>
              <a:t>l</a:t>
            </a:r>
            <a:r>
              <a:rPr spc="-75" dirty="0"/>
              <a:t>a</a:t>
            </a:r>
            <a:r>
              <a:rPr spc="-45" dirty="0"/>
              <a:t>ss</a:t>
            </a:r>
            <a:r>
              <a:rPr spc="-80" dirty="0"/>
              <a:t>i</a:t>
            </a:r>
            <a:r>
              <a:rPr spc="-60" dirty="0"/>
              <a:t>f</a:t>
            </a:r>
            <a:r>
              <a:rPr spc="-80" dirty="0"/>
              <a:t>i</a:t>
            </a:r>
            <a:r>
              <a:rPr spc="-55" dirty="0"/>
              <a:t>c</a:t>
            </a:r>
            <a:r>
              <a:rPr spc="-114" dirty="0"/>
              <a:t>a</a:t>
            </a:r>
            <a:r>
              <a:rPr spc="-60" dirty="0"/>
              <a:t>t</a:t>
            </a:r>
            <a:r>
              <a:rPr spc="-80" dirty="0"/>
              <a:t>i</a:t>
            </a:r>
            <a:r>
              <a:rPr spc="-70" dirty="0"/>
              <a:t>o</a:t>
            </a:r>
            <a:r>
              <a:rPr spc="-60" dirty="0"/>
              <a:t>n</a:t>
            </a:r>
            <a:r>
              <a:rPr dirty="0"/>
              <a:t>-</a:t>
            </a:r>
            <a:r>
              <a:rPr spc="-130" dirty="0"/>
              <a:t> </a:t>
            </a:r>
            <a:r>
              <a:rPr spc="-50" dirty="0"/>
              <a:t>I</a:t>
            </a:r>
            <a:r>
              <a:rPr spc="-100" dirty="0"/>
              <a:t>n</a:t>
            </a:r>
            <a:r>
              <a:rPr spc="-60" dirty="0"/>
              <a:t>t</a:t>
            </a:r>
            <a:r>
              <a:rPr spc="-155" dirty="0"/>
              <a:t>r</a:t>
            </a:r>
            <a:r>
              <a:rPr spc="-30" dirty="0"/>
              <a:t>o</a:t>
            </a:r>
            <a:r>
              <a:rPr spc="-60" dirty="0"/>
              <a:t>d</a:t>
            </a:r>
            <a:r>
              <a:rPr spc="-100" dirty="0"/>
              <a:t>u</a:t>
            </a:r>
            <a:r>
              <a:rPr spc="-15" dirty="0"/>
              <a:t>c</a:t>
            </a:r>
            <a:r>
              <a:rPr spc="-60" dirty="0"/>
              <a:t>t</a:t>
            </a:r>
            <a:r>
              <a:rPr spc="-80" dirty="0"/>
              <a:t>i</a:t>
            </a:r>
            <a:r>
              <a:rPr spc="-70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8323580" cy="25542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8265" marR="7620" indent="-76200">
              <a:lnSpc>
                <a:spcPts val="1870"/>
              </a:lnSpc>
              <a:spcBef>
                <a:spcPts val="330"/>
              </a:spcBef>
              <a:buClr>
                <a:srgbClr val="E48311"/>
              </a:buClr>
              <a:buFont typeface="Wingdings"/>
              <a:buChar char=""/>
              <a:tabLst>
                <a:tab pos="168275" algn="l"/>
              </a:tabLst>
            </a:pP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24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24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supervised</a:t>
            </a:r>
            <a:r>
              <a:rPr sz="24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24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technique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that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used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identify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category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new 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observations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training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  <a:p>
            <a:pPr marL="88265" marR="5080" indent="-76200">
              <a:lnSpc>
                <a:spcPts val="187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14300" algn="l"/>
              </a:tabLst>
            </a:pP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Classification,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program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learns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given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dataset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observations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classifies 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new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observation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number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classes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groups.</a:t>
            </a:r>
            <a:endParaRPr sz="2400" dirty="0">
              <a:latin typeface="Times New Roman"/>
              <a:cs typeface="Times New Roman"/>
            </a:endParaRPr>
          </a:p>
          <a:p>
            <a:pPr marL="88265" marR="5080" indent="-76200">
              <a:lnSpc>
                <a:spcPts val="187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209550" algn="l"/>
              </a:tabLst>
            </a:pPr>
            <a:r>
              <a:rPr sz="2400" spc="5" dirty="0">
                <a:solidFill>
                  <a:srgbClr val="111111"/>
                </a:solidFill>
                <a:latin typeface="Times New Roman"/>
                <a:cs typeface="Times New Roman"/>
              </a:rPr>
              <a:t>Mathematically,</a:t>
            </a:r>
            <a:r>
              <a:rPr sz="2400" spc="3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11111"/>
                </a:solidFill>
                <a:latin typeface="Times New Roman"/>
                <a:cs typeface="Times New Roman"/>
              </a:rPr>
              <a:t>classification</a:t>
            </a:r>
            <a:r>
              <a:rPr sz="2400" spc="3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11111"/>
                </a:solidFill>
                <a:latin typeface="Times New Roman"/>
                <a:cs typeface="Times New Roman"/>
              </a:rPr>
              <a:t>analysis</a:t>
            </a:r>
            <a:r>
              <a:rPr sz="2400" spc="3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424D"/>
                </a:solidFill>
                <a:latin typeface="Times New Roman"/>
                <a:cs typeface="Times New Roman"/>
              </a:rPr>
              <a:t>uses</a:t>
            </a:r>
            <a:r>
              <a:rPr sz="2400" spc="36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424D"/>
                </a:solidFill>
                <a:latin typeface="Times New Roman"/>
                <a:cs typeface="Times New Roman"/>
              </a:rPr>
              <a:t>an</a:t>
            </a:r>
            <a:r>
              <a:rPr sz="2400" spc="36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algorithm</a:t>
            </a:r>
            <a:r>
              <a:rPr sz="2400" spc="34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to</a:t>
            </a:r>
            <a:r>
              <a:rPr sz="2400" spc="34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F424D"/>
                </a:solidFill>
                <a:latin typeface="Times New Roman"/>
                <a:cs typeface="Times New Roman"/>
              </a:rPr>
              <a:t>learn</a:t>
            </a:r>
            <a:r>
              <a:rPr sz="2400" spc="32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F424D"/>
                </a:solidFill>
                <a:latin typeface="Times New Roman"/>
                <a:cs typeface="Times New Roman"/>
              </a:rPr>
              <a:t>the</a:t>
            </a:r>
            <a:r>
              <a:rPr sz="2400" spc="35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mapping</a:t>
            </a:r>
            <a:r>
              <a:rPr sz="2400" spc="36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function </a:t>
            </a:r>
            <a:r>
              <a:rPr sz="2400" spc="-409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from the</a:t>
            </a:r>
            <a:r>
              <a:rPr sz="2400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input</a:t>
            </a:r>
            <a:r>
              <a:rPr sz="2400" spc="2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424D"/>
                </a:solidFill>
                <a:latin typeface="Times New Roman"/>
                <a:cs typeface="Times New Roman"/>
              </a:rPr>
              <a:t>variables</a:t>
            </a:r>
            <a:r>
              <a:rPr sz="2400" spc="4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424D"/>
                </a:solidFill>
                <a:latin typeface="Times New Roman"/>
                <a:cs typeface="Times New Roman"/>
              </a:rPr>
              <a:t>to</a:t>
            </a:r>
            <a:r>
              <a:rPr sz="2400" spc="2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output</a:t>
            </a:r>
            <a:r>
              <a:rPr sz="2400" spc="3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variable</a:t>
            </a:r>
            <a:r>
              <a:rPr sz="2400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424D"/>
                </a:solidFill>
                <a:latin typeface="Times New Roman"/>
                <a:cs typeface="Times New Roman"/>
              </a:rPr>
              <a:t>(Y)</a:t>
            </a:r>
            <a:r>
              <a:rPr sz="2400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424D"/>
                </a:solidFill>
                <a:latin typeface="Times New Roman"/>
                <a:cs typeface="Times New Roman"/>
              </a:rPr>
              <a:t>i.e.</a:t>
            </a:r>
            <a:r>
              <a:rPr sz="2400" spc="-3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3F424D"/>
                </a:solidFill>
                <a:latin typeface="Times New Roman"/>
                <a:cs typeface="Times New Roman"/>
              </a:rPr>
              <a:t>Y</a:t>
            </a:r>
            <a:r>
              <a:rPr sz="2400" b="1" spc="-7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3F424D"/>
                </a:solidFill>
                <a:latin typeface="Times New Roman"/>
                <a:cs typeface="Times New Roman"/>
              </a:rPr>
              <a:t>=</a:t>
            </a:r>
            <a:r>
              <a:rPr sz="2400" b="1" spc="2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f(x)</a:t>
            </a:r>
            <a:r>
              <a:rPr sz="2400" b="1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where</a:t>
            </a:r>
            <a:r>
              <a:rPr sz="2400" b="1" spc="-5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3F424D"/>
                </a:solidFill>
                <a:latin typeface="Times New Roman"/>
                <a:cs typeface="Times New Roman"/>
              </a:rPr>
              <a:t>Y</a:t>
            </a:r>
            <a:r>
              <a:rPr sz="2400" b="1" spc="-7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3F424D"/>
                </a:solidFill>
                <a:latin typeface="Times New Roman"/>
                <a:cs typeface="Times New Roman"/>
              </a:rPr>
              <a:t>has</a:t>
            </a:r>
            <a:r>
              <a:rPr sz="2400" b="1" spc="5" dirty="0">
                <a:solidFill>
                  <a:srgbClr val="3F424D"/>
                </a:solidFill>
                <a:latin typeface="Times New Roman"/>
                <a:cs typeface="Times New Roman"/>
              </a:rPr>
              <a:t> discrete</a:t>
            </a:r>
            <a:r>
              <a:rPr sz="2400" b="1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5938" y="6730492"/>
            <a:ext cx="509982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5" dirty="0">
                <a:solidFill>
                  <a:srgbClr val="50565D"/>
                </a:solidFill>
                <a:latin typeface="Times New Roman"/>
                <a:cs typeface="Times New Roman"/>
              </a:rPr>
              <a:t>Classification</a:t>
            </a:r>
            <a:r>
              <a:rPr sz="2200" spc="65" dirty="0">
                <a:solidFill>
                  <a:srgbClr val="50565D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50565D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50565D"/>
                </a:solidFill>
                <a:latin typeface="Times New Roman"/>
                <a:cs typeface="Times New Roman"/>
              </a:rPr>
              <a:t> vegetables</a:t>
            </a:r>
            <a:r>
              <a:rPr sz="2200" spc="55" dirty="0">
                <a:solidFill>
                  <a:srgbClr val="50565D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50565D"/>
                </a:solidFill>
                <a:latin typeface="Times New Roman"/>
                <a:cs typeface="Times New Roman"/>
              </a:rPr>
              <a:t>and</a:t>
            </a:r>
            <a:r>
              <a:rPr sz="2200" spc="25" dirty="0">
                <a:solidFill>
                  <a:srgbClr val="50565D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50565D"/>
                </a:solidFill>
                <a:latin typeface="Times New Roman"/>
                <a:cs typeface="Times New Roman"/>
              </a:rPr>
              <a:t>groceries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1200" y="4385370"/>
            <a:ext cx="6248400" cy="2167829"/>
            <a:chOff x="2993898" y="4392929"/>
            <a:chExt cx="3949065" cy="1521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1777" y="4401311"/>
              <a:ext cx="3668118" cy="13796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97708" y="4396739"/>
              <a:ext cx="3941445" cy="1513840"/>
            </a:xfrm>
            <a:custGeom>
              <a:avLst/>
              <a:gdLst/>
              <a:ahLst/>
              <a:cxnLst/>
              <a:rect l="l" t="t" r="r" b="b"/>
              <a:pathLst>
                <a:path w="3941445" h="1513839">
                  <a:moveTo>
                    <a:pt x="0" y="0"/>
                  </a:moveTo>
                  <a:lnTo>
                    <a:pt x="3941063" y="0"/>
                  </a:lnTo>
                  <a:lnTo>
                    <a:pt x="3941063" y="1513331"/>
                  </a:lnTo>
                  <a:lnTo>
                    <a:pt x="0" y="151333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5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55" dirty="0"/>
              <a:t>Logistic</a:t>
            </a:r>
            <a:r>
              <a:rPr spc="-130" dirty="0"/>
              <a:t> </a:t>
            </a:r>
            <a:r>
              <a:rPr spc="-6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72049"/>
            <a:ext cx="8867140" cy="8788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88265" marR="5080" indent="-76200">
              <a:lnSpc>
                <a:spcPts val="1789"/>
              </a:lnSpc>
              <a:spcBef>
                <a:spcPts val="325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logistic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also,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optimization,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finding</a:t>
            </a:r>
            <a:r>
              <a:rPr sz="165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optimal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values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β’s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minimizing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total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over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the training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examples.</a:t>
            </a:r>
            <a:endParaRPr sz="1650">
              <a:latin typeface="Times New Roman"/>
              <a:cs typeface="Times New Roman"/>
            </a:endParaRPr>
          </a:p>
          <a:p>
            <a:pPr marL="157480" indent="-145415">
              <a:lnSpc>
                <a:spcPct val="100000"/>
              </a:lnSpc>
              <a:spcBef>
                <a:spcPts val="925"/>
              </a:spcBef>
              <a:buClr>
                <a:srgbClr val="E48311"/>
              </a:buClr>
              <a:buFont typeface="Wingdings"/>
              <a:buChar char=""/>
              <a:tabLst>
                <a:tab pos="1581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descent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optimization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 (slope/derivative)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 function.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9379" y="3657600"/>
            <a:ext cx="254635" cy="195580"/>
          </a:xfrm>
          <a:custGeom>
            <a:avLst/>
            <a:gdLst/>
            <a:ahLst/>
            <a:cxnLst/>
            <a:rect l="l" t="t" r="r" b="b"/>
            <a:pathLst>
              <a:path w="254634" h="195579">
                <a:moveTo>
                  <a:pt x="192024" y="195072"/>
                </a:moveTo>
                <a:lnTo>
                  <a:pt x="188976" y="187452"/>
                </a:lnTo>
                <a:lnTo>
                  <a:pt x="200453" y="182022"/>
                </a:lnTo>
                <a:lnTo>
                  <a:pt x="209931" y="174879"/>
                </a:lnTo>
                <a:lnTo>
                  <a:pt x="232981" y="129159"/>
                </a:lnTo>
                <a:lnTo>
                  <a:pt x="236220" y="96012"/>
                </a:lnTo>
                <a:lnTo>
                  <a:pt x="235386" y="79462"/>
                </a:lnTo>
                <a:lnTo>
                  <a:pt x="224028" y="38100"/>
                </a:lnTo>
                <a:lnTo>
                  <a:pt x="188976" y="7620"/>
                </a:lnTo>
                <a:lnTo>
                  <a:pt x="192024" y="0"/>
                </a:lnTo>
                <a:lnTo>
                  <a:pt x="228885" y="21859"/>
                </a:lnTo>
                <a:lnTo>
                  <a:pt x="250126" y="63246"/>
                </a:lnTo>
                <a:lnTo>
                  <a:pt x="254508" y="97536"/>
                </a:lnTo>
                <a:lnTo>
                  <a:pt x="253388" y="115252"/>
                </a:lnTo>
                <a:lnTo>
                  <a:pt x="237744" y="161543"/>
                </a:lnTo>
                <a:lnTo>
                  <a:pt x="206025" y="189618"/>
                </a:lnTo>
                <a:lnTo>
                  <a:pt x="192024" y="195072"/>
                </a:lnTo>
                <a:close/>
              </a:path>
              <a:path w="254634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527" y="3590032"/>
            <a:ext cx="60775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  <a:tab pos="5907405" algn="l"/>
              </a:tabLst>
            </a:pP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out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sig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ion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4254" y="3522938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6826" y="3751567"/>
            <a:ext cx="54546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1+e</a:t>
            </a:r>
            <a:r>
              <a:rPr sz="1500" spc="15" baseline="19444" dirty="0">
                <a:solidFill>
                  <a:srgbClr val="3F3F3F"/>
                </a:solidFill>
                <a:latin typeface="Cambria Math"/>
                <a:cs typeface="Cambria Math"/>
              </a:rPr>
              <a:t>—x</a:t>
            </a:r>
            <a:endParaRPr sz="1500" baseline="1944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4971" y="3747515"/>
            <a:ext cx="472440" cy="13970"/>
          </a:xfrm>
          <a:custGeom>
            <a:avLst/>
            <a:gdLst/>
            <a:ahLst/>
            <a:cxnLst/>
            <a:rect l="l" t="t" r="r" b="b"/>
            <a:pathLst>
              <a:path w="472440" h="13970">
                <a:moveTo>
                  <a:pt x="472440" y="13716"/>
                </a:moveTo>
                <a:lnTo>
                  <a:pt x="0" y="13716"/>
                </a:lnTo>
                <a:lnTo>
                  <a:pt x="0" y="0"/>
                </a:lnTo>
                <a:lnTo>
                  <a:pt x="472440" y="0"/>
                </a:lnTo>
                <a:lnTo>
                  <a:pt x="47244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9620" y="3590032"/>
            <a:ext cx="5289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650" spc="-9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0245" y="4164592"/>
            <a:ext cx="2451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𝑧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9007" y="4181855"/>
            <a:ext cx="528955" cy="13970"/>
          </a:xfrm>
          <a:custGeom>
            <a:avLst/>
            <a:gdLst/>
            <a:ahLst/>
            <a:cxnLst/>
            <a:rect l="l" t="t" r="r" b="b"/>
            <a:pathLst>
              <a:path w="528955" h="13970">
                <a:moveTo>
                  <a:pt x="528827" y="13716"/>
                </a:moveTo>
                <a:lnTo>
                  <a:pt x="0" y="13716"/>
                </a:lnTo>
                <a:lnTo>
                  <a:pt x="0" y="0"/>
                </a:lnTo>
                <a:lnTo>
                  <a:pt x="528827" y="0"/>
                </a:lnTo>
                <a:lnTo>
                  <a:pt x="52882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7079" y="4091940"/>
            <a:ext cx="833755" cy="195580"/>
          </a:xfrm>
          <a:custGeom>
            <a:avLst/>
            <a:gdLst/>
            <a:ahLst/>
            <a:cxnLst/>
            <a:rect l="l" t="t" r="r" b="b"/>
            <a:pathLst>
              <a:path w="833754" h="195579">
                <a:moveTo>
                  <a:pt x="771144" y="195072"/>
                </a:moveTo>
                <a:lnTo>
                  <a:pt x="768096" y="187452"/>
                </a:lnTo>
                <a:lnTo>
                  <a:pt x="779573" y="182022"/>
                </a:lnTo>
                <a:lnTo>
                  <a:pt x="789051" y="174879"/>
                </a:lnTo>
                <a:lnTo>
                  <a:pt x="812101" y="129159"/>
                </a:lnTo>
                <a:lnTo>
                  <a:pt x="815340" y="96012"/>
                </a:lnTo>
                <a:lnTo>
                  <a:pt x="814506" y="79462"/>
                </a:lnTo>
                <a:lnTo>
                  <a:pt x="803148" y="38100"/>
                </a:lnTo>
                <a:lnTo>
                  <a:pt x="768096" y="7620"/>
                </a:lnTo>
                <a:lnTo>
                  <a:pt x="771144" y="0"/>
                </a:lnTo>
                <a:lnTo>
                  <a:pt x="808005" y="21859"/>
                </a:lnTo>
                <a:lnTo>
                  <a:pt x="829246" y="63246"/>
                </a:lnTo>
                <a:lnTo>
                  <a:pt x="833628" y="97536"/>
                </a:lnTo>
                <a:lnTo>
                  <a:pt x="832508" y="115252"/>
                </a:lnTo>
                <a:lnTo>
                  <a:pt x="816864" y="161543"/>
                </a:lnTo>
                <a:lnTo>
                  <a:pt x="785145" y="189618"/>
                </a:lnTo>
                <a:lnTo>
                  <a:pt x="771144" y="195072"/>
                </a:lnTo>
                <a:close/>
              </a:path>
              <a:path w="833754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2687" y="3933444"/>
            <a:ext cx="835660" cy="195580"/>
          </a:xfrm>
          <a:custGeom>
            <a:avLst/>
            <a:gdLst/>
            <a:ahLst/>
            <a:cxnLst/>
            <a:rect l="l" t="t" r="r" b="b"/>
            <a:pathLst>
              <a:path w="835660" h="195579">
                <a:moveTo>
                  <a:pt x="772668" y="195072"/>
                </a:moveTo>
                <a:lnTo>
                  <a:pt x="769620" y="187452"/>
                </a:lnTo>
                <a:lnTo>
                  <a:pt x="781097" y="182022"/>
                </a:lnTo>
                <a:lnTo>
                  <a:pt x="790575" y="174879"/>
                </a:lnTo>
                <a:lnTo>
                  <a:pt x="813625" y="129159"/>
                </a:lnTo>
                <a:lnTo>
                  <a:pt x="816864" y="96012"/>
                </a:lnTo>
                <a:lnTo>
                  <a:pt x="816030" y="79462"/>
                </a:lnTo>
                <a:lnTo>
                  <a:pt x="804672" y="38100"/>
                </a:lnTo>
                <a:lnTo>
                  <a:pt x="769620" y="7620"/>
                </a:lnTo>
                <a:lnTo>
                  <a:pt x="772668" y="0"/>
                </a:lnTo>
                <a:lnTo>
                  <a:pt x="809529" y="21859"/>
                </a:lnTo>
                <a:lnTo>
                  <a:pt x="830770" y="63246"/>
                </a:lnTo>
                <a:lnTo>
                  <a:pt x="835152" y="97536"/>
                </a:lnTo>
                <a:lnTo>
                  <a:pt x="834032" y="115252"/>
                </a:lnTo>
                <a:lnTo>
                  <a:pt x="818388" y="161543"/>
                </a:lnTo>
                <a:lnTo>
                  <a:pt x="786669" y="189618"/>
                </a:lnTo>
                <a:lnTo>
                  <a:pt x="772668" y="195072"/>
                </a:lnTo>
                <a:close/>
              </a:path>
              <a:path w="835660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30910" y="3865862"/>
            <a:ext cx="3401695" cy="358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310"/>
              </a:lnSpc>
              <a:spcBef>
                <a:spcPts val="105"/>
              </a:spcBef>
              <a:tabLst>
                <a:tab pos="2669540" algn="l"/>
              </a:tabLst>
            </a:pP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𝜕𝑓(𝑥)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3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endParaRPr sz="1650">
              <a:latin typeface="Cambria Math"/>
              <a:cs typeface="Cambria Math"/>
            </a:endParaRPr>
          </a:p>
          <a:p>
            <a:pPr marL="624840">
              <a:lnSpc>
                <a:spcPts val="1310"/>
              </a:lnSpc>
              <a:tabLst>
                <a:tab pos="2226310" algn="l"/>
              </a:tabLst>
            </a:pPr>
            <a:r>
              <a:rPr sz="2475" baseline="-2020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27" baseline="-2020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232" baseline="-20202" dirty="0">
                <a:solidFill>
                  <a:srgbClr val="3F3F3F"/>
                </a:solidFill>
                <a:latin typeface="Cambria Math"/>
                <a:cs typeface="Cambria Math"/>
              </a:rPr>
              <a:t>−1</a:t>
            </a:r>
            <a:r>
              <a:rPr sz="2475" spc="-7" baseline="-2020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20202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200" spc="150" dirty="0">
                <a:solidFill>
                  <a:srgbClr val="3F3F3F"/>
                </a:solidFill>
                <a:latin typeface="Cambria Math"/>
                <a:cs typeface="Cambria Math"/>
              </a:rPr>
              <a:t>–1–1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8628" y="3844537"/>
            <a:ext cx="22732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7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3802" y="4164592"/>
            <a:ext cx="2451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𝑧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0955" y="4181855"/>
            <a:ext cx="992505" cy="13970"/>
          </a:xfrm>
          <a:custGeom>
            <a:avLst/>
            <a:gdLst/>
            <a:ahLst/>
            <a:cxnLst/>
            <a:rect l="l" t="t" r="r" b="b"/>
            <a:pathLst>
              <a:path w="992504" h="13970">
                <a:moveTo>
                  <a:pt x="992124" y="13716"/>
                </a:moveTo>
                <a:lnTo>
                  <a:pt x="0" y="13716"/>
                </a:lnTo>
                <a:lnTo>
                  <a:pt x="0" y="0"/>
                </a:lnTo>
                <a:lnTo>
                  <a:pt x="992124" y="0"/>
                </a:lnTo>
                <a:lnTo>
                  <a:pt x="992124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44184" y="4091940"/>
            <a:ext cx="833755" cy="195580"/>
          </a:xfrm>
          <a:custGeom>
            <a:avLst/>
            <a:gdLst/>
            <a:ahLst/>
            <a:cxnLst/>
            <a:rect l="l" t="t" r="r" b="b"/>
            <a:pathLst>
              <a:path w="833754" h="195579">
                <a:moveTo>
                  <a:pt x="771144" y="195072"/>
                </a:moveTo>
                <a:lnTo>
                  <a:pt x="768096" y="187452"/>
                </a:lnTo>
                <a:lnTo>
                  <a:pt x="779573" y="182022"/>
                </a:lnTo>
                <a:lnTo>
                  <a:pt x="789051" y="174879"/>
                </a:lnTo>
                <a:lnTo>
                  <a:pt x="812101" y="129159"/>
                </a:lnTo>
                <a:lnTo>
                  <a:pt x="815340" y="96012"/>
                </a:lnTo>
                <a:lnTo>
                  <a:pt x="814506" y="79462"/>
                </a:lnTo>
                <a:lnTo>
                  <a:pt x="803148" y="38100"/>
                </a:lnTo>
                <a:lnTo>
                  <a:pt x="768096" y="7620"/>
                </a:lnTo>
                <a:lnTo>
                  <a:pt x="771144" y="0"/>
                </a:lnTo>
                <a:lnTo>
                  <a:pt x="808005" y="21859"/>
                </a:lnTo>
                <a:lnTo>
                  <a:pt x="829246" y="63246"/>
                </a:lnTo>
                <a:lnTo>
                  <a:pt x="833628" y="97536"/>
                </a:lnTo>
                <a:lnTo>
                  <a:pt x="832508" y="115252"/>
                </a:lnTo>
                <a:lnTo>
                  <a:pt x="816864" y="161543"/>
                </a:lnTo>
                <a:lnTo>
                  <a:pt x="785145" y="189618"/>
                </a:lnTo>
                <a:lnTo>
                  <a:pt x="771144" y="195072"/>
                </a:lnTo>
                <a:close/>
              </a:path>
              <a:path w="833754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23340" y="4024418"/>
            <a:ext cx="35223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32727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6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47" baseline="27777" dirty="0">
                <a:solidFill>
                  <a:srgbClr val="3F3F3F"/>
                </a:solidFill>
                <a:latin typeface="Cambria Math"/>
                <a:cs typeface="Cambria Math"/>
              </a:rPr>
              <a:t>–x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 +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6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47" baseline="27777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1717" y="4002970"/>
            <a:ext cx="2254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7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56691" y="3921251"/>
            <a:ext cx="1507490" cy="536575"/>
          </a:xfrm>
          <a:custGeom>
            <a:avLst/>
            <a:gdLst/>
            <a:ahLst/>
            <a:cxnLst/>
            <a:rect l="l" t="t" r="r" b="b"/>
            <a:pathLst>
              <a:path w="1507490" h="536575">
                <a:moveTo>
                  <a:pt x="96012" y="7620"/>
                </a:moveTo>
                <a:lnTo>
                  <a:pt x="53911" y="44958"/>
                </a:lnTo>
                <a:lnTo>
                  <a:pt x="24384" y="108204"/>
                </a:lnTo>
                <a:lnTo>
                  <a:pt x="13512" y="144780"/>
                </a:lnTo>
                <a:lnTo>
                  <a:pt x="5905" y="183642"/>
                </a:lnTo>
                <a:lnTo>
                  <a:pt x="1460" y="224790"/>
                </a:lnTo>
                <a:lnTo>
                  <a:pt x="0" y="268224"/>
                </a:lnTo>
                <a:lnTo>
                  <a:pt x="1460" y="310807"/>
                </a:lnTo>
                <a:lnTo>
                  <a:pt x="5905" y="351663"/>
                </a:lnTo>
                <a:lnTo>
                  <a:pt x="13512" y="390817"/>
                </a:lnTo>
                <a:lnTo>
                  <a:pt x="24384" y="428244"/>
                </a:lnTo>
                <a:lnTo>
                  <a:pt x="53911" y="490918"/>
                </a:lnTo>
                <a:lnTo>
                  <a:pt x="91452" y="536448"/>
                </a:lnTo>
                <a:lnTo>
                  <a:pt x="96012" y="528828"/>
                </a:lnTo>
                <a:lnTo>
                  <a:pt x="78854" y="508279"/>
                </a:lnTo>
                <a:lnTo>
                  <a:pt x="63830" y="483298"/>
                </a:lnTo>
                <a:lnTo>
                  <a:pt x="39624" y="420624"/>
                </a:lnTo>
                <a:lnTo>
                  <a:pt x="25146" y="347853"/>
                </a:lnTo>
                <a:lnTo>
                  <a:pt x="21196" y="308762"/>
                </a:lnTo>
                <a:lnTo>
                  <a:pt x="19812" y="268224"/>
                </a:lnTo>
                <a:lnTo>
                  <a:pt x="21196" y="226822"/>
                </a:lnTo>
                <a:lnTo>
                  <a:pt x="25146" y="187261"/>
                </a:lnTo>
                <a:lnTo>
                  <a:pt x="39624" y="114300"/>
                </a:lnTo>
                <a:lnTo>
                  <a:pt x="63830" y="52387"/>
                </a:lnTo>
                <a:lnTo>
                  <a:pt x="78854" y="27940"/>
                </a:lnTo>
                <a:lnTo>
                  <a:pt x="96012" y="7620"/>
                </a:lnTo>
                <a:close/>
              </a:path>
              <a:path w="1507490" h="536575">
                <a:moveTo>
                  <a:pt x="1037844" y="19812"/>
                </a:moveTo>
                <a:lnTo>
                  <a:pt x="1034796" y="12192"/>
                </a:lnTo>
                <a:lnTo>
                  <a:pt x="1020800" y="17005"/>
                </a:lnTo>
                <a:lnTo>
                  <a:pt x="1008507" y="24384"/>
                </a:lnTo>
                <a:lnTo>
                  <a:pt x="982205" y="60007"/>
                </a:lnTo>
                <a:lnTo>
                  <a:pt x="973836" y="109728"/>
                </a:lnTo>
                <a:lnTo>
                  <a:pt x="974725" y="127444"/>
                </a:lnTo>
                <a:lnTo>
                  <a:pt x="989076" y="173736"/>
                </a:lnTo>
                <a:lnTo>
                  <a:pt x="1020800" y="201815"/>
                </a:lnTo>
                <a:lnTo>
                  <a:pt x="1034796" y="207264"/>
                </a:lnTo>
                <a:lnTo>
                  <a:pt x="1037844" y="199644"/>
                </a:lnTo>
                <a:lnTo>
                  <a:pt x="1027010" y="194221"/>
                </a:lnTo>
                <a:lnTo>
                  <a:pt x="1017460" y="187071"/>
                </a:lnTo>
                <a:lnTo>
                  <a:pt x="993838" y="141351"/>
                </a:lnTo>
                <a:lnTo>
                  <a:pt x="990600" y="108204"/>
                </a:lnTo>
                <a:lnTo>
                  <a:pt x="991438" y="91655"/>
                </a:lnTo>
                <a:lnTo>
                  <a:pt x="1002792" y="50292"/>
                </a:lnTo>
                <a:lnTo>
                  <a:pt x="1027010" y="25006"/>
                </a:lnTo>
                <a:lnTo>
                  <a:pt x="1037844" y="19812"/>
                </a:lnTo>
                <a:close/>
              </a:path>
              <a:path w="1507490" h="536575">
                <a:moveTo>
                  <a:pt x="1385316" y="109728"/>
                </a:moveTo>
                <a:lnTo>
                  <a:pt x="1375676" y="60007"/>
                </a:lnTo>
                <a:lnTo>
                  <a:pt x="1349121" y="24384"/>
                </a:lnTo>
                <a:lnTo>
                  <a:pt x="1322832" y="12192"/>
                </a:lnTo>
                <a:lnTo>
                  <a:pt x="1319784" y="19812"/>
                </a:lnTo>
                <a:lnTo>
                  <a:pt x="1331264" y="25006"/>
                </a:lnTo>
                <a:lnTo>
                  <a:pt x="1340739" y="31623"/>
                </a:lnTo>
                <a:lnTo>
                  <a:pt x="1363789" y="76390"/>
                </a:lnTo>
                <a:lnTo>
                  <a:pt x="1367028" y="108204"/>
                </a:lnTo>
                <a:lnTo>
                  <a:pt x="1366202" y="125641"/>
                </a:lnTo>
                <a:lnTo>
                  <a:pt x="1354836" y="167640"/>
                </a:lnTo>
                <a:lnTo>
                  <a:pt x="1319784" y="199644"/>
                </a:lnTo>
                <a:lnTo>
                  <a:pt x="1322832" y="207264"/>
                </a:lnTo>
                <a:lnTo>
                  <a:pt x="1359700" y="185191"/>
                </a:lnTo>
                <a:lnTo>
                  <a:pt x="1380934" y="144018"/>
                </a:lnTo>
                <a:lnTo>
                  <a:pt x="1384198" y="127444"/>
                </a:lnTo>
                <a:lnTo>
                  <a:pt x="1385316" y="109728"/>
                </a:lnTo>
                <a:close/>
              </a:path>
              <a:path w="1507490" h="536575">
                <a:moveTo>
                  <a:pt x="1507248" y="268224"/>
                </a:moveTo>
                <a:lnTo>
                  <a:pt x="1505788" y="224790"/>
                </a:lnTo>
                <a:lnTo>
                  <a:pt x="1501343" y="183642"/>
                </a:lnTo>
                <a:lnTo>
                  <a:pt x="1493735" y="144780"/>
                </a:lnTo>
                <a:lnTo>
                  <a:pt x="1482864" y="108204"/>
                </a:lnTo>
                <a:lnTo>
                  <a:pt x="1453908" y="44958"/>
                </a:lnTo>
                <a:lnTo>
                  <a:pt x="1415808" y="0"/>
                </a:lnTo>
                <a:lnTo>
                  <a:pt x="1411224" y="7620"/>
                </a:lnTo>
                <a:lnTo>
                  <a:pt x="1428394" y="27940"/>
                </a:lnTo>
                <a:lnTo>
                  <a:pt x="1443431" y="52387"/>
                </a:lnTo>
                <a:lnTo>
                  <a:pt x="1467624" y="114300"/>
                </a:lnTo>
                <a:lnTo>
                  <a:pt x="1482102" y="187261"/>
                </a:lnTo>
                <a:lnTo>
                  <a:pt x="1486052" y="226822"/>
                </a:lnTo>
                <a:lnTo>
                  <a:pt x="1487436" y="268224"/>
                </a:lnTo>
                <a:lnTo>
                  <a:pt x="1486052" y="308762"/>
                </a:lnTo>
                <a:lnTo>
                  <a:pt x="1482102" y="347853"/>
                </a:lnTo>
                <a:lnTo>
                  <a:pt x="1467624" y="420624"/>
                </a:lnTo>
                <a:lnTo>
                  <a:pt x="1443431" y="483298"/>
                </a:lnTo>
                <a:lnTo>
                  <a:pt x="1411224" y="528828"/>
                </a:lnTo>
                <a:lnTo>
                  <a:pt x="1415808" y="536448"/>
                </a:lnTo>
                <a:lnTo>
                  <a:pt x="1453908" y="490918"/>
                </a:lnTo>
                <a:lnTo>
                  <a:pt x="1482864" y="428244"/>
                </a:lnTo>
                <a:lnTo>
                  <a:pt x="1493735" y="390817"/>
                </a:lnTo>
                <a:lnTo>
                  <a:pt x="1501343" y="351663"/>
                </a:lnTo>
                <a:lnTo>
                  <a:pt x="1505788" y="310807"/>
                </a:lnTo>
                <a:lnTo>
                  <a:pt x="1507248" y="26822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20790" y="3865862"/>
            <a:ext cx="12839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baseline="-42087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2475" spc="-37" baseline="-4208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42087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475" spc="-15" baseline="-4208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240" baseline="-42087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40" baseline="-30092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r>
              <a:rPr sz="1800" spc="157" baseline="-300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3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60" dirty="0">
                <a:solidFill>
                  <a:srgbClr val="3F3F3F"/>
                </a:solidFill>
                <a:latin typeface="Cambria Math"/>
                <a:cs typeface="Cambria Math"/>
              </a:rPr>
              <a:t>−𝑥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88807" y="4181855"/>
            <a:ext cx="570230" cy="13970"/>
          </a:xfrm>
          <a:custGeom>
            <a:avLst/>
            <a:gdLst/>
            <a:ahLst/>
            <a:cxnLst/>
            <a:rect l="l" t="t" r="r" b="b"/>
            <a:pathLst>
              <a:path w="570229" h="13970">
                <a:moveTo>
                  <a:pt x="569976" y="13716"/>
                </a:moveTo>
                <a:lnTo>
                  <a:pt x="0" y="13716"/>
                </a:lnTo>
                <a:lnTo>
                  <a:pt x="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70182" y="4318459"/>
            <a:ext cx="3943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247" baseline="-20202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200" spc="165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9747" y="4712220"/>
            <a:ext cx="1237615" cy="13970"/>
          </a:xfrm>
          <a:custGeom>
            <a:avLst/>
            <a:gdLst/>
            <a:ahLst/>
            <a:cxnLst/>
            <a:rect l="l" t="t" r="r" b="b"/>
            <a:pathLst>
              <a:path w="1237614" h="13970">
                <a:moveTo>
                  <a:pt x="966216" y="0"/>
                </a:moveTo>
                <a:lnTo>
                  <a:pt x="0" y="0"/>
                </a:lnTo>
                <a:lnTo>
                  <a:pt x="0" y="13716"/>
                </a:lnTo>
                <a:lnTo>
                  <a:pt x="966216" y="13716"/>
                </a:lnTo>
                <a:lnTo>
                  <a:pt x="966216" y="0"/>
                </a:lnTo>
                <a:close/>
              </a:path>
              <a:path w="1237614" h="13970">
                <a:moveTo>
                  <a:pt x="1237500" y="0"/>
                </a:moveTo>
                <a:lnTo>
                  <a:pt x="1002792" y="0"/>
                </a:lnTo>
                <a:lnTo>
                  <a:pt x="1002792" y="13716"/>
                </a:lnTo>
                <a:lnTo>
                  <a:pt x="1237500" y="13716"/>
                </a:lnTo>
                <a:lnTo>
                  <a:pt x="123750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41717" y="4396264"/>
            <a:ext cx="38068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34085" algn="l"/>
                <a:tab pos="1668780" algn="l"/>
                <a:tab pos="365188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𝜕𝑥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6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40" baseline="27777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r>
              <a:rPr sz="1800" spc="292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𝜕𝑥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00044" y="4712208"/>
            <a:ext cx="868680" cy="13970"/>
          </a:xfrm>
          <a:custGeom>
            <a:avLst/>
            <a:gdLst/>
            <a:ahLst/>
            <a:cxnLst/>
            <a:rect l="l" t="t" r="r" b="b"/>
            <a:pathLst>
              <a:path w="868679" h="13970">
                <a:moveTo>
                  <a:pt x="868680" y="13716"/>
                </a:moveTo>
                <a:lnTo>
                  <a:pt x="0" y="13716"/>
                </a:lnTo>
                <a:lnTo>
                  <a:pt x="0" y="0"/>
                </a:lnTo>
                <a:lnTo>
                  <a:pt x="868680" y="0"/>
                </a:lnTo>
                <a:lnTo>
                  <a:pt x="86868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11040" y="4712220"/>
            <a:ext cx="1332230" cy="13970"/>
          </a:xfrm>
          <a:custGeom>
            <a:avLst/>
            <a:gdLst/>
            <a:ahLst/>
            <a:cxnLst/>
            <a:rect l="l" t="t" r="r" b="b"/>
            <a:pathLst>
              <a:path w="1332229" h="13970">
                <a:moveTo>
                  <a:pt x="1062215" y="0"/>
                </a:moveTo>
                <a:lnTo>
                  <a:pt x="0" y="0"/>
                </a:lnTo>
                <a:lnTo>
                  <a:pt x="0" y="13716"/>
                </a:lnTo>
                <a:lnTo>
                  <a:pt x="1062215" y="13716"/>
                </a:lnTo>
                <a:lnTo>
                  <a:pt x="1062215" y="0"/>
                </a:lnTo>
                <a:close/>
              </a:path>
              <a:path w="1332229" h="13970">
                <a:moveTo>
                  <a:pt x="1331976" y="0"/>
                </a:moveTo>
                <a:lnTo>
                  <a:pt x="1097267" y="0"/>
                </a:lnTo>
                <a:lnTo>
                  <a:pt x="1097267" y="13716"/>
                </a:lnTo>
                <a:lnTo>
                  <a:pt x="1331976" y="13716"/>
                </a:lnTo>
                <a:lnTo>
                  <a:pt x="133197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7335" y="4712208"/>
            <a:ext cx="868680" cy="13970"/>
          </a:xfrm>
          <a:custGeom>
            <a:avLst/>
            <a:gdLst/>
            <a:ahLst/>
            <a:cxnLst/>
            <a:rect l="l" t="t" r="r" b="b"/>
            <a:pathLst>
              <a:path w="868679" h="13970">
                <a:moveTo>
                  <a:pt x="868680" y="13716"/>
                </a:moveTo>
                <a:lnTo>
                  <a:pt x="0" y="13716"/>
                </a:lnTo>
                <a:lnTo>
                  <a:pt x="0" y="0"/>
                </a:lnTo>
                <a:lnTo>
                  <a:pt x="868680" y="0"/>
                </a:lnTo>
                <a:lnTo>
                  <a:pt x="86868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36801" y="4694995"/>
            <a:ext cx="55835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971165" algn="l"/>
                <a:tab pos="3977004" algn="l"/>
              </a:tabLst>
            </a:pP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42" baseline="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179" baseline="23148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179" baseline="2314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195" baseline="2314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𝜕𝑧</a:t>
            </a:r>
            <a:r>
              <a:rPr sz="1650" spc="1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57" baseline="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(1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25" baseline="23148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(1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25" baseline="23148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)	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𝜕𝑧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27" baseline="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25" baseline="23148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2475" baseline="37037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46607" y="4451603"/>
            <a:ext cx="1443355" cy="536575"/>
          </a:xfrm>
          <a:custGeom>
            <a:avLst/>
            <a:gdLst/>
            <a:ahLst/>
            <a:cxnLst/>
            <a:rect l="l" t="t" r="r" b="b"/>
            <a:pathLst>
              <a:path w="1443354" h="536575">
                <a:moveTo>
                  <a:pt x="96012" y="7620"/>
                </a:moveTo>
                <a:lnTo>
                  <a:pt x="53911" y="44958"/>
                </a:lnTo>
                <a:lnTo>
                  <a:pt x="24384" y="108204"/>
                </a:lnTo>
                <a:lnTo>
                  <a:pt x="13512" y="144780"/>
                </a:lnTo>
                <a:lnTo>
                  <a:pt x="5905" y="183642"/>
                </a:lnTo>
                <a:lnTo>
                  <a:pt x="1460" y="224790"/>
                </a:lnTo>
                <a:lnTo>
                  <a:pt x="0" y="268224"/>
                </a:lnTo>
                <a:lnTo>
                  <a:pt x="1460" y="310807"/>
                </a:lnTo>
                <a:lnTo>
                  <a:pt x="5905" y="351663"/>
                </a:lnTo>
                <a:lnTo>
                  <a:pt x="13512" y="390817"/>
                </a:lnTo>
                <a:lnTo>
                  <a:pt x="24384" y="428244"/>
                </a:lnTo>
                <a:lnTo>
                  <a:pt x="53911" y="490918"/>
                </a:lnTo>
                <a:lnTo>
                  <a:pt x="91440" y="536448"/>
                </a:lnTo>
                <a:lnTo>
                  <a:pt x="96012" y="528828"/>
                </a:lnTo>
                <a:lnTo>
                  <a:pt x="78854" y="508279"/>
                </a:lnTo>
                <a:lnTo>
                  <a:pt x="63817" y="483298"/>
                </a:lnTo>
                <a:lnTo>
                  <a:pt x="39624" y="420624"/>
                </a:lnTo>
                <a:lnTo>
                  <a:pt x="25146" y="347853"/>
                </a:lnTo>
                <a:lnTo>
                  <a:pt x="21196" y="308762"/>
                </a:lnTo>
                <a:lnTo>
                  <a:pt x="19812" y="268224"/>
                </a:lnTo>
                <a:lnTo>
                  <a:pt x="21196" y="226822"/>
                </a:lnTo>
                <a:lnTo>
                  <a:pt x="25146" y="187261"/>
                </a:lnTo>
                <a:lnTo>
                  <a:pt x="39624" y="114300"/>
                </a:lnTo>
                <a:lnTo>
                  <a:pt x="63817" y="52387"/>
                </a:lnTo>
                <a:lnTo>
                  <a:pt x="78854" y="27940"/>
                </a:lnTo>
                <a:lnTo>
                  <a:pt x="96012" y="7620"/>
                </a:lnTo>
                <a:close/>
              </a:path>
              <a:path w="1443354" h="536575">
                <a:moveTo>
                  <a:pt x="1336548" y="260616"/>
                </a:moveTo>
                <a:lnTo>
                  <a:pt x="467868" y="260616"/>
                </a:lnTo>
                <a:lnTo>
                  <a:pt x="467868" y="274332"/>
                </a:lnTo>
                <a:lnTo>
                  <a:pt x="1336548" y="274332"/>
                </a:lnTo>
                <a:lnTo>
                  <a:pt x="1336548" y="260616"/>
                </a:lnTo>
                <a:close/>
              </a:path>
              <a:path w="1443354" h="536575">
                <a:moveTo>
                  <a:pt x="1443228" y="268224"/>
                </a:moveTo>
                <a:lnTo>
                  <a:pt x="1441780" y="224790"/>
                </a:lnTo>
                <a:lnTo>
                  <a:pt x="1437322" y="183642"/>
                </a:lnTo>
                <a:lnTo>
                  <a:pt x="1429727" y="144780"/>
                </a:lnTo>
                <a:lnTo>
                  <a:pt x="1418844" y="108204"/>
                </a:lnTo>
                <a:lnTo>
                  <a:pt x="1389888" y="44958"/>
                </a:lnTo>
                <a:lnTo>
                  <a:pt x="1351788" y="0"/>
                </a:lnTo>
                <a:lnTo>
                  <a:pt x="1347216" y="7620"/>
                </a:lnTo>
                <a:lnTo>
                  <a:pt x="1364386" y="27940"/>
                </a:lnTo>
                <a:lnTo>
                  <a:pt x="1379410" y="52387"/>
                </a:lnTo>
                <a:lnTo>
                  <a:pt x="1403604" y="114300"/>
                </a:lnTo>
                <a:lnTo>
                  <a:pt x="1418082" y="187261"/>
                </a:lnTo>
                <a:lnTo>
                  <a:pt x="1422044" y="226822"/>
                </a:lnTo>
                <a:lnTo>
                  <a:pt x="1423416" y="268224"/>
                </a:lnTo>
                <a:lnTo>
                  <a:pt x="1422044" y="308762"/>
                </a:lnTo>
                <a:lnTo>
                  <a:pt x="1418082" y="347853"/>
                </a:lnTo>
                <a:lnTo>
                  <a:pt x="1403604" y="420624"/>
                </a:lnTo>
                <a:lnTo>
                  <a:pt x="1379410" y="483298"/>
                </a:lnTo>
                <a:lnTo>
                  <a:pt x="1347216" y="528828"/>
                </a:lnTo>
                <a:lnTo>
                  <a:pt x="1351788" y="536448"/>
                </a:lnTo>
                <a:lnTo>
                  <a:pt x="1389888" y="490918"/>
                </a:lnTo>
                <a:lnTo>
                  <a:pt x="1418844" y="428244"/>
                </a:lnTo>
                <a:lnTo>
                  <a:pt x="1429727" y="390817"/>
                </a:lnTo>
                <a:lnTo>
                  <a:pt x="1437322" y="351663"/>
                </a:lnTo>
                <a:lnTo>
                  <a:pt x="1441780" y="310807"/>
                </a:lnTo>
                <a:lnTo>
                  <a:pt x="1443228" y="26822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97946" y="4164592"/>
            <a:ext cx="1717039" cy="808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4235">
              <a:lnSpc>
                <a:spcPts val="19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𝜕𝑧</a:t>
            </a:r>
            <a:endParaRPr sz="1650">
              <a:latin typeface="Cambria Math"/>
              <a:cs typeface="Cambria Math"/>
            </a:endParaRPr>
          </a:p>
          <a:p>
            <a:pPr marL="792480">
              <a:lnSpc>
                <a:spcPts val="1900"/>
              </a:lnSpc>
              <a:tabLst>
                <a:tab pos="144018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𝜕𝑥</a:t>
            </a:r>
            <a:endParaRPr sz="16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0"/>
              </a:spcBef>
              <a:tabLst>
                <a:tab pos="1446530" algn="l"/>
              </a:tabLst>
            </a:pPr>
            <a:r>
              <a:rPr sz="2475" baseline="37037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475" spc="15" baseline="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465" baseline="37037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475" spc="-22" baseline="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25" baseline="23148" dirty="0">
                <a:solidFill>
                  <a:srgbClr val="3F3F3F"/>
                </a:solidFill>
                <a:latin typeface="Cambria Math"/>
                <a:cs typeface="Cambria Math"/>
              </a:rPr>
              <a:t>–x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)	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𝜕𝑧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38616" y="4712208"/>
            <a:ext cx="234950" cy="13970"/>
          </a:xfrm>
          <a:custGeom>
            <a:avLst/>
            <a:gdLst/>
            <a:ahLst/>
            <a:cxnLst/>
            <a:rect l="l" t="t" r="r" b="b"/>
            <a:pathLst>
              <a:path w="234950" h="13970">
                <a:moveTo>
                  <a:pt x="234696" y="13716"/>
                </a:moveTo>
                <a:lnTo>
                  <a:pt x="0" y="13716"/>
                </a:lnTo>
                <a:lnTo>
                  <a:pt x="0" y="0"/>
                </a:lnTo>
                <a:lnTo>
                  <a:pt x="234696" y="0"/>
                </a:lnTo>
                <a:lnTo>
                  <a:pt x="23469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22036" y="5135879"/>
            <a:ext cx="254635" cy="195580"/>
          </a:xfrm>
          <a:custGeom>
            <a:avLst/>
            <a:gdLst/>
            <a:ahLst/>
            <a:cxnLst/>
            <a:rect l="l" t="t" r="r" b="b"/>
            <a:pathLst>
              <a:path w="254635" h="195579">
                <a:moveTo>
                  <a:pt x="192024" y="195072"/>
                </a:moveTo>
                <a:lnTo>
                  <a:pt x="188976" y="187452"/>
                </a:lnTo>
                <a:lnTo>
                  <a:pt x="200453" y="182022"/>
                </a:lnTo>
                <a:lnTo>
                  <a:pt x="209931" y="174879"/>
                </a:lnTo>
                <a:lnTo>
                  <a:pt x="232981" y="129159"/>
                </a:lnTo>
                <a:lnTo>
                  <a:pt x="236220" y="96012"/>
                </a:lnTo>
                <a:lnTo>
                  <a:pt x="235386" y="79462"/>
                </a:lnTo>
                <a:lnTo>
                  <a:pt x="224028" y="38100"/>
                </a:lnTo>
                <a:lnTo>
                  <a:pt x="188976" y="7620"/>
                </a:lnTo>
                <a:lnTo>
                  <a:pt x="192024" y="0"/>
                </a:lnTo>
                <a:lnTo>
                  <a:pt x="228885" y="21859"/>
                </a:lnTo>
                <a:lnTo>
                  <a:pt x="250126" y="63246"/>
                </a:lnTo>
                <a:lnTo>
                  <a:pt x="254508" y="97536"/>
                </a:lnTo>
                <a:lnTo>
                  <a:pt x="253388" y="115252"/>
                </a:lnTo>
                <a:lnTo>
                  <a:pt x="237744" y="161543"/>
                </a:lnTo>
                <a:lnTo>
                  <a:pt x="206025" y="189618"/>
                </a:lnTo>
                <a:lnTo>
                  <a:pt x="192024" y="195072"/>
                </a:lnTo>
                <a:close/>
              </a:path>
              <a:path w="254635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5228" y="5225796"/>
            <a:ext cx="234950" cy="13970"/>
          </a:xfrm>
          <a:custGeom>
            <a:avLst/>
            <a:gdLst/>
            <a:ahLst/>
            <a:cxnLst/>
            <a:rect l="l" t="t" r="r" b="b"/>
            <a:pathLst>
              <a:path w="234950" h="13970">
                <a:moveTo>
                  <a:pt x="234695" y="13716"/>
                </a:moveTo>
                <a:lnTo>
                  <a:pt x="0" y="13716"/>
                </a:lnTo>
                <a:lnTo>
                  <a:pt x="0" y="0"/>
                </a:lnTo>
                <a:lnTo>
                  <a:pt x="234695" y="0"/>
                </a:lnTo>
                <a:lnTo>
                  <a:pt x="23469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9827" y="4909825"/>
            <a:ext cx="8889365" cy="111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1630" algn="ctr">
              <a:lnSpc>
                <a:spcPts val="1614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𝜕𝑥</a:t>
            </a:r>
            <a:endParaRPr sz="1650">
              <a:latin typeface="Cambria Math"/>
              <a:cs typeface="Cambria Math"/>
            </a:endParaRPr>
          </a:p>
          <a:p>
            <a:pPr algn="ctr">
              <a:lnSpc>
                <a:spcPts val="1614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 )</a:t>
            </a:r>
            <a:r>
              <a:rPr sz="16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24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𝑧</a:t>
            </a:r>
            <a:endParaRPr sz="2475" baseline="-37037">
              <a:latin typeface="Cambria Math"/>
              <a:cs typeface="Cambria Math"/>
            </a:endParaRPr>
          </a:p>
          <a:p>
            <a:pPr marL="25400" marR="17780">
              <a:lnSpc>
                <a:spcPts val="1780"/>
              </a:lnSpc>
              <a:spcBef>
                <a:spcPts val="182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Thus,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partial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derivative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sigmoid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f(x)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some</a:t>
            </a:r>
            <a:r>
              <a:rPr sz="16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z,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product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f(x)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(1-f(x))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 derivative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power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z.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5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55" dirty="0"/>
              <a:t>Logistic</a:t>
            </a:r>
            <a:r>
              <a:rPr spc="-130" dirty="0"/>
              <a:t> </a:t>
            </a:r>
            <a:r>
              <a:rPr spc="-65" dirty="0"/>
              <a:t>Regression</a:t>
            </a:r>
            <a:r>
              <a:rPr spc="-145" dirty="0"/>
              <a:t> </a:t>
            </a:r>
            <a:r>
              <a:rPr spc="-60" dirty="0"/>
              <a:t>(Contd….)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4074160" cy="3319779"/>
          </a:xfrm>
          <a:custGeom>
            <a:avLst/>
            <a:gdLst/>
            <a:ahLst/>
            <a:cxnLst/>
            <a:rect l="l" t="t" r="r" b="b"/>
            <a:pathLst>
              <a:path w="4074160" h="3319779">
                <a:moveTo>
                  <a:pt x="0" y="0"/>
                </a:moveTo>
                <a:lnTo>
                  <a:pt x="4073651" y="0"/>
                </a:lnTo>
                <a:lnTo>
                  <a:pt x="4073651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194" y="3045997"/>
            <a:ext cx="1092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2990088"/>
            <a:ext cx="3004185" cy="155575"/>
            <a:chOff x="1600200" y="2990088"/>
            <a:chExt cx="3004185" cy="155575"/>
          </a:xfrm>
        </p:grpSpPr>
        <p:sp>
          <p:nvSpPr>
            <p:cNvPr id="6" name="object 6"/>
            <p:cNvSpPr/>
            <p:nvPr/>
          </p:nvSpPr>
          <p:spPr>
            <a:xfrm>
              <a:off x="1600200" y="3061715"/>
              <a:ext cx="99060" cy="10795"/>
            </a:xfrm>
            <a:custGeom>
              <a:avLst/>
              <a:gdLst/>
              <a:ahLst/>
              <a:cxnLst/>
              <a:rect l="l" t="t" r="r" b="b"/>
              <a:pathLst>
                <a:path w="99060" h="10794">
                  <a:moveTo>
                    <a:pt x="99059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99059" y="0"/>
                  </a:lnTo>
                  <a:lnTo>
                    <a:pt x="99059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990088"/>
              <a:ext cx="252984" cy="155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8292" y="2990088"/>
              <a:ext cx="547370" cy="155575"/>
            </a:xfrm>
            <a:custGeom>
              <a:avLst/>
              <a:gdLst/>
              <a:ahLst/>
              <a:cxnLst/>
              <a:rect l="l" t="t" r="r" b="b"/>
              <a:pathLst>
                <a:path w="547370" h="155575">
                  <a:moveTo>
                    <a:pt x="498348" y="155448"/>
                  </a:moveTo>
                  <a:lnTo>
                    <a:pt x="496824" y="149352"/>
                  </a:lnTo>
                  <a:lnTo>
                    <a:pt x="505396" y="145089"/>
                  </a:lnTo>
                  <a:lnTo>
                    <a:pt x="512826" y="139255"/>
                  </a:lnTo>
                  <a:lnTo>
                    <a:pt x="531114" y="102679"/>
                  </a:lnTo>
                  <a:lnTo>
                    <a:pt x="533400" y="76200"/>
                  </a:lnTo>
                  <a:lnTo>
                    <a:pt x="532828" y="63055"/>
                  </a:lnTo>
                  <a:lnTo>
                    <a:pt x="519112" y="22169"/>
                  </a:lnTo>
                  <a:lnTo>
                    <a:pt x="496824" y="6096"/>
                  </a:lnTo>
                  <a:lnTo>
                    <a:pt x="498348" y="0"/>
                  </a:lnTo>
                  <a:lnTo>
                    <a:pt x="534924" y="27432"/>
                  </a:lnTo>
                  <a:lnTo>
                    <a:pt x="547116" y="77724"/>
                  </a:lnTo>
                  <a:lnTo>
                    <a:pt x="546496" y="92011"/>
                  </a:lnTo>
                  <a:lnTo>
                    <a:pt x="527494" y="137445"/>
                  </a:lnTo>
                  <a:lnTo>
                    <a:pt x="509206" y="151161"/>
                  </a:lnTo>
                  <a:lnTo>
                    <a:pt x="498348" y="155448"/>
                  </a:lnTo>
                  <a:close/>
                </a:path>
                <a:path w="547370" h="155575">
                  <a:moveTo>
                    <a:pt x="50291" y="155448"/>
                  </a:moveTo>
                  <a:lnTo>
                    <a:pt x="13715" y="128016"/>
                  </a:lnTo>
                  <a:lnTo>
                    <a:pt x="857" y="92011"/>
                  </a:lnTo>
                  <a:lnTo>
                    <a:pt x="0" y="77724"/>
                  </a:lnTo>
                  <a:lnTo>
                    <a:pt x="857" y="63436"/>
                  </a:lnTo>
                  <a:lnTo>
                    <a:pt x="13715" y="27432"/>
                  </a:lnTo>
                  <a:lnTo>
                    <a:pt x="50291" y="0"/>
                  </a:lnTo>
                  <a:lnTo>
                    <a:pt x="51815" y="6096"/>
                  </a:lnTo>
                  <a:lnTo>
                    <a:pt x="43005" y="10120"/>
                  </a:lnTo>
                  <a:lnTo>
                    <a:pt x="35052" y="15430"/>
                  </a:lnTo>
                  <a:lnTo>
                    <a:pt x="16001" y="51054"/>
                  </a:lnTo>
                  <a:lnTo>
                    <a:pt x="13715" y="76200"/>
                  </a:lnTo>
                  <a:lnTo>
                    <a:pt x="14287" y="90225"/>
                  </a:lnTo>
                  <a:lnTo>
                    <a:pt x="28241" y="131992"/>
                  </a:lnTo>
                  <a:lnTo>
                    <a:pt x="51815" y="149352"/>
                  </a:lnTo>
                  <a:lnTo>
                    <a:pt x="50291" y="15544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1019" y="2990088"/>
              <a:ext cx="252984" cy="1554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4329" y="2933200"/>
            <a:ext cx="35928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91820" algn="l"/>
              </a:tabLst>
            </a:pP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300" spc="103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300" spc="-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25" spc="247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𝑜𝑔(𝑓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25" spc="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25" spc="2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log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25" spc="2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240" y="2579665"/>
            <a:ext cx="3295015" cy="4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365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logistic</a:t>
            </a:r>
            <a:r>
              <a:rPr sz="13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regression,</a:t>
            </a:r>
            <a:r>
              <a:rPr sz="13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3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300">
              <a:latin typeface="Times New Roman"/>
              <a:cs typeface="Times New Roman"/>
            </a:endParaRPr>
          </a:p>
          <a:p>
            <a:pPr marL="891540">
              <a:lnSpc>
                <a:spcPts val="685"/>
              </a:lnSpc>
            </a:pP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950">
              <a:latin typeface="Cambria Math"/>
              <a:cs typeface="Cambria Math"/>
            </a:endParaRPr>
          </a:p>
          <a:p>
            <a:pPr marL="697865">
              <a:lnSpc>
                <a:spcPts val="1300"/>
              </a:lnSpc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346" y="3193813"/>
            <a:ext cx="22161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10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6691" y="3515867"/>
            <a:ext cx="251460" cy="1554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05240" y="3458958"/>
            <a:ext cx="9785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53745" algn="l"/>
              </a:tabLst>
            </a:pP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Where	</a:t>
            </a:r>
            <a:r>
              <a:rPr sz="1300" spc="5" dirty="0">
                <a:latin typeface="Cambria Math"/>
                <a:cs typeface="Cambria Math"/>
              </a:rPr>
              <a:t>f</a:t>
            </a:r>
            <a:r>
              <a:rPr sz="1300" spc="185" dirty="0">
                <a:latin typeface="Cambria Math"/>
                <a:cs typeface="Cambria Math"/>
              </a:rPr>
              <a:t> </a:t>
            </a:r>
            <a:r>
              <a:rPr sz="1300" spc="10" dirty="0"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2230" y="3361457"/>
            <a:ext cx="23774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1231900" algn="l"/>
                <a:tab pos="2338705" algn="l"/>
              </a:tabLst>
            </a:pPr>
            <a:r>
              <a:rPr sz="1950" spc="15" baseline="-32051" dirty="0">
                <a:latin typeface="Cambria Math"/>
                <a:cs typeface="Cambria Math"/>
              </a:rPr>
              <a:t>=</a:t>
            </a:r>
            <a:r>
              <a:rPr sz="13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	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4559" y="3545885"/>
            <a:ext cx="255524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365125" algn="l"/>
              </a:tabLst>
            </a:pPr>
            <a:r>
              <a:rPr sz="1425" spc="104" baseline="2923" dirty="0">
                <a:latin typeface="Cambria Math"/>
                <a:cs typeface="Cambria Math"/>
              </a:rPr>
              <a:t>i	</a:t>
            </a:r>
            <a:r>
              <a:rPr sz="1425" spc="-7" baseline="-20467" dirty="0">
                <a:latin typeface="Cambria Math"/>
                <a:cs typeface="Cambria Math"/>
              </a:rPr>
              <a:t>1+e</a:t>
            </a:r>
            <a:r>
              <a:rPr sz="800" spc="-5" dirty="0">
                <a:latin typeface="Cambria Math"/>
                <a:cs typeface="Cambria Math"/>
              </a:rPr>
              <a:t>—(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200" spc="-7" baseline="-17361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+𝜷</a:t>
            </a:r>
            <a:r>
              <a:rPr sz="1200" spc="-7" baseline="-17361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200" spc="-7" baseline="-17361" dirty="0">
                <a:solidFill>
                  <a:srgbClr val="3F3F3F"/>
                </a:solidFill>
                <a:latin typeface="Cambria Math"/>
                <a:cs typeface="Cambria Math"/>
              </a:rPr>
              <a:t>𝒊𝟏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+𝜷</a:t>
            </a:r>
            <a:r>
              <a:rPr sz="1200" spc="-7" baseline="-17361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200" spc="-7" baseline="-17361" dirty="0">
                <a:solidFill>
                  <a:srgbClr val="3F3F3F"/>
                </a:solidFill>
                <a:latin typeface="Cambria Math"/>
                <a:cs typeface="Cambria Math"/>
              </a:rPr>
              <a:t>𝒊𝟐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+⋯…………..+𝜷</a:t>
            </a:r>
            <a:r>
              <a:rPr sz="1200" spc="-7" baseline="-17361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200" spc="-7" baseline="-17361" dirty="0">
                <a:solidFill>
                  <a:srgbClr val="3F3F3F"/>
                </a:solidFill>
                <a:latin typeface="Cambria Math"/>
                <a:cs typeface="Cambria Math"/>
              </a:rPr>
              <a:t>𝒊𝒌</a:t>
            </a:r>
            <a:r>
              <a:rPr sz="80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8885" y="4295685"/>
            <a:ext cx="302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300" spc="3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425" spc="52" baseline="-1461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425" baseline="-14619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4316" y="4311408"/>
            <a:ext cx="722630" cy="10795"/>
          </a:xfrm>
          <a:custGeom>
            <a:avLst/>
            <a:gdLst/>
            <a:ahLst/>
            <a:cxnLst/>
            <a:rect l="l" t="t" r="r" b="b"/>
            <a:pathLst>
              <a:path w="722630" h="10795">
                <a:moveTo>
                  <a:pt x="251447" y="0"/>
                </a:moveTo>
                <a:lnTo>
                  <a:pt x="0" y="0"/>
                </a:lnTo>
                <a:lnTo>
                  <a:pt x="0" y="10668"/>
                </a:lnTo>
                <a:lnTo>
                  <a:pt x="251447" y="10668"/>
                </a:lnTo>
                <a:lnTo>
                  <a:pt x="251447" y="0"/>
                </a:lnTo>
                <a:close/>
              </a:path>
              <a:path w="722630" h="10795">
                <a:moveTo>
                  <a:pt x="722363" y="0"/>
                </a:moveTo>
                <a:lnTo>
                  <a:pt x="623316" y="0"/>
                </a:lnTo>
                <a:lnTo>
                  <a:pt x="623316" y="10668"/>
                </a:lnTo>
                <a:lnTo>
                  <a:pt x="722363" y="10668"/>
                </a:lnTo>
                <a:lnTo>
                  <a:pt x="7223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01503" y="4182888"/>
            <a:ext cx="6877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52120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300" spc="103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140" y="4113276"/>
            <a:ext cx="252984" cy="15544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605244" y="4056422"/>
            <a:ext cx="14135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98145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𝜕𝑦</a:t>
            </a:r>
            <a:r>
              <a:rPr sz="1425" spc="37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log(𝑓</a:t>
            </a:r>
            <a:r>
              <a:rPr sz="1300" spc="2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52" baseline="-14619" dirty="0">
                <a:solidFill>
                  <a:srgbClr val="3F3F3F"/>
                </a:solidFill>
                <a:latin typeface="Cambria Math"/>
                <a:cs typeface="Cambria Math"/>
              </a:rPr>
              <a:t>i </a:t>
            </a:r>
            <a:r>
              <a:rPr sz="1425" spc="2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4060" y="4311396"/>
            <a:ext cx="975360" cy="10795"/>
          </a:xfrm>
          <a:custGeom>
            <a:avLst/>
            <a:gdLst/>
            <a:ahLst/>
            <a:cxnLst/>
            <a:rect l="l" t="t" r="r" b="b"/>
            <a:pathLst>
              <a:path w="975360" h="10795">
                <a:moveTo>
                  <a:pt x="975359" y="10667"/>
                </a:moveTo>
                <a:lnTo>
                  <a:pt x="0" y="10667"/>
                </a:lnTo>
                <a:lnTo>
                  <a:pt x="0" y="0"/>
                </a:lnTo>
                <a:lnTo>
                  <a:pt x="975359" y="0"/>
                </a:lnTo>
                <a:lnTo>
                  <a:pt x="975359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9840" y="3829272"/>
            <a:ext cx="4118610" cy="4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ts val="1365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3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cost function</a:t>
            </a:r>
            <a:r>
              <a:rPr sz="13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3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3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275" spc="7" baseline="26143" dirty="0">
                <a:solidFill>
                  <a:srgbClr val="3F3F3F"/>
                </a:solidFill>
                <a:latin typeface="Times New Roman"/>
                <a:cs typeface="Times New Roman"/>
              </a:rPr>
              <a:t>th</a:t>
            </a:r>
            <a:r>
              <a:rPr sz="1275" spc="195" baseline="26143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coefficient</a:t>
            </a:r>
            <a:r>
              <a:rPr sz="13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is given </a:t>
            </a:r>
            <a:r>
              <a:rPr sz="1300" spc="-10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300">
              <a:latin typeface="Times New Roman"/>
              <a:cs typeface="Times New Roman"/>
            </a:endParaRPr>
          </a:p>
          <a:p>
            <a:pPr marL="944244">
              <a:lnSpc>
                <a:spcPts val="685"/>
              </a:lnSpc>
            </a:pP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950">
              <a:latin typeface="Cambria Math"/>
              <a:cs typeface="Cambria Math"/>
            </a:endParaRPr>
          </a:p>
          <a:p>
            <a:pPr marL="170180">
              <a:lnSpc>
                <a:spcPts val="1300"/>
              </a:lnSpc>
            </a:pP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𝜕𝐽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91840" y="4113276"/>
            <a:ext cx="1506220" cy="155575"/>
            <a:chOff x="3291840" y="4113276"/>
            <a:chExt cx="1506220" cy="155575"/>
          </a:xfrm>
        </p:grpSpPr>
        <p:sp>
          <p:nvSpPr>
            <p:cNvPr id="25" name="object 25"/>
            <p:cNvSpPr/>
            <p:nvPr/>
          </p:nvSpPr>
          <p:spPr>
            <a:xfrm>
              <a:off x="3291840" y="4113276"/>
              <a:ext cx="547370" cy="155575"/>
            </a:xfrm>
            <a:custGeom>
              <a:avLst/>
              <a:gdLst/>
              <a:ahLst/>
              <a:cxnLst/>
              <a:rect l="l" t="t" r="r" b="b"/>
              <a:pathLst>
                <a:path w="547370" h="155575">
                  <a:moveTo>
                    <a:pt x="498348" y="155448"/>
                  </a:moveTo>
                  <a:lnTo>
                    <a:pt x="496824" y="149352"/>
                  </a:lnTo>
                  <a:lnTo>
                    <a:pt x="505396" y="145089"/>
                  </a:lnTo>
                  <a:lnTo>
                    <a:pt x="512826" y="139255"/>
                  </a:lnTo>
                  <a:lnTo>
                    <a:pt x="531114" y="102679"/>
                  </a:lnTo>
                  <a:lnTo>
                    <a:pt x="533400" y="76200"/>
                  </a:lnTo>
                  <a:lnTo>
                    <a:pt x="532828" y="63055"/>
                  </a:lnTo>
                  <a:lnTo>
                    <a:pt x="519112" y="22169"/>
                  </a:lnTo>
                  <a:lnTo>
                    <a:pt x="496824" y="6096"/>
                  </a:lnTo>
                  <a:lnTo>
                    <a:pt x="498348" y="0"/>
                  </a:lnTo>
                  <a:lnTo>
                    <a:pt x="534924" y="27432"/>
                  </a:lnTo>
                  <a:lnTo>
                    <a:pt x="547116" y="77724"/>
                  </a:lnTo>
                  <a:lnTo>
                    <a:pt x="546496" y="92011"/>
                  </a:lnTo>
                  <a:lnTo>
                    <a:pt x="527494" y="137445"/>
                  </a:lnTo>
                  <a:lnTo>
                    <a:pt x="509206" y="151161"/>
                  </a:lnTo>
                  <a:lnTo>
                    <a:pt x="498348" y="155448"/>
                  </a:lnTo>
                  <a:close/>
                </a:path>
                <a:path w="547370" h="155575">
                  <a:moveTo>
                    <a:pt x="50291" y="155448"/>
                  </a:moveTo>
                  <a:lnTo>
                    <a:pt x="13715" y="128016"/>
                  </a:lnTo>
                  <a:lnTo>
                    <a:pt x="857" y="92011"/>
                  </a:lnTo>
                  <a:lnTo>
                    <a:pt x="0" y="77724"/>
                  </a:lnTo>
                  <a:lnTo>
                    <a:pt x="857" y="63436"/>
                  </a:lnTo>
                  <a:lnTo>
                    <a:pt x="13715" y="27432"/>
                  </a:lnTo>
                  <a:lnTo>
                    <a:pt x="50291" y="0"/>
                  </a:lnTo>
                  <a:lnTo>
                    <a:pt x="51815" y="6096"/>
                  </a:lnTo>
                  <a:lnTo>
                    <a:pt x="43005" y="10120"/>
                  </a:lnTo>
                  <a:lnTo>
                    <a:pt x="35052" y="15430"/>
                  </a:lnTo>
                  <a:lnTo>
                    <a:pt x="16001" y="51054"/>
                  </a:lnTo>
                  <a:lnTo>
                    <a:pt x="13715" y="76200"/>
                  </a:lnTo>
                  <a:lnTo>
                    <a:pt x="14287" y="90225"/>
                  </a:lnTo>
                  <a:lnTo>
                    <a:pt x="28241" y="131992"/>
                  </a:lnTo>
                  <a:lnTo>
                    <a:pt x="51815" y="149352"/>
                  </a:lnTo>
                  <a:lnTo>
                    <a:pt x="50291" y="15544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568" y="4113276"/>
              <a:ext cx="252984" cy="1554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990568" y="4056422"/>
            <a:ext cx="1928495" cy="466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7960">
              <a:lnSpc>
                <a:spcPts val="1280"/>
              </a:lnSpc>
              <a:spcBef>
                <a:spcPts val="120"/>
              </a:spcBef>
            </a:pP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𝜕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1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25" spc="2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log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25" spc="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  <a:p>
            <a:pPr marL="25400">
              <a:lnSpc>
                <a:spcPts val="940"/>
              </a:lnSpc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endParaRPr sz="1300">
              <a:latin typeface="Cambria Math"/>
              <a:cs typeface="Cambria Math"/>
            </a:endParaRPr>
          </a:p>
          <a:p>
            <a:pPr marL="911860">
              <a:lnSpc>
                <a:spcPts val="1225"/>
              </a:lnSpc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425" spc="60" baseline="-1461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425" baseline="-14619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79064" y="4311396"/>
            <a:ext cx="1701164" cy="10795"/>
          </a:xfrm>
          <a:custGeom>
            <a:avLst/>
            <a:gdLst/>
            <a:ahLst/>
            <a:cxnLst/>
            <a:rect l="l" t="t" r="r" b="b"/>
            <a:pathLst>
              <a:path w="1701164" h="10795">
                <a:moveTo>
                  <a:pt x="1700783" y="10667"/>
                </a:moveTo>
                <a:lnTo>
                  <a:pt x="0" y="10667"/>
                </a:lnTo>
                <a:lnTo>
                  <a:pt x="0" y="0"/>
                </a:lnTo>
                <a:lnTo>
                  <a:pt x="1700783" y="0"/>
                </a:lnTo>
                <a:lnTo>
                  <a:pt x="1700783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8502" y="4571457"/>
            <a:ext cx="1060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5391" y="4810802"/>
            <a:ext cx="1092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55419" y="482650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59" h="10795">
                <a:moveTo>
                  <a:pt x="99059" y="10667"/>
                </a:moveTo>
                <a:lnTo>
                  <a:pt x="0" y="10667"/>
                </a:lnTo>
                <a:lnTo>
                  <a:pt x="0" y="0"/>
                </a:lnTo>
                <a:lnTo>
                  <a:pt x="99059" y="0"/>
                </a:lnTo>
                <a:lnTo>
                  <a:pt x="99059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03879" y="4698005"/>
            <a:ext cx="8991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477520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300" spc="103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300" spc="-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425" baseline="-14619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04047" y="4628400"/>
            <a:ext cx="1590040" cy="281940"/>
          </a:xfrm>
          <a:custGeom>
            <a:avLst/>
            <a:gdLst/>
            <a:ahLst/>
            <a:cxnLst/>
            <a:rect l="l" t="t" r="r" b="b"/>
            <a:pathLst>
              <a:path w="1590039" h="281939">
                <a:moveTo>
                  <a:pt x="542544" y="6096"/>
                </a:moveTo>
                <a:lnTo>
                  <a:pt x="541020" y="0"/>
                </a:lnTo>
                <a:lnTo>
                  <a:pt x="529310" y="4064"/>
                </a:lnTo>
                <a:lnTo>
                  <a:pt x="519303" y="9715"/>
                </a:lnTo>
                <a:lnTo>
                  <a:pt x="494157" y="50292"/>
                </a:lnTo>
                <a:lnTo>
                  <a:pt x="490728" y="77724"/>
                </a:lnTo>
                <a:lnTo>
                  <a:pt x="491591" y="92011"/>
                </a:lnTo>
                <a:lnTo>
                  <a:pt x="504444" y="128016"/>
                </a:lnTo>
                <a:lnTo>
                  <a:pt x="541020" y="155448"/>
                </a:lnTo>
                <a:lnTo>
                  <a:pt x="542544" y="149352"/>
                </a:lnTo>
                <a:lnTo>
                  <a:pt x="533742" y="145084"/>
                </a:lnTo>
                <a:lnTo>
                  <a:pt x="525780" y="139255"/>
                </a:lnTo>
                <a:lnTo>
                  <a:pt x="506730" y="102679"/>
                </a:lnTo>
                <a:lnTo>
                  <a:pt x="504444" y="76200"/>
                </a:lnTo>
                <a:lnTo>
                  <a:pt x="505015" y="63055"/>
                </a:lnTo>
                <a:lnTo>
                  <a:pt x="518972" y="22161"/>
                </a:lnTo>
                <a:lnTo>
                  <a:pt x="533742" y="10109"/>
                </a:lnTo>
                <a:lnTo>
                  <a:pt x="542544" y="6096"/>
                </a:lnTo>
                <a:close/>
              </a:path>
              <a:path w="1590039" h="281939">
                <a:moveTo>
                  <a:pt x="812292" y="77724"/>
                </a:moveTo>
                <a:lnTo>
                  <a:pt x="805865" y="38290"/>
                </a:lnTo>
                <a:lnTo>
                  <a:pt x="774382" y="4064"/>
                </a:lnTo>
                <a:lnTo>
                  <a:pt x="763524" y="0"/>
                </a:lnTo>
                <a:lnTo>
                  <a:pt x="762000" y="6096"/>
                </a:lnTo>
                <a:lnTo>
                  <a:pt x="770572" y="10109"/>
                </a:lnTo>
                <a:lnTo>
                  <a:pt x="778002" y="15430"/>
                </a:lnTo>
                <a:lnTo>
                  <a:pt x="796290" y="51054"/>
                </a:lnTo>
                <a:lnTo>
                  <a:pt x="798576" y="76200"/>
                </a:lnTo>
                <a:lnTo>
                  <a:pt x="798004" y="90220"/>
                </a:lnTo>
                <a:lnTo>
                  <a:pt x="784288" y="131991"/>
                </a:lnTo>
                <a:lnTo>
                  <a:pt x="762000" y="149352"/>
                </a:lnTo>
                <a:lnTo>
                  <a:pt x="763524" y="155448"/>
                </a:lnTo>
                <a:lnTo>
                  <a:pt x="800100" y="128016"/>
                </a:lnTo>
                <a:lnTo>
                  <a:pt x="811682" y="92011"/>
                </a:lnTo>
                <a:lnTo>
                  <a:pt x="812292" y="77724"/>
                </a:lnTo>
                <a:close/>
              </a:path>
              <a:path w="1590039" h="281939">
                <a:moveTo>
                  <a:pt x="827532" y="198120"/>
                </a:moveTo>
                <a:lnTo>
                  <a:pt x="0" y="198120"/>
                </a:lnTo>
                <a:lnTo>
                  <a:pt x="0" y="208775"/>
                </a:lnTo>
                <a:lnTo>
                  <a:pt x="827532" y="208775"/>
                </a:lnTo>
                <a:lnTo>
                  <a:pt x="827532" y="198120"/>
                </a:lnTo>
                <a:close/>
              </a:path>
              <a:path w="1590039" h="281939">
                <a:moveTo>
                  <a:pt x="1092720" y="132588"/>
                </a:moveTo>
                <a:lnTo>
                  <a:pt x="1091196" y="126492"/>
                </a:lnTo>
                <a:lnTo>
                  <a:pt x="1079474" y="130556"/>
                </a:lnTo>
                <a:lnTo>
                  <a:pt x="1069479" y="136207"/>
                </a:lnTo>
                <a:lnTo>
                  <a:pt x="1044333" y="176784"/>
                </a:lnTo>
                <a:lnTo>
                  <a:pt x="1040904" y="204216"/>
                </a:lnTo>
                <a:lnTo>
                  <a:pt x="1041755" y="218503"/>
                </a:lnTo>
                <a:lnTo>
                  <a:pt x="1054620" y="254508"/>
                </a:lnTo>
                <a:lnTo>
                  <a:pt x="1091196" y="281940"/>
                </a:lnTo>
                <a:lnTo>
                  <a:pt x="1092720" y="275844"/>
                </a:lnTo>
                <a:lnTo>
                  <a:pt x="1083906" y="271576"/>
                </a:lnTo>
                <a:lnTo>
                  <a:pt x="1075956" y="265747"/>
                </a:lnTo>
                <a:lnTo>
                  <a:pt x="1056906" y="229171"/>
                </a:lnTo>
                <a:lnTo>
                  <a:pt x="1054620" y="202692"/>
                </a:lnTo>
                <a:lnTo>
                  <a:pt x="1055192" y="189547"/>
                </a:lnTo>
                <a:lnTo>
                  <a:pt x="1069136" y="148653"/>
                </a:lnTo>
                <a:lnTo>
                  <a:pt x="1083906" y="136601"/>
                </a:lnTo>
                <a:lnTo>
                  <a:pt x="1092720" y="132588"/>
                </a:lnTo>
                <a:close/>
              </a:path>
              <a:path w="1590039" h="281939">
                <a:moveTo>
                  <a:pt x="1589544" y="204216"/>
                </a:moveTo>
                <a:lnTo>
                  <a:pt x="1583105" y="164782"/>
                </a:lnTo>
                <a:lnTo>
                  <a:pt x="1551635" y="130556"/>
                </a:lnTo>
                <a:lnTo>
                  <a:pt x="1540776" y="126492"/>
                </a:lnTo>
                <a:lnTo>
                  <a:pt x="1539252" y="132588"/>
                </a:lnTo>
                <a:lnTo>
                  <a:pt x="1547825" y="136601"/>
                </a:lnTo>
                <a:lnTo>
                  <a:pt x="1555254" y="141922"/>
                </a:lnTo>
                <a:lnTo>
                  <a:pt x="1573542" y="177546"/>
                </a:lnTo>
                <a:lnTo>
                  <a:pt x="1575828" y="202692"/>
                </a:lnTo>
                <a:lnTo>
                  <a:pt x="1575257" y="216712"/>
                </a:lnTo>
                <a:lnTo>
                  <a:pt x="1561541" y="258483"/>
                </a:lnTo>
                <a:lnTo>
                  <a:pt x="1539252" y="275844"/>
                </a:lnTo>
                <a:lnTo>
                  <a:pt x="1540776" y="281940"/>
                </a:lnTo>
                <a:lnTo>
                  <a:pt x="1577352" y="254508"/>
                </a:lnTo>
                <a:lnTo>
                  <a:pt x="1588922" y="218503"/>
                </a:lnTo>
                <a:lnTo>
                  <a:pt x="1589544" y="2042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02215" y="4295685"/>
            <a:ext cx="406400" cy="320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ts val="1355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  <a:p>
            <a:pPr marL="49530">
              <a:lnSpc>
                <a:spcPts val="935"/>
              </a:lnSpc>
            </a:pPr>
            <a:r>
              <a:rPr sz="1425" spc="135" baseline="-23391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425" spc="-22" baseline="-2339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95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89564" y="4958639"/>
            <a:ext cx="2190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10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78669" y="4221082"/>
            <a:ext cx="1586230" cy="8166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705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425" spc="60" baseline="-1461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425" baseline="-14619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𝜕log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(𝑓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240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5" baseline="-427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950" baseline="-42735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950" spc="-37" baseline="-427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5" baseline="-42735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950" spc="-352" baseline="-427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950" spc="15" baseline="-427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30" baseline="-427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950" baseline="-42735">
              <a:latin typeface="Cambria Math"/>
              <a:cs typeface="Cambria Math"/>
            </a:endParaRPr>
          </a:p>
          <a:p>
            <a:pPr marL="313055">
              <a:lnSpc>
                <a:spcPct val="100000"/>
              </a:lnSpc>
              <a:spcBef>
                <a:spcPts val="325"/>
              </a:spcBef>
              <a:tabLst>
                <a:tab pos="1504950" algn="l"/>
              </a:tabLst>
            </a:pPr>
            <a:r>
              <a:rPr sz="1300" spc="3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425" spc="52" baseline="-14619" dirty="0">
                <a:solidFill>
                  <a:srgbClr val="3F3F3F"/>
                </a:solidFill>
                <a:latin typeface="Cambria Math"/>
                <a:cs typeface="Cambria Math"/>
              </a:rPr>
              <a:t>j	</a:t>
            </a:r>
            <a:r>
              <a:rPr sz="1425" spc="104" baseline="3508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425" baseline="3508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34740" y="4628388"/>
            <a:ext cx="1120140" cy="208915"/>
            <a:chOff x="3634740" y="4628388"/>
            <a:chExt cx="1120140" cy="208915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4628388"/>
              <a:ext cx="251460" cy="1554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34740" y="4826507"/>
              <a:ext cx="1120140" cy="10795"/>
            </a:xfrm>
            <a:custGeom>
              <a:avLst/>
              <a:gdLst/>
              <a:ahLst/>
              <a:cxnLst/>
              <a:rect l="l" t="t" r="r" b="b"/>
              <a:pathLst>
                <a:path w="1120139" h="10795">
                  <a:moveTo>
                    <a:pt x="1120140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1120140" y="0"/>
                  </a:lnTo>
                  <a:lnTo>
                    <a:pt x="1120140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29838" y="5302971"/>
            <a:ext cx="100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29867" y="5317235"/>
            <a:ext cx="90170" cy="10795"/>
          </a:xfrm>
          <a:custGeom>
            <a:avLst/>
            <a:gdLst/>
            <a:ahLst/>
            <a:cxnLst/>
            <a:rect l="l" t="t" r="r" b="b"/>
            <a:pathLst>
              <a:path w="90169" h="10795">
                <a:moveTo>
                  <a:pt x="89916" y="10667"/>
                </a:moveTo>
                <a:lnTo>
                  <a:pt x="0" y="10667"/>
                </a:lnTo>
                <a:lnTo>
                  <a:pt x="0" y="0"/>
                </a:lnTo>
                <a:lnTo>
                  <a:pt x="89916" y="0"/>
                </a:lnTo>
                <a:lnTo>
                  <a:pt x="89916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53537" y="5272593"/>
            <a:ext cx="5206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4191" y="5085077"/>
            <a:ext cx="92329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>
              <a:lnSpc>
                <a:spcPts val="1175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ts val="1175"/>
              </a:lnSpc>
              <a:tabLst>
                <a:tab pos="410845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93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200" spc="-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77567" y="5137403"/>
            <a:ext cx="784860" cy="358140"/>
            <a:chOff x="1877567" y="5137403"/>
            <a:chExt cx="784860" cy="35814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9675" y="5355335"/>
              <a:ext cx="228600" cy="14020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877567" y="5317235"/>
              <a:ext cx="342900" cy="10795"/>
            </a:xfrm>
            <a:custGeom>
              <a:avLst/>
              <a:gdLst/>
              <a:ahLst/>
              <a:cxnLst/>
              <a:rect l="l" t="t" r="r" b="b"/>
              <a:pathLst>
                <a:path w="342900" h="10795">
                  <a:moveTo>
                    <a:pt x="342900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342900" y="0"/>
                  </a:lnTo>
                  <a:lnTo>
                    <a:pt x="342900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3828" y="5137403"/>
              <a:ext cx="228600" cy="140208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826736" y="5050064"/>
            <a:ext cx="826769" cy="4616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375"/>
              </a:spcBef>
              <a:tabLst>
                <a:tab pos="238760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1	𝜕𝑓</a:t>
            </a:r>
            <a:r>
              <a:rPr sz="1200" spc="1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275" spc="37" baseline="-1633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75" baseline="-16339">
              <a:latin typeface="Cambria Math"/>
              <a:cs typeface="Cambria Math"/>
            </a:endParaRPr>
          </a:p>
          <a:p>
            <a:pPr marR="78740" algn="r">
              <a:lnSpc>
                <a:spcPct val="100000"/>
              </a:lnSpc>
              <a:spcBef>
                <a:spcPts val="275"/>
              </a:spcBef>
              <a:tabLst>
                <a:tab pos="467359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275" spc="37" baseline="-16339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275" spc="52" baseline="-1633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46363" y="5253240"/>
            <a:ext cx="1118870" cy="140335"/>
          </a:xfrm>
          <a:custGeom>
            <a:avLst/>
            <a:gdLst/>
            <a:ahLst/>
            <a:cxnLst/>
            <a:rect l="l" t="t" r="r" b="b"/>
            <a:pathLst>
              <a:path w="1118870" h="140335">
                <a:moveTo>
                  <a:pt x="428244" y="63995"/>
                </a:moveTo>
                <a:lnTo>
                  <a:pt x="0" y="63995"/>
                </a:lnTo>
                <a:lnTo>
                  <a:pt x="0" y="74663"/>
                </a:lnTo>
                <a:lnTo>
                  <a:pt x="428244" y="74663"/>
                </a:lnTo>
                <a:lnTo>
                  <a:pt x="428244" y="63995"/>
                </a:lnTo>
                <a:close/>
              </a:path>
              <a:path w="1118870" h="140335">
                <a:moveTo>
                  <a:pt x="672096" y="6096"/>
                </a:moveTo>
                <a:lnTo>
                  <a:pt x="670572" y="0"/>
                </a:lnTo>
                <a:lnTo>
                  <a:pt x="659968" y="3378"/>
                </a:lnTo>
                <a:lnTo>
                  <a:pt x="650951" y="8763"/>
                </a:lnTo>
                <a:lnTo>
                  <a:pt x="628091" y="44958"/>
                </a:lnTo>
                <a:lnTo>
                  <a:pt x="624852" y="70104"/>
                </a:lnTo>
                <a:lnTo>
                  <a:pt x="625678" y="83248"/>
                </a:lnTo>
                <a:lnTo>
                  <a:pt x="643343" y="124980"/>
                </a:lnTo>
                <a:lnTo>
                  <a:pt x="670572" y="140208"/>
                </a:lnTo>
                <a:lnTo>
                  <a:pt x="672096" y="135636"/>
                </a:lnTo>
                <a:lnTo>
                  <a:pt x="663752" y="131635"/>
                </a:lnTo>
                <a:lnTo>
                  <a:pt x="656856" y="126492"/>
                </a:lnTo>
                <a:lnTo>
                  <a:pt x="639114" y="82118"/>
                </a:lnTo>
                <a:lnTo>
                  <a:pt x="638568" y="70104"/>
                </a:lnTo>
                <a:lnTo>
                  <a:pt x="639114" y="58077"/>
                </a:lnTo>
                <a:lnTo>
                  <a:pt x="651090" y="20015"/>
                </a:lnTo>
                <a:lnTo>
                  <a:pt x="663752" y="9207"/>
                </a:lnTo>
                <a:lnTo>
                  <a:pt x="672096" y="6096"/>
                </a:lnTo>
                <a:close/>
              </a:path>
              <a:path w="1118870" h="140335">
                <a:moveTo>
                  <a:pt x="1118628" y="70104"/>
                </a:moveTo>
                <a:lnTo>
                  <a:pt x="1107960" y="24384"/>
                </a:lnTo>
                <a:lnTo>
                  <a:pt x="1074432" y="0"/>
                </a:lnTo>
                <a:lnTo>
                  <a:pt x="1071384" y="6096"/>
                </a:lnTo>
                <a:lnTo>
                  <a:pt x="1079931" y="9207"/>
                </a:lnTo>
                <a:lnTo>
                  <a:pt x="1087196" y="13906"/>
                </a:lnTo>
                <a:lnTo>
                  <a:pt x="1105865" y="58077"/>
                </a:lnTo>
                <a:lnTo>
                  <a:pt x="1106436" y="70104"/>
                </a:lnTo>
                <a:lnTo>
                  <a:pt x="1105865" y="82118"/>
                </a:lnTo>
                <a:lnTo>
                  <a:pt x="1093025" y="120205"/>
                </a:lnTo>
                <a:lnTo>
                  <a:pt x="1071384" y="135636"/>
                </a:lnTo>
                <a:lnTo>
                  <a:pt x="1074432" y="140208"/>
                </a:lnTo>
                <a:lnTo>
                  <a:pt x="1107960" y="115824"/>
                </a:lnTo>
                <a:lnTo>
                  <a:pt x="1118031" y="83248"/>
                </a:lnTo>
                <a:lnTo>
                  <a:pt x="1118628" y="70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09735" y="5015068"/>
            <a:ext cx="850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9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51827" y="5437191"/>
            <a:ext cx="2019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9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8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8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5951" y="5272593"/>
            <a:ext cx="5206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5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09632" y="5200884"/>
            <a:ext cx="824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02310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+  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𝑦	×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553967" y="5137403"/>
            <a:ext cx="1382395" cy="358140"/>
            <a:chOff x="3553967" y="5137403"/>
            <a:chExt cx="1382395" cy="358140"/>
          </a:xfrm>
        </p:grpSpPr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1252" y="5355335"/>
              <a:ext cx="228600" cy="14020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553967" y="5317235"/>
              <a:ext cx="608330" cy="10795"/>
            </a:xfrm>
            <a:custGeom>
              <a:avLst/>
              <a:gdLst/>
              <a:ahLst/>
              <a:cxnLst/>
              <a:rect l="l" t="t" r="r" b="b"/>
              <a:pathLst>
                <a:path w="608329" h="10795">
                  <a:moveTo>
                    <a:pt x="608075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608075" y="0"/>
                  </a:lnTo>
                  <a:lnTo>
                    <a:pt x="608075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7635" y="5137403"/>
              <a:ext cx="228600" cy="14020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3503131" y="4533279"/>
            <a:ext cx="1424305" cy="9785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4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𝜕log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25" spc="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  <a:p>
            <a:pPr marR="45720" algn="ctr">
              <a:lnSpc>
                <a:spcPct val="100000"/>
              </a:lnSpc>
              <a:spcBef>
                <a:spcPts val="325"/>
              </a:spcBef>
            </a:pPr>
            <a:r>
              <a:rPr sz="1300" spc="3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425" spc="52" baseline="-1461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425" baseline="-14619">
              <a:latin typeface="Cambria Math"/>
              <a:cs typeface="Cambria Math"/>
            </a:endParaRPr>
          </a:p>
          <a:p>
            <a:pPr marL="50800" marR="43180" indent="261620">
              <a:lnSpc>
                <a:spcPct val="119100"/>
              </a:lnSpc>
              <a:spcBef>
                <a:spcPts val="305"/>
              </a:spcBef>
              <a:tabLst>
                <a:tab pos="684530" algn="l"/>
                <a:tab pos="949960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𝑓 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275" spc="89" baseline="-16339" dirty="0">
                <a:solidFill>
                  <a:srgbClr val="3F3F3F"/>
                </a:solidFill>
                <a:latin typeface="Cambria Math"/>
                <a:cs typeface="Cambria Math"/>
              </a:rPr>
              <a:t>i 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275" spc="37" baseline="-16339" dirty="0">
                <a:solidFill>
                  <a:srgbClr val="3F3F3F"/>
                </a:solidFill>
                <a:latin typeface="Cambria Math"/>
                <a:cs typeface="Cambria Math"/>
              </a:rPr>
              <a:t>i	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275" spc="52" baseline="-1633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87952" y="5317235"/>
            <a:ext cx="760730" cy="10795"/>
          </a:xfrm>
          <a:custGeom>
            <a:avLst/>
            <a:gdLst/>
            <a:ahLst/>
            <a:cxnLst/>
            <a:rect l="l" t="t" r="r" b="b"/>
            <a:pathLst>
              <a:path w="760729" h="10795">
                <a:moveTo>
                  <a:pt x="760476" y="10667"/>
                </a:moveTo>
                <a:lnTo>
                  <a:pt x="0" y="10667"/>
                </a:lnTo>
                <a:lnTo>
                  <a:pt x="0" y="0"/>
                </a:lnTo>
                <a:lnTo>
                  <a:pt x="760476" y="0"/>
                </a:lnTo>
                <a:lnTo>
                  <a:pt x="760476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9784" y="2581656"/>
            <a:ext cx="4395470" cy="3319779"/>
          </a:xfrm>
          <a:custGeom>
            <a:avLst/>
            <a:gdLst/>
            <a:ahLst/>
            <a:cxnLst/>
            <a:rect l="l" t="t" r="r" b="b"/>
            <a:pathLst>
              <a:path w="4395470" h="3319779">
                <a:moveTo>
                  <a:pt x="0" y="0"/>
                </a:moveTo>
                <a:lnTo>
                  <a:pt x="4395216" y="0"/>
                </a:lnTo>
                <a:lnTo>
                  <a:pt x="4395216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530635" y="2744227"/>
            <a:ext cx="920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950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530596" y="2743200"/>
            <a:ext cx="1085215" cy="157480"/>
            <a:chOff x="5530596" y="2743200"/>
            <a:chExt cx="1085215" cy="157480"/>
          </a:xfrm>
        </p:grpSpPr>
        <p:sp>
          <p:nvSpPr>
            <p:cNvPr id="63" name="object 63"/>
            <p:cNvSpPr/>
            <p:nvPr/>
          </p:nvSpPr>
          <p:spPr>
            <a:xfrm>
              <a:off x="5530596" y="2743200"/>
              <a:ext cx="82550" cy="10795"/>
            </a:xfrm>
            <a:custGeom>
              <a:avLst/>
              <a:gdLst/>
              <a:ahLst/>
              <a:cxnLst/>
              <a:rect l="l" t="t" r="r" b="b"/>
              <a:pathLst>
                <a:path w="82550" h="10794">
                  <a:moveTo>
                    <a:pt x="82296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82296" y="0"/>
                  </a:lnTo>
                  <a:lnTo>
                    <a:pt x="82296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0611" y="2787396"/>
              <a:ext cx="195071" cy="112776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6306908" y="2527864"/>
            <a:ext cx="300990" cy="3886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85725" algn="r">
              <a:lnSpc>
                <a:spcPct val="100000"/>
              </a:lnSpc>
              <a:spcBef>
                <a:spcPts val="385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285"/>
              </a:spcBef>
            </a:pPr>
            <a:r>
              <a:rPr sz="950" spc="285" dirty="0">
                <a:solidFill>
                  <a:srgbClr val="3F3F3F"/>
                </a:solidFill>
                <a:latin typeface="Cambria Math"/>
                <a:cs typeface="Cambria Math"/>
              </a:rPr>
              <a:t>ƒ</a:t>
            </a:r>
            <a:r>
              <a:rPr sz="950" spc="1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950" spc="8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200" spc="12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 baseline="-13888">
              <a:latin typeface="Cambria Math"/>
              <a:cs typeface="Cambria Math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332220" y="2671572"/>
            <a:ext cx="1784985" cy="155575"/>
            <a:chOff x="6332220" y="2671572"/>
            <a:chExt cx="1784985" cy="155575"/>
          </a:xfrm>
        </p:grpSpPr>
        <p:sp>
          <p:nvSpPr>
            <p:cNvPr id="67" name="object 67"/>
            <p:cNvSpPr/>
            <p:nvPr/>
          </p:nvSpPr>
          <p:spPr>
            <a:xfrm>
              <a:off x="6332220" y="2743200"/>
              <a:ext cx="294640" cy="10795"/>
            </a:xfrm>
            <a:custGeom>
              <a:avLst/>
              <a:gdLst/>
              <a:ahLst/>
              <a:cxnLst/>
              <a:rect l="l" t="t" r="r" b="b"/>
              <a:pathLst>
                <a:path w="294640" h="10794">
                  <a:moveTo>
                    <a:pt x="294132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294132" y="0"/>
                  </a:lnTo>
                  <a:lnTo>
                    <a:pt x="294132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1152" y="2671572"/>
              <a:ext cx="252984" cy="15544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5363" y="2671572"/>
              <a:ext cx="251460" cy="155448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5167124" y="2614699"/>
            <a:ext cx="11664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828040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37" baseline="4385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25" spc="89" baseline="4385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5" baseline="2136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75" baseline="32163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60801" y="2701602"/>
            <a:ext cx="3803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i=1  </a:t>
            </a:r>
            <a:r>
              <a:rPr sz="9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104" baseline="29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425" baseline="2923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738616" y="2671572"/>
            <a:ext cx="547370" cy="155575"/>
          </a:xfrm>
          <a:custGeom>
            <a:avLst/>
            <a:gdLst/>
            <a:ahLst/>
            <a:cxnLst/>
            <a:rect l="l" t="t" r="r" b="b"/>
            <a:pathLst>
              <a:path w="547370" h="155575">
                <a:moveTo>
                  <a:pt x="498348" y="155448"/>
                </a:moveTo>
                <a:lnTo>
                  <a:pt x="496824" y="149352"/>
                </a:lnTo>
                <a:lnTo>
                  <a:pt x="505396" y="145089"/>
                </a:lnTo>
                <a:lnTo>
                  <a:pt x="512826" y="139255"/>
                </a:lnTo>
                <a:lnTo>
                  <a:pt x="531114" y="102679"/>
                </a:lnTo>
                <a:lnTo>
                  <a:pt x="533400" y="76200"/>
                </a:lnTo>
                <a:lnTo>
                  <a:pt x="532828" y="63055"/>
                </a:lnTo>
                <a:lnTo>
                  <a:pt x="519112" y="22169"/>
                </a:lnTo>
                <a:lnTo>
                  <a:pt x="496824" y="6096"/>
                </a:lnTo>
                <a:lnTo>
                  <a:pt x="498348" y="0"/>
                </a:lnTo>
                <a:lnTo>
                  <a:pt x="534924" y="27432"/>
                </a:lnTo>
                <a:lnTo>
                  <a:pt x="547116" y="77724"/>
                </a:lnTo>
                <a:lnTo>
                  <a:pt x="546496" y="92011"/>
                </a:lnTo>
                <a:lnTo>
                  <a:pt x="527494" y="137445"/>
                </a:lnTo>
                <a:lnTo>
                  <a:pt x="509206" y="151161"/>
                </a:lnTo>
                <a:lnTo>
                  <a:pt x="498348" y="155448"/>
                </a:lnTo>
                <a:close/>
              </a:path>
              <a:path w="547370" h="155575">
                <a:moveTo>
                  <a:pt x="50291" y="155448"/>
                </a:moveTo>
                <a:lnTo>
                  <a:pt x="13715" y="128016"/>
                </a:lnTo>
                <a:lnTo>
                  <a:pt x="857" y="92011"/>
                </a:lnTo>
                <a:lnTo>
                  <a:pt x="0" y="77724"/>
                </a:lnTo>
                <a:lnTo>
                  <a:pt x="857" y="63436"/>
                </a:lnTo>
                <a:lnTo>
                  <a:pt x="13715" y="27432"/>
                </a:lnTo>
                <a:lnTo>
                  <a:pt x="50291" y="0"/>
                </a:lnTo>
                <a:lnTo>
                  <a:pt x="51815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1" y="51054"/>
                </a:lnTo>
                <a:lnTo>
                  <a:pt x="13715" y="76200"/>
                </a:lnTo>
                <a:lnTo>
                  <a:pt x="14287" y="90225"/>
                </a:lnTo>
                <a:lnTo>
                  <a:pt x="28241" y="131992"/>
                </a:lnTo>
                <a:lnTo>
                  <a:pt x="51815" y="149352"/>
                </a:lnTo>
                <a:lnTo>
                  <a:pt x="50291" y="1554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37540" y="2614699"/>
            <a:ext cx="28581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425" spc="12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425" spc="12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25" spc="97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spc="292" baseline="-14619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-6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1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25" spc="104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425" spc="14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96576" y="2843288"/>
            <a:ext cx="838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4396" y="3067811"/>
            <a:ext cx="195071" cy="112776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5180674" y="3024682"/>
            <a:ext cx="45974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950" spc="175" dirty="0">
                <a:solidFill>
                  <a:srgbClr val="3F3F3F"/>
                </a:solidFill>
                <a:latin typeface="Cambria Math"/>
                <a:cs typeface="Cambria Math"/>
              </a:rPr>
              <a:t>1–ƒ</a:t>
            </a:r>
            <a:r>
              <a:rPr sz="950" spc="1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950" spc="8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200" spc="12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 baseline="-13888">
              <a:latin typeface="Cambria Math"/>
              <a:cs typeface="Cambria Math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205984" y="2951988"/>
            <a:ext cx="2112645" cy="155575"/>
            <a:chOff x="5205984" y="2951988"/>
            <a:chExt cx="2112645" cy="155575"/>
          </a:xfrm>
        </p:grpSpPr>
        <p:sp>
          <p:nvSpPr>
            <p:cNvPr id="78" name="object 78"/>
            <p:cNvSpPr/>
            <p:nvPr/>
          </p:nvSpPr>
          <p:spPr>
            <a:xfrm>
              <a:off x="5205984" y="3023615"/>
              <a:ext cx="452755" cy="10795"/>
            </a:xfrm>
            <a:custGeom>
              <a:avLst/>
              <a:gdLst/>
              <a:ahLst/>
              <a:cxnLst/>
              <a:rect l="l" t="t" r="r" b="b"/>
              <a:pathLst>
                <a:path w="452754" h="10794">
                  <a:moveTo>
                    <a:pt x="452628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452628" y="0"/>
                  </a:lnTo>
                  <a:lnTo>
                    <a:pt x="452628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788" y="2951988"/>
              <a:ext cx="251460" cy="155448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6469455" y="2974378"/>
            <a:ext cx="13290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740410" algn="l"/>
                <a:tab pos="1216025" algn="l"/>
              </a:tabLst>
            </a:pPr>
            <a:r>
              <a:rPr sz="950" spc="70" dirty="0">
                <a:solidFill>
                  <a:srgbClr val="3F3F3F"/>
                </a:solidFill>
                <a:latin typeface="Cambria Math"/>
                <a:cs typeface="Cambria Math"/>
              </a:rPr>
              <a:t>i	i	</a:t>
            </a:r>
            <a:r>
              <a:rPr sz="950" spc="6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19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95203" y="2895055"/>
            <a:ext cx="2185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 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(𝑥</a:t>
            </a:r>
            <a:r>
              <a:rPr sz="130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80555" y="3273023"/>
            <a:ext cx="4384040" cy="9652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5400" marR="30480" algn="just">
              <a:lnSpc>
                <a:spcPts val="1789"/>
              </a:lnSpc>
              <a:spcBef>
                <a:spcPts val="325"/>
              </a:spcBef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(Using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derivative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of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sigmoid</a:t>
            </a:r>
            <a:r>
              <a:rPr sz="1650" spc="3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function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computed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in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previous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slide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derivative</a:t>
            </a:r>
            <a:r>
              <a:rPr sz="1650" spc="3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of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p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w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er </a:t>
            </a:r>
            <a:r>
              <a:rPr sz="165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800" spc="112" baseline="-16203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800" spc="7" baseline="-16203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79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800" spc="112" baseline="-16203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800" spc="7" baseline="-16203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800" spc="104" baseline="-16203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800" spc="7" baseline="-16203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10" dirty="0">
                <a:solidFill>
                  <a:srgbClr val="3F3F3F"/>
                </a:solidFill>
                <a:latin typeface="Calibri"/>
                <a:cs typeface="Calibri"/>
              </a:rPr>
              <a:t>w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sz="1650" spc="-165" dirty="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endParaRPr sz="1650">
              <a:latin typeface="Calibri"/>
              <a:cs typeface="Calibri"/>
            </a:endParaRPr>
          </a:p>
          <a:p>
            <a:pPr marL="25400" algn="just">
              <a:lnSpc>
                <a:spcPts val="1805"/>
              </a:lnSpc>
            </a:pP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60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spc="29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650" spc="3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input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variable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values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).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530635" y="4522790"/>
            <a:ext cx="920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950">
              <a:latin typeface="Cambria Math"/>
              <a:cs typeface="Cambria Math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530596" y="4450079"/>
            <a:ext cx="2697480" cy="155575"/>
            <a:chOff x="5530596" y="4450079"/>
            <a:chExt cx="2697480" cy="155575"/>
          </a:xfrm>
        </p:grpSpPr>
        <p:sp>
          <p:nvSpPr>
            <p:cNvPr id="85" name="object 85"/>
            <p:cNvSpPr/>
            <p:nvPr/>
          </p:nvSpPr>
          <p:spPr>
            <a:xfrm>
              <a:off x="5530596" y="4521707"/>
              <a:ext cx="82550" cy="10795"/>
            </a:xfrm>
            <a:custGeom>
              <a:avLst/>
              <a:gdLst/>
              <a:ahLst/>
              <a:cxnLst/>
              <a:rect l="l" t="t" r="r" b="b"/>
              <a:pathLst>
                <a:path w="82550" h="10795">
                  <a:moveTo>
                    <a:pt x="82296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82296" y="0"/>
                  </a:lnTo>
                  <a:lnTo>
                    <a:pt x="82296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6183" y="4450079"/>
              <a:ext cx="252984" cy="155448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680959" y="4450079"/>
              <a:ext cx="547370" cy="155575"/>
            </a:xfrm>
            <a:custGeom>
              <a:avLst/>
              <a:gdLst/>
              <a:ahLst/>
              <a:cxnLst/>
              <a:rect l="l" t="t" r="r" b="b"/>
              <a:pathLst>
                <a:path w="547370" h="155575">
                  <a:moveTo>
                    <a:pt x="498348" y="155448"/>
                  </a:moveTo>
                  <a:lnTo>
                    <a:pt x="496824" y="149352"/>
                  </a:lnTo>
                  <a:lnTo>
                    <a:pt x="505396" y="145089"/>
                  </a:lnTo>
                  <a:lnTo>
                    <a:pt x="512826" y="139255"/>
                  </a:lnTo>
                  <a:lnTo>
                    <a:pt x="531114" y="102679"/>
                  </a:lnTo>
                  <a:lnTo>
                    <a:pt x="533400" y="76200"/>
                  </a:lnTo>
                  <a:lnTo>
                    <a:pt x="532828" y="63055"/>
                  </a:lnTo>
                  <a:lnTo>
                    <a:pt x="519112" y="22169"/>
                  </a:lnTo>
                  <a:lnTo>
                    <a:pt x="496824" y="6096"/>
                  </a:lnTo>
                  <a:lnTo>
                    <a:pt x="498348" y="0"/>
                  </a:lnTo>
                  <a:lnTo>
                    <a:pt x="534924" y="27432"/>
                  </a:lnTo>
                  <a:lnTo>
                    <a:pt x="547116" y="77724"/>
                  </a:lnTo>
                  <a:lnTo>
                    <a:pt x="546496" y="92011"/>
                  </a:lnTo>
                  <a:lnTo>
                    <a:pt x="527494" y="137445"/>
                  </a:lnTo>
                  <a:lnTo>
                    <a:pt x="509206" y="151161"/>
                  </a:lnTo>
                  <a:lnTo>
                    <a:pt x="498348" y="155448"/>
                  </a:lnTo>
                  <a:close/>
                </a:path>
                <a:path w="547370" h="155575">
                  <a:moveTo>
                    <a:pt x="50291" y="155448"/>
                  </a:moveTo>
                  <a:lnTo>
                    <a:pt x="13715" y="128016"/>
                  </a:lnTo>
                  <a:lnTo>
                    <a:pt x="857" y="92011"/>
                  </a:lnTo>
                  <a:lnTo>
                    <a:pt x="0" y="77724"/>
                  </a:lnTo>
                  <a:lnTo>
                    <a:pt x="857" y="63436"/>
                  </a:lnTo>
                  <a:lnTo>
                    <a:pt x="13715" y="27432"/>
                  </a:lnTo>
                  <a:lnTo>
                    <a:pt x="50291" y="0"/>
                  </a:lnTo>
                  <a:lnTo>
                    <a:pt x="51815" y="6096"/>
                  </a:lnTo>
                  <a:lnTo>
                    <a:pt x="43005" y="10120"/>
                  </a:lnTo>
                  <a:lnTo>
                    <a:pt x="35052" y="15430"/>
                  </a:lnTo>
                  <a:lnTo>
                    <a:pt x="16001" y="51054"/>
                  </a:lnTo>
                  <a:lnTo>
                    <a:pt x="13715" y="76200"/>
                  </a:lnTo>
                  <a:lnTo>
                    <a:pt x="14287" y="90225"/>
                  </a:lnTo>
                  <a:lnTo>
                    <a:pt x="28241" y="131992"/>
                  </a:lnTo>
                  <a:lnTo>
                    <a:pt x="51815" y="149352"/>
                  </a:lnTo>
                  <a:lnTo>
                    <a:pt x="50291" y="15544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167124" y="4393175"/>
            <a:ext cx="39687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828040" algn="l"/>
                <a:tab pos="1941830" algn="l"/>
                <a:tab pos="2334895" algn="l"/>
                <a:tab pos="3110865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37" baseline="4385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25" spc="89" baseline="4385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75" baseline="2136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75" baseline="32163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 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(1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300" spc="2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	×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𝑦	×</a:t>
            </a:r>
            <a:r>
              <a:rPr sz="130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𝑓(𝑥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30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60801" y="4480114"/>
            <a:ext cx="34486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188085" algn="l"/>
                <a:tab pos="1593850" algn="l"/>
                <a:tab pos="2357120" algn="l"/>
                <a:tab pos="2928620" algn="l"/>
                <a:tab pos="3335654" algn="l"/>
              </a:tabLst>
            </a:pPr>
            <a:r>
              <a:rPr sz="950" spc="10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9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104" baseline="29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2923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25" spc="104" baseline="29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2923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25" spc="97" baseline="29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spc="292" baseline="292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425" baseline="2923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25" spc="104" baseline="29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2923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25" spc="104" baseline="29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baseline="2923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25" spc="97" baseline="29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spc="292" baseline="292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425" baseline="2923"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530635" y="4926678"/>
            <a:ext cx="920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950">
              <a:latin typeface="Cambria Math"/>
              <a:cs typeface="Cambria Math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530596" y="4853940"/>
            <a:ext cx="1371600" cy="155575"/>
            <a:chOff x="5530596" y="4853940"/>
            <a:chExt cx="1371600" cy="155575"/>
          </a:xfrm>
        </p:grpSpPr>
        <p:sp>
          <p:nvSpPr>
            <p:cNvPr id="92" name="object 92"/>
            <p:cNvSpPr/>
            <p:nvPr/>
          </p:nvSpPr>
          <p:spPr>
            <a:xfrm>
              <a:off x="5530596" y="4925568"/>
              <a:ext cx="82550" cy="10795"/>
            </a:xfrm>
            <a:custGeom>
              <a:avLst/>
              <a:gdLst/>
              <a:ahLst/>
              <a:cxnLst/>
              <a:rect l="l" t="t" r="r" b="b"/>
              <a:pathLst>
                <a:path w="82550" h="10795">
                  <a:moveTo>
                    <a:pt x="82296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82296" y="0"/>
                  </a:lnTo>
                  <a:lnTo>
                    <a:pt x="82296" y="10667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0736" y="4853940"/>
              <a:ext cx="251460" cy="155448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6083873" y="4876374"/>
            <a:ext cx="2571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130" dirty="0">
                <a:solidFill>
                  <a:srgbClr val="3F3F3F"/>
                </a:solidFill>
                <a:latin typeface="Cambria Math"/>
                <a:cs typeface="Cambria Math"/>
              </a:rPr>
              <a:t>ij </a:t>
            </a:r>
            <a:r>
              <a:rPr sz="950" spc="1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95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179824" y="4797050"/>
            <a:ext cx="6985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37" baseline="43859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25" spc="89" baseline="4385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5" baseline="2136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135" baseline="32163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425" baseline="32163">
              <a:latin typeface="Cambria Math"/>
              <a:cs typeface="Cambria Math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760801" y="4884001"/>
            <a:ext cx="2190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spc="10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pic>
        <p:nvPicPr>
          <p:cNvPr id="97" name="object 9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71231" y="4853940"/>
            <a:ext cx="251460" cy="155448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5995408" y="4797050"/>
            <a:ext cx="29457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299845" algn="l"/>
                <a:tab pos="2119630" algn="l"/>
              </a:tabLst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 </a:t>
            </a:r>
            <a:r>
              <a:rPr sz="1300" spc="2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𝑓  𝑥  </a:t>
            </a:r>
            <a:r>
              <a:rPr sz="130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 𝑓  𝑥  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	+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0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𝑓(𝑥</a:t>
            </a:r>
            <a:r>
              <a:rPr sz="130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435880" y="5062220"/>
            <a:ext cx="12953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432791" y="5288292"/>
            <a:ext cx="978535" cy="195580"/>
          </a:xfrm>
          <a:custGeom>
            <a:avLst/>
            <a:gdLst/>
            <a:ahLst/>
            <a:cxnLst/>
            <a:rect l="l" t="t" r="r" b="b"/>
            <a:pathLst>
              <a:path w="978534" h="195579">
                <a:moveTo>
                  <a:pt x="123456" y="89916"/>
                </a:moveTo>
                <a:lnTo>
                  <a:pt x="0" y="89916"/>
                </a:lnTo>
                <a:lnTo>
                  <a:pt x="0" y="103632"/>
                </a:lnTo>
                <a:lnTo>
                  <a:pt x="123456" y="103632"/>
                </a:lnTo>
                <a:lnTo>
                  <a:pt x="123456" y="89916"/>
                </a:lnTo>
                <a:close/>
              </a:path>
              <a:path w="978534" h="195579">
                <a:moveTo>
                  <a:pt x="728484" y="7620"/>
                </a:moveTo>
                <a:lnTo>
                  <a:pt x="725436" y="0"/>
                </a:lnTo>
                <a:lnTo>
                  <a:pt x="711428" y="4800"/>
                </a:lnTo>
                <a:lnTo>
                  <a:pt x="699147" y="12192"/>
                </a:lnTo>
                <a:lnTo>
                  <a:pt x="672833" y="47815"/>
                </a:lnTo>
                <a:lnTo>
                  <a:pt x="664476" y="97536"/>
                </a:lnTo>
                <a:lnTo>
                  <a:pt x="665353" y="115252"/>
                </a:lnTo>
                <a:lnTo>
                  <a:pt x="679716" y="161544"/>
                </a:lnTo>
                <a:lnTo>
                  <a:pt x="711428" y="189611"/>
                </a:lnTo>
                <a:lnTo>
                  <a:pt x="725436" y="195072"/>
                </a:lnTo>
                <a:lnTo>
                  <a:pt x="728484" y="187452"/>
                </a:lnTo>
                <a:lnTo>
                  <a:pt x="717638" y="182016"/>
                </a:lnTo>
                <a:lnTo>
                  <a:pt x="708101" y="174879"/>
                </a:lnTo>
                <a:lnTo>
                  <a:pt x="684479" y="129159"/>
                </a:lnTo>
                <a:lnTo>
                  <a:pt x="681240" y="96012"/>
                </a:lnTo>
                <a:lnTo>
                  <a:pt x="682066" y="79451"/>
                </a:lnTo>
                <a:lnTo>
                  <a:pt x="693432" y="38100"/>
                </a:lnTo>
                <a:lnTo>
                  <a:pt x="717638" y="12801"/>
                </a:lnTo>
                <a:lnTo>
                  <a:pt x="728484" y="7620"/>
                </a:lnTo>
                <a:close/>
              </a:path>
              <a:path w="978534" h="195579">
                <a:moveTo>
                  <a:pt x="978420" y="97536"/>
                </a:moveTo>
                <a:lnTo>
                  <a:pt x="968768" y="47815"/>
                </a:lnTo>
                <a:lnTo>
                  <a:pt x="942225" y="12192"/>
                </a:lnTo>
                <a:lnTo>
                  <a:pt x="915936" y="0"/>
                </a:lnTo>
                <a:lnTo>
                  <a:pt x="912888" y="7620"/>
                </a:lnTo>
                <a:lnTo>
                  <a:pt x="924356" y="12801"/>
                </a:lnTo>
                <a:lnTo>
                  <a:pt x="933843" y="19431"/>
                </a:lnTo>
                <a:lnTo>
                  <a:pt x="956894" y="64198"/>
                </a:lnTo>
                <a:lnTo>
                  <a:pt x="960132" y="96012"/>
                </a:lnTo>
                <a:lnTo>
                  <a:pt x="959294" y="113436"/>
                </a:lnTo>
                <a:lnTo>
                  <a:pt x="947940" y="155448"/>
                </a:lnTo>
                <a:lnTo>
                  <a:pt x="912888" y="187452"/>
                </a:lnTo>
                <a:lnTo>
                  <a:pt x="915936" y="195072"/>
                </a:lnTo>
                <a:lnTo>
                  <a:pt x="952792" y="172986"/>
                </a:lnTo>
                <a:lnTo>
                  <a:pt x="974039" y="131826"/>
                </a:lnTo>
                <a:lnTo>
                  <a:pt x="977290" y="115252"/>
                </a:lnTo>
                <a:lnTo>
                  <a:pt x="978420" y="975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681133" y="4876374"/>
            <a:ext cx="2357755" cy="298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2395">
              <a:lnSpc>
                <a:spcPts val="919"/>
              </a:lnSpc>
              <a:spcBef>
                <a:spcPts val="110"/>
              </a:spcBef>
              <a:tabLst>
                <a:tab pos="324485" algn="l"/>
                <a:tab pos="1033144" algn="l"/>
                <a:tab pos="1243330" algn="l"/>
                <a:tab pos="1687195" algn="l"/>
                <a:tab pos="1994535" algn="l"/>
                <a:tab pos="2244725" algn="l"/>
              </a:tabLst>
            </a:pPr>
            <a:r>
              <a:rPr sz="950" spc="70" dirty="0">
                <a:solidFill>
                  <a:srgbClr val="3F3F3F"/>
                </a:solidFill>
                <a:latin typeface="Cambria Math"/>
                <a:cs typeface="Cambria Math"/>
              </a:rPr>
              <a:t>i	i   </a:t>
            </a:r>
            <a:r>
              <a:rPr sz="950" spc="-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950" spc="6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19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5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50" spc="6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19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5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50" spc="7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50" spc="6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19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950">
              <a:latin typeface="Cambria Math"/>
              <a:cs typeface="Cambria Math"/>
            </a:endParaRPr>
          </a:p>
          <a:p>
            <a:pPr>
              <a:lnSpc>
                <a:spcPts val="1220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192582" y="5125654"/>
            <a:ext cx="2268220" cy="6299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  <a:tabLst>
                <a:tab pos="128206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475" spc="-82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35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3888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84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2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6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800" baseline="-13888">
              <a:latin typeface="Cambria Math"/>
              <a:cs typeface="Cambria Math"/>
            </a:endParaRPr>
          </a:p>
          <a:p>
            <a:pPr marL="408940">
              <a:lnSpc>
                <a:spcPct val="100000"/>
              </a:lnSpc>
              <a:spcBef>
                <a:spcPts val="570"/>
              </a:spcBef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5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55" dirty="0"/>
              <a:t>Logistic</a:t>
            </a:r>
            <a:r>
              <a:rPr spc="-130" dirty="0"/>
              <a:t> </a:t>
            </a:r>
            <a:r>
              <a:rPr spc="-65" dirty="0"/>
              <a:t>Regression</a:t>
            </a:r>
            <a:r>
              <a:rPr spc="-145" dirty="0"/>
              <a:t> </a:t>
            </a:r>
            <a:r>
              <a:rPr spc="-60" dirty="0"/>
              <a:t>(Contd….)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197" y="2579648"/>
            <a:ext cx="8375650" cy="110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014" indent="-8255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SzPct val="92857"/>
              <a:buFont typeface="Wingdings"/>
              <a:buChar char=""/>
              <a:tabLst>
                <a:tab pos="120650" algn="l"/>
              </a:tabLst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Thus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derivative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400" spc="4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60" baseline="-16666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500" spc="315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same</a:t>
            </a:r>
            <a:r>
              <a:rPr sz="1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as in case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4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regression.</a:t>
            </a:r>
            <a:endParaRPr sz="1400">
              <a:latin typeface="Times New Roman"/>
              <a:cs typeface="Times New Roman"/>
            </a:endParaRPr>
          </a:p>
          <a:p>
            <a:pPr marL="113664" marR="30480" indent="-76200">
              <a:lnSpc>
                <a:spcPts val="1520"/>
              </a:lnSpc>
              <a:spcBef>
                <a:spcPts val="1275"/>
              </a:spcBef>
              <a:buClr>
                <a:srgbClr val="E48311"/>
              </a:buClr>
              <a:buSzPct val="92857"/>
              <a:buFont typeface="Wingdings"/>
              <a:buChar char=""/>
              <a:tabLst>
                <a:tab pos="160020" algn="l"/>
              </a:tabLst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only</a:t>
            </a:r>
            <a:r>
              <a:rPr sz="1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difference</a:t>
            </a:r>
            <a:r>
              <a:rPr sz="14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4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case</a:t>
            </a:r>
            <a:r>
              <a:rPr sz="1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4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hypothesis</a:t>
            </a:r>
            <a:r>
              <a:rPr sz="1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4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4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variables </a:t>
            </a:r>
            <a:r>
              <a:rPr sz="1400" spc="-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whereas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in logistic</a:t>
            </a:r>
            <a:r>
              <a:rPr sz="14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hypothesis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4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sigmoid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variables.</a:t>
            </a:r>
            <a:endParaRPr sz="1400">
              <a:latin typeface="Times New Roman"/>
              <a:cs typeface="Times New Roman"/>
            </a:endParaRPr>
          </a:p>
          <a:p>
            <a:pPr marL="162560" indent="-125095">
              <a:lnSpc>
                <a:spcPct val="100000"/>
              </a:lnSpc>
              <a:spcBef>
                <a:spcPts val="620"/>
              </a:spcBef>
              <a:buClr>
                <a:srgbClr val="E48311"/>
              </a:buClr>
              <a:buSzPct val="83870"/>
              <a:buFont typeface="Wingdings"/>
              <a:buChar char=""/>
              <a:tabLst>
                <a:tab pos="163195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optimization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5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Logistic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5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summarized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below: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424" y="3657483"/>
            <a:ext cx="8143240" cy="6534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05"/>
              </a:spcBef>
              <a:tabLst>
                <a:tab pos="428625" algn="l"/>
              </a:tabLst>
            </a:pPr>
            <a:r>
              <a:rPr sz="1550" spc="5" dirty="0">
                <a:solidFill>
                  <a:srgbClr val="E48311"/>
                </a:solidFill>
                <a:latin typeface="Times New Roman"/>
                <a:cs typeface="Times New Roman"/>
              </a:rPr>
              <a:t>1.	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21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=0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7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30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37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,……………………………</a:t>
            </a:r>
            <a:r>
              <a:rPr sz="155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725" spc="41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5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610"/>
              </a:spcBef>
              <a:tabLst>
                <a:tab pos="428625" algn="l"/>
              </a:tabLst>
            </a:pPr>
            <a:r>
              <a:rPr sz="1550" spc="5" dirty="0">
                <a:solidFill>
                  <a:srgbClr val="E48311"/>
                </a:solidFill>
                <a:latin typeface="Times New Roman"/>
                <a:cs typeface="Times New Roman"/>
              </a:rPr>
              <a:t>2.	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Update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until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5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5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number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equation: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5827" y="4605527"/>
            <a:ext cx="125095" cy="13970"/>
          </a:xfrm>
          <a:custGeom>
            <a:avLst/>
            <a:gdLst/>
            <a:ahLst/>
            <a:cxnLst/>
            <a:rect l="l" t="t" r="r" b="b"/>
            <a:pathLst>
              <a:path w="125095" h="13970">
                <a:moveTo>
                  <a:pt x="124968" y="13716"/>
                </a:moveTo>
                <a:lnTo>
                  <a:pt x="0" y="13716"/>
                </a:lnTo>
                <a:lnTo>
                  <a:pt x="0" y="0"/>
                </a:lnTo>
                <a:lnTo>
                  <a:pt x="124968" y="0"/>
                </a:lnTo>
                <a:lnTo>
                  <a:pt x="12496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8267" y="4358640"/>
            <a:ext cx="3667125" cy="509270"/>
          </a:xfrm>
          <a:custGeom>
            <a:avLst/>
            <a:gdLst/>
            <a:ahLst/>
            <a:cxnLst/>
            <a:rect l="l" t="t" r="r" b="b"/>
            <a:pathLst>
              <a:path w="3667125" h="509270">
                <a:moveTo>
                  <a:pt x="3579876" y="509016"/>
                </a:moveTo>
                <a:lnTo>
                  <a:pt x="3575304" y="501396"/>
                </a:lnTo>
                <a:lnTo>
                  <a:pt x="3591353" y="482226"/>
                </a:lnTo>
                <a:lnTo>
                  <a:pt x="3605403" y="458914"/>
                </a:lnTo>
                <a:lnTo>
                  <a:pt x="3628644" y="399287"/>
                </a:lnTo>
                <a:lnTo>
                  <a:pt x="3642360" y="329755"/>
                </a:lnTo>
                <a:lnTo>
                  <a:pt x="3646932" y="254507"/>
                </a:lnTo>
                <a:lnTo>
                  <a:pt x="3645789" y="214502"/>
                </a:lnTo>
                <a:lnTo>
                  <a:pt x="3636645" y="141351"/>
                </a:lnTo>
                <a:lnTo>
                  <a:pt x="3617737" y="77057"/>
                </a:lnTo>
                <a:lnTo>
                  <a:pt x="3591353" y="26765"/>
                </a:lnTo>
                <a:lnTo>
                  <a:pt x="3575304" y="7620"/>
                </a:lnTo>
                <a:lnTo>
                  <a:pt x="3579876" y="0"/>
                </a:lnTo>
                <a:lnTo>
                  <a:pt x="3615118" y="42481"/>
                </a:lnTo>
                <a:lnTo>
                  <a:pt x="3642360" y="102108"/>
                </a:lnTo>
                <a:lnTo>
                  <a:pt x="3660838" y="174307"/>
                </a:lnTo>
                <a:lnTo>
                  <a:pt x="3665291" y="213336"/>
                </a:lnTo>
                <a:lnTo>
                  <a:pt x="3666744" y="254507"/>
                </a:lnTo>
                <a:lnTo>
                  <a:pt x="3665291" y="294798"/>
                </a:lnTo>
                <a:lnTo>
                  <a:pt x="3660838" y="333375"/>
                </a:lnTo>
                <a:lnTo>
                  <a:pt x="3642360" y="405384"/>
                </a:lnTo>
                <a:lnTo>
                  <a:pt x="3615118" y="465772"/>
                </a:lnTo>
                <a:lnTo>
                  <a:pt x="3598426" y="489608"/>
                </a:lnTo>
                <a:lnTo>
                  <a:pt x="3579876" y="509016"/>
                </a:lnTo>
                <a:close/>
              </a:path>
              <a:path w="3667125" h="509270">
                <a:moveTo>
                  <a:pt x="86867" y="509016"/>
                </a:moveTo>
                <a:lnTo>
                  <a:pt x="51625" y="465772"/>
                </a:lnTo>
                <a:lnTo>
                  <a:pt x="24383" y="405384"/>
                </a:lnTo>
                <a:lnTo>
                  <a:pt x="5905" y="333375"/>
                </a:lnTo>
                <a:lnTo>
                  <a:pt x="1452" y="294798"/>
                </a:lnTo>
                <a:lnTo>
                  <a:pt x="0" y="254507"/>
                </a:lnTo>
                <a:lnTo>
                  <a:pt x="1452" y="213336"/>
                </a:lnTo>
                <a:lnTo>
                  <a:pt x="5905" y="174307"/>
                </a:lnTo>
                <a:lnTo>
                  <a:pt x="24383" y="102108"/>
                </a:lnTo>
                <a:lnTo>
                  <a:pt x="51625" y="42481"/>
                </a:lnTo>
                <a:lnTo>
                  <a:pt x="86867" y="0"/>
                </a:lnTo>
                <a:lnTo>
                  <a:pt x="91440" y="7620"/>
                </a:lnTo>
                <a:lnTo>
                  <a:pt x="75390" y="26765"/>
                </a:lnTo>
                <a:lnTo>
                  <a:pt x="61340" y="49911"/>
                </a:lnTo>
                <a:lnTo>
                  <a:pt x="38100" y="108204"/>
                </a:lnTo>
                <a:lnTo>
                  <a:pt x="24383" y="176784"/>
                </a:lnTo>
                <a:lnTo>
                  <a:pt x="19811" y="254507"/>
                </a:lnTo>
                <a:lnTo>
                  <a:pt x="20954" y="292774"/>
                </a:lnTo>
                <a:lnTo>
                  <a:pt x="30098" y="365307"/>
                </a:lnTo>
                <a:lnTo>
                  <a:pt x="49006" y="431315"/>
                </a:lnTo>
                <a:lnTo>
                  <a:pt x="75390" y="482226"/>
                </a:lnTo>
                <a:lnTo>
                  <a:pt x="91440" y="501396"/>
                </a:lnTo>
                <a:lnTo>
                  <a:pt x="86867" y="5090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83171" y="4304807"/>
            <a:ext cx="218122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57400" algn="l"/>
              </a:tabLst>
            </a:pP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𝛼	</a:t>
            </a:r>
            <a:r>
              <a:rPr sz="1550" spc="10" dirty="0">
                <a:latin typeface="Cambria Math"/>
                <a:cs typeface="Cambria Math"/>
              </a:rPr>
              <a:t>1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5791" y="4605527"/>
            <a:ext cx="3061970" cy="177165"/>
          </a:xfrm>
          <a:custGeom>
            <a:avLst/>
            <a:gdLst/>
            <a:ahLst/>
            <a:cxnLst/>
            <a:rect l="l" t="t" r="r" b="b"/>
            <a:pathLst>
              <a:path w="3061970" h="177164">
                <a:moveTo>
                  <a:pt x="623328" y="45720"/>
                </a:moveTo>
                <a:lnTo>
                  <a:pt x="620280" y="41148"/>
                </a:lnTo>
                <a:lnTo>
                  <a:pt x="610565" y="44297"/>
                </a:lnTo>
                <a:lnTo>
                  <a:pt x="601992" y="49149"/>
                </a:lnTo>
                <a:lnTo>
                  <a:pt x="580085" y="84391"/>
                </a:lnTo>
                <a:lnTo>
                  <a:pt x="577608" y="108204"/>
                </a:lnTo>
                <a:lnTo>
                  <a:pt x="578192" y="120472"/>
                </a:lnTo>
                <a:lnTo>
                  <a:pt x="594563" y="160718"/>
                </a:lnTo>
                <a:lnTo>
                  <a:pt x="620280" y="176784"/>
                </a:lnTo>
                <a:lnTo>
                  <a:pt x="621804" y="170688"/>
                </a:lnTo>
                <a:lnTo>
                  <a:pt x="614349" y="167576"/>
                </a:lnTo>
                <a:lnTo>
                  <a:pt x="607898" y="162877"/>
                </a:lnTo>
                <a:lnTo>
                  <a:pt x="590346" y="120205"/>
                </a:lnTo>
                <a:lnTo>
                  <a:pt x="589800" y="108204"/>
                </a:lnTo>
                <a:lnTo>
                  <a:pt x="590346" y="96202"/>
                </a:lnTo>
                <a:lnTo>
                  <a:pt x="602322" y="59867"/>
                </a:lnTo>
                <a:lnTo>
                  <a:pt x="614984" y="49491"/>
                </a:lnTo>
                <a:lnTo>
                  <a:pt x="623328" y="45720"/>
                </a:lnTo>
                <a:close/>
              </a:path>
              <a:path w="3061970" h="177164">
                <a:moveTo>
                  <a:pt x="3043440" y="108204"/>
                </a:moveTo>
                <a:lnTo>
                  <a:pt x="3032772" y="64008"/>
                </a:lnTo>
                <a:lnTo>
                  <a:pt x="3000768" y="41148"/>
                </a:lnTo>
                <a:lnTo>
                  <a:pt x="2997720" y="45720"/>
                </a:lnTo>
                <a:lnTo>
                  <a:pt x="3006052" y="49491"/>
                </a:lnTo>
                <a:lnTo>
                  <a:pt x="3012960" y="54102"/>
                </a:lnTo>
                <a:lnTo>
                  <a:pt x="3030690" y="96202"/>
                </a:lnTo>
                <a:lnTo>
                  <a:pt x="3031248" y="108204"/>
                </a:lnTo>
                <a:lnTo>
                  <a:pt x="3030677" y="120205"/>
                </a:lnTo>
                <a:lnTo>
                  <a:pt x="3018078" y="156768"/>
                </a:lnTo>
                <a:lnTo>
                  <a:pt x="2997720" y="170688"/>
                </a:lnTo>
                <a:lnTo>
                  <a:pt x="3000768" y="176784"/>
                </a:lnTo>
                <a:lnTo>
                  <a:pt x="3032772" y="152400"/>
                </a:lnTo>
                <a:lnTo>
                  <a:pt x="3042628" y="120472"/>
                </a:lnTo>
                <a:lnTo>
                  <a:pt x="3043440" y="108204"/>
                </a:lnTo>
                <a:close/>
              </a:path>
              <a:path w="3061970" h="177164">
                <a:moveTo>
                  <a:pt x="3061716" y="0"/>
                </a:moveTo>
                <a:lnTo>
                  <a:pt x="0" y="0"/>
                </a:lnTo>
                <a:lnTo>
                  <a:pt x="0" y="13716"/>
                </a:lnTo>
                <a:lnTo>
                  <a:pt x="3061716" y="13716"/>
                </a:lnTo>
                <a:lnTo>
                  <a:pt x="3061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5444" y="4211828"/>
            <a:ext cx="1206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450" y="4362580"/>
            <a:ext cx="1405255" cy="6019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sz="1550" spc="-1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45" baseline="-14492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725" spc="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45" baseline="-14492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9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30" baseline="-37634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325" spc="-30" baseline="-3763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23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550">
              <a:latin typeface="Cambria Math"/>
              <a:cs typeface="Cambria Math"/>
            </a:endParaRPr>
          </a:p>
          <a:p>
            <a:pPr marR="38735" algn="r">
              <a:lnSpc>
                <a:spcPct val="100000"/>
              </a:lnSpc>
              <a:spcBef>
                <a:spcPts val="545"/>
              </a:spcBef>
            </a:pP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2397" y="4455710"/>
            <a:ext cx="10344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71500" algn="l"/>
              </a:tabLst>
            </a:pPr>
            <a:r>
              <a:rPr sz="1550" spc="-380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150" baseline="-14492" dirty="0">
                <a:solidFill>
                  <a:srgbClr val="3F3F3F"/>
                </a:solidFill>
                <a:latin typeface="Cambria Math"/>
                <a:cs typeface="Cambria Math"/>
              </a:rPr>
              <a:t>ij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7752" y="4541017"/>
            <a:ext cx="3065780" cy="690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15" baseline="-16129" dirty="0">
                <a:latin typeface="Cambria Math"/>
                <a:cs typeface="Cambria Math"/>
              </a:rPr>
              <a:t>1</a:t>
            </a:r>
            <a:r>
              <a:rPr sz="2325" spc="-30" baseline="-16129" dirty="0">
                <a:latin typeface="Cambria Math"/>
                <a:cs typeface="Cambria Math"/>
              </a:rPr>
              <a:t> </a:t>
            </a:r>
            <a:r>
              <a:rPr sz="2325" spc="22" baseline="-16129" dirty="0">
                <a:latin typeface="Cambria Math"/>
                <a:cs typeface="Cambria Math"/>
              </a:rPr>
              <a:t>+</a:t>
            </a:r>
            <a:r>
              <a:rPr sz="2325" spc="-15" baseline="-16129" dirty="0">
                <a:latin typeface="Cambria Math"/>
                <a:cs typeface="Cambria Math"/>
              </a:rPr>
              <a:t> </a:t>
            </a:r>
            <a:r>
              <a:rPr sz="2325" spc="262" baseline="-16129" dirty="0">
                <a:latin typeface="Cambria Math"/>
                <a:cs typeface="Cambria Math"/>
              </a:rPr>
              <a:t>𝑒</a:t>
            </a:r>
            <a:r>
              <a:rPr sz="1150" spc="175" dirty="0">
                <a:latin typeface="Cambria Math"/>
                <a:cs typeface="Cambria Math"/>
              </a:rPr>
              <a:t>–</a:t>
            </a:r>
            <a:r>
              <a:rPr sz="1150" spc="210" dirty="0"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+𝜷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𝒊𝟏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+𝜷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𝒊𝟐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+⋯…………..+𝜷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42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𝒊𝒌</a:t>
            </a:r>
            <a:endParaRPr sz="1425" baseline="-14619">
              <a:latin typeface="Cambria Math"/>
              <a:cs typeface="Cambria Math"/>
            </a:endParaRPr>
          </a:p>
          <a:p>
            <a:pPr marL="205104">
              <a:lnSpc>
                <a:spcPct val="100000"/>
              </a:lnSpc>
              <a:spcBef>
                <a:spcPts val="1490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j=0,1,2,3……………..k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0425" y="5280121"/>
            <a:ext cx="420751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575" baseline="-21164" dirty="0">
                <a:solidFill>
                  <a:srgbClr val="3F3F3F"/>
                </a:solidFill>
                <a:latin typeface="Times New Roman"/>
                <a:cs typeface="Times New Roman"/>
              </a:rPr>
              <a:t>i0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=1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and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are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 iterations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55" dirty="0"/>
              <a:t>Logistic</a:t>
            </a:r>
            <a:r>
              <a:rPr spc="-145" dirty="0"/>
              <a:t> </a:t>
            </a:r>
            <a:r>
              <a:rPr spc="-65" dirty="0"/>
              <a:t>Regression</a:t>
            </a:r>
            <a:r>
              <a:rPr spc="-155" dirty="0"/>
              <a:t> </a:t>
            </a:r>
            <a:r>
              <a:rPr spc="-75" dirty="0"/>
              <a:t>for</a:t>
            </a:r>
            <a:r>
              <a:rPr spc="-105" dirty="0"/>
              <a:t> </a:t>
            </a:r>
            <a:r>
              <a:rPr spc="-55" dirty="0"/>
              <a:t>Multi-Class </a:t>
            </a:r>
            <a:r>
              <a:rPr spc="-875" dirty="0"/>
              <a:t> </a:t>
            </a:r>
            <a:r>
              <a:rPr spc="-6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319779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5565" indent="-76200" algn="just">
              <a:lnSpc>
                <a:spcPct val="110000"/>
              </a:lnSpc>
              <a:spcBef>
                <a:spcPts val="70"/>
              </a:spcBef>
              <a:buClr>
                <a:srgbClr val="E48311"/>
              </a:buClr>
              <a:buFont typeface="Wingdings"/>
              <a:buChar char=""/>
              <a:tabLst>
                <a:tab pos="204470" algn="l"/>
              </a:tabLst>
            </a:pPr>
            <a:r>
              <a:rPr sz="1650" spc="-80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will use a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strategy called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one-vs.-all (one- </a:t>
            </a:r>
            <a:r>
              <a:rPr sz="1650" b="1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vs.-rest)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classification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where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650" b="1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train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 a </a:t>
            </a:r>
            <a:r>
              <a:rPr sz="165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binary </a:t>
            </a:r>
            <a:r>
              <a:rPr sz="1650" b="1" spc="-10" dirty="0">
                <a:solidFill>
                  <a:srgbClr val="282828"/>
                </a:solidFill>
                <a:latin typeface="Times New Roman"/>
                <a:cs typeface="Times New Roman"/>
              </a:rPr>
              <a:t>classifier 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for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each </a:t>
            </a:r>
            <a:r>
              <a:rPr sz="1650" b="1" spc="-10" dirty="0">
                <a:solidFill>
                  <a:srgbClr val="282828"/>
                </a:solidFill>
                <a:latin typeface="Times New Roman"/>
                <a:cs typeface="Times New Roman"/>
              </a:rPr>
              <a:t>distinct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class and 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choose 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b="1" spc="-10" dirty="0">
                <a:solidFill>
                  <a:srgbClr val="282828"/>
                </a:solidFill>
                <a:latin typeface="Times New Roman"/>
                <a:cs typeface="Times New Roman"/>
              </a:rPr>
              <a:t>class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that has 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largest value 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returned</a:t>
            </a:r>
            <a:r>
              <a:rPr sz="1650" b="1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by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 the</a:t>
            </a:r>
            <a:r>
              <a:rPr sz="1650" b="1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sigmoid</a:t>
            </a:r>
            <a:r>
              <a:rPr sz="1650" b="1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function.</a:t>
            </a:r>
            <a:endParaRPr sz="16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11000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instance,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consider</a:t>
            </a:r>
            <a:r>
              <a:rPr sz="1650" spc="4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spc="4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classification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problem,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 which there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are two input variables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on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basis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of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which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examples</a:t>
            </a:r>
            <a:r>
              <a:rPr sz="1650" spc="4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are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classified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into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three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classes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(marked</a:t>
            </a:r>
            <a:r>
              <a:rPr sz="1650" spc="4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as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triangles,</a:t>
            </a:r>
            <a:r>
              <a:rPr sz="16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crosses,</a:t>
            </a:r>
            <a:r>
              <a:rPr sz="1650" spc="-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squares</a:t>
            </a:r>
            <a:r>
              <a:rPr sz="16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figure)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10022" y="2779014"/>
            <a:ext cx="3583304" cy="2798445"/>
            <a:chOff x="5510022" y="2779014"/>
            <a:chExt cx="3583304" cy="2798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4456" y="2845796"/>
              <a:ext cx="3121723" cy="2722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13832" y="2782824"/>
              <a:ext cx="3575685" cy="2790825"/>
            </a:xfrm>
            <a:custGeom>
              <a:avLst/>
              <a:gdLst/>
              <a:ahLst/>
              <a:cxnLst/>
              <a:rect l="l" t="t" r="r" b="b"/>
              <a:pathLst>
                <a:path w="3575684" h="2790825">
                  <a:moveTo>
                    <a:pt x="0" y="0"/>
                  </a:moveTo>
                  <a:lnTo>
                    <a:pt x="3575303" y="0"/>
                  </a:lnTo>
                  <a:lnTo>
                    <a:pt x="3575303" y="2790443"/>
                  </a:lnTo>
                  <a:lnTo>
                    <a:pt x="0" y="2790443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375207"/>
            <a:ext cx="9052560" cy="116749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z="4200" spc="-55" dirty="0"/>
              <a:t>Logistic</a:t>
            </a:r>
            <a:r>
              <a:rPr sz="4200" spc="-145" dirty="0"/>
              <a:t> </a:t>
            </a:r>
            <a:r>
              <a:rPr sz="4200" spc="-65" dirty="0"/>
              <a:t>Regression</a:t>
            </a:r>
            <a:r>
              <a:rPr sz="4200" spc="-155" dirty="0"/>
              <a:t> </a:t>
            </a:r>
            <a:r>
              <a:rPr sz="4200" spc="-75" dirty="0"/>
              <a:t>for</a:t>
            </a:r>
            <a:r>
              <a:rPr sz="4200" spc="-105" dirty="0"/>
              <a:t> </a:t>
            </a:r>
            <a:r>
              <a:rPr sz="4200" spc="-55" dirty="0"/>
              <a:t>Multi-Class </a:t>
            </a:r>
            <a:r>
              <a:rPr sz="4200" spc="-875" dirty="0"/>
              <a:t> </a:t>
            </a:r>
            <a:r>
              <a:rPr sz="4200" spc="-65" dirty="0"/>
              <a:t>Classification</a:t>
            </a:r>
            <a:r>
              <a:rPr sz="4200" spc="-140" dirty="0"/>
              <a:t> </a:t>
            </a:r>
            <a:r>
              <a:rPr sz="4200" spc="-65" dirty="0"/>
              <a:t>(Contd…..)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576954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5565" indent="-76200" algn="just">
              <a:lnSpc>
                <a:spcPct val="100000"/>
              </a:lnSpc>
              <a:spcBef>
                <a:spcPts val="234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each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binary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classifier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we</a:t>
            </a:r>
            <a:r>
              <a:rPr sz="1650" spc="40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train,</a:t>
            </a:r>
            <a:r>
              <a:rPr sz="1650" spc="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will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need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relabel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data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such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outputs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for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our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class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interest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set</a:t>
            </a:r>
            <a:r>
              <a:rPr sz="1650" spc="3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1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all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other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labels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are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set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0.</a:t>
            </a:r>
            <a:endParaRPr sz="16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100000"/>
              </a:lnSpc>
              <a:buClr>
                <a:srgbClr val="E48311"/>
              </a:buClr>
              <a:buFont typeface="Wingdings"/>
              <a:buChar char=""/>
              <a:tabLst>
                <a:tab pos="137795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As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an example,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we have 3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groups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(0),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(1),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C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(2)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—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must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make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three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binary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classifiers:</a:t>
            </a:r>
            <a:endParaRPr sz="1650">
              <a:latin typeface="Times New Roman"/>
              <a:cs typeface="Times New Roman"/>
            </a:endParaRPr>
          </a:p>
          <a:p>
            <a:pPr marL="361950" marR="3175" lvl="1" indent="-287020" algn="just">
              <a:lnSpc>
                <a:spcPct val="100000"/>
              </a:lnSpc>
              <a:buAutoNum type="arabicParenBoth"/>
              <a:tabLst>
                <a:tab pos="362585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spc="-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to 1,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nd C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t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 0</a:t>
            </a:r>
            <a:endParaRPr sz="1650">
              <a:latin typeface="Times New Roman"/>
              <a:cs typeface="Times New Roman"/>
            </a:endParaRPr>
          </a:p>
          <a:p>
            <a:pPr marL="372110" marR="3175" lvl="1" indent="-297180" algn="just">
              <a:lnSpc>
                <a:spcPct val="100000"/>
              </a:lnSpc>
              <a:buAutoNum type="arabicParenBoth"/>
              <a:tabLst>
                <a:tab pos="372745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to 1,</a:t>
            </a:r>
            <a:r>
              <a:rPr sz="1650" spc="-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spc="-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nd C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t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 0</a:t>
            </a:r>
            <a:endParaRPr sz="1650">
              <a:latin typeface="Times New Roman"/>
              <a:cs typeface="Times New Roman"/>
            </a:endParaRPr>
          </a:p>
          <a:p>
            <a:pPr marL="372110" marR="3175" lvl="1" indent="-297180" algn="just">
              <a:lnSpc>
                <a:spcPct val="100000"/>
              </a:lnSpc>
              <a:buAutoNum type="arabicParenBoth"/>
              <a:tabLst>
                <a:tab pos="372745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C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to 1,</a:t>
            </a:r>
            <a:r>
              <a:rPr sz="1650" spc="-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spc="-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nd B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t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 0</a:t>
            </a:r>
            <a:endParaRPr sz="16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100000"/>
              </a:lnSpc>
              <a:buClr>
                <a:srgbClr val="E48311"/>
              </a:buClr>
              <a:buFont typeface="Wingdings"/>
              <a:buChar char=""/>
              <a:tabLst>
                <a:tab pos="137795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After training,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choose the class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that 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has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largest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value returned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by 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sigmoid function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for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each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test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case (as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shown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figure)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9784" y="2581656"/>
            <a:ext cx="4074160" cy="3497579"/>
          </a:xfrm>
          <a:custGeom>
            <a:avLst/>
            <a:gdLst/>
            <a:ahLst/>
            <a:cxnLst/>
            <a:rect l="l" t="t" r="r" b="b"/>
            <a:pathLst>
              <a:path w="4074159" h="3497579">
                <a:moveTo>
                  <a:pt x="0" y="0"/>
                </a:moveTo>
                <a:lnTo>
                  <a:pt x="4073651" y="0"/>
                </a:lnTo>
                <a:lnTo>
                  <a:pt x="4073651" y="3497579"/>
                </a:lnTo>
                <a:lnTo>
                  <a:pt x="0" y="3497579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60062" y="4265097"/>
            <a:ext cx="2584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135" baseline="-20202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2992" y="4410468"/>
            <a:ext cx="1544320" cy="845819"/>
          </a:xfrm>
          <a:custGeom>
            <a:avLst/>
            <a:gdLst/>
            <a:ahLst/>
            <a:cxnLst/>
            <a:rect l="l" t="t" r="r" b="b"/>
            <a:pathLst>
              <a:path w="1544320" h="845820">
                <a:moveTo>
                  <a:pt x="64008" y="7620"/>
                </a:moveTo>
                <a:lnTo>
                  <a:pt x="60960" y="0"/>
                </a:lnTo>
                <a:lnTo>
                  <a:pt x="46951" y="4800"/>
                </a:lnTo>
                <a:lnTo>
                  <a:pt x="34671" y="12192"/>
                </a:lnTo>
                <a:lnTo>
                  <a:pt x="8356" y="47815"/>
                </a:lnTo>
                <a:lnTo>
                  <a:pt x="0" y="97536"/>
                </a:lnTo>
                <a:lnTo>
                  <a:pt x="876" y="115252"/>
                </a:lnTo>
                <a:lnTo>
                  <a:pt x="15240" y="161544"/>
                </a:lnTo>
                <a:lnTo>
                  <a:pt x="46951" y="189611"/>
                </a:lnTo>
                <a:lnTo>
                  <a:pt x="60960" y="195072"/>
                </a:lnTo>
                <a:lnTo>
                  <a:pt x="64008" y="187452"/>
                </a:lnTo>
                <a:lnTo>
                  <a:pt x="53162" y="182016"/>
                </a:lnTo>
                <a:lnTo>
                  <a:pt x="43624" y="174879"/>
                </a:lnTo>
                <a:lnTo>
                  <a:pt x="20002" y="129159"/>
                </a:lnTo>
                <a:lnTo>
                  <a:pt x="16764" y="96012"/>
                </a:lnTo>
                <a:lnTo>
                  <a:pt x="17589" y="79451"/>
                </a:lnTo>
                <a:lnTo>
                  <a:pt x="28956" y="38100"/>
                </a:lnTo>
                <a:lnTo>
                  <a:pt x="53162" y="12801"/>
                </a:lnTo>
                <a:lnTo>
                  <a:pt x="64008" y="7620"/>
                </a:lnTo>
                <a:close/>
              </a:path>
              <a:path w="1544320" h="845820">
                <a:moveTo>
                  <a:pt x="254508" y="97536"/>
                </a:moveTo>
                <a:lnTo>
                  <a:pt x="244856" y="47815"/>
                </a:lnTo>
                <a:lnTo>
                  <a:pt x="218313" y="12192"/>
                </a:lnTo>
                <a:lnTo>
                  <a:pt x="192024" y="0"/>
                </a:lnTo>
                <a:lnTo>
                  <a:pt x="188976" y="7620"/>
                </a:lnTo>
                <a:lnTo>
                  <a:pt x="200444" y="12801"/>
                </a:lnTo>
                <a:lnTo>
                  <a:pt x="209931" y="19431"/>
                </a:lnTo>
                <a:lnTo>
                  <a:pt x="232981" y="64198"/>
                </a:lnTo>
                <a:lnTo>
                  <a:pt x="236220" y="96012"/>
                </a:lnTo>
                <a:lnTo>
                  <a:pt x="235381" y="113436"/>
                </a:lnTo>
                <a:lnTo>
                  <a:pt x="224028" y="155448"/>
                </a:lnTo>
                <a:lnTo>
                  <a:pt x="188976" y="187452"/>
                </a:lnTo>
                <a:lnTo>
                  <a:pt x="192024" y="195072"/>
                </a:lnTo>
                <a:lnTo>
                  <a:pt x="228879" y="172986"/>
                </a:lnTo>
                <a:lnTo>
                  <a:pt x="250126" y="131826"/>
                </a:lnTo>
                <a:lnTo>
                  <a:pt x="253377" y="115252"/>
                </a:lnTo>
                <a:lnTo>
                  <a:pt x="254508" y="97536"/>
                </a:lnTo>
                <a:close/>
              </a:path>
              <a:path w="1544320" h="845820">
                <a:moveTo>
                  <a:pt x="1353299" y="658355"/>
                </a:moveTo>
                <a:lnTo>
                  <a:pt x="1350251" y="650735"/>
                </a:lnTo>
                <a:lnTo>
                  <a:pt x="1336255" y="655548"/>
                </a:lnTo>
                <a:lnTo>
                  <a:pt x="1323962" y="662927"/>
                </a:lnTo>
                <a:lnTo>
                  <a:pt x="1297660" y="698550"/>
                </a:lnTo>
                <a:lnTo>
                  <a:pt x="1289291" y="748271"/>
                </a:lnTo>
                <a:lnTo>
                  <a:pt x="1290180" y="765987"/>
                </a:lnTo>
                <a:lnTo>
                  <a:pt x="1304531" y="812279"/>
                </a:lnTo>
                <a:lnTo>
                  <a:pt x="1336255" y="840359"/>
                </a:lnTo>
                <a:lnTo>
                  <a:pt x="1350251" y="845807"/>
                </a:lnTo>
                <a:lnTo>
                  <a:pt x="1353299" y="838187"/>
                </a:lnTo>
                <a:lnTo>
                  <a:pt x="1342466" y="832764"/>
                </a:lnTo>
                <a:lnTo>
                  <a:pt x="1332915" y="825614"/>
                </a:lnTo>
                <a:lnTo>
                  <a:pt x="1309293" y="779894"/>
                </a:lnTo>
                <a:lnTo>
                  <a:pt x="1306055" y="746747"/>
                </a:lnTo>
                <a:lnTo>
                  <a:pt x="1306893" y="730199"/>
                </a:lnTo>
                <a:lnTo>
                  <a:pt x="1318247" y="688835"/>
                </a:lnTo>
                <a:lnTo>
                  <a:pt x="1342466" y="663549"/>
                </a:lnTo>
                <a:lnTo>
                  <a:pt x="1353299" y="658355"/>
                </a:lnTo>
                <a:close/>
              </a:path>
              <a:path w="1544320" h="845820">
                <a:moveTo>
                  <a:pt x="1543799" y="748271"/>
                </a:moveTo>
                <a:lnTo>
                  <a:pt x="1534160" y="698550"/>
                </a:lnTo>
                <a:lnTo>
                  <a:pt x="1507604" y="662927"/>
                </a:lnTo>
                <a:lnTo>
                  <a:pt x="1481315" y="650735"/>
                </a:lnTo>
                <a:lnTo>
                  <a:pt x="1478267" y="658355"/>
                </a:lnTo>
                <a:lnTo>
                  <a:pt x="1489748" y="663549"/>
                </a:lnTo>
                <a:lnTo>
                  <a:pt x="1499222" y="670166"/>
                </a:lnTo>
                <a:lnTo>
                  <a:pt x="1522272" y="714933"/>
                </a:lnTo>
                <a:lnTo>
                  <a:pt x="1525511" y="746747"/>
                </a:lnTo>
                <a:lnTo>
                  <a:pt x="1524685" y="764184"/>
                </a:lnTo>
                <a:lnTo>
                  <a:pt x="1513319" y="806183"/>
                </a:lnTo>
                <a:lnTo>
                  <a:pt x="1478267" y="838187"/>
                </a:lnTo>
                <a:lnTo>
                  <a:pt x="1481315" y="845807"/>
                </a:lnTo>
                <a:lnTo>
                  <a:pt x="1518183" y="823734"/>
                </a:lnTo>
                <a:lnTo>
                  <a:pt x="1539417" y="782561"/>
                </a:lnTo>
                <a:lnTo>
                  <a:pt x="1542681" y="765987"/>
                </a:lnTo>
                <a:lnTo>
                  <a:pt x="1543799" y="74827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5080" y="4342865"/>
            <a:ext cx="1877695" cy="1091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	=</a:t>
            </a:r>
            <a:r>
              <a:rPr sz="16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𝑃(𝑦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𝑖|𝑥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mbria Math"/>
              <a:cs typeface="Cambria Math"/>
            </a:endParaRPr>
          </a:p>
          <a:p>
            <a:pPr marL="50800">
              <a:lnSpc>
                <a:spcPts val="1900"/>
              </a:lnSpc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650" spc="1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rg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m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800" spc="135" baseline="2777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7777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800" spc="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  <a:p>
            <a:pPr marR="412750" algn="ctr">
              <a:lnSpc>
                <a:spcPts val="1360"/>
              </a:lnSpc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29784" y="2609671"/>
            <a:ext cx="3938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binary classifier will give probability of </a:t>
            </a:r>
            <a:r>
              <a:rPr lang="en-US" dirty="0" err="1" smtClean="0"/>
              <a:t>ith</a:t>
            </a:r>
            <a:r>
              <a:rPr lang="en-US" dirty="0" smtClean="0"/>
              <a:t> label given the input feature values and choose that label for which probability is maximum.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375207"/>
            <a:ext cx="9052560" cy="116749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z="4200" spc="-55" dirty="0"/>
              <a:t>Logistic</a:t>
            </a:r>
            <a:r>
              <a:rPr sz="4200" spc="-145" dirty="0"/>
              <a:t> </a:t>
            </a:r>
            <a:r>
              <a:rPr sz="4200" spc="-65" dirty="0"/>
              <a:t>Regression</a:t>
            </a:r>
            <a:r>
              <a:rPr sz="4200" spc="-155" dirty="0"/>
              <a:t> </a:t>
            </a:r>
            <a:r>
              <a:rPr sz="4200" spc="-75" dirty="0"/>
              <a:t>for</a:t>
            </a:r>
            <a:r>
              <a:rPr sz="4200" spc="-105" dirty="0"/>
              <a:t> </a:t>
            </a:r>
            <a:r>
              <a:rPr sz="4200" spc="-55" dirty="0"/>
              <a:t>Multi-Class </a:t>
            </a:r>
            <a:r>
              <a:rPr sz="4200" spc="-875" dirty="0"/>
              <a:t> </a:t>
            </a:r>
            <a:r>
              <a:rPr sz="4200" spc="-65" dirty="0"/>
              <a:t>Classification</a:t>
            </a:r>
            <a:r>
              <a:rPr sz="4200" spc="-140" dirty="0"/>
              <a:t> </a:t>
            </a:r>
            <a:r>
              <a:rPr sz="4200" spc="-65" dirty="0"/>
              <a:t>(Contd…..)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1194" y="2884170"/>
            <a:ext cx="8228330" cy="3124200"/>
            <a:chOff x="1171194" y="2884170"/>
            <a:chExt cx="8228330" cy="3124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5" y="2892551"/>
              <a:ext cx="7577722" cy="31089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5004" y="2887980"/>
              <a:ext cx="8220709" cy="3116580"/>
            </a:xfrm>
            <a:custGeom>
              <a:avLst/>
              <a:gdLst/>
              <a:ahLst/>
              <a:cxnLst/>
              <a:rect l="l" t="t" r="r" b="b"/>
              <a:pathLst>
                <a:path w="8220709" h="3116579">
                  <a:moveTo>
                    <a:pt x="0" y="0"/>
                  </a:moveTo>
                  <a:lnTo>
                    <a:pt x="8220456" y="0"/>
                  </a:lnTo>
                  <a:lnTo>
                    <a:pt x="8220456" y="3116580"/>
                  </a:lnTo>
                  <a:lnTo>
                    <a:pt x="0" y="31165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161365"/>
            <a:ext cx="90678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75" dirty="0"/>
              <a:t>Regularization</a:t>
            </a:r>
            <a:r>
              <a:rPr sz="4200" spc="-105" dirty="0"/>
              <a:t> </a:t>
            </a:r>
            <a:r>
              <a:rPr sz="4200" spc="-75" dirty="0"/>
              <a:t>for</a:t>
            </a:r>
            <a:r>
              <a:rPr sz="4200" spc="-90" dirty="0"/>
              <a:t> </a:t>
            </a:r>
            <a:r>
              <a:rPr sz="4200" spc="-55" dirty="0"/>
              <a:t>Logistic</a:t>
            </a:r>
            <a:r>
              <a:rPr sz="4200" spc="-130" dirty="0"/>
              <a:t> </a:t>
            </a:r>
            <a:r>
              <a:rPr sz="4200" spc="-7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319779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75565" indent="-76200" algn="just">
              <a:lnSpc>
                <a:spcPct val="91400"/>
              </a:lnSpc>
              <a:spcBef>
                <a:spcPts val="219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Overfitting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is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also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classification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models,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may fit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very complex decision boundary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(lot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curves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angles)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that considers each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but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does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not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generalize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well.</a:t>
            </a:r>
            <a:endParaRPr sz="19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91400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29908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overfitting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handled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regularization</a:t>
            </a:r>
            <a:r>
              <a:rPr sz="19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shrinks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coefficients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input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variables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thereby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smoothen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decision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boundary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generalize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well.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82234" y="2734817"/>
            <a:ext cx="2970530" cy="3011805"/>
            <a:chOff x="5682234" y="2734817"/>
            <a:chExt cx="2970530" cy="3011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0768" y="2743200"/>
              <a:ext cx="2583358" cy="29550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86044" y="2738627"/>
              <a:ext cx="2962910" cy="3004185"/>
            </a:xfrm>
            <a:custGeom>
              <a:avLst/>
              <a:gdLst/>
              <a:ahLst/>
              <a:cxnLst/>
              <a:rect l="l" t="t" r="r" b="b"/>
              <a:pathLst>
                <a:path w="2962909" h="3004185">
                  <a:moveTo>
                    <a:pt x="0" y="0"/>
                  </a:moveTo>
                  <a:lnTo>
                    <a:pt x="2962655" y="0"/>
                  </a:lnTo>
                  <a:lnTo>
                    <a:pt x="2962655" y="3003804"/>
                  </a:lnTo>
                  <a:lnTo>
                    <a:pt x="0" y="3003804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784770" cy="7681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Types</a:t>
            </a:r>
            <a:r>
              <a:rPr spc="-100" dirty="0"/>
              <a:t> </a:t>
            </a:r>
            <a:r>
              <a:rPr spc="-45" dirty="0"/>
              <a:t>of</a:t>
            </a:r>
            <a:r>
              <a:rPr spc="-110" dirty="0"/>
              <a:t> </a:t>
            </a:r>
            <a:r>
              <a:rPr spc="-6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05000"/>
            <a:ext cx="8325484" cy="371672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0525" indent="-378460" algn="just">
              <a:lnSpc>
                <a:spcPct val="100000"/>
              </a:lnSpc>
              <a:spcBef>
                <a:spcPts val="260"/>
              </a:spcBef>
              <a:buClr>
                <a:srgbClr val="E48311"/>
              </a:buClr>
              <a:buAutoNum type="arabicParenR"/>
              <a:tabLst>
                <a:tab pos="391160" algn="l"/>
              </a:tabLst>
            </a:pP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Binary</a:t>
            </a:r>
            <a:r>
              <a:rPr sz="2400" b="1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endParaRPr sz="2400" dirty="0">
              <a:latin typeface="Times New Roman"/>
              <a:cs typeface="Times New Roman"/>
            </a:endParaRPr>
          </a:p>
          <a:p>
            <a:pPr marL="329565" marR="6985" lvl="1" indent="-151130" algn="just">
              <a:lnSpc>
                <a:spcPts val="1960"/>
              </a:lnSpc>
              <a:spcBef>
                <a:spcPts val="37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It is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type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problem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 which the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output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variable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has only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binary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values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(True/False,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0/1,</a:t>
            </a:r>
            <a:r>
              <a:rPr sz="24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F3F3F"/>
                </a:solidFill>
                <a:latin typeface="Times New Roman"/>
                <a:cs typeface="Times New Roman"/>
              </a:rPr>
              <a:t>Yes/No)</a:t>
            </a:r>
            <a:endParaRPr sz="2400" dirty="0">
              <a:latin typeface="Times New Roman"/>
              <a:cs typeface="Times New Roman"/>
            </a:endParaRPr>
          </a:p>
          <a:p>
            <a:pPr marL="329565" marR="5080" lvl="1" indent="-151130" algn="just">
              <a:lnSpc>
                <a:spcPts val="196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Examples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Binary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 are classifying Email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Spam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Detection (spam/ham),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Medical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Testing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(patient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having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disease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or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not),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customer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risk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analysis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(fraudulent/non-fraudulent)</a:t>
            </a:r>
            <a:endParaRPr sz="2400" dirty="0">
              <a:latin typeface="Times New Roman"/>
              <a:cs typeface="Times New Roman"/>
            </a:endParaRPr>
          </a:p>
          <a:p>
            <a:pPr marL="390525" indent="-378460" algn="just">
              <a:lnSpc>
                <a:spcPct val="100000"/>
              </a:lnSpc>
              <a:spcBef>
                <a:spcPts val="1070"/>
              </a:spcBef>
              <a:buClr>
                <a:srgbClr val="E48311"/>
              </a:buClr>
              <a:buAutoNum type="arabicParenR"/>
              <a:tabLst>
                <a:tab pos="391160" algn="l"/>
              </a:tabLst>
            </a:pP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Multi-Class</a:t>
            </a:r>
            <a:r>
              <a:rPr sz="240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endParaRPr sz="2400" dirty="0">
              <a:latin typeface="Times New Roman"/>
              <a:cs typeface="Times New Roman"/>
            </a:endParaRPr>
          </a:p>
          <a:p>
            <a:pPr marL="329565" marR="6985" lvl="1" indent="-151130" algn="just">
              <a:lnSpc>
                <a:spcPts val="1970"/>
              </a:lnSpc>
              <a:spcBef>
                <a:spcPts val="36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type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problem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which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output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variable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has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than two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discrete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values.</a:t>
            </a:r>
            <a:endParaRPr sz="2400" dirty="0">
              <a:latin typeface="Times New Roman"/>
              <a:cs typeface="Times New Roman"/>
            </a:endParaRPr>
          </a:p>
          <a:p>
            <a:pPr marL="329565" marR="7620" lvl="1" indent="-151130" algn="just">
              <a:lnSpc>
                <a:spcPts val="1970"/>
              </a:lnSpc>
              <a:spcBef>
                <a:spcPts val="48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For example, risk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evaluation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customers (low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risk, medium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risk,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high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risk), text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 into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different</a:t>
            </a:r>
            <a:r>
              <a:rPr sz="24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categories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(sports,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politics,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entertainment),</a:t>
            </a:r>
            <a:r>
              <a:rPr sz="24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479970" cy="7681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Types </a:t>
            </a:r>
            <a:r>
              <a:rPr spc="-45" dirty="0"/>
              <a:t>of</a:t>
            </a:r>
            <a:r>
              <a:rPr spc="-105" dirty="0"/>
              <a:t> </a:t>
            </a:r>
            <a:r>
              <a:rPr spc="-65" dirty="0"/>
              <a:t>Classification</a:t>
            </a:r>
            <a:r>
              <a:rPr spc="-105" dirty="0"/>
              <a:t> </a:t>
            </a:r>
            <a:r>
              <a:rPr spc="-65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693919"/>
            <a:ext cx="8323580" cy="2671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AutoNum type="arabicParenR" startAt="3"/>
              <a:tabLst>
                <a:tab pos="390525" algn="l"/>
                <a:tab pos="391160" algn="l"/>
              </a:tabLst>
            </a:pP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Multi-Label</a:t>
            </a:r>
            <a:r>
              <a:rPr sz="2400" b="1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endParaRPr sz="2400" dirty="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51100"/>
              </a:lnSpc>
              <a:spcBef>
                <a:spcPts val="375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24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24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type</a:t>
            </a:r>
            <a:r>
              <a:rPr sz="24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24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multi-class</a:t>
            </a:r>
            <a:r>
              <a:rPr sz="24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24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24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24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24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24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24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labelled</a:t>
            </a:r>
            <a:r>
              <a:rPr sz="24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24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multiple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categories.</a:t>
            </a:r>
            <a:endParaRPr sz="2400" dirty="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51700"/>
              </a:lnSpc>
              <a:spcBef>
                <a:spcPts val="48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24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instance,</a:t>
            </a:r>
            <a:r>
              <a:rPr sz="240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2400" spc="3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text</a:t>
            </a:r>
            <a:r>
              <a:rPr sz="2400" spc="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240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text</a:t>
            </a:r>
            <a:r>
              <a:rPr sz="2400" spc="3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may</a:t>
            </a:r>
            <a:r>
              <a:rPr sz="2400" spc="3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belong</a:t>
            </a:r>
            <a:r>
              <a:rPr sz="240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240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Sports</a:t>
            </a:r>
            <a:r>
              <a:rPr sz="240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240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well</a:t>
            </a:r>
            <a:r>
              <a:rPr sz="2400" spc="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2400" spc="3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politics </a:t>
            </a:r>
            <a:r>
              <a:rPr sz="24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category 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(Virat</a:t>
            </a:r>
            <a:r>
              <a:rPr sz="24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Kohli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joined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politics).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85" dirty="0"/>
              <a:t>Why</a:t>
            </a:r>
            <a:r>
              <a:rPr spc="-70" dirty="0"/>
              <a:t> Regression</a:t>
            </a:r>
            <a:r>
              <a:rPr spc="-105" dirty="0"/>
              <a:t> </a:t>
            </a:r>
            <a:r>
              <a:rPr spc="-55" dirty="0"/>
              <a:t>models</a:t>
            </a:r>
            <a:r>
              <a:rPr spc="-90" dirty="0"/>
              <a:t> </a:t>
            </a:r>
            <a:r>
              <a:rPr spc="-65" dirty="0"/>
              <a:t>are</a:t>
            </a:r>
            <a:r>
              <a:rPr spc="-85" dirty="0"/>
              <a:t> </a:t>
            </a:r>
            <a:r>
              <a:rPr spc="-50" dirty="0"/>
              <a:t>not</a:t>
            </a:r>
            <a:r>
              <a:rPr spc="-105" dirty="0"/>
              <a:t> </a:t>
            </a:r>
            <a:r>
              <a:rPr spc="-50" dirty="0"/>
              <a:t>used</a:t>
            </a:r>
            <a:r>
              <a:rPr spc="-60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65" dirty="0"/>
              <a:t>Classification</a:t>
            </a:r>
            <a:r>
              <a:rPr spc="-14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4074160" cy="3599815"/>
          </a:xfrm>
          <a:custGeom>
            <a:avLst/>
            <a:gdLst/>
            <a:ahLst/>
            <a:cxnLst/>
            <a:rect l="l" t="t" r="r" b="b"/>
            <a:pathLst>
              <a:path w="4074160" h="3599815">
                <a:moveTo>
                  <a:pt x="0" y="0"/>
                </a:moveTo>
                <a:lnTo>
                  <a:pt x="4073651" y="0"/>
                </a:lnTo>
                <a:lnTo>
                  <a:pt x="4073651" y="3599688"/>
                </a:lnTo>
                <a:lnTo>
                  <a:pt x="0" y="3599688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276" y="2564334"/>
            <a:ext cx="4088129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76200" algn="just">
              <a:lnSpc>
                <a:spcPct val="121800"/>
              </a:lnSpc>
              <a:spcBef>
                <a:spcPts val="10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models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not 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useful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because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reasons:</a:t>
            </a:r>
            <a:endParaRPr sz="1950" dirty="0">
              <a:latin typeface="Times New Roman"/>
              <a:cs typeface="Times New Roman"/>
            </a:endParaRPr>
          </a:p>
          <a:p>
            <a:pPr marL="377825" marR="5715" indent="-378460" algn="just">
              <a:lnSpc>
                <a:spcPct val="121800"/>
              </a:lnSpc>
              <a:spcBef>
                <a:spcPts val="1155"/>
              </a:spcBef>
              <a:buClr>
                <a:srgbClr val="E48311"/>
              </a:buClr>
              <a:buAutoNum type="arabicParenR"/>
              <a:tabLst>
                <a:tab pos="37846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Regression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models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 continuous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values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output variable and does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not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probabilistic</a:t>
            </a:r>
            <a:r>
              <a:rPr sz="19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values.</a:t>
            </a:r>
            <a:endParaRPr sz="1950" dirty="0">
              <a:latin typeface="Times New Roman"/>
              <a:cs typeface="Times New Roman"/>
            </a:endParaRPr>
          </a:p>
          <a:p>
            <a:pPr marL="377825" marR="6985" indent="-378460" algn="just">
              <a:lnSpc>
                <a:spcPct val="122000"/>
              </a:lnSpc>
              <a:spcBef>
                <a:spcPts val="1155"/>
              </a:spcBef>
              <a:buClr>
                <a:srgbClr val="E48311"/>
              </a:buClr>
              <a:buAutoNum type="arabicParenR"/>
              <a:tabLst>
                <a:tab pos="37846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models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are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insensitive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imbalance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data.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784" y="2581656"/>
            <a:ext cx="4086860" cy="359981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5565" marR="3175" algn="just">
              <a:lnSpc>
                <a:spcPct val="100000"/>
              </a:lnSpc>
              <a:spcBef>
                <a:spcPts val="15"/>
              </a:spcBef>
            </a:pP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Example</a:t>
            </a:r>
            <a:r>
              <a:rPr sz="195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950" b="1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Point</a:t>
            </a:r>
            <a:r>
              <a:rPr sz="19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2:</a:t>
            </a:r>
            <a:endParaRPr sz="1950">
              <a:latin typeface="Times New Roman"/>
              <a:cs typeface="Times New Roman"/>
            </a:endParaRPr>
          </a:p>
          <a:p>
            <a:pPr marL="75565" indent="-76835" algn="just">
              <a:lnSpc>
                <a:spcPct val="914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Let’s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say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we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create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a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perfectly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balanced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dataset ,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where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it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contains a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list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95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customers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and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label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determine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if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customer</a:t>
            </a:r>
            <a:r>
              <a:rPr sz="1950" spc="5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had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purchased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or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not.</a:t>
            </a:r>
            <a:endParaRPr sz="1950">
              <a:latin typeface="Times New Roman"/>
              <a:cs typeface="Times New Roman"/>
            </a:endParaRPr>
          </a:p>
          <a:p>
            <a:pPr marL="177800" marR="3175" indent="-179070" algn="just">
              <a:lnSpc>
                <a:spcPct val="100000"/>
              </a:lnSpc>
              <a:spcBef>
                <a:spcPts val="95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dataset,</a:t>
            </a:r>
            <a:r>
              <a:rPr sz="19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there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are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20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customers.</a:t>
            </a:r>
            <a:endParaRPr sz="1950">
              <a:latin typeface="Times New Roman"/>
              <a:cs typeface="Times New Roman"/>
            </a:endParaRPr>
          </a:p>
          <a:p>
            <a:pPr marL="75565" indent="-76835" algn="just">
              <a:lnSpc>
                <a:spcPts val="2140"/>
              </a:lnSpc>
              <a:spcBef>
                <a:spcPts val="1200"/>
              </a:spcBef>
              <a:buClr>
                <a:srgbClr val="E48311"/>
              </a:buClr>
              <a:buFont typeface="Wingdings"/>
              <a:buChar char=""/>
              <a:tabLst>
                <a:tab pos="116205" algn="l"/>
              </a:tabLst>
            </a:pP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10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customers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age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between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10</a:t>
            </a:r>
            <a:r>
              <a:rPr sz="195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950" spc="48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19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who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purchased, and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10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customers age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between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20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29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who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did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not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purchase.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85" dirty="0"/>
              <a:t>Why</a:t>
            </a:r>
            <a:r>
              <a:rPr spc="-70" dirty="0"/>
              <a:t> Regression</a:t>
            </a:r>
            <a:r>
              <a:rPr spc="-105" dirty="0"/>
              <a:t> </a:t>
            </a:r>
            <a:r>
              <a:rPr spc="-55" dirty="0"/>
              <a:t>models</a:t>
            </a:r>
            <a:r>
              <a:rPr spc="-90" dirty="0"/>
              <a:t> </a:t>
            </a:r>
            <a:r>
              <a:rPr spc="-65" dirty="0"/>
              <a:t>are</a:t>
            </a:r>
            <a:r>
              <a:rPr spc="-85" dirty="0"/>
              <a:t> </a:t>
            </a:r>
            <a:r>
              <a:rPr spc="-50" dirty="0"/>
              <a:t>not</a:t>
            </a:r>
            <a:r>
              <a:rPr spc="-105" dirty="0"/>
              <a:t> </a:t>
            </a:r>
            <a:r>
              <a:rPr spc="-50" dirty="0"/>
              <a:t>used</a:t>
            </a:r>
            <a:r>
              <a:rPr spc="-60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65" dirty="0"/>
              <a:t>Classification</a:t>
            </a:r>
            <a:r>
              <a:rPr spc="-145" dirty="0"/>
              <a:t> </a:t>
            </a:r>
            <a:r>
              <a:rPr dirty="0"/>
              <a:t>?</a:t>
            </a:r>
            <a:r>
              <a:rPr spc="-75" dirty="0"/>
              <a:t> </a:t>
            </a:r>
            <a:r>
              <a:rPr spc="-60" dirty="0"/>
              <a:t>(Contd….)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599815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indent="-76200" algn="just">
              <a:lnSpc>
                <a:spcPct val="121100"/>
              </a:lnSpc>
              <a:buClr>
                <a:srgbClr val="E48311"/>
              </a:buClr>
              <a:buFont typeface="Wingdings"/>
              <a:buChar char=""/>
              <a:tabLst>
                <a:tab pos="154305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According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Linear regression model,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best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fit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Fig. 1(a).</a:t>
            </a:r>
            <a:endParaRPr sz="1800">
              <a:latin typeface="Times New Roman"/>
              <a:cs typeface="Times New Roman"/>
            </a:endParaRPr>
          </a:p>
          <a:p>
            <a:pPr marL="77470" marR="3175" indent="-76200" algn="just">
              <a:lnSpc>
                <a:spcPct val="1211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61925" algn="l"/>
              </a:tabLst>
            </a:pPr>
            <a:r>
              <a:rPr sz="1800" spc="-6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this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for prediction is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pretty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straight forward.</a:t>
            </a:r>
            <a:endParaRPr sz="1800">
              <a:latin typeface="Times New Roman"/>
              <a:cs typeface="Times New Roman"/>
            </a:endParaRPr>
          </a:p>
          <a:p>
            <a:pPr marL="77470" indent="-76200" algn="just">
              <a:lnSpc>
                <a:spcPct val="1211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66370" algn="l"/>
              </a:tabLst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Given any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age, we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able to predict the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value</a:t>
            </a:r>
            <a:r>
              <a:rPr sz="180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along</a:t>
            </a:r>
            <a:r>
              <a:rPr sz="18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Times New Roman"/>
                <a:cs typeface="Times New Roman"/>
              </a:rPr>
              <a:t>Y-axis.</a:t>
            </a:r>
            <a:r>
              <a:rPr sz="18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If</a:t>
            </a:r>
            <a:r>
              <a:rPr sz="18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Y</a:t>
            </a:r>
            <a:r>
              <a:rPr sz="18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80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greater</a:t>
            </a:r>
            <a:r>
              <a:rPr sz="180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than</a:t>
            </a:r>
            <a:endParaRPr sz="1800">
              <a:latin typeface="Times New Roman"/>
              <a:cs typeface="Times New Roman"/>
            </a:endParaRPr>
          </a:p>
          <a:p>
            <a:pPr marL="77470" algn="just">
              <a:lnSpc>
                <a:spcPct val="120800"/>
              </a:lnSpc>
              <a:spcBef>
                <a:spcPts val="10"/>
              </a:spcBef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0.5 (above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green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line),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predict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that this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customer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will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make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purchases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otherwise </a:t>
            </a:r>
            <a:r>
              <a:rPr sz="1800" spc="-43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will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not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make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purchases.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784" y="2581656"/>
            <a:ext cx="4074160" cy="359981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1(a)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3688" y="2665475"/>
            <a:ext cx="4082796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85" dirty="0"/>
              <a:t>Why</a:t>
            </a:r>
            <a:r>
              <a:rPr spc="-70" dirty="0"/>
              <a:t> Regression</a:t>
            </a:r>
            <a:r>
              <a:rPr spc="-105" dirty="0"/>
              <a:t> </a:t>
            </a:r>
            <a:r>
              <a:rPr spc="-55" dirty="0"/>
              <a:t>models</a:t>
            </a:r>
            <a:r>
              <a:rPr spc="-90" dirty="0"/>
              <a:t> </a:t>
            </a:r>
            <a:r>
              <a:rPr spc="-65" dirty="0"/>
              <a:t>are</a:t>
            </a:r>
            <a:r>
              <a:rPr spc="-85" dirty="0"/>
              <a:t> </a:t>
            </a:r>
            <a:r>
              <a:rPr spc="-50" dirty="0"/>
              <a:t>not</a:t>
            </a:r>
            <a:r>
              <a:rPr spc="-105" dirty="0"/>
              <a:t> </a:t>
            </a:r>
            <a:r>
              <a:rPr spc="-50" dirty="0"/>
              <a:t>used</a:t>
            </a:r>
            <a:r>
              <a:rPr spc="-60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65" dirty="0"/>
              <a:t>Classification</a:t>
            </a:r>
            <a:r>
              <a:rPr spc="-145" dirty="0"/>
              <a:t> </a:t>
            </a:r>
            <a:r>
              <a:rPr dirty="0"/>
              <a:t>?</a:t>
            </a:r>
            <a:r>
              <a:rPr spc="-75" dirty="0"/>
              <a:t> </a:t>
            </a:r>
            <a:r>
              <a:rPr spc="-60" dirty="0"/>
              <a:t>(Contd….)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599815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77470" marR="3175" indent="-76835" algn="just">
              <a:lnSpc>
                <a:spcPct val="100000"/>
              </a:lnSpc>
              <a:spcBef>
                <a:spcPts val="484"/>
              </a:spcBef>
              <a:buClr>
                <a:srgbClr val="E48311"/>
              </a:buClr>
              <a:buFont typeface="Wingdings"/>
              <a:buChar char=""/>
              <a:tabLst>
                <a:tab pos="180340" algn="l"/>
              </a:tabLst>
            </a:pP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Let’s</a:t>
            </a:r>
            <a:r>
              <a:rPr sz="1950" spc="9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add </a:t>
            </a:r>
            <a:r>
              <a:rPr sz="1950" spc="4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10 </a:t>
            </a:r>
            <a:r>
              <a:rPr sz="1950" spc="40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more </a:t>
            </a:r>
            <a:r>
              <a:rPr sz="1950" spc="43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customers </a:t>
            </a:r>
            <a:r>
              <a:rPr sz="1950" spc="4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age</a:t>
            </a:r>
            <a:endParaRPr sz="1950">
              <a:latin typeface="Times New Roman"/>
              <a:cs typeface="Times New Roman"/>
            </a:endParaRPr>
          </a:p>
          <a:p>
            <a:pPr marL="77470" algn="just">
              <a:lnSpc>
                <a:spcPct val="121800"/>
              </a:lnSpc>
              <a:spcBef>
                <a:spcPts val="5"/>
              </a:spcBef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between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60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70, and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train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our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linear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regression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model,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finding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the best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fit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line.</a:t>
            </a:r>
            <a:endParaRPr sz="1950">
              <a:latin typeface="Times New Roman"/>
              <a:cs typeface="Times New Roman"/>
            </a:endParaRPr>
          </a:p>
          <a:p>
            <a:pPr marL="77470" indent="-76835" algn="just">
              <a:lnSpc>
                <a:spcPct val="12180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80340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Our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linear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regression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model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manages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950" spc="3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fit</a:t>
            </a:r>
            <a:r>
              <a:rPr sz="1950" spc="3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spc="3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new</a:t>
            </a:r>
            <a:r>
              <a:rPr sz="1950" spc="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line</a:t>
            </a:r>
            <a:r>
              <a:rPr sz="1950" spc="3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(Figure</a:t>
            </a:r>
            <a:r>
              <a:rPr sz="1950" spc="3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1(b)),</a:t>
            </a:r>
            <a:r>
              <a:rPr sz="1950" spc="3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but</a:t>
            </a:r>
            <a:r>
              <a:rPr sz="1950" spc="3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if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you</a:t>
            </a:r>
            <a:r>
              <a:rPr sz="1950" spc="3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look</a:t>
            </a:r>
            <a:r>
              <a:rPr sz="1950" spc="3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closer,</a:t>
            </a:r>
            <a:r>
              <a:rPr sz="1950" spc="3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some</a:t>
            </a:r>
            <a:r>
              <a:rPr sz="1950" spc="3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customers</a:t>
            </a:r>
            <a:r>
              <a:rPr sz="1950" spc="3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(age</a:t>
            </a:r>
            <a:endParaRPr sz="1950">
              <a:latin typeface="Times New Roman"/>
              <a:cs typeface="Times New Roman"/>
            </a:endParaRPr>
          </a:p>
          <a:p>
            <a:pPr marL="77470" algn="just">
              <a:lnSpc>
                <a:spcPct val="121600"/>
              </a:lnSpc>
              <a:spcBef>
                <a:spcPts val="10"/>
              </a:spcBef>
            </a:pP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20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22)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outcome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are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predicted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wrongly.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784" y="2581656"/>
            <a:ext cx="4074160" cy="359981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1(b)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6782" y="2831079"/>
            <a:ext cx="3625565" cy="27615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098970" cy="7681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L</a:t>
            </a:r>
            <a:r>
              <a:rPr spc="-70" dirty="0"/>
              <a:t>o</a:t>
            </a:r>
            <a:r>
              <a:rPr spc="-40" dirty="0"/>
              <a:t>g</a:t>
            </a:r>
            <a:r>
              <a:rPr spc="-80" dirty="0"/>
              <a:t>i</a:t>
            </a:r>
            <a:r>
              <a:rPr spc="-85" dirty="0"/>
              <a:t>s</a:t>
            </a:r>
            <a:r>
              <a:rPr spc="-60" dirty="0"/>
              <a:t>t</a:t>
            </a:r>
            <a:r>
              <a:rPr spc="-80" dirty="0"/>
              <a:t>i</a:t>
            </a:r>
            <a:r>
              <a:rPr spc="10" dirty="0"/>
              <a:t>c</a:t>
            </a:r>
            <a:r>
              <a:rPr spc="-125" dirty="0"/>
              <a:t> </a:t>
            </a:r>
            <a:r>
              <a:rPr spc="-130" dirty="0"/>
              <a:t>R</a:t>
            </a:r>
            <a:r>
              <a:rPr spc="-70" dirty="0"/>
              <a:t>e</a:t>
            </a:r>
            <a:r>
              <a:rPr spc="-40" dirty="0"/>
              <a:t>g</a:t>
            </a:r>
            <a:r>
              <a:rPr spc="-114" dirty="0"/>
              <a:t>r</a:t>
            </a:r>
            <a:r>
              <a:rPr spc="-30" dirty="0"/>
              <a:t>e</a:t>
            </a:r>
            <a:r>
              <a:rPr spc="-45" dirty="0"/>
              <a:t>s</a:t>
            </a:r>
            <a:r>
              <a:rPr spc="-85" dirty="0"/>
              <a:t>s</a:t>
            </a:r>
            <a:r>
              <a:rPr spc="-40" dirty="0"/>
              <a:t>i</a:t>
            </a:r>
            <a:r>
              <a:rPr spc="-70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8325484" cy="4953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7620" indent="-76835" algn="just">
              <a:lnSpc>
                <a:spcPct val="1106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2400" dirty="0">
                <a:latin typeface="Times New Roman"/>
                <a:cs typeface="Times New Roman"/>
              </a:rPr>
              <a:t>Logistic regression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one of the </a:t>
            </a: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5" dirty="0">
                <a:latin typeface="Times New Roman"/>
                <a:cs typeface="Times New Roman"/>
              </a:rPr>
              <a:t>popular Machine Learning </a:t>
            </a:r>
            <a:r>
              <a:rPr sz="2400" dirty="0">
                <a:latin typeface="Times New Roman"/>
                <a:cs typeface="Times New Roman"/>
              </a:rPr>
              <a:t>algorithms, </a:t>
            </a:r>
            <a:r>
              <a:rPr sz="2400" spc="5" dirty="0">
                <a:latin typeface="Times New Roman"/>
                <a:cs typeface="Times New Roman"/>
              </a:rPr>
              <a:t>which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under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Supervised</a:t>
            </a:r>
            <a:r>
              <a:rPr sz="2400" dirty="0">
                <a:latin typeface="Times New Roman"/>
                <a:cs typeface="Times New Roman"/>
              </a:rPr>
              <a:t> Learning </a:t>
            </a:r>
            <a:r>
              <a:rPr sz="2400" spc="5" dirty="0">
                <a:latin typeface="Times New Roman"/>
                <a:cs typeface="Times New Roman"/>
              </a:rPr>
              <a:t>technique.</a:t>
            </a:r>
            <a:endParaRPr sz="2400" dirty="0">
              <a:latin typeface="Times New Roman"/>
              <a:cs typeface="Times New Roman"/>
            </a:endParaRPr>
          </a:p>
          <a:p>
            <a:pPr marL="88900" marR="6985" indent="-76835" algn="just">
              <a:lnSpc>
                <a:spcPct val="1111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20014" algn="l"/>
              </a:tabLst>
            </a:pP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categorical</a:t>
            </a:r>
            <a:r>
              <a:rPr sz="2400" spc="5" dirty="0">
                <a:latin typeface="Times New Roman"/>
                <a:cs typeface="Times New Roman"/>
              </a:rPr>
              <a:t> dependent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5" dirty="0">
                <a:latin typeface="Times New Roman"/>
                <a:cs typeface="Times New Roman"/>
              </a:rPr>
              <a:t> using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5" dirty="0">
                <a:latin typeface="Times New Roman"/>
                <a:cs typeface="Times New Roman"/>
              </a:rPr>
              <a:t> set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independent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</a:p>
          <a:p>
            <a:pPr marL="88900" marR="5080" indent="-76835" algn="just">
              <a:lnSpc>
                <a:spcPct val="11080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20014" algn="l"/>
              </a:tabLst>
            </a:pPr>
            <a:r>
              <a:rPr sz="2400" dirty="0">
                <a:latin typeface="Times New Roman"/>
                <a:cs typeface="Times New Roman"/>
              </a:rPr>
              <a:t>Logistic Regression is much similar to the Linear Regression except </a:t>
            </a:r>
            <a:r>
              <a:rPr sz="2400" spc="5" dirty="0">
                <a:latin typeface="Times New Roman"/>
                <a:cs typeface="Times New Roman"/>
              </a:rPr>
              <a:t>that </a:t>
            </a:r>
            <a:r>
              <a:rPr sz="2400" spc="10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they are </a:t>
            </a:r>
            <a:r>
              <a:rPr sz="2400" spc="5" dirty="0">
                <a:latin typeface="Times New Roman"/>
                <a:cs typeface="Times New Roman"/>
              </a:rPr>
              <a:t> used.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Regression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solving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Regression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Logistic </a:t>
            </a:r>
            <a:r>
              <a:rPr sz="2400" b="1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24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is used</a:t>
            </a:r>
            <a:r>
              <a:rPr sz="24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240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solving the</a:t>
            </a:r>
            <a:r>
              <a:rPr sz="24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24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problems</a:t>
            </a:r>
            <a:endParaRPr sz="2400" dirty="0">
              <a:latin typeface="Times New Roman"/>
              <a:cs typeface="Times New Roman"/>
            </a:endParaRPr>
          </a:p>
          <a:p>
            <a:pPr marL="88900" marR="5715" indent="-76835" algn="just">
              <a:lnSpc>
                <a:spcPct val="1111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2400" dirty="0">
                <a:latin typeface="Times New Roman"/>
                <a:cs typeface="Times New Roman"/>
              </a:rPr>
              <a:t>Logistic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regression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dirty="0">
                <a:latin typeface="Times New Roman"/>
                <a:cs typeface="Times New Roman"/>
              </a:rPr>
              <a:t> the concept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predictive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modeling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regression; therefore, it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logistic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7475" y="381000"/>
            <a:ext cx="97536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55" dirty="0"/>
              <a:t>Logistic</a:t>
            </a:r>
            <a:r>
              <a:rPr sz="4200" spc="-114" dirty="0"/>
              <a:t> </a:t>
            </a:r>
            <a:r>
              <a:rPr sz="4200" spc="-65" dirty="0"/>
              <a:t>Regression-Hypothesis</a:t>
            </a:r>
            <a:r>
              <a:rPr sz="4200" spc="-114" dirty="0"/>
              <a:t> </a:t>
            </a:r>
            <a:r>
              <a:rPr sz="4200" spc="-5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057400"/>
            <a:ext cx="823150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58115" algn="l"/>
              </a:tabLst>
            </a:pP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hypothesis function that maps the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given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input variable to the output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sigmoid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(logistic)</a:t>
            </a:r>
            <a:r>
              <a:rPr sz="24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159" y="3413759"/>
            <a:ext cx="254635" cy="195580"/>
          </a:xfrm>
          <a:custGeom>
            <a:avLst/>
            <a:gdLst/>
            <a:ahLst/>
            <a:cxnLst/>
            <a:rect l="l" t="t" r="r" b="b"/>
            <a:pathLst>
              <a:path w="254635" h="195579">
                <a:moveTo>
                  <a:pt x="192024" y="195072"/>
                </a:moveTo>
                <a:lnTo>
                  <a:pt x="188976" y="187452"/>
                </a:lnTo>
                <a:lnTo>
                  <a:pt x="200453" y="182022"/>
                </a:lnTo>
                <a:lnTo>
                  <a:pt x="209931" y="174879"/>
                </a:lnTo>
                <a:lnTo>
                  <a:pt x="232981" y="129159"/>
                </a:lnTo>
                <a:lnTo>
                  <a:pt x="236220" y="96012"/>
                </a:lnTo>
                <a:lnTo>
                  <a:pt x="235386" y="79462"/>
                </a:lnTo>
                <a:lnTo>
                  <a:pt x="224028" y="38100"/>
                </a:lnTo>
                <a:lnTo>
                  <a:pt x="188976" y="7620"/>
                </a:lnTo>
                <a:lnTo>
                  <a:pt x="192024" y="0"/>
                </a:lnTo>
                <a:lnTo>
                  <a:pt x="228885" y="21859"/>
                </a:lnTo>
                <a:lnTo>
                  <a:pt x="250126" y="63246"/>
                </a:lnTo>
                <a:lnTo>
                  <a:pt x="254508" y="97536"/>
                </a:lnTo>
                <a:lnTo>
                  <a:pt x="253388" y="115252"/>
                </a:lnTo>
                <a:lnTo>
                  <a:pt x="237744" y="161543"/>
                </a:lnTo>
                <a:lnTo>
                  <a:pt x="206025" y="189618"/>
                </a:lnTo>
                <a:lnTo>
                  <a:pt x="192024" y="195072"/>
                </a:lnTo>
                <a:close/>
              </a:path>
              <a:path w="254635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1077" y="3346242"/>
            <a:ext cx="12001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03935" algn="l"/>
              </a:tabLst>
            </a:pPr>
            <a:r>
              <a:rPr sz="1650" spc="45" dirty="0" smtClean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67" baseline="27777" dirty="0" smtClean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r>
              <a:rPr sz="1800" spc="397" baseline="27777" dirty="0" smtClean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spc="3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	=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4344" y="3187686"/>
            <a:ext cx="142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2135" y="3430021"/>
            <a:ext cx="31394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baseline="-168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475" spc="-15" baseline="-168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168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475" spc="-22" baseline="-168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-1683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–(β</a:t>
            </a:r>
            <a:r>
              <a:rPr sz="15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+β</a:t>
            </a:r>
            <a:r>
              <a:rPr sz="15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5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+β</a:t>
            </a:r>
            <a:r>
              <a:rPr sz="15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5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+⋯…………..+β</a:t>
            </a:r>
            <a:r>
              <a:rPr sz="15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5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2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0227" y="3503676"/>
            <a:ext cx="3069590" cy="13970"/>
          </a:xfrm>
          <a:custGeom>
            <a:avLst/>
            <a:gdLst/>
            <a:ahLst/>
            <a:cxnLst/>
            <a:rect l="l" t="t" r="r" b="b"/>
            <a:pathLst>
              <a:path w="3069590" h="13970">
                <a:moveTo>
                  <a:pt x="3069336" y="13716"/>
                </a:moveTo>
                <a:lnTo>
                  <a:pt x="0" y="13716"/>
                </a:lnTo>
                <a:lnTo>
                  <a:pt x="0" y="0"/>
                </a:lnTo>
                <a:lnTo>
                  <a:pt x="3069336" y="0"/>
                </a:lnTo>
                <a:lnTo>
                  <a:pt x="306933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127" y="4176395"/>
            <a:ext cx="8270240" cy="152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where,</a:t>
            </a:r>
            <a:r>
              <a:rPr sz="2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220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22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220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22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220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3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…..x</a:t>
            </a:r>
            <a:r>
              <a:rPr sz="220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2200" spc="15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22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22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 features</a:t>
            </a:r>
            <a:r>
              <a:rPr sz="22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22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22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 variable</a:t>
            </a:r>
            <a:r>
              <a:rPr sz="22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depends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 and</a:t>
            </a:r>
            <a:r>
              <a:rPr sz="22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β</a:t>
            </a:r>
            <a:r>
              <a:rPr sz="220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22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β</a:t>
            </a:r>
            <a:r>
              <a:rPr sz="220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220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β</a:t>
            </a:r>
            <a:r>
              <a:rPr sz="220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3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…..β</a:t>
            </a:r>
            <a:r>
              <a:rPr sz="220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2200" spc="142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22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coefficients</a:t>
            </a:r>
            <a:r>
              <a:rPr sz="22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2200" spc="3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</a:t>
            </a:r>
            <a:r>
              <a:rPr sz="22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endParaRPr sz="22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In other</a:t>
            </a:r>
            <a:r>
              <a:rPr sz="22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words,</a:t>
            </a:r>
            <a:r>
              <a:rPr sz="22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hypothesis</a:t>
            </a:r>
            <a:r>
              <a:rPr sz="22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function,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3F3F3F"/>
                </a:solidFill>
                <a:latin typeface="Times New Roman"/>
                <a:cs typeface="Times New Roman"/>
              </a:rPr>
              <a:t>given </a:t>
            </a:r>
            <a:r>
              <a:rPr sz="2200" spc="-10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6404" y="5934997"/>
            <a:ext cx="254635" cy="195580"/>
          </a:xfrm>
          <a:custGeom>
            <a:avLst/>
            <a:gdLst/>
            <a:ahLst/>
            <a:cxnLst/>
            <a:rect l="l" t="t" r="r" b="b"/>
            <a:pathLst>
              <a:path w="254635" h="195579">
                <a:moveTo>
                  <a:pt x="192024" y="195072"/>
                </a:moveTo>
                <a:lnTo>
                  <a:pt x="188976" y="187452"/>
                </a:lnTo>
                <a:lnTo>
                  <a:pt x="200453" y="182022"/>
                </a:lnTo>
                <a:lnTo>
                  <a:pt x="209931" y="174879"/>
                </a:lnTo>
                <a:lnTo>
                  <a:pt x="232981" y="129159"/>
                </a:lnTo>
                <a:lnTo>
                  <a:pt x="236220" y="96012"/>
                </a:lnTo>
                <a:lnTo>
                  <a:pt x="235386" y="79462"/>
                </a:lnTo>
                <a:lnTo>
                  <a:pt x="224028" y="38100"/>
                </a:lnTo>
                <a:lnTo>
                  <a:pt x="188976" y="7620"/>
                </a:lnTo>
                <a:lnTo>
                  <a:pt x="192024" y="0"/>
                </a:lnTo>
                <a:lnTo>
                  <a:pt x="228885" y="21859"/>
                </a:lnTo>
                <a:lnTo>
                  <a:pt x="250126" y="63246"/>
                </a:lnTo>
                <a:lnTo>
                  <a:pt x="254508" y="97536"/>
                </a:lnTo>
                <a:lnTo>
                  <a:pt x="253388" y="115252"/>
                </a:lnTo>
                <a:lnTo>
                  <a:pt x="237744" y="161543"/>
                </a:lnTo>
                <a:lnTo>
                  <a:pt x="206025" y="189618"/>
                </a:lnTo>
                <a:lnTo>
                  <a:pt x="192024" y="195072"/>
                </a:lnTo>
                <a:close/>
              </a:path>
              <a:path w="254635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40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4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82815" y="5867400"/>
            <a:ext cx="12001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03935" algn="l"/>
              </a:tabLst>
            </a:pP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67" baseline="27777" dirty="0">
                <a:solidFill>
                  <a:srgbClr val="3F3F3F"/>
                </a:solidFill>
                <a:latin typeface="Cambria Math"/>
                <a:cs typeface="Cambria Math"/>
              </a:rPr>
              <a:t>^</a:t>
            </a:r>
            <a:r>
              <a:rPr sz="1800" spc="375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spc="3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	=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5715000"/>
            <a:ext cx="142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3872" y="6007677"/>
            <a:ext cx="7505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800" spc="217" baseline="23148" dirty="0">
                <a:solidFill>
                  <a:srgbClr val="3F3F3F"/>
                </a:solidFill>
                <a:latin typeface="Cambria Math"/>
                <a:cs typeface="Cambria Math"/>
              </a:rPr>
              <a:t>–z</a:t>
            </a:r>
            <a:endParaRPr sz="1800" baseline="2314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01996" y="6024914"/>
            <a:ext cx="685800" cy="13970"/>
          </a:xfrm>
          <a:custGeom>
            <a:avLst/>
            <a:gdLst/>
            <a:ahLst/>
            <a:cxnLst/>
            <a:rect l="l" t="t" r="r" b="b"/>
            <a:pathLst>
              <a:path w="685800" h="13970">
                <a:moveTo>
                  <a:pt x="685800" y="13716"/>
                </a:moveTo>
                <a:lnTo>
                  <a:pt x="0" y="13716"/>
                </a:lnTo>
                <a:lnTo>
                  <a:pt x="0" y="0"/>
                </a:lnTo>
                <a:lnTo>
                  <a:pt x="685800" y="0"/>
                </a:lnTo>
                <a:lnTo>
                  <a:pt x="68580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92515" y="6362784"/>
            <a:ext cx="43103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z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800" baseline="-16203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2284</Words>
  <Application>Microsoft Office PowerPoint</Application>
  <PresentationFormat>Custom</PresentationFormat>
  <Paragraphs>307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Classification (Introduction, Logistic Regression)</vt:lpstr>
      <vt:lpstr>Classification- Introduction</vt:lpstr>
      <vt:lpstr>Types of Classification</vt:lpstr>
      <vt:lpstr>Types of Classification (Contd…)</vt:lpstr>
      <vt:lpstr>Why Regression models are not used for  Classification ?</vt:lpstr>
      <vt:lpstr>Why Regression models are not used for  Classification ? (Contd….)</vt:lpstr>
      <vt:lpstr>Why Regression models are not used for  Classification ? (Contd….)</vt:lpstr>
      <vt:lpstr>Logistic Regression</vt:lpstr>
      <vt:lpstr>Logistic Regression-Hypothesis Function</vt:lpstr>
      <vt:lpstr>Hypothesis function- Characteristics</vt:lpstr>
      <vt:lpstr>Interpretation of Hypothesis Function</vt:lpstr>
      <vt:lpstr>Decision Boundary</vt:lpstr>
      <vt:lpstr>Decision Boundary Contd…</vt:lpstr>
      <vt:lpstr>Decision Boundary Contd…</vt:lpstr>
      <vt:lpstr>Decision Boundary Contd…</vt:lpstr>
      <vt:lpstr>Logistic Regression- Cost Function</vt:lpstr>
      <vt:lpstr>Cost Function Contd……..</vt:lpstr>
      <vt:lpstr>Cost Function Contd…..</vt:lpstr>
      <vt:lpstr>Cost Function Contd…..</vt:lpstr>
      <vt:lpstr>Gradient Descent Optimization for  Logistic Regression</vt:lpstr>
      <vt:lpstr>Gradient Descent Optimization for  Logistic Regression (Contd….)</vt:lpstr>
      <vt:lpstr>Gradient Descent Optimization for  Logistic Regression (Contd….)</vt:lpstr>
      <vt:lpstr>Logistic Regression for Multi-Class  Classification</vt:lpstr>
      <vt:lpstr>Logistic Regression for Multi-Class  Classification (Contd…..)</vt:lpstr>
      <vt:lpstr>Logistic Regression for Multi-Class  Classification (Contd…..)</vt:lpstr>
      <vt:lpstr>Regularization for 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Classification- Introduction , Logistic Regression</dc:title>
  <dc:creator>jasme</dc:creator>
  <cp:lastModifiedBy>Raman Singh</cp:lastModifiedBy>
  <cp:revision>12</cp:revision>
  <dcterms:created xsi:type="dcterms:W3CDTF">2021-08-19T14:21:18Z</dcterms:created>
  <dcterms:modified xsi:type="dcterms:W3CDTF">2021-09-12T13:30:33Z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2021-04-22T00:00:00Z</vt:filetime>
  </property>
  <property fmtid="{D5CDD505-2E9C-101B-9397-08002B2CF9AE}" pid="3" name="LastSaved">
    <vt:filetime>2021-08-19T00:00:00Z</vt:filetime>
  </property>
</Properties>
</file>