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302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3F3F3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3452"/>
            <a:ext cx="10058400" cy="43281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86027" y="2491739"/>
            <a:ext cx="8221980" cy="0"/>
          </a:xfrm>
          <a:custGeom>
            <a:avLst/>
            <a:gdLst/>
            <a:ahLst/>
            <a:cxnLst/>
            <a:rect l="l" t="t" r="r" b="b"/>
            <a:pathLst>
              <a:path w="8221980">
                <a:moveTo>
                  <a:pt x="0" y="0"/>
                </a:moveTo>
                <a:lnTo>
                  <a:pt x="8221979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054" y="1806949"/>
            <a:ext cx="7990291" cy="188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9827" y="3732630"/>
            <a:ext cx="8351520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3F3F3F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83452"/>
            <a:ext cx="10058400" cy="433070"/>
            <a:chOff x="0" y="6283452"/>
            <a:chExt cx="10058400" cy="433070"/>
          </a:xfrm>
        </p:grpSpPr>
        <p:sp>
          <p:nvSpPr>
            <p:cNvPr id="3" name="object 3"/>
            <p:cNvSpPr/>
            <p:nvPr/>
          </p:nvSpPr>
          <p:spPr>
            <a:xfrm>
              <a:off x="3047" y="6338316"/>
              <a:ext cx="10055860" cy="378460"/>
            </a:xfrm>
            <a:custGeom>
              <a:avLst/>
              <a:gdLst/>
              <a:ahLst/>
              <a:cxnLst/>
              <a:rect l="l" t="t" r="r" b="b"/>
              <a:pathLst>
                <a:path w="10055860" h="378459">
                  <a:moveTo>
                    <a:pt x="10055352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10055352" y="0"/>
                  </a:lnTo>
                  <a:lnTo>
                    <a:pt x="10055352" y="377951"/>
                  </a:lnTo>
                  <a:close/>
                </a:path>
              </a:pathLst>
            </a:custGeom>
            <a:solidFill>
              <a:srgbClr val="BC5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283452"/>
              <a:ext cx="10057130" cy="53340"/>
            </a:xfrm>
            <a:custGeom>
              <a:avLst/>
              <a:gdLst/>
              <a:ahLst/>
              <a:cxnLst/>
              <a:rect l="l" t="t" r="r" b="b"/>
              <a:pathLst>
                <a:path w="10057130" h="53339">
                  <a:moveTo>
                    <a:pt x="10056875" y="53340"/>
                  </a:moveTo>
                  <a:lnTo>
                    <a:pt x="0" y="53340"/>
                  </a:lnTo>
                  <a:lnTo>
                    <a:pt x="0" y="0"/>
                  </a:lnTo>
                  <a:lnTo>
                    <a:pt x="10056875" y="0"/>
                  </a:lnTo>
                  <a:lnTo>
                    <a:pt x="10056875" y="53340"/>
                  </a:lnTo>
                  <a:close/>
                </a:path>
              </a:pathLst>
            </a:custGeom>
            <a:solidFill>
              <a:srgbClr val="E48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6695" y="4642103"/>
            <a:ext cx="8147684" cy="0"/>
          </a:xfrm>
          <a:custGeom>
            <a:avLst/>
            <a:gdLst/>
            <a:ahLst/>
            <a:cxnLst/>
            <a:rect l="l" t="t" r="r" b="b"/>
            <a:pathLst>
              <a:path w="8147684">
                <a:moveTo>
                  <a:pt x="0" y="0"/>
                </a:moveTo>
                <a:lnTo>
                  <a:pt x="8147304" y="0"/>
                </a:lnTo>
              </a:path>
            </a:pathLst>
          </a:custGeom>
          <a:ln w="457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762250" marR="5080" indent="-2698115">
              <a:lnSpc>
                <a:spcPts val="6730"/>
              </a:lnSpc>
              <a:spcBef>
                <a:spcPts val="1315"/>
              </a:spcBef>
            </a:pPr>
            <a:r>
              <a:rPr spc="-90" dirty="0"/>
              <a:t>Classification </a:t>
            </a:r>
            <a:r>
              <a:rPr spc="-114" dirty="0"/>
              <a:t>Evaluation </a:t>
            </a:r>
            <a:r>
              <a:rPr spc="-1480" dirty="0"/>
              <a:t> </a:t>
            </a:r>
            <a:r>
              <a:rPr spc="-75" dirty="0"/>
              <a:t>Metrics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8637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0" dirty="0">
                <a:solidFill>
                  <a:srgbClr val="3F3F3F"/>
                </a:solidFill>
              </a:rPr>
              <a:t>F-β</a:t>
            </a:r>
            <a:r>
              <a:rPr sz="3950" spc="-145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Score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477" y="3724655"/>
            <a:ext cx="130778" cy="1539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2456" y="3805427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9911" y="3717036"/>
            <a:ext cx="127635" cy="2103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98031" y="3723132"/>
            <a:ext cx="560705" cy="157480"/>
          </a:xfrm>
          <a:custGeom>
            <a:avLst/>
            <a:gdLst/>
            <a:ahLst/>
            <a:cxnLst/>
            <a:rect l="l" t="t" r="r" b="b"/>
            <a:pathLst>
              <a:path w="560704" h="157479">
                <a:moveTo>
                  <a:pt x="80233" y="146399"/>
                </a:moveTo>
                <a:lnTo>
                  <a:pt x="53721" y="146399"/>
                </a:lnTo>
                <a:lnTo>
                  <a:pt x="61722" y="143732"/>
                </a:lnTo>
                <a:lnTo>
                  <a:pt x="67532" y="138207"/>
                </a:lnTo>
                <a:lnTo>
                  <a:pt x="73437" y="132778"/>
                </a:lnTo>
                <a:lnTo>
                  <a:pt x="76295" y="125158"/>
                </a:lnTo>
                <a:lnTo>
                  <a:pt x="76295" y="110775"/>
                </a:lnTo>
                <a:lnTo>
                  <a:pt x="75533" y="106775"/>
                </a:lnTo>
                <a:lnTo>
                  <a:pt x="73914" y="103346"/>
                </a:lnTo>
                <a:lnTo>
                  <a:pt x="72390" y="99917"/>
                </a:lnTo>
                <a:lnTo>
                  <a:pt x="46958" y="78962"/>
                </a:lnTo>
                <a:lnTo>
                  <a:pt x="42386" y="75247"/>
                </a:lnTo>
                <a:lnTo>
                  <a:pt x="26669" y="50006"/>
                </a:lnTo>
                <a:lnTo>
                  <a:pt x="26669" y="35623"/>
                </a:lnTo>
                <a:lnTo>
                  <a:pt x="51149" y="5619"/>
                </a:lnTo>
                <a:lnTo>
                  <a:pt x="78105" y="0"/>
                </a:lnTo>
                <a:lnTo>
                  <a:pt x="85058" y="95"/>
                </a:lnTo>
                <a:lnTo>
                  <a:pt x="91440" y="571"/>
                </a:lnTo>
                <a:lnTo>
                  <a:pt x="103250" y="2476"/>
                </a:lnTo>
                <a:lnTo>
                  <a:pt x="109727" y="4095"/>
                </a:lnTo>
                <a:lnTo>
                  <a:pt x="116776" y="6191"/>
                </a:lnTo>
                <a:lnTo>
                  <a:pt x="115801" y="10667"/>
                </a:lnTo>
                <a:lnTo>
                  <a:pt x="77438" y="10667"/>
                </a:lnTo>
                <a:lnTo>
                  <a:pt x="71247" y="10763"/>
                </a:lnTo>
                <a:lnTo>
                  <a:pt x="46577" y="33908"/>
                </a:lnTo>
                <a:lnTo>
                  <a:pt x="46577" y="44672"/>
                </a:lnTo>
                <a:lnTo>
                  <a:pt x="48101" y="49529"/>
                </a:lnTo>
                <a:lnTo>
                  <a:pt x="51053" y="53625"/>
                </a:lnTo>
                <a:lnTo>
                  <a:pt x="54006" y="57816"/>
                </a:lnTo>
                <a:lnTo>
                  <a:pt x="59626" y="62769"/>
                </a:lnTo>
                <a:lnTo>
                  <a:pt x="68008" y="68294"/>
                </a:lnTo>
                <a:lnTo>
                  <a:pt x="75438" y="73437"/>
                </a:lnTo>
                <a:lnTo>
                  <a:pt x="93344" y="94868"/>
                </a:lnTo>
                <a:lnTo>
                  <a:pt x="95250" y="99441"/>
                </a:lnTo>
                <a:lnTo>
                  <a:pt x="96107" y="104584"/>
                </a:lnTo>
                <a:lnTo>
                  <a:pt x="96107" y="119633"/>
                </a:lnTo>
                <a:lnTo>
                  <a:pt x="93916" y="127825"/>
                </a:lnTo>
                <a:lnTo>
                  <a:pt x="89534" y="134874"/>
                </a:lnTo>
                <a:lnTo>
                  <a:pt x="85153" y="142017"/>
                </a:lnTo>
                <a:lnTo>
                  <a:pt x="80233" y="146399"/>
                </a:lnTo>
                <a:close/>
              </a:path>
              <a:path w="560704" h="157479">
                <a:moveTo>
                  <a:pt x="110490" y="35051"/>
                </a:moveTo>
                <a:lnTo>
                  <a:pt x="99726" y="35051"/>
                </a:lnTo>
                <a:lnTo>
                  <a:pt x="99441" y="28956"/>
                </a:lnTo>
                <a:lnTo>
                  <a:pt x="98488" y="24193"/>
                </a:lnTo>
                <a:lnTo>
                  <a:pt x="77438" y="10667"/>
                </a:lnTo>
                <a:lnTo>
                  <a:pt x="115801" y="10667"/>
                </a:lnTo>
                <a:lnTo>
                  <a:pt x="110490" y="35051"/>
                </a:lnTo>
                <a:close/>
              </a:path>
              <a:path w="560704" h="157479">
                <a:moveTo>
                  <a:pt x="43719" y="156971"/>
                </a:moveTo>
                <a:lnTo>
                  <a:pt x="36861" y="156971"/>
                </a:lnTo>
                <a:lnTo>
                  <a:pt x="29432" y="156495"/>
                </a:lnTo>
                <a:lnTo>
                  <a:pt x="21431" y="155352"/>
                </a:lnTo>
                <a:lnTo>
                  <a:pt x="13430" y="154304"/>
                </a:lnTo>
                <a:lnTo>
                  <a:pt x="6286" y="152876"/>
                </a:lnTo>
                <a:lnTo>
                  <a:pt x="0" y="151066"/>
                </a:lnTo>
                <a:lnTo>
                  <a:pt x="6762" y="120395"/>
                </a:lnTo>
                <a:lnTo>
                  <a:pt x="17525" y="120395"/>
                </a:lnTo>
                <a:lnTo>
                  <a:pt x="17525" y="129254"/>
                </a:lnTo>
                <a:lnTo>
                  <a:pt x="19716" y="135826"/>
                </a:lnTo>
                <a:lnTo>
                  <a:pt x="28193" y="144303"/>
                </a:lnTo>
                <a:lnTo>
                  <a:pt x="34766" y="146399"/>
                </a:lnTo>
                <a:lnTo>
                  <a:pt x="80233" y="146399"/>
                </a:lnTo>
                <a:lnTo>
                  <a:pt x="79057" y="147446"/>
                </a:lnTo>
                <a:lnTo>
                  <a:pt x="71056" y="151257"/>
                </a:lnTo>
                <a:lnTo>
                  <a:pt x="64856" y="153797"/>
                </a:lnTo>
                <a:lnTo>
                  <a:pt x="58245" y="155578"/>
                </a:lnTo>
                <a:lnTo>
                  <a:pt x="51205" y="156628"/>
                </a:lnTo>
                <a:lnTo>
                  <a:pt x="43719" y="156971"/>
                </a:lnTo>
                <a:close/>
              </a:path>
              <a:path w="560704" h="157479">
                <a:moveTo>
                  <a:pt x="53721" y="146399"/>
                </a:moveTo>
                <a:lnTo>
                  <a:pt x="34766" y="146399"/>
                </a:lnTo>
                <a:lnTo>
                  <a:pt x="43529" y="146303"/>
                </a:lnTo>
                <a:lnTo>
                  <a:pt x="53721" y="146399"/>
                </a:lnTo>
                <a:close/>
              </a:path>
              <a:path w="560704" h="157479">
                <a:moveTo>
                  <a:pt x="173450" y="156971"/>
                </a:moveTo>
                <a:lnTo>
                  <a:pt x="165258" y="156971"/>
                </a:lnTo>
                <a:lnTo>
                  <a:pt x="157598" y="156395"/>
                </a:lnTo>
                <a:lnTo>
                  <a:pt x="132016" y="119729"/>
                </a:lnTo>
                <a:lnTo>
                  <a:pt x="132302" y="113710"/>
                </a:lnTo>
                <a:lnTo>
                  <a:pt x="145696" y="74397"/>
                </a:lnTo>
                <a:lnTo>
                  <a:pt x="177736" y="49149"/>
                </a:lnTo>
                <a:lnTo>
                  <a:pt x="194691" y="47243"/>
                </a:lnTo>
                <a:lnTo>
                  <a:pt x="201992" y="47511"/>
                </a:lnTo>
                <a:lnTo>
                  <a:pt x="209026" y="48172"/>
                </a:lnTo>
                <a:lnTo>
                  <a:pt x="215774" y="49226"/>
                </a:lnTo>
                <a:lnTo>
                  <a:pt x="222218" y="50673"/>
                </a:lnTo>
                <a:lnTo>
                  <a:pt x="220981" y="56387"/>
                </a:lnTo>
                <a:lnTo>
                  <a:pt x="192214" y="56387"/>
                </a:lnTo>
                <a:lnTo>
                  <a:pt x="184594" y="56483"/>
                </a:lnTo>
                <a:lnTo>
                  <a:pt x="157067" y="90296"/>
                </a:lnTo>
                <a:lnTo>
                  <a:pt x="151257" y="128873"/>
                </a:lnTo>
                <a:lnTo>
                  <a:pt x="152781" y="134397"/>
                </a:lnTo>
                <a:lnTo>
                  <a:pt x="155828" y="137921"/>
                </a:lnTo>
                <a:lnTo>
                  <a:pt x="158876" y="141541"/>
                </a:lnTo>
                <a:lnTo>
                  <a:pt x="163353" y="143351"/>
                </a:lnTo>
                <a:lnTo>
                  <a:pt x="200857" y="143351"/>
                </a:lnTo>
                <a:lnTo>
                  <a:pt x="199036" y="144946"/>
                </a:lnTo>
                <a:lnTo>
                  <a:pt x="193704" y="148750"/>
                </a:lnTo>
                <a:lnTo>
                  <a:pt x="188309" y="151733"/>
                </a:lnTo>
                <a:lnTo>
                  <a:pt x="181165" y="155352"/>
                </a:lnTo>
                <a:lnTo>
                  <a:pt x="173450" y="156971"/>
                </a:lnTo>
                <a:close/>
              </a:path>
              <a:path w="560704" h="157479">
                <a:moveTo>
                  <a:pt x="216693" y="76200"/>
                </a:moveTo>
                <a:lnTo>
                  <a:pt x="204882" y="76200"/>
                </a:lnTo>
                <a:lnTo>
                  <a:pt x="204851" y="74397"/>
                </a:lnTo>
                <a:lnTo>
                  <a:pt x="204734" y="70231"/>
                </a:lnTo>
                <a:lnTo>
                  <a:pt x="192214" y="56387"/>
                </a:lnTo>
                <a:lnTo>
                  <a:pt x="220981" y="56387"/>
                </a:lnTo>
                <a:lnTo>
                  <a:pt x="216693" y="76200"/>
                </a:lnTo>
                <a:close/>
              </a:path>
              <a:path w="560704" h="157479">
                <a:moveTo>
                  <a:pt x="200857" y="143351"/>
                </a:moveTo>
                <a:lnTo>
                  <a:pt x="176117" y="143351"/>
                </a:lnTo>
                <a:lnTo>
                  <a:pt x="182022" y="142112"/>
                </a:lnTo>
                <a:lnTo>
                  <a:pt x="186975" y="139636"/>
                </a:lnTo>
                <a:lnTo>
                  <a:pt x="191928" y="137255"/>
                </a:lnTo>
                <a:lnTo>
                  <a:pt x="197262" y="133350"/>
                </a:lnTo>
                <a:lnTo>
                  <a:pt x="202787" y="128016"/>
                </a:lnTo>
                <a:lnTo>
                  <a:pt x="209550" y="134874"/>
                </a:lnTo>
                <a:lnTo>
                  <a:pt x="204315" y="140321"/>
                </a:lnTo>
                <a:lnTo>
                  <a:pt x="200857" y="143351"/>
                </a:lnTo>
                <a:close/>
              </a:path>
              <a:path w="560704" h="157479">
                <a:moveTo>
                  <a:pt x="176117" y="143351"/>
                </a:moveTo>
                <a:lnTo>
                  <a:pt x="163353" y="143351"/>
                </a:lnTo>
                <a:lnTo>
                  <a:pt x="169259" y="143256"/>
                </a:lnTo>
                <a:lnTo>
                  <a:pt x="176117" y="143351"/>
                </a:lnTo>
                <a:close/>
              </a:path>
              <a:path w="560704" h="157479">
                <a:moveTo>
                  <a:pt x="274415" y="156971"/>
                </a:moveTo>
                <a:lnTo>
                  <a:pt x="240160" y="135719"/>
                </a:lnTo>
                <a:lnTo>
                  <a:pt x="237743" y="119633"/>
                </a:lnTo>
                <a:lnTo>
                  <a:pt x="237743" y="113823"/>
                </a:lnTo>
                <a:lnTo>
                  <a:pt x="252222" y="71627"/>
                </a:lnTo>
                <a:lnTo>
                  <a:pt x="285035" y="48898"/>
                </a:lnTo>
                <a:lnTo>
                  <a:pt x="298799" y="47243"/>
                </a:lnTo>
                <a:lnTo>
                  <a:pt x="307264" y="47906"/>
                </a:lnTo>
                <a:lnTo>
                  <a:pt x="314658" y="49756"/>
                </a:lnTo>
                <a:lnTo>
                  <a:pt x="320980" y="52802"/>
                </a:lnTo>
                <a:lnTo>
                  <a:pt x="325407" y="56387"/>
                </a:lnTo>
                <a:lnTo>
                  <a:pt x="296513" y="56387"/>
                </a:lnTo>
                <a:lnTo>
                  <a:pt x="288798" y="56483"/>
                </a:lnTo>
                <a:lnTo>
                  <a:pt x="262508" y="93535"/>
                </a:lnTo>
                <a:lnTo>
                  <a:pt x="257460" y="124206"/>
                </a:lnTo>
                <a:lnTo>
                  <a:pt x="257460" y="132397"/>
                </a:lnTo>
                <a:lnTo>
                  <a:pt x="259175" y="138302"/>
                </a:lnTo>
                <a:lnTo>
                  <a:pt x="262613" y="142123"/>
                </a:lnTo>
                <a:lnTo>
                  <a:pt x="266033" y="146018"/>
                </a:lnTo>
                <a:lnTo>
                  <a:pt x="271176" y="147923"/>
                </a:lnTo>
                <a:lnTo>
                  <a:pt x="308034" y="147923"/>
                </a:lnTo>
                <a:lnTo>
                  <a:pt x="307085" y="148685"/>
                </a:lnTo>
                <a:lnTo>
                  <a:pt x="299751" y="152018"/>
                </a:lnTo>
                <a:lnTo>
                  <a:pt x="294038" y="154239"/>
                </a:lnTo>
                <a:lnTo>
                  <a:pt x="287905" y="155781"/>
                </a:lnTo>
                <a:lnTo>
                  <a:pt x="281361" y="156680"/>
                </a:lnTo>
                <a:lnTo>
                  <a:pt x="274415" y="156971"/>
                </a:lnTo>
                <a:close/>
              </a:path>
              <a:path w="560704" h="157479">
                <a:moveTo>
                  <a:pt x="308034" y="147923"/>
                </a:moveTo>
                <a:lnTo>
                  <a:pt x="285368" y="147923"/>
                </a:lnTo>
                <a:lnTo>
                  <a:pt x="291846" y="144684"/>
                </a:lnTo>
                <a:lnTo>
                  <a:pt x="297560" y="138207"/>
                </a:lnTo>
                <a:lnTo>
                  <a:pt x="313211" y="102611"/>
                </a:lnTo>
                <a:lnTo>
                  <a:pt x="315944" y="80295"/>
                </a:lnTo>
                <a:lnTo>
                  <a:pt x="315944" y="72485"/>
                </a:lnTo>
                <a:lnTo>
                  <a:pt x="314420" y="66484"/>
                </a:lnTo>
                <a:lnTo>
                  <a:pt x="308133" y="58483"/>
                </a:lnTo>
                <a:lnTo>
                  <a:pt x="303180" y="56483"/>
                </a:lnTo>
                <a:lnTo>
                  <a:pt x="296513" y="56387"/>
                </a:lnTo>
                <a:lnTo>
                  <a:pt x="325407" y="56387"/>
                </a:lnTo>
                <a:lnTo>
                  <a:pt x="335636" y="84415"/>
                </a:lnTo>
                <a:lnTo>
                  <a:pt x="335553" y="87245"/>
                </a:lnTo>
                <a:lnTo>
                  <a:pt x="325707" y="125896"/>
                </a:lnTo>
                <a:lnTo>
                  <a:pt x="313372" y="143636"/>
                </a:lnTo>
                <a:lnTo>
                  <a:pt x="308034" y="147923"/>
                </a:lnTo>
                <a:close/>
              </a:path>
              <a:path w="560704" h="157479">
                <a:moveTo>
                  <a:pt x="285368" y="147923"/>
                </a:moveTo>
                <a:lnTo>
                  <a:pt x="271176" y="147923"/>
                </a:lnTo>
                <a:lnTo>
                  <a:pt x="278034" y="147827"/>
                </a:lnTo>
                <a:lnTo>
                  <a:pt x="285368" y="147923"/>
                </a:lnTo>
                <a:close/>
              </a:path>
              <a:path w="560704" h="157479">
                <a:moveTo>
                  <a:pt x="356330" y="73151"/>
                </a:moveTo>
                <a:lnTo>
                  <a:pt x="382619" y="47243"/>
                </a:lnTo>
                <a:lnTo>
                  <a:pt x="387381" y="47339"/>
                </a:lnTo>
                <a:lnTo>
                  <a:pt x="391096" y="48863"/>
                </a:lnTo>
                <a:lnTo>
                  <a:pt x="393763" y="51911"/>
                </a:lnTo>
                <a:lnTo>
                  <a:pt x="396525" y="54959"/>
                </a:lnTo>
                <a:lnTo>
                  <a:pt x="397859" y="58959"/>
                </a:lnTo>
                <a:lnTo>
                  <a:pt x="397859" y="59435"/>
                </a:lnTo>
                <a:lnTo>
                  <a:pt x="374332" y="59435"/>
                </a:lnTo>
                <a:lnTo>
                  <a:pt x="372046" y="59531"/>
                </a:lnTo>
                <a:lnTo>
                  <a:pt x="369569" y="60578"/>
                </a:lnTo>
                <a:lnTo>
                  <a:pt x="366881" y="62579"/>
                </a:lnTo>
                <a:lnTo>
                  <a:pt x="364426" y="64579"/>
                </a:lnTo>
                <a:lnTo>
                  <a:pt x="360902" y="68103"/>
                </a:lnTo>
                <a:lnTo>
                  <a:pt x="356330" y="73151"/>
                </a:lnTo>
                <a:close/>
              </a:path>
              <a:path w="560704" h="157479">
                <a:moveTo>
                  <a:pt x="407039" y="76866"/>
                </a:moveTo>
                <a:lnTo>
                  <a:pt x="397192" y="76866"/>
                </a:lnTo>
                <a:lnTo>
                  <a:pt x="402744" y="69723"/>
                </a:lnTo>
                <a:lnTo>
                  <a:pt x="439007" y="47243"/>
                </a:lnTo>
                <a:lnTo>
                  <a:pt x="444531" y="47339"/>
                </a:lnTo>
                <a:lnTo>
                  <a:pt x="449103" y="47815"/>
                </a:lnTo>
                <a:lnTo>
                  <a:pt x="452723" y="48577"/>
                </a:lnTo>
                <a:lnTo>
                  <a:pt x="449881" y="62483"/>
                </a:lnTo>
                <a:lnTo>
                  <a:pt x="426624" y="62483"/>
                </a:lnTo>
                <a:lnTo>
                  <a:pt x="423957" y="62579"/>
                </a:lnTo>
                <a:lnTo>
                  <a:pt x="421100" y="63722"/>
                </a:lnTo>
                <a:lnTo>
                  <a:pt x="417861" y="66008"/>
                </a:lnTo>
                <a:lnTo>
                  <a:pt x="414718" y="68294"/>
                </a:lnTo>
                <a:lnTo>
                  <a:pt x="411194" y="71913"/>
                </a:lnTo>
                <a:lnTo>
                  <a:pt x="407039" y="76866"/>
                </a:lnTo>
                <a:close/>
              </a:path>
              <a:path w="560704" h="157479">
                <a:moveTo>
                  <a:pt x="381095" y="155448"/>
                </a:moveTo>
                <a:lnTo>
                  <a:pt x="361568" y="155448"/>
                </a:lnTo>
                <a:lnTo>
                  <a:pt x="377951" y="84582"/>
                </a:lnTo>
                <a:lnTo>
                  <a:pt x="378999" y="80200"/>
                </a:lnTo>
                <a:lnTo>
                  <a:pt x="379666" y="76676"/>
                </a:lnTo>
                <a:lnTo>
                  <a:pt x="380226" y="71913"/>
                </a:lnTo>
                <a:lnTo>
                  <a:pt x="380208" y="64579"/>
                </a:lnTo>
                <a:lnTo>
                  <a:pt x="379857" y="62960"/>
                </a:lnTo>
                <a:lnTo>
                  <a:pt x="378904" y="61531"/>
                </a:lnTo>
                <a:lnTo>
                  <a:pt x="377951" y="60198"/>
                </a:lnTo>
                <a:lnTo>
                  <a:pt x="376427" y="59531"/>
                </a:lnTo>
                <a:lnTo>
                  <a:pt x="374332" y="59435"/>
                </a:lnTo>
                <a:lnTo>
                  <a:pt x="397859" y="59435"/>
                </a:lnTo>
                <a:lnTo>
                  <a:pt x="397739" y="68103"/>
                </a:lnTo>
                <a:lnTo>
                  <a:pt x="397192" y="71151"/>
                </a:lnTo>
                <a:lnTo>
                  <a:pt x="395763" y="74961"/>
                </a:lnTo>
                <a:lnTo>
                  <a:pt x="397192" y="76866"/>
                </a:lnTo>
                <a:lnTo>
                  <a:pt x="407039" y="76866"/>
                </a:lnTo>
                <a:lnTo>
                  <a:pt x="403193" y="81629"/>
                </a:lnTo>
                <a:lnTo>
                  <a:pt x="400050" y="86296"/>
                </a:lnTo>
                <a:lnTo>
                  <a:pt x="397668" y="90677"/>
                </a:lnTo>
                <a:lnTo>
                  <a:pt x="395287" y="95250"/>
                </a:lnTo>
                <a:lnTo>
                  <a:pt x="393287" y="100869"/>
                </a:lnTo>
                <a:lnTo>
                  <a:pt x="381095" y="155448"/>
                </a:lnTo>
                <a:close/>
              </a:path>
              <a:path w="560704" h="157479">
                <a:moveTo>
                  <a:pt x="447389" y="74675"/>
                </a:moveTo>
                <a:lnTo>
                  <a:pt x="435768" y="74675"/>
                </a:lnTo>
                <a:lnTo>
                  <a:pt x="435387" y="71627"/>
                </a:lnTo>
                <a:lnTo>
                  <a:pt x="434721" y="69151"/>
                </a:lnTo>
                <a:lnTo>
                  <a:pt x="433863" y="67341"/>
                </a:lnTo>
                <a:lnTo>
                  <a:pt x="433101" y="65627"/>
                </a:lnTo>
                <a:lnTo>
                  <a:pt x="432149" y="64389"/>
                </a:lnTo>
                <a:lnTo>
                  <a:pt x="431006" y="63626"/>
                </a:lnTo>
                <a:lnTo>
                  <a:pt x="429863" y="62960"/>
                </a:lnTo>
                <a:lnTo>
                  <a:pt x="428434" y="62579"/>
                </a:lnTo>
                <a:lnTo>
                  <a:pt x="426624" y="62483"/>
                </a:lnTo>
                <a:lnTo>
                  <a:pt x="449881" y="62483"/>
                </a:lnTo>
                <a:lnTo>
                  <a:pt x="447389" y="74675"/>
                </a:lnTo>
                <a:close/>
              </a:path>
              <a:path w="560704" h="157479">
                <a:moveTo>
                  <a:pt x="503015" y="156971"/>
                </a:moveTo>
                <a:lnTo>
                  <a:pt x="471082" y="135540"/>
                </a:lnTo>
                <a:lnTo>
                  <a:pt x="468820" y="119824"/>
                </a:lnTo>
                <a:lnTo>
                  <a:pt x="469103" y="113856"/>
                </a:lnTo>
                <a:lnTo>
                  <a:pt x="482162" y="75615"/>
                </a:lnTo>
                <a:lnTo>
                  <a:pt x="513549" y="50672"/>
                </a:lnTo>
                <a:lnTo>
                  <a:pt x="533400" y="47243"/>
                </a:lnTo>
                <a:lnTo>
                  <a:pt x="542448" y="47339"/>
                </a:lnTo>
                <a:lnTo>
                  <a:pt x="549211" y="49149"/>
                </a:lnTo>
                <a:lnTo>
                  <a:pt x="553783" y="52673"/>
                </a:lnTo>
                <a:lnTo>
                  <a:pt x="558355" y="56292"/>
                </a:lnTo>
                <a:lnTo>
                  <a:pt x="529304" y="56387"/>
                </a:lnTo>
                <a:lnTo>
                  <a:pt x="521779" y="56483"/>
                </a:lnTo>
                <a:lnTo>
                  <a:pt x="494445" y="88643"/>
                </a:lnTo>
                <a:lnTo>
                  <a:pt x="491299" y="97535"/>
                </a:lnTo>
                <a:lnTo>
                  <a:pt x="542406" y="97535"/>
                </a:lnTo>
                <a:lnTo>
                  <a:pt x="532618" y="101549"/>
                </a:lnTo>
                <a:lnTo>
                  <a:pt x="520410" y="104453"/>
                </a:lnTo>
                <a:lnTo>
                  <a:pt x="506005" y="106160"/>
                </a:lnTo>
                <a:lnTo>
                  <a:pt x="489394" y="106679"/>
                </a:lnTo>
                <a:lnTo>
                  <a:pt x="488537" y="111251"/>
                </a:lnTo>
                <a:lnTo>
                  <a:pt x="488060" y="116014"/>
                </a:lnTo>
                <a:lnTo>
                  <a:pt x="488060" y="128968"/>
                </a:lnTo>
                <a:lnTo>
                  <a:pt x="489680" y="134683"/>
                </a:lnTo>
                <a:lnTo>
                  <a:pt x="492728" y="138112"/>
                </a:lnTo>
                <a:lnTo>
                  <a:pt x="495776" y="141636"/>
                </a:lnTo>
                <a:lnTo>
                  <a:pt x="500824" y="143351"/>
                </a:lnTo>
                <a:lnTo>
                  <a:pt x="539924" y="143351"/>
                </a:lnTo>
                <a:lnTo>
                  <a:pt x="534667" y="147409"/>
                </a:lnTo>
                <a:lnTo>
                  <a:pt x="529113" y="150875"/>
                </a:lnTo>
                <a:lnTo>
                  <a:pt x="523294" y="153596"/>
                </a:lnTo>
                <a:lnTo>
                  <a:pt x="516993" y="155495"/>
                </a:lnTo>
                <a:lnTo>
                  <a:pt x="510227" y="156608"/>
                </a:lnTo>
                <a:lnTo>
                  <a:pt x="503015" y="156971"/>
                </a:lnTo>
                <a:close/>
              </a:path>
              <a:path w="560704" h="157479">
                <a:moveTo>
                  <a:pt x="542406" y="97535"/>
                </a:moveTo>
                <a:lnTo>
                  <a:pt x="491299" y="97535"/>
                </a:lnTo>
                <a:lnTo>
                  <a:pt x="498998" y="97373"/>
                </a:lnTo>
                <a:lnTo>
                  <a:pt x="506098" y="96881"/>
                </a:lnTo>
                <a:lnTo>
                  <a:pt x="535971" y="86391"/>
                </a:lnTo>
                <a:lnTo>
                  <a:pt x="539972" y="82581"/>
                </a:lnTo>
                <a:lnTo>
                  <a:pt x="541972" y="77247"/>
                </a:lnTo>
                <a:lnTo>
                  <a:pt x="541972" y="66198"/>
                </a:lnTo>
                <a:lnTo>
                  <a:pt x="529304" y="56387"/>
                </a:lnTo>
                <a:lnTo>
                  <a:pt x="558392" y="56387"/>
                </a:lnTo>
                <a:lnTo>
                  <a:pt x="560546" y="61912"/>
                </a:lnTo>
                <a:lnTo>
                  <a:pt x="560474" y="70008"/>
                </a:lnTo>
                <a:lnTo>
                  <a:pt x="559436" y="78259"/>
                </a:lnTo>
                <a:lnTo>
                  <a:pt x="556093" y="85867"/>
                </a:lnTo>
                <a:lnTo>
                  <a:pt x="550500" y="92261"/>
                </a:lnTo>
                <a:lnTo>
                  <a:pt x="542639" y="97440"/>
                </a:lnTo>
                <a:lnTo>
                  <a:pt x="542406" y="97535"/>
                </a:lnTo>
                <a:close/>
              </a:path>
              <a:path w="560704" h="157479">
                <a:moveTo>
                  <a:pt x="539924" y="143351"/>
                </a:moveTo>
                <a:lnTo>
                  <a:pt x="514635" y="143351"/>
                </a:lnTo>
                <a:lnTo>
                  <a:pt x="520922" y="141922"/>
                </a:lnTo>
                <a:lnTo>
                  <a:pt x="526446" y="138874"/>
                </a:lnTo>
                <a:lnTo>
                  <a:pt x="532066" y="135921"/>
                </a:lnTo>
                <a:lnTo>
                  <a:pt x="537972" y="131254"/>
                </a:lnTo>
                <a:lnTo>
                  <a:pt x="544163" y="124967"/>
                </a:lnTo>
                <a:lnTo>
                  <a:pt x="551116" y="132207"/>
                </a:lnTo>
                <a:lnTo>
                  <a:pt x="545638" y="138112"/>
                </a:lnTo>
                <a:lnTo>
                  <a:pt x="540186" y="143148"/>
                </a:lnTo>
                <a:lnTo>
                  <a:pt x="539924" y="143351"/>
                </a:lnTo>
                <a:close/>
              </a:path>
              <a:path w="560704" h="157479">
                <a:moveTo>
                  <a:pt x="514635" y="143351"/>
                </a:moveTo>
                <a:lnTo>
                  <a:pt x="500824" y="143351"/>
                </a:lnTo>
                <a:lnTo>
                  <a:pt x="507777" y="143256"/>
                </a:lnTo>
                <a:lnTo>
                  <a:pt x="514635" y="14335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6208" y="3781044"/>
            <a:ext cx="139065" cy="15240"/>
          </a:xfrm>
          <a:custGeom>
            <a:avLst/>
            <a:gdLst/>
            <a:ahLst/>
            <a:cxnLst/>
            <a:rect l="l" t="t" r="r" b="b"/>
            <a:pathLst>
              <a:path w="139064" h="15239">
                <a:moveTo>
                  <a:pt x="138493" y="15240"/>
                </a:moveTo>
                <a:lnTo>
                  <a:pt x="0" y="15240"/>
                </a:lnTo>
                <a:lnTo>
                  <a:pt x="0" y="0"/>
                </a:lnTo>
                <a:lnTo>
                  <a:pt x="138493" y="0"/>
                </a:lnTo>
                <a:lnTo>
                  <a:pt x="138493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195571" y="3715511"/>
            <a:ext cx="186055" cy="213360"/>
            <a:chOff x="4195571" y="3715511"/>
            <a:chExt cx="186055" cy="2133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5571" y="3715511"/>
              <a:ext cx="71342" cy="2133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1583" y="3723131"/>
              <a:ext cx="89915" cy="155447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527982" y="3741927"/>
            <a:ext cx="16510" cy="142240"/>
          </a:xfrm>
          <a:custGeom>
            <a:avLst/>
            <a:gdLst/>
            <a:ahLst/>
            <a:cxnLst/>
            <a:rect l="l" t="t" r="r" b="b"/>
            <a:pathLst>
              <a:path w="16510" h="142239">
                <a:moveTo>
                  <a:pt x="16002" y="78740"/>
                </a:moveTo>
                <a:lnTo>
                  <a:pt x="0" y="78740"/>
                </a:lnTo>
                <a:lnTo>
                  <a:pt x="0" y="142240"/>
                </a:lnTo>
                <a:lnTo>
                  <a:pt x="16002" y="142240"/>
                </a:lnTo>
                <a:lnTo>
                  <a:pt x="16002" y="78740"/>
                </a:lnTo>
                <a:close/>
              </a:path>
              <a:path w="16510" h="142239">
                <a:moveTo>
                  <a:pt x="16002" y="0"/>
                </a:moveTo>
                <a:lnTo>
                  <a:pt x="0" y="0"/>
                </a:lnTo>
                <a:lnTo>
                  <a:pt x="0" y="63500"/>
                </a:lnTo>
                <a:lnTo>
                  <a:pt x="16002" y="63500"/>
                </a:lnTo>
                <a:lnTo>
                  <a:pt x="1600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4203" y="3717036"/>
            <a:ext cx="127635" cy="2103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1854" y="3715511"/>
            <a:ext cx="71437" cy="2133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9713" y="3550920"/>
            <a:ext cx="970216" cy="1554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74796" y="3596640"/>
            <a:ext cx="80772" cy="8534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9101" y="3543300"/>
            <a:ext cx="625316" cy="16306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1299" y="3870959"/>
            <a:ext cx="127635" cy="2103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79625" y="3924300"/>
            <a:ext cx="80772" cy="853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33929" y="3878580"/>
            <a:ext cx="970216" cy="15544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580530" y="3895851"/>
            <a:ext cx="139065" cy="142240"/>
          </a:xfrm>
          <a:custGeom>
            <a:avLst/>
            <a:gdLst/>
            <a:ahLst/>
            <a:cxnLst/>
            <a:rect l="l" t="t" r="r" b="b"/>
            <a:pathLst>
              <a:path w="139065" h="142239">
                <a:moveTo>
                  <a:pt x="138493" y="63500"/>
                </a:moveTo>
                <a:lnTo>
                  <a:pt x="77241" y="63500"/>
                </a:lnTo>
                <a:lnTo>
                  <a:pt x="77241" y="0"/>
                </a:lnTo>
                <a:lnTo>
                  <a:pt x="61239" y="0"/>
                </a:lnTo>
                <a:lnTo>
                  <a:pt x="61239" y="63500"/>
                </a:lnTo>
                <a:lnTo>
                  <a:pt x="0" y="63500"/>
                </a:lnTo>
                <a:lnTo>
                  <a:pt x="0" y="78740"/>
                </a:lnTo>
                <a:lnTo>
                  <a:pt x="61239" y="78740"/>
                </a:lnTo>
                <a:lnTo>
                  <a:pt x="61239" y="142240"/>
                </a:lnTo>
                <a:lnTo>
                  <a:pt x="77241" y="142240"/>
                </a:lnTo>
                <a:lnTo>
                  <a:pt x="77241" y="78740"/>
                </a:lnTo>
                <a:lnTo>
                  <a:pt x="138493" y="78740"/>
                </a:lnTo>
                <a:lnTo>
                  <a:pt x="138493" y="635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92754" y="3870960"/>
            <a:ext cx="625315" cy="16306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92508" y="2604044"/>
            <a:ext cx="8270875" cy="3116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1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weighted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metric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considers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both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Precision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and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Recall.</a:t>
            </a:r>
            <a:endParaRPr sz="18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39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weighted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harmonic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mean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and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Recall.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48311"/>
              </a:buClr>
              <a:buFont typeface="Wingdings"/>
              <a:buChar char=""/>
            </a:pPr>
            <a:endParaRPr sz="1950">
              <a:latin typeface="Times New Roman"/>
              <a:cs typeface="Times New Roman"/>
            </a:endParaRPr>
          </a:p>
          <a:p>
            <a:pPr marL="3063240">
              <a:lnSpc>
                <a:spcPts val="1445"/>
              </a:lnSpc>
              <a:tabLst>
                <a:tab pos="3243580" algn="l"/>
                <a:tab pos="3573779" algn="l"/>
                <a:tab pos="3754120" algn="l"/>
                <a:tab pos="3927475" algn="l"/>
                <a:tab pos="4166870" algn="l"/>
                <a:tab pos="6584315" algn="l"/>
              </a:tabLst>
            </a:pP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spc="5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	</a:t>
            </a:r>
            <a:r>
              <a:rPr sz="1300" u="heavy" spc="4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455930" algn="ctr">
              <a:lnSpc>
                <a:spcPts val="1445"/>
              </a:lnSpc>
            </a:pPr>
            <a:r>
              <a:rPr sz="1300" spc="4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 Math"/>
              <a:cs typeface="Cambria Math"/>
            </a:endParaRPr>
          </a:p>
          <a:p>
            <a:pPr marL="177165" indent="-165100">
              <a:lnSpc>
                <a:spcPct val="100000"/>
              </a:lnSpc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want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give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recall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higher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weightage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over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precision,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take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&gt;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39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case precision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has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given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more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weightage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over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recall,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then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take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&lt;1.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ct val="11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Generally,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take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value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β =0.5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(for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giving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importance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precision over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recall)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β =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(for</a:t>
            </a:r>
            <a:r>
              <a:rPr sz="18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giving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importance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recall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over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7475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35" dirty="0">
                <a:solidFill>
                  <a:srgbClr val="3F3F3F"/>
                </a:solidFill>
              </a:rPr>
              <a:t>F</a:t>
            </a:r>
            <a:r>
              <a:rPr sz="3950" spc="-25" dirty="0">
                <a:solidFill>
                  <a:srgbClr val="3F3F3F"/>
                </a:solidFill>
              </a:rPr>
              <a:t>1-</a:t>
            </a:r>
            <a:r>
              <a:rPr sz="3950" spc="-75" dirty="0">
                <a:solidFill>
                  <a:srgbClr val="3F3F3F"/>
                </a:solidFill>
              </a:rPr>
              <a:t>S</a:t>
            </a:r>
            <a:r>
              <a:rPr sz="3950" spc="-95" dirty="0">
                <a:solidFill>
                  <a:srgbClr val="3F3F3F"/>
                </a:solidFill>
              </a:rPr>
              <a:t>c</a:t>
            </a:r>
            <a:r>
              <a:rPr sz="3950" spc="-30" dirty="0">
                <a:solidFill>
                  <a:srgbClr val="3F3F3F"/>
                </a:solidFill>
              </a:rPr>
              <a:t>o</a:t>
            </a:r>
            <a:r>
              <a:rPr sz="3950" spc="-114" dirty="0">
                <a:solidFill>
                  <a:srgbClr val="3F3F3F"/>
                </a:solidFill>
              </a:rPr>
              <a:t>r</a:t>
            </a:r>
            <a:r>
              <a:rPr sz="3950" spc="-10" dirty="0">
                <a:solidFill>
                  <a:srgbClr val="3F3F3F"/>
                </a:solidFill>
              </a:rPr>
              <a:t>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2485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>
              <a:lnSpc>
                <a:spcPct val="12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If</a:t>
            </a:r>
            <a:r>
              <a:rPr sz="195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9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give</a:t>
            </a:r>
            <a:r>
              <a:rPr sz="19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equal</a:t>
            </a:r>
            <a:r>
              <a:rPr sz="19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weightage</a:t>
            </a:r>
            <a:r>
              <a:rPr sz="19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9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9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Recall</a:t>
            </a:r>
            <a:r>
              <a:rPr sz="19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F-β</a:t>
            </a:r>
            <a:r>
              <a:rPr sz="19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score,</a:t>
            </a:r>
            <a:r>
              <a:rPr sz="19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then</a:t>
            </a:r>
            <a:r>
              <a:rPr sz="1950" spc="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9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take </a:t>
            </a:r>
            <a:r>
              <a:rPr sz="1950" spc="-4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β</a:t>
            </a:r>
            <a:r>
              <a:rPr sz="19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F1-score.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3053" y="3712464"/>
            <a:ext cx="266065" cy="169545"/>
            <a:chOff x="3093053" y="3712464"/>
            <a:chExt cx="266065" cy="169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053" y="3713988"/>
              <a:ext cx="142970" cy="167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59" y="3712464"/>
              <a:ext cx="97536" cy="16916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451859" y="3800855"/>
            <a:ext cx="151765" cy="17145"/>
          </a:xfrm>
          <a:custGeom>
            <a:avLst/>
            <a:gdLst/>
            <a:ahLst/>
            <a:cxnLst/>
            <a:rect l="l" t="t" r="r" b="b"/>
            <a:pathLst>
              <a:path w="151764" h="17145">
                <a:moveTo>
                  <a:pt x="151257" y="16763"/>
                </a:moveTo>
                <a:lnTo>
                  <a:pt x="0" y="16763"/>
                </a:lnTo>
                <a:lnTo>
                  <a:pt x="0" y="0"/>
                </a:lnTo>
                <a:lnTo>
                  <a:pt x="151257" y="0"/>
                </a:lnTo>
                <a:lnTo>
                  <a:pt x="151257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9221" y="3712464"/>
            <a:ext cx="612775" cy="170815"/>
          </a:xfrm>
          <a:custGeom>
            <a:avLst/>
            <a:gdLst/>
            <a:ahLst/>
            <a:cxnLst/>
            <a:rect l="l" t="t" r="r" b="b"/>
            <a:pathLst>
              <a:path w="612775" h="170814">
                <a:moveTo>
                  <a:pt x="84941" y="160115"/>
                </a:moveTo>
                <a:lnTo>
                  <a:pt x="37909" y="160115"/>
                </a:lnTo>
                <a:lnTo>
                  <a:pt x="47529" y="160019"/>
                </a:lnTo>
                <a:lnTo>
                  <a:pt x="55441" y="159518"/>
                </a:lnTo>
                <a:lnTo>
                  <a:pt x="83222" y="127490"/>
                </a:lnTo>
                <a:lnTo>
                  <a:pt x="83343" y="121062"/>
                </a:lnTo>
                <a:lnTo>
                  <a:pt x="82486" y="116681"/>
                </a:lnTo>
                <a:lnTo>
                  <a:pt x="51339" y="86105"/>
                </a:lnTo>
                <a:lnTo>
                  <a:pt x="46291" y="82105"/>
                </a:lnTo>
                <a:lnTo>
                  <a:pt x="42291" y="78104"/>
                </a:lnTo>
                <a:lnTo>
                  <a:pt x="38290" y="74199"/>
                </a:lnTo>
                <a:lnTo>
                  <a:pt x="35052" y="69818"/>
                </a:lnTo>
                <a:lnTo>
                  <a:pt x="32670" y="64865"/>
                </a:lnTo>
                <a:lnTo>
                  <a:pt x="30289" y="60007"/>
                </a:lnTo>
                <a:lnTo>
                  <a:pt x="29051" y="54483"/>
                </a:lnTo>
                <a:lnTo>
                  <a:pt x="39958" y="17909"/>
                </a:lnTo>
                <a:lnTo>
                  <a:pt x="77289" y="430"/>
                </a:lnTo>
                <a:lnTo>
                  <a:pt x="85344" y="0"/>
                </a:lnTo>
                <a:lnTo>
                  <a:pt x="92868" y="95"/>
                </a:lnTo>
                <a:lnTo>
                  <a:pt x="127539" y="6762"/>
                </a:lnTo>
                <a:lnTo>
                  <a:pt x="126685" y="10667"/>
                </a:lnTo>
                <a:lnTo>
                  <a:pt x="84582" y="10667"/>
                </a:lnTo>
                <a:lnTo>
                  <a:pt x="77819" y="10763"/>
                </a:lnTo>
                <a:lnTo>
                  <a:pt x="50863" y="36385"/>
                </a:lnTo>
                <a:lnTo>
                  <a:pt x="50892" y="48386"/>
                </a:lnTo>
                <a:lnTo>
                  <a:pt x="52482" y="53625"/>
                </a:lnTo>
                <a:lnTo>
                  <a:pt x="55721" y="58197"/>
                </a:lnTo>
                <a:lnTo>
                  <a:pt x="58959" y="62864"/>
                </a:lnTo>
                <a:lnTo>
                  <a:pt x="65150" y="68294"/>
                </a:lnTo>
                <a:lnTo>
                  <a:pt x="74295" y="74485"/>
                </a:lnTo>
                <a:lnTo>
                  <a:pt x="82296" y="80105"/>
                </a:lnTo>
                <a:lnTo>
                  <a:pt x="104965" y="113823"/>
                </a:lnTo>
                <a:lnTo>
                  <a:pt x="104913" y="121062"/>
                </a:lnTo>
                <a:lnTo>
                  <a:pt x="89177" y="156912"/>
                </a:lnTo>
                <a:lnTo>
                  <a:pt x="84941" y="160115"/>
                </a:lnTo>
                <a:close/>
              </a:path>
              <a:path w="612775" h="170814">
                <a:moveTo>
                  <a:pt x="120681" y="38100"/>
                </a:moveTo>
                <a:lnTo>
                  <a:pt x="108870" y="38100"/>
                </a:lnTo>
                <a:lnTo>
                  <a:pt x="108585" y="31241"/>
                </a:lnTo>
                <a:lnTo>
                  <a:pt x="107537" y="25812"/>
                </a:lnTo>
                <a:lnTo>
                  <a:pt x="84582" y="10667"/>
                </a:lnTo>
                <a:lnTo>
                  <a:pt x="126685" y="10667"/>
                </a:lnTo>
                <a:lnTo>
                  <a:pt x="120681" y="38100"/>
                </a:lnTo>
                <a:close/>
              </a:path>
              <a:path w="612775" h="170814">
                <a:moveTo>
                  <a:pt x="47720" y="170687"/>
                </a:moveTo>
                <a:lnTo>
                  <a:pt x="40290" y="170687"/>
                </a:lnTo>
                <a:lnTo>
                  <a:pt x="32194" y="170116"/>
                </a:lnTo>
                <a:lnTo>
                  <a:pt x="14668" y="167830"/>
                </a:lnTo>
                <a:lnTo>
                  <a:pt x="6858" y="166211"/>
                </a:lnTo>
                <a:lnTo>
                  <a:pt x="0" y="164210"/>
                </a:lnTo>
                <a:lnTo>
                  <a:pt x="7334" y="131063"/>
                </a:lnTo>
                <a:lnTo>
                  <a:pt x="19145" y="131063"/>
                </a:lnTo>
                <a:lnTo>
                  <a:pt x="19145" y="140969"/>
                </a:lnTo>
                <a:lnTo>
                  <a:pt x="21526" y="148208"/>
                </a:lnTo>
                <a:lnTo>
                  <a:pt x="26098" y="152971"/>
                </a:lnTo>
                <a:lnTo>
                  <a:pt x="30765" y="157733"/>
                </a:lnTo>
                <a:lnTo>
                  <a:pt x="37909" y="160115"/>
                </a:lnTo>
                <a:lnTo>
                  <a:pt x="84941" y="160115"/>
                </a:lnTo>
                <a:lnTo>
                  <a:pt x="83730" y="161030"/>
                </a:lnTo>
                <a:lnTo>
                  <a:pt x="77533" y="164496"/>
                </a:lnTo>
                <a:lnTo>
                  <a:pt x="70799" y="167232"/>
                </a:lnTo>
                <a:lnTo>
                  <a:pt x="63591" y="169163"/>
                </a:lnTo>
                <a:lnTo>
                  <a:pt x="55901" y="170309"/>
                </a:lnTo>
                <a:lnTo>
                  <a:pt x="47720" y="170687"/>
                </a:lnTo>
                <a:close/>
              </a:path>
              <a:path w="612775" h="170814">
                <a:moveTo>
                  <a:pt x="184308" y="170687"/>
                </a:moveTo>
                <a:lnTo>
                  <a:pt x="146851" y="147327"/>
                </a:lnTo>
                <a:lnTo>
                  <a:pt x="144208" y="129730"/>
                </a:lnTo>
                <a:lnTo>
                  <a:pt x="144208" y="123253"/>
                </a:lnTo>
                <a:lnTo>
                  <a:pt x="155841" y="83809"/>
                </a:lnTo>
                <a:lnTo>
                  <a:pt x="188836" y="54243"/>
                </a:lnTo>
                <a:lnTo>
                  <a:pt x="210883" y="50291"/>
                </a:lnTo>
                <a:lnTo>
                  <a:pt x="220152" y="51022"/>
                </a:lnTo>
                <a:lnTo>
                  <a:pt x="228242" y="53066"/>
                </a:lnTo>
                <a:lnTo>
                  <a:pt x="235154" y="56413"/>
                </a:lnTo>
                <a:lnTo>
                  <a:pt x="238887" y="59435"/>
                </a:lnTo>
                <a:lnTo>
                  <a:pt x="208502" y="59435"/>
                </a:lnTo>
                <a:lnTo>
                  <a:pt x="200025" y="59531"/>
                </a:lnTo>
                <a:lnTo>
                  <a:pt x="174239" y="91509"/>
                </a:lnTo>
                <a:lnTo>
                  <a:pt x="165735" y="135159"/>
                </a:lnTo>
                <a:lnTo>
                  <a:pt x="165735" y="144303"/>
                </a:lnTo>
                <a:lnTo>
                  <a:pt x="167640" y="150971"/>
                </a:lnTo>
                <a:lnTo>
                  <a:pt x="171354" y="155162"/>
                </a:lnTo>
                <a:lnTo>
                  <a:pt x="175069" y="159543"/>
                </a:lnTo>
                <a:lnTo>
                  <a:pt x="180689" y="161639"/>
                </a:lnTo>
                <a:lnTo>
                  <a:pt x="218516" y="161639"/>
                </a:lnTo>
                <a:lnTo>
                  <a:pt x="217732" y="162188"/>
                </a:lnTo>
                <a:lnTo>
                  <a:pt x="211931" y="165258"/>
                </a:lnTo>
                <a:lnTo>
                  <a:pt x="205699" y="167674"/>
                </a:lnTo>
                <a:lnTo>
                  <a:pt x="199013" y="169366"/>
                </a:lnTo>
                <a:lnTo>
                  <a:pt x="191879" y="170361"/>
                </a:lnTo>
                <a:lnTo>
                  <a:pt x="184308" y="170687"/>
                </a:lnTo>
                <a:close/>
              </a:path>
              <a:path w="612775" h="170814">
                <a:moveTo>
                  <a:pt x="218516" y="161639"/>
                </a:moveTo>
                <a:lnTo>
                  <a:pt x="196215" y="161639"/>
                </a:lnTo>
                <a:lnTo>
                  <a:pt x="203358" y="158019"/>
                </a:lnTo>
                <a:lnTo>
                  <a:pt x="209550" y="150780"/>
                </a:lnTo>
                <a:lnTo>
                  <a:pt x="226689" y="111061"/>
                </a:lnTo>
                <a:lnTo>
                  <a:pt x="229645" y="77057"/>
                </a:lnTo>
                <a:lnTo>
                  <a:pt x="228028" y="70770"/>
                </a:lnTo>
                <a:lnTo>
                  <a:pt x="224599" y="66198"/>
                </a:lnTo>
                <a:lnTo>
                  <a:pt x="221170" y="61817"/>
                </a:lnTo>
                <a:lnTo>
                  <a:pt x="215741" y="59531"/>
                </a:lnTo>
                <a:lnTo>
                  <a:pt x="208502" y="59435"/>
                </a:lnTo>
                <a:lnTo>
                  <a:pt x="238887" y="59435"/>
                </a:lnTo>
                <a:lnTo>
                  <a:pt x="251148" y="91070"/>
                </a:lnTo>
                <a:lnTo>
                  <a:pt x="251070" y="93916"/>
                </a:lnTo>
                <a:lnTo>
                  <a:pt x="240375" y="136576"/>
                </a:lnTo>
                <a:lnTo>
                  <a:pt x="223123" y="158412"/>
                </a:lnTo>
                <a:lnTo>
                  <a:pt x="218516" y="161639"/>
                </a:lnTo>
                <a:close/>
              </a:path>
              <a:path w="612775" h="170814">
                <a:moveTo>
                  <a:pt x="196215" y="161639"/>
                </a:moveTo>
                <a:lnTo>
                  <a:pt x="180689" y="161639"/>
                </a:lnTo>
                <a:lnTo>
                  <a:pt x="188214" y="161543"/>
                </a:lnTo>
                <a:lnTo>
                  <a:pt x="196215" y="161639"/>
                </a:lnTo>
                <a:close/>
              </a:path>
              <a:path w="612775" h="170814">
                <a:moveTo>
                  <a:pt x="313944" y="170687"/>
                </a:moveTo>
                <a:lnTo>
                  <a:pt x="280082" y="147530"/>
                </a:lnTo>
                <a:lnTo>
                  <a:pt x="277749" y="129825"/>
                </a:lnTo>
                <a:lnTo>
                  <a:pt x="278067" y="123217"/>
                </a:lnTo>
                <a:lnTo>
                  <a:pt x="292640" y="80073"/>
                </a:lnTo>
                <a:lnTo>
                  <a:pt x="325591" y="53680"/>
                </a:lnTo>
                <a:lnTo>
                  <a:pt x="346138" y="50291"/>
                </a:lnTo>
                <a:lnTo>
                  <a:pt x="354136" y="50576"/>
                </a:lnTo>
                <a:lnTo>
                  <a:pt x="361831" y="51280"/>
                </a:lnTo>
                <a:lnTo>
                  <a:pt x="369203" y="52394"/>
                </a:lnTo>
                <a:lnTo>
                  <a:pt x="376237" y="53911"/>
                </a:lnTo>
                <a:lnTo>
                  <a:pt x="375003" y="59435"/>
                </a:lnTo>
                <a:lnTo>
                  <a:pt x="343471" y="59435"/>
                </a:lnTo>
                <a:lnTo>
                  <a:pt x="335184" y="59531"/>
                </a:lnTo>
                <a:lnTo>
                  <a:pt x="308364" y="88494"/>
                </a:lnTo>
                <a:lnTo>
                  <a:pt x="298767" y="129825"/>
                </a:lnTo>
                <a:lnTo>
                  <a:pt x="298704" y="139541"/>
                </a:lnTo>
                <a:lnTo>
                  <a:pt x="300418" y="145637"/>
                </a:lnTo>
                <a:lnTo>
                  <a:pt x="306990" y="153542"/>
                </a:lnTo>
                <a:lnTo>
                  <a:pt x="311943" y="155543"/>
                </a:lnTo>
                <a:lnTo>
                  <a:pt x="352899" y="155543"/>
                </a:lnTo>
                <a:lnTo>
                  <a:pt x="350877" y="157329"/>
                </a:lnTo>
                <a:lnTo>
                  <a:pt x="320607" y="170342"/>
                </a:lnTo>
                <a:lnTo>
                  <a:pt x="313944" y="170687"/>
                </a:lnTo>
                <a:close/>
              </a:path>
              <a:path w="612775" h="170814">
                <a:moveTo>
                  <a:pt x="370237" y="80771"/>
                </a:moveTo>
                <a:lnTo>
                  <a:pt x="357282" y="80771"/>
                </a:lnTo>
                <a:lnTo>
                  <a:pt x="357187" y="74866"/>
                </a:lnTo>
                <a:lnTo>
                  <a:pt x="356711" y="70484"/>
                </a:lnTo>
                <a:lnTo>
                  <a:pt x="343471" y="59435"/>
                </a:lnTo>
                <a:lnTo>
                  <a:pt x="375003" y="59435"/>
                </a:lnTo>
                <a:lnTo>
                  <a:pt x="370237" y="80771"/>
                </a:lnTo>
                <a:close/>
              </a:path>
              <a:path w="612775" h="170814">
                <a:moveTo>
                  <a:pt x="352899" y="155543"/>
                </a:moveTo>
                <a:lnTo>
                  <a:pt x="325850" y="155543"/>
                </a:lnTo>
                <a:lnTo>
                  <a:pt x="332327" y="154209"/>
                </a:lnTo>
                <a:lnTo>
                  <a:pt x="337756" y="151447"/>
                </a:lnTo>
                <a:lnTo>
                  <a:pt x="343185" y="148780"/>
                </a:lnTo>
                <a:lnTo>
                  <a:pt x="348900" y="144589"/>
                </a:lnTo>
                <a:lnTo>
                  <a:pt x="354996" y="138683"/>
                </a:lnTo>
                <a:lnTo>
                  <a:pt x="362426" y="146208"/>
                </a:lnTo>
                <a:lnTo>
                  <a:pt x="356678" y="152206"/>
                </a:lnTo>
                <a:lnTo>
                  <a:pt x="352899" y="155543"/>
                </a:lnTo>
                <a:close/>
              </a:path>
              <a:path w="612775" h="170814">
                <a:moveTo>
                  <a:pt x="325850" y="155543"/>
                </a:moveTo>
                <a:lnTo>
                  <a:pt x="311943" y="155543"/>
                </a:lnTo>
                <a:lnTo>
                  <a:pt x="318420" y="155447"/>
                </a:lnTo>
                <a:lnTo>
                  <a:pt x="325850" y="155543"/>
                </a:lnTo>
                <a:close/>
              </a:path>
              <a:path w="612775" h="170814">
                <a:moveTo>
                  <a:pt x="390525" y="77724"/>
                </a:moveTo>
                <a:lnTo>
                  <a:pt x="419195" y="50291"/>
                </a:lnTo>
                <a:lnTo>
                  <a:pt x="424433" y="50387"/>
                </a:lnTo>
                <a:lnTo>
                  <a:pt x="428529" y="52101"/>
                </a:lnTo>
                <a:lnTo>
                  <a:pt x="434530" y="58864"/>
                </a:lnTo>
                <a:lnTo>
                  <a:pt x="435959" y="63150"/>
                </a:lnTo>
                <a:lnTo>
                  <a:pt x="435959" y="64008"/>
                </a:lnTo>
                <a:lnTo>
                  <a:pt x="410146" y="64008"/>
                </a:lnTo>
                <a:lnTo>
                  <a:pt x="407670" y="64103"/>
                </a:lnTo>
                <a:lnTo>
                  <a:pt x="405003" y="65150"/>
                </a:lnTo>
                <a:lnTo>
                  <a:pt x="402145" y="67055"/>
                </a:lnTo>
                <a:lnTo>
                  <a:pt x="399288" y="69151"/>
                </a:lnTo>
                <a:lnTo>
                  <a:pt x="395478" y="72675"/>
                </a:lnTo>
                <a:lnTo>
                  <a:pt x="390525" y="77724"/>
                </a:lnTo>
                <a:close/>
              </a:path>
              <a:path w="612775" h="170814">
                <a:moveTo>
                  <a:pt x="446134" y="81248"/>
                </a:moveTo>
                <a:lnTo>
                  <a:pt x="435197" y="81248"/>
                </a:lnTo>
                <a:lnTo>
                  <a:pt x="441144" y="73836"/>
                </a:lnTo>
                <a:lnTo>
                  <a:pt x="473297" y="50387"/>
                </a:lnTo>
                <a:lnTo>
                  <a:pt x="480917" y="50291"/>
                </a:lnTo>
                <a:lnTo>
                  <a:pt x="486918" y="50387"/>
                </a:lnTo>
                <a:lnTo>
                  <a:pt x="491871" y="50863"/>
                </a:lnTo>
                <a:lnTo>
                  <a:pt x="495871" y="51720"/>
                </a:lnTo>
                <a:lnTo>
                  <a:pt x="492908" y="65532"/>
                </a:lnTo>
                <a:lnTo>
                  <a:pt x="467391" y="65532"/>
                </a:lnTo>
                <a:lnTo>
                  <a:pt x="464439" y="65627"/>
                </a:lnTo>
                <a:lnTo>
                  <a:pt x="461200" y="66960"/>
                </a:lnTo>
                <a:lnTo>
                  <a:pt x="457771" y="69437"/>
                </a:lnTo>
                <a:lnTo>
                  <a:pt x="454342" y="72008"/>
                </a:lnTo>
                <a:lnTo>
                  <a:pt x="450437" y="76009"/>
                </a:lnTo>
                <a:lnTo>
                  <a:pt x="446134" y="81248"/>
                </a:lnTo>
                <a:close/>
              </a:path>
              <a:path w="612775" h="170814">
                <a:moveTo>
                  <a:pt x="417480" y="169163"/>
                </a:moveTo>
                <a:lnTo>
                  <a:pt x="396240" y="169163"/>
                </a:lnTo>
                <a:lnTo>
                  <a:pt x="414051" y="91535"/>
                </a:lnTo>
                <a:lnTo>
                  <a:pt x="415194" y="86677"/>
                </a:lnTo>
                <a:lnTo>
                  <a:pt x="415956" y="82867"/>
                </a:lnTo>
                <a:lnTo>
                  <a:pt x="416718" y="77438"/>
                </a:lnTo>
                <a:lnTo>
                  <a:pt x="416814" y="70199"/>
                </a:lnTo>
                <a:lnTo>
                  <a:pt x="416337" y="67817"/>
                </a:lnTo>
                <a:lnTo>
                  <a:pt x="414147" y="64865"/>
                </a:lnTo>
                <a:lnTo>
                  <a:pt x="412432" y="64103"/>
                </a:lnTo>
                <a:lnTo>
                  <a:pt x="410146" y="64008"/>
                </a:lnTo>
                <a:lnTo>
                  <a:pt x="435959" y="64008"/>
                </a:lnTo>
                <a:lnTo>
                  <a:pt x="435906" y="72961"/>
                </a:lnTo>
                <a:lnTo>
                  <a:pt x="435197" y="76771"/>
                </a:lnTo>
                <a:lnTo>
                  <a:pt x="433578" y="80962"/>
                </a:lnTo>
                <a:lnTo>
                  <a:pt x="435197" y="81248"/>
                </a:lnTo>
                <a:lnTo>
                  <a:pt x="446134" y="81248"/>
                </a:lnTo>
                <a:lnTo>
                  <a:pt x="441674" y="86867"/>
                </a:lnTo>
                <a:lnTo>
                  <a:pt x="438245" y="92011"/>
                </a:lnTo>
                <a:lnTo>
                  <a:pt x="435673" y="96964"/>
                </a:lnTo>
                <a:lnTo>
                  <a:pt x="433101" y="102012"/>
                </a:lnTo>
                <a:lnTo>
                  <a:pt x="430911" y="108394"/>
                </a:lnTo>
                <a:lnTo>
                  <a:pt x="429196" y="116014"/>
                </a:lnTo>
                <a:lnTo>
                  <a:pt x="417480" y="169163"/>
                </a:lnTo>
                <a:close/>
              </a:path>
              <a:path w="612775" h="170814">
                <a:moveTo>
                  <a:pt x="489966" y="79247"/>
                </a:moveTo>
                <a:lnTo>
                  <a:pt x="477297" y="79247"/>
                </a:lnTo>
                <a:lnTo>
                  <a:pt x="476821" y="75723"/>
                </a:lnTo>
                <a:lnTo>
                  <a:pt x="476154" y="72961"/>
                </a:lnTo>
                <a:lnTo>
                  <a:pt x="475159" y="70866"/>
                </a:lnTo>
                <a:lnTo>
                  <a:pt x="474345" y="69056"/>
                </a:lnTo>
                <a:lnTo>
                  <a:pt x="473297" y="67627"/>
                </a:lnTo>
                <a:lnTo>
                  <a:pt x="472058" y="66770"/>
                </a:lnTo>
                <a:lnTo>
                  <a:pt x="470820" y="66008"/>
                </a:lnTo>
                <a:lnTo>
                  <a:pt x="469296" y="65627"/>
                </a:lnTo>
                <a:lnTo>
                  <a:pt x="467391" y="65532"/>
                </a:lnTo>
                <a:lnTo>
                  <a:pt x="492908" y="65532"/>
                </a:lnTo>
                <a:lnTo>
                  <a:pt x="489966" y="79247"/>
                </a:lnTo>
                <a:close/>
              </a:path>
              <a:path w="612775" h="170814">
                <a:moveTo>
                  <a:pt x="549783" y="170687"/>
                </a:moveTo>
                <a:lnTo>
                  <a:pt x="514921" y="147149"/>
                </a:lnTo>
                <a:lnTo>
                  <a:pt x="512445" y="129920"/>
                </a:lnTo>
                <a:lnTo>
                  <a:pt x="512747" y="123350"/>
                </a:lnTo>
                <a:lnTo>
                  <a:pt x="527012" y="81411"/>
                </a:lnTo>
                <a:lnTo>
                  <a:pt x="561257" y="54042"/>
                </a:lnTo>
                <a:lnTo>
                  <a:pt x="582930" y="50291"/>
                </a:lnTo>
                <a:lnTo>
                  <a:pt x="592836" y="50387"/>
                </a:lnTo>
                <a:lnTo>
                  <a:pt x="600265" y="52387"/>
                </a:lnTo>
                <a:lnTo>
                  <a:pt x="605218" y="56292"/>
                </a:lnTo>
                <a:lnTo>
                  <a:pt x="609110" y="59435"/>
                </a:lnTo>
                <a:lnTo>
                  <a:pt x="578453" y="59435"/>
                </a:lnTo>
                <a:lnTo>
                  <a:pt x="572348" y="60258"/>
                </a:lnTo>
                <a:lnTo>
                  <a:pt x="544508" y="86379"/>
                </a:lnTo>
                <a:lnTo>
                  <a:pt x="537019" y="105155"/>
                </a:lnTo>
                <a:lnTo>
                  <a:pt x="593833" y="105155"/>
                </a:lnTo>
                <a:lnTo>
                  <a:pt x="593121" y="105632"/>
                </a:lnTo>
                <a:lnTo>
                  <a:pt x="582139" y="110131"/>
                </a:lnTo>
                <a:lnTo>
                  <a:pt x="568773" y="113335"/>
                </a:lnTo>
                <a:lnTo>
                  <a:pt x="553032" y="115236"/>
                </a:lnTo>
                <a:lnTo>
                  <a:pt x="534924" y="115824"/>
                </a:lnTo>
                <a:lnTo>
                  <a:pt x="533971" y="120776"/>
                </a:lnTo>
                <a:lnTo>
                  <a:pt x="533400" y="125920"/>
                </a:lnTo>
                <a:lnTo>
                  <a:pt x="533400" y="140017"/>
                </a:lnTo>
                <a:lnTo>
                  <a:pt x="535114" y="146113"/>
                </a:lnTo>
                <a:lnTo>
                  <a:pt x="541877" y="153638"/>
                </a:lnTo>
                <a:lnTo>
                  <a:pt x="547306" y="155543"/>
                </a:lnTo>
                <a:lnTo>
                  <a:pt x="589909" y="155543"/>
                </a:lnTo>
                <a:lnTo>
                  <a:pt x="584372" y="159939"/>
                </a:lnTo>
                <a:lnTo>
                  <a:pt x="578262" y="163829"/>
                </a:lnTo>
                <a:lnTo>
                  <a:pt x="571884" y="166870"/>
                </a:lnTo>
                <a:lnTo>
                  <a:pt x="565023" y="169009"/>
                </a:lnTo>
                <a:lnTo>
                  <a:pt x="557662" y="170272"/>
                </a:lnTo>
                <a:lnTo>
                  <a:pt x="549783" y="170687"/>
                </a:lnTo>
                <a:close/>
              </a:path>
              <a:path w="612775" h="170814">
                <a:moveTo>
                  <a:pt x="593833" y="105155"/>
                </a:moveTo>
                <a:lnTo>
                  <a:pt x="537019" y="105155"/>
                </a:lnTo>
                <a:lnTo>
                  <a:pt x="545413" y="104975"/>
                </a:lnTo>
                <a:lnTo>
                  <a:pt x="553164" y="104429"/>
                </a:lnTo>
                <a:lnTo>
                  <a:pt x="585787" y="92773"/>
                </a:lnTo>
                <a:lnTo>
                  <a:pt x="590169" y="88487"/>
                </a:lnTo>
                <a:lnTo>
                  <a:pt x="592359" y="82581"/>
                </a:lnTo>
                <a:lnTo>
                  <a:pt x="592359" y="70389"/>
                </a:lnTo>
                <a:lnTo>
                  <a:pt x="578453" y="59435"/>
                </a:lnTo>
                <a:lnTo>
                  <a:pt x="609110" y="59435"/>
                </a:lnTo>
                <a:lnTo>
                  <a:pt x="610129" y="60258"/>
                </a:lnTo>
                <a:lnTo>
                  <a:pt x="610248" y="60486"/>
                </a:lnTo>
                <a:lnTo>
                  <a:pt x="612630" y="66441"/>
                </a:lnTo>
                <a:lnTo>
                  <a:pt x="612588" y="75247"/>
                </a:lnTo>
                <a:lnTo>
                  <a:pt x="611432" y="84468"/>
                </a:lnTo>
                <a:lnTo>
                  <a:pt x="607778" y="92844"/>
                </a:lnTo>
                <a:lnTo>
                  <a:pt x="601678" y="99899"/>
                </a:lnTo>
                <a:lnTo>
                  <a:pt x="593833" y="105155"/>
                </a:lnTo>
                <a:close/>
              </a:path>
              <a:path w="612775" h="170814">
                <a:moveTo>
                  <a:pt x="589909" y="155543"/>
                </a:moveTo>
                <a:lnTo>
                  <a:pt x="562546" y="155543"/>
                </a:lnTo>
                <a:lnTo>
                  <a:pt x="569309" y="153924"/>
                </a:lnTo>
                <a:lnTo>
                  <a:pt x="581501" y="147446"/>
                </a:lnTo>
                <a:lnTo>
                  <a:pt x="587978" y="142493"/>
                </a:lnTo>
                <a:lnTo>
                  <a:pt x="594741" y="135635"/>
                </a:lnTo>
                <a:lnTo>
                  <a:pt x="602361" y="142875"/>
                </a:lnTo>
                <a:lnTo>
                  <a:pt x="596412" y="149444"/>
                </a:lnTo>
                <a:lnTo>
                  <a:pt x="590419" y="155138"/>
                </a:lnTo>
                <a:lnTo>
                  <a:pt x="589909" y="155543"/>
                </a:lnTo>
                <a:close/>
              </a:path>
              <a:path w="612775" h="170814">
                <a:moveTo>
                  <a:pt x="562546" y="155543"/>
                </a:moveTo>
                <a:lnTo>
                  <a:pt x="547306" y="155543"/>
                </a:lnTo>
                <a:lnTo>
                  <a:pt x="554926" y="155447"/>
                </a:lnTo>
                <a:lnTo>
                  <a:pt x="562546" y="15554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740" y="3774947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2771" y="3521964"/>
            <a:ext cx="102107" cy="1691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7653" y="3572255"/>
            <a:ext cx="88201" cy="929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14817" y="3523488"/>
            <a:ext cx="1057846" cy="1691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3721" y="3572255"/>
            <a:ext cx="88201" cy="929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2409" y="3515867"/>
            <a:ext cx="684085" cy="1767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96885" y="3881628"/>
            <a:ext cx="1057846" cy="16916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935967" y="3898900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68485" y="3874008"/>
            <a:ext cx="684085" cy="17678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636008" y="3802379"/>
            <a:ext cx="2386965" cy="17145"/>
          </a:xfrm>
          <a:custGeom>
            <a:avLst/>
            <a:gdLst/>
            <a:ahLst/>
            <a:cxnLst/>
            <a:rect l="l" t="t" r="r" b="b"/>
            <a:pathLst>
              <a:path w="2386965" h="17145">
                <a:moveTo>
                  <a:pt x="2386584" y="16763"/>
                </a:moveTo>
                <a:lnTo>
                  <a:pt x="0" y="16763"/>
                </a:lnTo>
                <a:lnTo>
                  <a:pt x="0" y="0"/>
                </a:lnTo>
                <a:lnTo>
                  <a:pt x="2386584" y="0"/>
                </a:lnTo>
                <a:lnTo>
                  <a:pt x="2386584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2576" y="4211757"/>
            <a:ext cx="681735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 is thus,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unweighted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harmonic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mean</a:t>
            </a:r>
            <a:r>
              <a:rPr sz="19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Recall.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6432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5" dirty="0">
                <a:solidFill>
                  <a:srgbClr val="3F3F3F"/>
                </a:solidFill>
              </a:rPr>
              <a:t>Macro</a:t>
            </a:r>
            <a:r>
              <a:rPr sz="3950" spc="-130" dirty="0">
                <a:solidFill>
                  <a:srgbClr val="3F3F3F"/>
                </a:solidFill>
              </a:rPr>
              <a:t> </a:t>
            </a:r>
            <a:r>
              <a:rPr sz="3950" spc="-45" dirty="0">
                <a:solidFill>
                  <a:srgbClr val="3F3F3F"/>
                </a:solidFill>
              </a:rPr>
              <a:t>&amp;</a:t>
            </a:r>
            <a:r>
              <a:rPr sz="3950" spc="-120" dirty="0">
                <a:solidFill>
                  <a:srgbClr val="3F3F3F"/>
                </a:solidFill>
              </a:rPr>
              <a:t> </a:t>
            </a:r>
            <a:r>
              <a:rPr sz="3950" spc="-80" dirty="0">
                <a:solidFill>
                  <a:srgbClr val="3F3F3F"/>
                </a:solidFill>
              </a:rPr>
              <a:t>Weighted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Precision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96" y="2603995"/>
            <a:ext cx="8325484" cy="895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35"/>
              </a:spcBef>
              <a:buClr>
                <a:srgbClr val="E48311"/>
              </a:buClr>
              <a:buFont typeface="Wingdings"/>
              <a:buChar char=""/>
              <a:tabLst>
                <a:tab pos="144145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positives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discussed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slide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8)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called micro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precision.</a:t>
            </a:r>
            <a:endParaRPr sz="1450">
              <a:latin typeface="Times New Roman"/>
              <a:cs typeface="Times New Roman"/>
            </a:endParaRPr>
          </a:p>
          <a:p>
            <a:pPr marL="88265" marR="5080" indent="-76200">
              <a:lnSpc>
                <a:spcPct val="1124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47320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4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many</a:t>
            </a:r>
            <a:r>
              <a:rPr sz="14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systems</a:t>
            </a:r>
            <a:r>
              <a:rPr sz="145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(especially</a:t>
            </a:r>
            <a:r>
              <a:rPr sz="14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multi-class</a:t>
            </a:r>
            <a:r>
              <a:rPr sz="14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problems),</a:t>
            </a:r>
            <a:r>
              <a:rPr sz="14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4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4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4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45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5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macro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(unweighted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mean)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,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mean)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computed.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4685" y="3679998"/>
            <a:ext cx="16332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650" spc="315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2147" y="3822191"/>
            <a:ext cx="2312035" cy="12700"/>
          </a:xfrm>
          <a:custGeom>
            <a:avLst/>
            <a:gdLst/>
            <a:ahLst/>
            <a:cxnLst/>
            <a:rect l="l" t="t" r="r" b="b"/>
            <a:pathLst>
              <a:path w="2312034" h="12700">
                <a:moveTo>
                  <a:pt x="2311907" y="12191"/>
                </a:moveTo>
                <a:lnTo>
                  <a:pt x="0" y="12191"/>
                </a:lnTo>
                <a:lnTo>
                  <a:pt x="0" y="0"/>
                </a:lnTo>
                <a:lnTo>
                  <a:pt x="2311907" y="0"/>
                </a:lnTo>
                <a:lnTo>
                  <a:pt x="2311907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9430" y="3536697"/>
            <a:ext cx="3275965" cy="521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35"/>
              </a:spcBef>
              <a:tabLst>
                <a:tab pos="2799715" algn="l"/>
              </a:tabLst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𝐶𝑜𝑟𝑟𝑒𝑐𝑡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𝑝𝑟𝑒𝑑𝑖𝑐𝑖𝑡𝑜𝑛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𝑇𝑃</a:t>
            </a:r>
            <a:endParaRPr sz="1450">
              <a:latin typeface="Cambria Math"/>
              <a:cs typeface="Cambria Math"/>
            </a:endParaRPr>
          </a:p>
          <a:p>
            <a:pPr marL="2376170">
              <a:lnSpc>
                <a:spcPts val="1060"/>
              </a:lnSpc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  <a:p>
            <a:pPr marL="108585">
              <a:lnSpc>
                <a:spcPts val="1370"/>
              </a:lnSpc>
              <a:tabLst>
                <a:tab pos="2569845" algn="l"/>
              </a:tabLst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4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𝑝𝑟𝑒𝑑𝑖𝑐𝑡𝑖𝑜𝑛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𝑇𝑃</a:t>
            </a: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𝐹𝑃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9419" y="3822191"/>
            <a:ext cx="695325" cy="12700"/>
          </a:xfrm>
          <a:custGeom>
            <a:avLst/>
            <a:gdLst/>
            <a:ahLst/>
            <a:cxnLst/>
            <a:rect l="l" t="t" r="r" b="b"/>
            <a:pathLst>
              <a:path w="695325" h="12700">
                <a:moveTo>
                  <a:pt x="694944" y="12191"/>
                </a:moveTo>
                <a:lnTo>
                  <a:pt x="0" y="12191"/>
                </a:lnTo>
                <a:lnTo>
                  <a:pt x="0" y="0"/>
                </a:lnTo>
                <a:lnTo>
                  <a:pt x="694944" y="0"/>
                </a:lnTo>
                <a:lnTo>
                  <a:pt x="694944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0901" y="4214908"/>
            <a:ext cx="16897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5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75" baseline="-15151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r>
              <a:rPr sz="1650" spc="315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6240" y="4357115"/>
            <a:ext cx="2380615" cy="12700"/>
          </a:xfrm>
          <a:custGeom>
            <a:avLst/>
            <a:gdLst/>
            <a:ahLst/>
            <a:cxnLst/>
            <a:rect l="l" t="t" r="r" b="b"/>
            <a:pathLst>
              <a:path w="2380615" h="12700">
                <a:moveTo>
                  <a:pt x="2380488" y="12191"/>
                </a:moveTo>
                <a:lnTo>
                  <a:pt x="0" y="12191"/>
                </a:lnTo>
                <a:lnTo>
                  <a:pt x="0" y="0"/>
                </a:lnTo>
                <a:lnTo>
                  <a:pt x="2380488" y="0"/>
                </a:lnTo>
                <a:lnTo>
                  <a:pt x="2380488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3593" y="4071607"/>
            <a:ext cx="3385185" cy="522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35"/>
              </a:spcBef>
              <a:tabLst>
                <a:tab pos="2879090" algn="l"/>
              </a:tabLst>
            </a:pP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𝐶𝑜𝑟𝑟𝑒𝑐𝑡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𝑛𝑒𝑔𝑎𝑡𝑖𝑣𝑒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𝑝𝑟𝑒𝑑𝑖𝑐𝑖𝑡𝑜𝑛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𝑇𝑁</a:t>
            </a:r>
            <a:endParaRPr sz="1450">
              <a:latin typeface="Cambria Math"/>
              <a:cs typeface="Cambria Math"/>
            </a:endParaRPr>
          </a:p>
          <a:p>
            <a:pPr marL="2444750">
              <a:lnSpc>
                <a:spcPts val="1060"/>
              </a:lnSpc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  <a:p>
            <a:pPr marL="108585">
              <a:lnSpc>
                <a:spcPts val="1370"/>
              </a:lnSpc>
              <a:tabLst>
                <a:tab pos="2638425" algn="l"/>
              </a:tabLst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𝑛𝑒𝑔𝑎𝑡𝑖𝑣𝑒</a:t>
            </a:r>
            <a:r>
              <a:rPr sz="14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𝑝𝑟𝑒𝑑𝑖𝑐𝑡𝑖𝑜𝑛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𝑇𝑁</a:t>
            </a: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𝐹𝑁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2092" y="4357115"/>
            <a:ext cx="737870" cy="12700"/>
          </a:xfrm>
          <a:custGeom>
            <a:avLst/>
            <a:gdLst/>
            <a:ahLst/>
            <a:cxnLst/>
            <a:rect l="l" t="t" r="r" b="b"/>
            <a:pathLst>
              <a:path w="737870" h="12700">
                <a:moveTo>
                  <a:pt x="737615" y="12191"/>
                </a:moveTo>
                <a:lnTo>
                  <a:pt x="0" y="12191"/>
                </a:lnTo>
                <a:lnTo>
                  <a:pt x="0" y="0"/>
                </a:lnTo>
                <a:lnTo>
                  <a:pt x="737615" y="0"/>
                </a:lnTo>
                <a:lnTo>
                  <a:pt x="73761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16753" y="4749818"/>
            <a:ext cx="16148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𝑀𝑎𝑐𝑟𝑜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450" spc="10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32717" y="4600427"/>
            <a:ext cx="30746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650" spc="209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75" baseline="-15151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9016" y="4876325"/>
            <a:ext cx="1301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0832" y="4892039"/>
            <a:ext cx="3008630" cy="12700"/>
          </a:xfrm>
          <a:custGeom>
            <a:avLst/>
            <a:gdLst/>
            <a:ahLst/>
            <a:cxnLst/>
            <a:rect l="l" t="t" r="r" b="b"/>
            <a:pathLst>
              <a:path w="3008629" h="12700">
                <a:moveTo>
                  <a:pt x="3008375" y="12192"/>
                </a:moveTo>
                <a:lnTo>
                  <a:pt x="0" y="12192"/>
                </a:lnTo>
                <a:lnTo>
                  <a:pt x="0" y="0"/>
                </a:lnTo>
                <a:lnTo>
                  <a:pt x="3008375" y="0"/>
                </a:lnTo>
                <a:lnTo>
                  <a:pt x="3008375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60528" y="5246620"/>
            <a:ext cx="1901189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𝑊𝑒𝑖𝑔ℎ𝑡𝑒𝑑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450" spc="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4477" y="5097321"/>
            <a:ext cx="38989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209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60" baseline="-15151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650" spc="254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22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217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75" baseline="-15151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3822" y="5373127"/>
            <a:ext cx="6826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87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22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02608" y="5388864"/>
            <a:ext cx="3834765" cy="12700"/>
          </a:xfrm>
          <a:custGeom>
            <a:avLst/>
            <a:gdLst/>
            <a:ahLst/>
            <a:cxnLst/>
            <a:rect l="l" t="t" r="r" b="b"/>
            <a:pathLst>
              <a:path w="3834765" h="12700">
                <a:moveTo>
                  <a:pt x="3834384" y="12191"/>
                </a:moveTo>
                <a:lnTo>
                  <a:pt x="0" y="12191"/>
                </a:lnTo>
                <a:lnTo>
                  <a:pt x="0" y="0"/>
                </a:lnTo>
                <a:lnTo>
                  <a:pt x="3834384" y="0"/>
                </a:lnTo>
                <a:lnTo>
                  <a:pt x="3834384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196" y="5720165"/>
            <a:ext cx="8376920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3100"/>
              </a:lnSpc>
              <a:spcBef>
                <a:spcPts val="90"/>
              </a:spcBef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24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22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367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spc="-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01523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5" dirty="0">
                <a:solidFill>
                  <a:srgbClr val="3F3F3F"/>
                </a:solidFill>
              </a:rPr>
              <a:t>Macro</a:t>
            </a:r>
            <a:r>
              <a:rPr sz="3950" spc="-125" dirty="0">
                <a:solidFill>
                  <a:srgbClr val="3F3F3F"/>
                </a:solidFill>
              </a:rPr>
              <a:t> </a:t>
            </a:r>
            <a:r>
              <a:rPr sz="3950" spc="-45" dirty="0">
                <a:solidFill>
                  <a:srgbClr val="3F3F3F"/>
                </a:solidFill>
              </a:rPr>
              <a:t>&amp;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80" dirty="0">
                <a:solidFill>
                  <a:srgbClr val="3F3F3F"/>
                </a:solidFill>
              </a:rPr>
              <a:t>Weighted</a:t>
            </a:r>
            <a:r>
              <a:rPr sz="3950" spc="-110" dirty="0">
                <a:solidFill>
                  <a:srgbClr val="3F3F3F"/>
                </a:solidFill>
              </a:rPr>
              <a:t> </a:t>
            </a:r>
            <a:r>
              <a:rPr sz="3950" spc="-75" dirty="0">
                <a:solidFill>
                  <a:srgbClr val="3F3F3F"/>
                </a:solidFill>
              </a:rPr>
              <a:t>Recall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3845052" y="3822191"/>
            <a:ext cx="2786380" cy="12700"/>
          </a:xfrm>
          <a:custGeom>
            <a:avLst/>
            <a:gdLst/>
            <a:ahLst/>
            <a:cxnLst/>
            <a:rect l="l" t="t" r="r" b="b"/>
            <a:pathLst>
              <a:path w="2786379" h="12700">
                <a:moveTo>
                  <a:pt x="2785871" y="12191"/>
                </a:moveTo>
                <a:lnTo>
                  <a:pt x="0" y="12191"/>
                </a:lnTo>
                <a:lnTo>
                  <a:pt x="0" y="0"/>
                </a:lnTo>
                <a:lnTo>
                  <a:pt x="2785871" y="0"/>
                </a:lnTo>
                <a:lnTo>
                  <a:pt x="278587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6288" y="3822191"/>
            <a:ext cx="716280" cy="12700"/>
          </a:xfrm>
          <a:custGeom>
            <a:avLst/>
            <a:gdLst/>
            <a:ahLst/>
            <a:cxnLst/>
            <a:rect l="l" t="t" r="r" b="b"/>
            <a:pathLst>
              <a:path w="716279" h="12700">
                <a:moveTo>
                  <a:pt x="716280" y="12191"/>
                </a:moveTo>
                <a:lnTo>
                  <a:pt x="0" y="12191"/>
                </a:lnTo>
                <a:lnTo>
                  <a:pt x="0" y="0"/>
                </a:lnTo>
                <a:lnTo>
                  <a:pt x="716280" y="0"/>
                </a:lnTo>
                <a:lnTo>
                  <a:pt x="716280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0479" y="4357115"/>
            <a:ext cx="2853055" cy="12700"/>
          </a:xfrm>
          <a:custGeom>
            <a:avLst/>
            <a:gdLst/>
            <a:ahLst/>
            <a:cxnLst/>
            <a:rect l="l" t="t" r="r" b="b"/>
            <a:pathLst>
              <a:path w="2853054" h="12700">
                <a:moveTo>
                  <a:pt x="2852927" y="12191"/>
                </a:moveTo>
                <a:lnTo>
                  <a:pt x="0" y="12191"/>
                </a:lnTo>
                <a:lnTo>
                  <a:pt x="0" y="0"/>
                </a:lnTo>
                <a:lnTo>
                  <a:pt x="2852927" y="0"/>
                </a:lnTo>
                <a:lnTo>
                  <a:pt x="2852927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9096" y="2603995"/>
            <a:ext cx="8450580" cy="1990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7010" indent="-131445">
              <a:lnSpc>
                <a:spcPct val="100000"/>
              </a:lnSpc>
              <a:spcBef>
                <a:spcPts val="135"/>
              </a:spcBef>
              <a:buClr>
                <a:srgbClr val="E48311"/>
              </a:buClr>
              <a:buFont typeface="Wingdings"/>
              <a:buChar char=""/>
              <a:tabLst>
                <a:tab pos="207645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recall</a:t>
            </a:r>
            <a:r>
              <a:rPr sz="14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computed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positives</a:t>
            </a:r>
            <a:r>
              <a:rPr sz="14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(as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discussed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slide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9)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4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4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micro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recall.</a:t>
            </a:r>
            <a:endParaRPr sz="1450">
              <a:latin typeface="Times New Roman"/>
              <a:cs typeface="Times New Roman"/>
            </a:endParaRPr>
          </a:p>
          <a:p>
            <a:pPr marL="151765" marR="68580" indent="-76200">
              <a:lnSpc>
                <a:spcPct val="1124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210820" algn="l"/>
              </a:tabLst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But</a:t>
            </a:r>
            <a:r>
              <a:rPr sz="145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many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systems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(especially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multi-class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problems),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recall</a:t>
            </a:r>
            <a:r>
              <a:rPr sz="145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computed</a:t>
            </a:r>
            <a:r>
              <a:rPr sz="1450" spc="25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3F3F3F"/>
                </a:solidFill>
                <a:latin typeface="Times New Roman"/>
                <a:cs typeface="Times New Roman"/>
              </a:rPr>
              <a:t>w.r.t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then </a:t>
            </a:r>
            <a:r>
              <a:rPr sz="1450" spc="-3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macro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(unweighted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mean)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,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(weighted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mean)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 recall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computed.</a:t>
            </a:r>
            <a:endParaRPr sz="1450">
              <a:latin typeface="Times New Roman"/>
              <a:cs typeface="Times New Roman"/>
            </a:endParaRPr>
          </a:p>
          <a:p>
            <a:pPr marL="3251835">
              <a:lnSpc>
                <a:spcPct val="100000"/>
              </a:lnSpc>
              <a:spcBef>
                <a:spcPts val="540"/>
              </a:spcBef>
              <a:tabLst>
                <a:tab pos="6287770" algn="l"/>
              </a:tabLst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𝐶𝑜𝑟𝑟𝑒𝑐𝑡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4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𝑝𝑟𝑒𝑑𝑖𝑐𝑖𝑡𝑜𝑛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𝑇𝑃</a:t>
            </a:r>
            <a:endParaRPr sz="14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sz="2175" spc="67" baseline="3831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650" spc="67" baseline="35353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650" spc="375" baseline="3535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3831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35" baseline="38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𝑐𝑜𝑟𝑟𝑒𝑐𝑡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𝑝𝑜𝑠𝑖𝑡𝑖𝑣𝑒</a:t>
            </a:r>
            <a:r>
              <a:rPr sz="14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𝑝𝑟𝑒𝑑𝑖𝑐𝑡𝑖𝑜𝑛</a:t>
            </a:r>
            <a:r>
              <a:rPr sz="1450" spc="1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3831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42" baseline="38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𝑇𝑃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𝐹𝑁</a:t>
            </a:r>
            <a:endParaRPr sz="1450">
              <a:latin typeface="Cambria Math"/>
              <a:cs typeface="Cambria Math"/>
            </a:endParaRPr>
          </a:p>
          <a:p>
            <a:pPr marL="3247390">
              <a:lnSpc>
                <a:spcPct val="100000"/>
              </a:lnSpc>
              <a:spcBef>
                <a:spcPts val="345"/>
              </a:spcBef>
              <a:tabLst>
                <a:tab pos="6341110" algn="l"/>
              </a:tabLst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𝐶𝑜𝑟𝑟𝑒𝑐𝑡</a:t>
            </a:r>
            <a:r>
              <a:rPr sz="145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𝑛𝑒𝑔𝑎𝑡𝑖𝑣𝑒</a:t>
            </a:r>
            <a:r>
              <a:rPr sz="14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𝑝𝑟𝑒𝑑𝑖𝑐𝑖𝑡𝑜𝑛	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𝑇𝑁</a:t>
            </a:r>
            <a:endParaRPr sz="145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2175" spc="82" baseline="3831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650" spc="82" baseline="35353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r>
              <a:rPr sz="1650" spc="390" baseline="3535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3831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50" baseline="38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450" spc="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𝑐𝑜𝑟𝑟𝑒𝑐𝑡</a:t>
            </a:r>
            <a:r>
              <a:rPr sz="1450" spc="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𝑛𝑒𝑔𝑎𝑡𝑖𝑣𝑒</a:t>
            </a:r>
            <a:r>
              <a:rPr sz="145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𝑝𝑟𝑒𝑑𝑖𝑐𝑡𝑖𝑜𝑛</a:t>
            </a:r>
            <a:r>
              <a:rPr sz="1450" spc="1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38314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42" baseline="3831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𝑇𝑁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𝐹𝑃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0296" y="4357115"/>
            <a:ext cx="716280" cy="12700"/>
          </a:xfrm>
          <a:custGeom>
            <a:avLst/>
            <a:gdLst/>
            <a:ahLst/>
            <a:cxnLst/>
            <a:rect l="l" t="t" r="r" b="b"/>
            <a:pathLst>
              <a:path w="716279" h="12700">
                <a:moveTo>
                  <a:pt x="716280" y="12191"/>
                </a:moveTo>
                <a:lnTo>
                  <a:pt x="0" y="12191"/>
                </a:lnTo>
                <a:lnTo>
                  <a:pt x="0" y="0"/>
                </a:lnTo>
                <a:lnTo>
                  <a:pt x="716280" y="0"/>
                </a:lnTo>
                <a:lnTo>
                  <a:pt x="716280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4384" y="4755908"/>
            <a:ext cx="13360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𝑀𝑎𝑐𝑟𝑜</a:t>
            </a:r>
            <a:r>
              <a:rPr sz="14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4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973" y="4644647"/>
            <a:ext cx="25165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spc="67" baseline="1149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100" spc="45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10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11494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175" spc="15" baseline="1149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82" baseline="1149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100" spc="55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340" y="4882415"/>
            <a:ext cx="1301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1040" y="4898135"/>
            <a:ext cx="2451100" cy="12700"/>
          </a:xfrm>
          <a:custGeom>
            <a:avLst/>
            <a:gdLst/>
            <a:ahLst/>
            <a:cxnLst/>
            <a:rect l="l" t="t" r="r" b="b"/>
            <a:pathLst>
              <a:path w="2451100" h="12700">
                <a:moveTo>
                  <a:pt x="2450591" y="12192"/>
                </a:moveTo>
                <a:lnTo>
                  <a:pt x="0" y="12192"/>
                </a:lnTo>
                <a:lnTo>
                  <a:pt x="0" y="0"/>
                </a:lnTo>
                <a:lnTo>
                  <a:pt x="2450591" y="0"/>
                </a:lnTo>
                <a:lnTo>
                  <a:pt x="2450591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8066" y="5258800"/>
            <a:ext cx="16236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𝑊𝑒𝑖𝑔ℎ𝑡𝑒𝑑</a:t>
            </a:r>
            <a:r>
              <a:rPr sz="14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4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165" y="5147576"/>
            <a:ext cx="33439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75" baseline="11494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0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11494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2175" spc="-7" baseline="1149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67" baseline="1149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100" spc="45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100" spc="1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11494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2175" spc="-7" baseline="1149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22" baseline="11494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100" spc="1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1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11494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2175" baseline="1149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89" baseline="11494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5134" y="5385306"/>
            <a:ext cx="6826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187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4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22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41291" y="5401055"/>
            <a:ext cx="3276600" cy="12700"/>
          </a:xfrm>
          <a:custGeom>
            <a:avLst/>
            <a:gdLst/>
            <a:ahLst/>
            <a:cxnLst/>
            <a:rect l="l" t="t" r="r" b="b"/>
            <a:pathLst>
              <a:path w="3276600" h="12700">
                <a:moveTo>
                  <a:pt x="3276600" y="12192"/>
                </a:moveTo>
                <a:lnTo>
                  <a:pt x="0" y="12192"/>
                </a:lnTo>
                <a:lnTo>
                  <a:pt x="0" y="0"/>
                </a:lnTo>
                <a:lnTo>
                  <a:pt x="3276600" y="0"/>
                </a:lnTo>
                <a:lnTo>
                  <a:pt x="3276600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7196" y="5734006"/>
            <a:ext cx="8376920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13100"/>
              </a:lnSpc>
              <a:spcBef>
                <a:spcPts val="90"/>
              </a:spcBef>
            </a:pP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45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baseline="-15151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650" spc="240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45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650" spc="22" baseline="-15151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367" baseline="-15151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45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45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45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45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450" spc="-3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4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5848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5" dirty="0">
                <a:solidFill>
                  <a:srgbClr val="3F3F3F"/>
                </a:solidFill>
              </a:rPr>
              <a:t>Macro</a:t>
            </a:r>
            <a:r>
              <a:rPr sz="3950" spc="-125" dirty="0">
                <a:solidFill>
                  <a:srgbClr val="3F3F3F"/>
                </a:solidFill>
              </a:rPr>
              <a:t> </a:t>
            </a:r>
            <a:r>
              <a:rPr sz="3950" spc="-45" dirty="0">
                <a:solidFill>
                  <a:srgbClr val="3F3F3F"/>
                </a:solidFill>
              </a:rPr>
              <a:t>&amp;</a:t>
            </a:r>
            <a:r>
              <a:rPr sz="3950" spc="-120" dirty="0">
                <a:solidFill>
                  <a:srgbClr val="3F3F3F"/>
                </a:solidFill>
              </a:rPr>
              <a:t> </a:t>
            </a:r>
            <a:r>
              <a:rPr sz="3950" spc="-80" dirty="0">
                <a:solidFill>
                  <a:srgbClr val="3F3F3F"/>
                </a:solidFill>
              </a:rPr>
              <a:t>Weighted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F1-Score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529330" y="2793042"/>
            <a:ext cx="18834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𝑠𝑐𝑜𝑟𝑒_𝑝𝑜𝑠𝑖𝑡𝑖𝑣𝑒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1184" y="2628427"/>
            <a:ext cx="31730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∗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𝑃𝑟𝑒𝑐𝑠𝑖𝑜𝑛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800" spc="28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∗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positve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9223" y="2950464"/>
            <a:ext cx="3107690" cy="13970"/>
          </a:xfrm>
          <a:custGeom>
            <a:avLst/>
            <a:gdLst/>
            <a:ahLst/>
            <a:cxnLst/>
            <a:rect l="l" t="t" r="r" b="b"/>
            <a:pathLst>
              <a:path w="3107690" h="13969">
                <a:moveTo>
                  <a:pt x="3107436" y="13716"/>
                </a:moveTo>
                <a:lnTo>
                  <a:pt x="0" y="13716"/>
                </a:lnTo>
                <a:lnTo>
                  <a:pt x="0" y="0"/>
                </a:lnTo>
                <a:lnTo>
                  <a:pt x="3107436" y="0"/>
                </a:lnTo>
                <a:lnTo>
                  <a:pt x="310743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1273" y="3423980"/>
            <a:ext cx="196151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𝑠𝑐𝑜𝑟𝑒_𝑛𝑒𝑔𝑎𝑡𝑖𝑣𝑒</a:t>
            </a:r>
            <a:r>
              <a:rPr sz="1650" spc="7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6624" y="2860983"/>
            <a:ext cx="3379470" cy="675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675"/>
              </a:spcBef>
            </a:pPr>
            <a:r>
              <a:rPr sz="1650" spc="40" dirty="0">
                <a:solidFill>
                  <a:srgbClr val="3F3F3F"/>
                </a:solidFill>
                <a:latin typeface="Cambria Math"/>
                <a:cs typeface="Cambria Math"/>
              </a:rPr>
              <a:t>𝑃𝑟𝑒𝑐𝑠𝑖𝑜𝑛</a:t>
            </a:r>
            <a:r>
              <a:rPr sz="1800" spc="60" baseline="-16203" dirty="0">
                <a:solidFill>
                  <a:srgbClr val="3F3F3F"/>
                </a:solidFill>
                <a:latin typeface="Cambria Math"/>
                <a:cs typeface="Cambria Math"/>
              </a:rPr>
              <a:t>positive</a:t>
            </a:r>
            <a:r>
              <a:rPr sz="1800" spc="28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4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800" spc="67" baseline="-16203" dirty="0">
                <a:solidFill>
                  <a:srgbClr val="3F3F3F"/>
                </a:solidFill>
                <a:latin typeface="Cambria Math"/>
                <a:cs typeface="Cambria Math"/>
              </a:rPr>
              <a:t>positve</a:t>
            </a:r>
            <a:endParaRPr sz="1800" baseline="-16203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∗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𝑃𝑟𝑒𝑐𝑠𝑖𝑜𝑛</a:t>
            </a:r>
            <a:r>
              <a:rPr sz="1800" spc="82" baseline="-16203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r>
              <a:rPr sz="1800" spc="262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∗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6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800" spc="97" baseline="-16203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endParaRPr sz="1800" baseline="-16203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41" y="3564154"/>
            <a:ext cx="2428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spc="55" dirty="0">
                <a:solidFill>
                  <a:srgbClr val="3F3F3F"/>
                </a:solidFill>
                <a:latin typeface="Cambria Math"/>
                <a:cs typeface="Cambria Math"/>
              </a:rPr>
              <a:t>𝑃𝑟𝑒𝑐𝑠𝑖𝑜𝑛</a:t>
            </a:r>
            <a:r>
              <a:rPr sz="1800" spc="82" baseline="-16203" dirty="0">
                <a:solidFill>
                  <a:srgbClr val="3F3F3F"/>
                </a:solidFill>
                <a:latin typeface="Cambria Math"/>
                <a:cs typeface="Cambria Math"/>
              </a:rPr>
              <a:t>negative</a:t>
            </a:r>
            <a:r>
              <a:rPr sz="1800" spc="25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4223" y="3663182"/>
            <a:ext cx="69596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114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200" spc="6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200" spc="200" dirty="0">
                <a:solidFill>
                  <a:srgbClr val="3F3F3F"/>
                </a:solidFill>
                <a:latin typeface="Cambria Math"/>
                <a:cs typeface="Cambria Math"/>
              </a:rPr>
              <a:t>g</a:t>
            </a:r>
            <a:r>
              <a:rPr sz="120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200" spc="11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200" spc="8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200" spc="70" dirty="0">
                <a:solidFill>
                  <a:srgbClr val="3F3F3F"/>
                </a:solidFill>
                <a:latin typeface="Cambria Math"/>
                <a:cs typeface="Cambria Math"/>
              </a:rPr>
              <a:t>ve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07408" y="3581400"/>
            <a:ext cx="3287395" cy="13970"/>
          </a:xfrm>
          <a:custGeom>
            <a:avLst/>
            <a:gdLst/>
            <a:ahLst/>
            <a:cxnLst/>
            <a:rect l="l" t="t" r="r" b="b"/>
            <a:pathLst>
              <a:path w="3287395" h="13970">
                <a:moveTo>
                  <a:pt x="3287268" y="13716"/>
                </a:moveTo>
                <a:lnTo>
                  <a:pt x="0" y="13716"/>
                </a:lnTo>
                <a:lnTo>
                  <a:pt x="0" y="0"/>
                </a:lnTo>
                <a:lnTo>
                  <a:pt x="3287268" y="0"/>
                </a:lnTo>
                <a:lnTo>
                  <a:pt x="328726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336" y="4458701"/>
            <a:ext cx="16973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𝑀𝑎𝑐𝑟𝑜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 𝐹1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9075" y="4300248"/>
            <a:ext cx="36391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𝑠𝑐𝑜𝑟𝑒_𝑝𝑜𝑠𝑖𝑡𝑖𝑣𝑒</a:t>
            </a:r>
            <a:r>
              <a:rPr sz="165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𝑠𝑐𝑜𝑟𝑒_𝑛𝑒𝑔𝑎𝑡𝑖𝑣𝑒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8634" y="4598978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1752" y="4616196"/>
            <a:ext cx="3615054" cy="13970"/>
          </a:xfrm>
          <a:custGeom>
            <a:avLst/>
            <a:gdLst/>
            <a:ahLst/>
            <a:cxnLst/>
            <a:rect l="l" t="t" r="r" b="b"/>
            <a:pathLst>
              <a:path w="3615054" h="13970">
                <a:moveTo>
                  <a:pt x="3614928" y="13715"/>
                </a:moveTo>
                <a:lnTo>
                  <a:pt x="0" y="13715"/>
                </a:lnTo>
                <a:lnTo>
                  <a:pt x="0" y="0"/>
                </a:lnTo>
                <a:lnTo>
                  <a:pt x="3614928" y="0"/>
                </a:lnTo>
                <a:lnTo>
                  <a:pt x="3614928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9418" y="4844308"/>
            <a:ext cx="6748780" cy="43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0590">
              <a:lnSpc>
                <a:spcPts val="1614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7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𝑠𝑐𝑜𝑟𝑒_𝑝𝑜𝑠𝑖𝑡𝑖𝑣𝑒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254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×</a:t>
            </a:r>
            <a:r>
              <a:rPr sz="1650" spc="-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𝐹1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𝑠𝑐𝑜𝑟𝑒_𝑛𝑒𝑔𝑎𝑡𝑖𝑣𝑒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1614"/>
              </a:lnSpc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𝑊𝑒𝑖𝑔ℎ𝑡𝑒𝑑</a:t>
            </a:r>
            <a:r>
              <a:rPr sz="16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6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291" y="5160264"/>
            <a:ext cx="4531360" cy="13970"/>
          </a:xfrm>
          <a:custGeom>
            <a:avLst/>
            <a:gdLst/>
            <a:ahLst/>
            <a:cxnLst/>
            <a:rect l="l" t="t" r="r" b="b"/>
            <a:pathLst>
              <a:path w="4531359" h="13970">
                <a:moveTo>
                  <a:pt x="4530851" y="13716"/>
                </a:moveTo>
                <a:lnTo>
                  <a:pt x="0" y="13716"/>
                </a:lnTo>
                <a:lnTo>
                  <a:pt x="0" y="0"/>
                </a:lnTo>
                <a:lnTo>
                  <a:pt x="4530851" y="0"/>
                </a:lnTo>
                <a:lnTo>
                  <a:pt x="4530851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7127" y="4999229"/>
            <a:ext cx="8377555" cy="109410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4917440">
              <a:lnSpc>
                <a:spcPct val="100000"/>
              </a:lnSpc>
              <a:spcBef>
                <a:spcPts val="123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09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65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800" baseline="-16203">
              <a:latin typeface="Cambria Math"/>
              <a:cs typeface="Cambria Math"/>
            </a:endParaRPr>
          </a:p>
          <a:p>
            <a:pPr marL="38100" marR="30480">
              <a:lnSpc>
                <a:spcPct val="109700"/>
              </a:lnSpc>
              <a:spcBef>
                <a:spcPts val="950"/>
              </a:spcBef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baseline="-16203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800" spc="240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support</a:t>
            </a:r>
            <a:r>
              <a:rPr sz="165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examples</a:t>
            </a:r>
            <a:r>
              <a:rPr sz="165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</a:t>
            </a:r>
            <a:r>
              <a:rPr sz="165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65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15" dirty="0">
                <a:solidFill>
                  <a:srgbClr val="3F3F3F"/>
                </a:solidFill>
                <a:latin typeface="Cambria Math"/>
                <a:cs typeface="Cambria Math"/>
              </a:rPr>
              <a:t>𝑛</a:t>
            </a:r>
            <a:r>
              <a:rPr sz="1800" spc="22" baseline="-16203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800" spc="179" baseline="-16203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support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examples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38296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0" dirty="0">
                <a:solidFill>
                  <a:srgbClr val="3F3F3F"/>
                </a:solidFill>
              </a:rPr>
              <a:t>Nu</a:t>
            </a:r>
            <a:r>
              <a:rPr sz="3950" spc="-70" dirty="0">
                <a:solidFill>
                  <a:srgbClr val="3F3F3F"/>
                </a:solidFill>
              </a:rPr>
              <a:t>m</a:t>
            </a:r>
            <a:r>
              <a:rPr sz="3950" spc="-30" dirty="0">
                <a:solidFill>
                  <a:srgbClr val="3F3F3F"/>
                </a:solidFill>
              </a:rPr>
              <a:t>e</a:t>
            </a:r>
            <a:r>
              <a:rPr sz="3950" spc="-75" dirty="0">
                <a:solidFill>
                  <a:srgbClr val="3F3F3F"/>
                </a:solidFill>
              </a:rPr>
              <a:t>r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75" dirty="0">
                <a:solidFill>
                  <a:srgbClr val="3F3F3F"/>
                </a:solidFill>
              </a:rPr>
              <a:t>a</a:t>
            </a:r>
            <a:r>
              <a:rPr sz="3950" spc="-35" dirty="0">
                <a:solidFill>
                  <a:srgbClr val="3F3F3F"/>
                </a:solidFill>
              </a:rPr>
              <a:t>l</a:t>
            </a:r>
            <a:r>
              <a:rPr sz="3950" spc="-105" dirty="0">
                <a:solidFill>
                  <a:srgbClr val="3F3F3F"/>
                </a:solidFill>
              </a:rPr>
              <a:t> </a:t>
            </a:r>
            <a:r>
              <a:rPr sz="3950" spc="-30" dirty="0">
                <a:solidFill>
                  <a:srgbClr val="3F3F3F"/>
                </a:solidFill>
              </a:rPr>
              <a:t>E</a:t>
            </a:r>
            <a:r>
              <a:rPr sz="3950" spc="-170" dirty="0">
                <a:solidFill>
                  <a:srgbClr val="3F3F3F"/>
                </a:solidFill>
              </a:rPr>
              <a:t>x</a:t>
            </a:r>
            <a:r>
              <a:rPr sz="3950" spc="-75" dirty="0">
                <a:solidFill>
                  <a:srgbClr val="3F3F3F"/>
                </a:solidFill>
              </a:rPr>
              <a:t>a</a:t>
            </a:r>
            <a:r>
              <a:rPr sz="3950" spc="-70" dirty="0">
                <a:solidFill>
                  <a:srgbClr val="3F3F3F"/>
                </a:solidFill>
              </a:rPr>
              <a:t>m</a:t>
            </a:r>
            <a:r>
              <a:rPr sz="3950" spc="-60" dirty="0">
                <a:solidFill>
                  <a:srgbClr val="3F3F3F"/>
                </a:solidFill>
              </a:rPr>
              <a:t>p</a:t>
            </a:r>
            <a:r>
              <a:rPr sz="3950" spc="-80" dirty="0">
                <a:solidFill>
                  <a:srgbClr val="3F3F3F"/>
                </a:solidFill>
              </a:rPr>
              <a:t>l</a:t>
            </a:r>
            <a:r>
              <a:rPr sz="3950" spc="-10" dirty="0">
                <a:solidFill>
                  <a:srgbClr val="3F3F3F"/>
                </a:solidFill>
              </a:rPr>
              <a:t>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4049" y="2453093"/>
            <a:ext cx="3961129" cy="22402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40"/>
              </a:spcBef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confusion</a:t>
            </a:r>
            <a:r>
              <a:rPr sz="19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matrix,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compute</a:t>
            </a:r>
            <a:endParaRPr sz="195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95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Accuracy</a:t>
            </a:r>
            <a:endParaRPr sz="1950">
              <a:latin typeface="Times New Roman"/>
              <a:cs typeface="Times New Roman"/>
            </a:endParaRPr>
          </a:p>
          <a:p>
            <a:pPr marL="390525" marR="187960" indent="-378460">
              <a:lnSpc>
                <a:spcPts val="2150"/>
              </a:lnSpc>
              <a:spcBef>
                <a:spcPts val="117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Precision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for each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Macro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Weighted</a:t>
            </a:r>
            <a:r>
              <a:rPr sz="195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endParaRPr sz="1950">
              <a:latin typeface="Times New Roman"/>
              <a:cs typeface="Times New Roman"/>
            </a:endParaRPr>
          </a:p>
          <a:p>
            <a:pPr marL="390525" marR="5080" indent="-378460">
              <a:lnSpc>
                <a:spcPts val="2140"/>
              </a:lnSpc>
              <a:spcBef>
                <a:spcPts val="114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Recall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each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class,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Macro Recall </a:t>
            </a:r>
            <a:r>
              <a:rPr sz="1950" spc="-4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95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Weighted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Recall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055" y="2819400"/>
            <a:ext cx="4132922" cy="26532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56026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0" dirty="0">
                <a:solidFill>
                  <a:srgbClr val="3F3F3F"/>
                </a:solidFill>
              </a:rPr>
              <a:t>Numerical</a:t>
            </a:r>
            <a:r>
              <a:rPr sz="3950" spc="-160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Example-Solution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31563" y="2475677"/>
            <a:ext cx="2413000" cy="488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2175" spc="22" baseline="-34482" dirty="0">
                <a:solidFill>
                  <a:srgbClr val="3F3F3F"/>
                </a:solidFill>
                <a:latin typeface="Cambria Math"/>
                <a:cs typeface="Cambria Math"/>
              </a:rPr>
              <a:t>𝐴𝑐𝑐𝑢𝑟𝑎𝑐𝑦</a:t>
            </a:r>
            <a:r>
              <a:rPr sz="2175" spc="120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50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Correct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Prediciton</a:t>
            </a:r>
            <a:endParaRPr sz="1100">
              <a:latin typeface="Cambria Math"/>
              <a:cs typeface="Cambria Math"/>
            </a:endParaRPr>
          </a:p>
          <a:p>
            <a:pPr marL="1130300">
              <a:lnSpc>
                <a:spcPct val="100000"/>
              </a:lnSpc>
              <a:spcBef>
                <a:spcPts val="229"/>
              </a:spcBef>
            </a:pP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Total</a:t>
            </a:r>
            <a:r>
              <a:rPr sz="1100" spc="-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Predicitons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775" y="2767583"/>
            <a:ext cx="1274445" cy="12700"/>
          </a:xfrm>
          <a:custGeom>
            <a:avLst/>
            <a:gdLst/>
            <a:ahLst/>
            <a:cxnLst/>
            <a:rect l="l" t="t" r="r" b="b"/>
            <a:pathLst>
              <a:path w="1274445" h="12700">
                <a:moveTo>
                  <a:pt x="1274064" y="12191"/>
                </a:moveTo>
                <a:lnTo>
                  <a:pt x="0" y="12191"/>
                </a:lnTo>
                <a:lnTo>
                  <a:pt x="0" y="0"/>
                </a:lnTo>
                <a:lnTo>
                  <a:pt x="1274064" y="0"/>
                </a:lnTo>
                <a:lnTo>
                  <a:pt x="1274064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9663" y="3062780"/>
            <a:ext cx="1670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37" y="3001808"/>
            <a:ext cx="46545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5004" y="3203448"/>
            <a:ext cx="1515110" cy="12700"/>
          </a:xfrm>
          <a:custGeom>
            <a:avLst/>
            <a:gdLst/>
            <a:ahLst/>
            <a:cxnLst/>
            <a:rect l="l" t="t" r="r" b="b"/>
            <a:pathLst>
              <a:path w="1515110" h="12700">
                <a:moveTo>
                  <a:pt x="1514855" y="12191"/>
                </a:moveTo>
                <a:lnTo>
                  <a:pt x="0" y="12191"/>
                </a:lnTo>
                <a:lnTo>
                  <a:pt x="0" y="0"/>
                </a:lnTo>
                <a:lnTo>
                  <a:pt x="1514855" y="0"/>
                </a:lnTo>
                <a:lnTo>
                  <a:pt x="151485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3822" y="3207533"/>
            <a:ext cx="194818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74189" algn="l"/>
              </a:tabLst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00" spc="-4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3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00" spc="-4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4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25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6748" y="3203448"/>
            <a:ext cx="160020" cy="12700"/>
          </a:xfrm>
          <a:custGeom>
            <a:avLst/>
            <a:gdLst/>
            <a:ahLst/>
            <a:cxnLst/>
            <a:rect l="l" t="t" r="r" b="b"/>
            <a:pathLst>
              <a:path w="160019" h="12700">
                <a:moveTo>
                  <a:pt x="160019" y="12191"/>
                </a:moveTo>
                <a:lnTo>
                  <a:pt x="0" y="12191"/>
                </a:lnTo>
                <a:lnTo>
                  <a:pt x="0" y="0"/>
                </a:lnTo>
                <a:lnTo>
                  <a:pt x="160019" y="0"/>
                </a:lnTo>
                <a:lnTo>
                  <a:pt x="160019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05102" y="3062780"/>
            <a:ext cx="10560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30" baseline="45454" dirty="0">
                <a:solidFill>
                  <a:srgbClr val="3F3F3F"/>
                </a:solidFill>
                <a:latin typeface="Cambria Math"/>
                <a:cs typeface="Cambria Math"/>
              </a:rPr>
              <a:t>12</a:t>
            </a:r>
            <a:r>
              <a:rPr sz="1650" spc="209" baseline="454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48%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4475" y="3640835"/>
            <a:ext cx="1126490" cy="12700"/>
          </a:xfrm>
          <a:custGeom>
            <a:avLst/>
            <a:gdLst/>
            <a:ahLst/>
            <a:cxnLst/>
            <a:rect l="l" t="t" r="r" b="b"/>
            <a:pathLst>
              <a:path w="1126489" h="12700">
                <a:moveTo>
                  <a:pt x="1126235" y="12191"/>
                </a:moveTo>
                <a:lnTo>
                  <a:pt x="0" y="12191"/>
                </a:lnTo>
                <a:lnTo>
                  <a:pt x="0" y="0"/>
                </a:lnTo>
                <a:lnTo>
                  <a:pt x="1126235" y="0"/>
                </a:lnTo>
                <a:lnTo>
                  <a:pt x="1126235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3640835"/>
            <a:ext cx="439420" cy="12700"/>
          </a:xfrm>
          <a:custGeom>
            <a:avLst/>
            <a:gdLst/>
            <a:ahLst/>
            <a:cxnLst/>
            <a:rect l="l" t="t" r="r" b="b"/>
            <a:pathLst>
              <a:path w="439420" h="12700">
                <a:moveTo>
                  <a:pt x="438911" y="12191"/>
                </a:moveTo>
                <a:lnTo>
                  <a:pt x="0" y="12191"/>
                </a:lnTo>
                <a:lnTo>
                  <a:pt x="0" y="0"/>
                </a:lnTo>
                <a:lnTo>
                  <a:pt x="438911" y="0"/>
                </a:lnTo>
                <a:lnTo>
                  <a:pt x="43891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1563" y="3388903"/>
            <a:ext cx="35699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2907030" algn="l"/>
                <a:tab pos="3451225" algn="l"/>
              </a:tabLst>
            </a:pPr>
            <a:r>
              <a:rPr sz="2175" spc="15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𝑃𝑟𝑒𝑐𝑖𝑠𝑜𝑛</a:t>
            </a:r>
            <a:r>
              <a:rPr sz="2175" spc="5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22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𝑐𝑎𝑡</a:t>
            </a:r>
            <a:r>
              <a:rPr sz="2175" spc="18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5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Correct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105" dirty="0">
                <a:solidFill>
                  <a:srgbClr val="3F3F3F"/>
                </a:solidFill>
                <a:latin typeface="Cambria Math"/>
                <a:cs typeface="Cambria Math"/>
              </a:rPr>
              <a:t>cat</a:t>
            </a:r>
            <a:r>
              <a:rPr sz="11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pred</a:t>
            </a:r>
            <a:r>
              <a:rPr sz="1100" spc="20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4	4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9554" y="3644920"/>
            <a:ext cx="216789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09370" algn="l"/>
                <a:tab pos="1993264" algn="l"/>
              </a:tabLst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5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00" spc="10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1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00" spc="10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00" spc="10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5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1876" y="3640835"/>
            <a:ext cx="160020" cy="12700"/>
          </a:xfrm>
          <a:custGeom>
            <a:avLst/>
            <a:gdLst/>
            <a:ahLst/>
            <a:cxnLst/>
            <a:rect l="l" t="t" r="r" b="b"/>
            <a:pathLst>
              <a:path w="160020" h="12700">
                <a:moveTo>
                  <a:pt x="160020" y="12191"/>
                </a:moveTo>
                <a:lnTo>
                  <a:pt x="0" y="12191"/>
                </a:lnTo>
                <a:lnTo>
                  <a:pt x="0" y="0"/>
                </a:lnTo>
                <a:lnTo>
                  <a:pt x="160020" y="0"/>
                </a:lnTo>
                <a:lnTo>
                  <a:pt x="160020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37121" y="3500156"/>
            <a:ext cx="979169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9100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	=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 0.31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9415" y="4111299"/>
            <a:ext cx="10617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Total</a:t>
            </a:r>
            <a:r>
              <a:rPr sz="1100" spc="-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130" dirty="0">
                <a:solidFill>
                  <a:srgbClr val="3F3F3F"/>
                </a:solidFill>
                <a:latin typeface="Cambria Math"/>
                <a:cs typeface="Cambria Math"/>
              </a:rPr>
              <a:t>fish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pred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4392" y="4107179"/>
            <a:ext cx="1193800" cy="12700"/>
          </a:xfrm>
          <a:custGeom>
            <a:avLst/>
            <a:gdLst/>
            <a:ahLst/>
            <a:cxnLst/>
            <a:rect l="l" t="t" r="r" b="b"/>
            <a:pathLst>
              <a:path w="1193800" h="12700">
                <a:moveTo>
                  <a:pt x="1193291" y="12191"/>
                </a:moveTo>
                <a:lnTo>
                  <a:pt x="0" y="12191"/>
                </a:lnTo>
                <a:lnTo>
                  <a:pt x="0" y="0"/>
                </a:lnTo>
                <a:lnTo>
                  <a:pt x="1193291" y="0"/>
                </a:lnTo>
                <a:lnTo>
                  <a:pt x="119329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3047" y="4107179"/>
            <a:ext cx="439420" cy="12700"/>
          </a:xfrm>
          <a:custGeom>
            <a:avLst/>
            <a:gdLst/>
            <a:ahLst/>
            <a:cxnLst/>
            <a:rect l="l" t="t" r="r" b="b"/>
            <a:pathLst>
              <a:path w="439420" h="12700">
                <a:moveTo>
                  <a:pt x="438911" y="12191"/>
                </a:moveTo>
                <a:lnTo>
                  <a:pt x="0" y="12191"/>
                </a:lnTo>
                <a:lnTo>
                  <a:pt x="0" y="0"/>
                </a:lnTo>
                <a:lnTo>
                  <a:pt x="438911" y="0"/>
                </a:lnTo>
                <a:lnTo>
                  <a:pt x="43891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1563" y="3855273"/>
            <a:ext cx="368744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062605" algn="l"/>
                <a:tab pos="3568700" algn="l"/>
              </a:tabLst>
            </a:pPr>
            <a:r>
              <a:rPr sz="2175" spc="15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𝑃𝑟𝑒𝑐𝑖𝑠𝑜𝑛</a:t>
            </a:r>
            <a:r>
              <a:rPr sz="2175" spc="5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22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𝑓𝑖𝑠ℎ</a:t>
            </a:r>
            <a:r>
              <a:rPr sz="2175" spc="21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4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Correct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125" dirty="0">
                <a:solidFill>
                  <a:srgbClr val="3F3F3F"/>
                </a:solidFill>
                <a:latin typeface="Cambria Math"/>
                <a:cs typeface="Cambria Math"/>
              </a:rPr>
              <a:t>fish</a:t>
            </a:r>
            <a:r>
              <a:rPr sz="110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pred</a:t>
            </a:r>
            <a:r>
              <a:rPr sz="1100" spc="2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	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01889" y="4111299"/>
            <a:ext cx="7918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4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98847" y="4107179"/>
            <a:ext cx="79375" cy="12700"/>
          </a:xfrm>
          <a:custGeom>
            <a:avLst/>
            <a:gdLst/>
            <a:ahLst/>
            <a:cxnLst/>
            <a:rect l="l" t="t" r="r" b="b"/>
            <a:pathLst>
              <a:path w="79375" h="12700">
                <a:moveTo>
                  <a:pt x="79248" y="12191"/>
                </a:moveTo>
                <a:lnTo>
                  <a:pt x="0" y="12191"/>
                </a:lnTo>
                <a:lnTo>
                  <a:pt x="0" y="0"/>
                </a:lnTo>
                <a:lnTo>
                  <a:pt x="79248" y="0"/>
                </a:lnTo>
                <a:lnTo>
                  <a:pt x="79248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92602" y="3966507"/>
            <a:ext cx="9004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8455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	=</a:t>
            </a:r>
            <a:r>
              <a:rPr sz="145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0.66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24100" y="4570476"/>
            <a:ext cx="1158240" cy="12700"/>
          </a:xfrm>
          <a:custGeom>
            <a:avLst/>
            <a:gdLst/>
            <a:ahLst/>
            <a:cxnLst/>
            <a:rect l="l" t="t" r="r" b="b"/>
            <a:pathLst>
              <a:path w="1158239" h="12700">
                <a:moveTo>
                  <a:pt x="1158240" y="12191"/>
                </a:moveTo>
                <a:lnTo>
                  <a:pt x="0" y="12191"/>
                </a:lnTo>
                <a:lnTo>
                  <a:pt x="0" y="0"/>
                </a:lnTo>
                <a:lnTo>
                  <a:pt x="1158240" y="0"/>
                </a:lnTo>
                <a:lnTo>
                  <a:pt x="1158240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7703" y="4570476"/>
            <a:ext cx="439420" cy="12700"/>
          </a:xfrm>
          <a:custGeom>
            <a:avLst/>
            <a:gdLst/>
            <a:ahLst/>
            <a:cxnLst/>
            <a:rect l="l" t="t" r="r" b="b"/>
            <a:pathLst>
              <a:path w="439420" h="12700">
                <a:moveTo>
                  <a:pt x="438912" y="12191"/>
                </a:moveTo>
                <a:lnTo>
                  <a:pt x="0" y="12191"/>
                </a:lnTo>
                <a:lnTo>
                  <a:pt x="0" y="0"/>
                </a:lnTo>
                <a:lnTo>
                  <a:pt x="438912" y="0"/>
                </a:lnTo>
                <a:lnTo>
                  <a:pt x="438912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1563" y="4318545"/>
            <a:ext cx="360235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2976880" algn="l"/>
                <a:tab pos="3482975" algn="l"/>
              </a:tabLst>
            </a:pPr>
            <a:r>
              <a:rPr sz="2175" spc="15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𝑃𝑟𝑒𝑐𝑖𝑠𝑜𝑛</a:t>
            </a:r>
            <a:r>
              <a:rPr sz="2175" spc="5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0" baseline="-34482" dirty="0">
                <a:solidFill>
                  <a:srgbClr val="3F3F3F"/>
                </a:solidFill>
                <a:latin typeface="Cambria Math"/>
                <a:cs typeface="Cambria Math"/>
              </a:rPr>
              <a:t>ℎ𝑒𝑛</a:t>
            </a:r>
            <a:r>
              <a:rPr sz="2175" spc="165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57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Correct</a:t>
            </a:r>
            <a:r>
              <a:rPr sz="110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0" dirty="0">
                <a:solidFill>
                  <a:srgbClr val="3F3F3F"/>
                </a:solidFill>
                <a:latin typeface="Cambria Math"/>
                <a:cs typeface="Cambria Math"/>
              </a:rPr>
              <a:t>hen</a:t>
            </a:r>
            <a:r>
              <a:rPr sz="1100" spc="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pred</a:t>
            </a:r>
            <a:r>
              <a:rPr sz="1100" spc="1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6	6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9169" y="4574613"/>
            <a:ext cx="211709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39850" algn="l"/>
                <a:tab pos="2026920" algn="l"/>
              </a:tabLst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5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00" spc="10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1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65" dirty="0">
                <a:solidFill>
                  <a:srgbClr val="3F3F3F"/>
                </a:solidFill>
                <a:latin typeface="Cambria Math"/>
                <a:cs typeface="Cambria Math"/>
              </a:rPr>
              <a:t>h</a:t>
            </a:r>
            <a:r>
              <a:rPr sz="1100" spc="4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7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00" spc="10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5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00" spc="-3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-10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13503" y="4570476"/>
            <a:ext cx="79375" cy="12700"/>
          </a:xfrm>
          <a:custGeom>
            <a:avLst/>
            <a:gdLst/>
            <a:ahLst/>
            <a:cxnLst/>
            <a:rect l="l" t="t" r="r" b="b"/>
            <a:pathLst>
              <a:path w="79375" h="12700">
                <a:moveTo>
                  <a:pt x="79248" y="12191"/>
                </a:moveTo>
                <a:lnTo>
                  <a:pt x="0" y="12191"/>
                </a:lnTo>
                <a:lnTo>
                  <a:pt x="0" y="0"/>
                </a:lnTo>
                <a:lnTo>
                  <a:pt x="79248" y="0"/>
                </a:lnTo>
                <a:lnTo>
                  <a:pt x="79248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08818" y="4429813"/>
            <a:ext cx="8985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8455" algn="l"/>
              </a:tabLst>
            </a:pP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	=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 0.66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71896" y="5033314"/>
            <a:ext cx="10604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21280" y="5029200"/>
            <a:ext cx="1004569" cy="12700"/>
          </a:xfrm>
          <a:custGeom>
            <a:avLst/>
            <a:gdLst/>
            <a:ahLst/>
            <a:cxnLst/>
            <a:rect l="l" t="t" r="r" b="b"/>
            <a:pathLst>
              <a:path w="1004570" h="12700">
                <a:moveTo>
                  <a:pt x="1004316" y="12192"/>
                </a:moveTo>
                <a:lnTo>
                  <a:pt x="0" y="12192"/>
                </a:lnTo>
                <a:lnTo>
                  <a:pt x="0" y="0"/>
                </a:lnTo>
                <a:lnTo>
                  <a:pt x="1004316" y="0"/>
                </a:lnTo>
                <a:lnTo>
                  <a:pt x="1004316" y="12192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4263" y="4888506"/>
            <a:ext cx="33216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𝑀𝑎𝑐𝑟𝑜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0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1450" spc="1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7" baseline="45454" dirty="0">
                <a:solidFill>
                  <a:srgbClr val="3F3F3F"/>
                </a:solidFill>
                <a:latin typeface="Cambria Math"/>
                <a:cs typeface="Cambria Math"/>
              </a:rPr>
              <a:t>0.31+0.66+0.66</a:t>
            </a:r>
            <a:r>
              <a:rPr sz="1650" spc="240" baseline="45454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4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ambria Math"/>
                <a:cs typeface="Cambria Math"/>
              </a:rPr>
              <a:t>0.54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09316" y="5465064"/>
            <a:ext cx="1521460" cy="12700"/>
          </a:xfrm>
          <a:custGeom>
            <a:avLst/>
            <a:gdLst/>
            <a:ahLst/>
            <a:cxnLst/>
            <a:rect l="l" t="t" r="r" b="b"/>
            <a:pathLst>
              <a:path w="1521460" h="12700">
                <a:moveTo>
                  <a:pt x="1520951" y="12191"/>
                </a:moveTo>
                <a:lnTo>
                  <a:pt x="0" y="12191"/>
                </a:lnTo>
                <a:lnTo>
                  <a:pt x="0" y="0"/>
                </a:lnTo>
                <a:lnTo>
                  <a:pt x="1520951" y="0"/>
                </a:lnTo>
                <a:lnTo>
                  <a:pt x="152095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7155" y="5465064"/>
            <a:ext cx="268605" cy="12700"/>
          </a:xfrm>
          <a:custGeom>
            <a:avLst/>
            <a:gdLst/>
            <a:ahLst/>
            <a:cxnLst/>
            <a:rect l="l" t="t" r="r" b="b"/>
            <a:pathLst>
              <a:path w="268604" h="12700">
                <a:moveTo>
                  <a:pt x="268224" y="12191"/>
                </a:moveTo>
                <a:lnTo>
                  <a:pt x="0" y="12191"/>
                </a:lnTo>
                <a:lnTo>
                  <a:pt x="0" y="0"/>
                </a:lnTo>
                <a:lnTo>
                  <a:pt x="268224" y="0"/>
                </a:lnTo>
                <a:lnTo>
                  <a:pt x="268224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1563" y="5173274"/>
            <a:ext cx="4667250" cy="488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2175" spc="22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𝑊𝑒𝑖𝑔ℎ𝑡𝑒𝑑</a:t>
            </a:r>
            <a:r>
              <a:rPr sz="2175" spc="5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15" baseline="-34482" dirty="0">
                <a:solidFill>
                  <a:srgbClr val="3F3F3F"/>
                </a:solidFill>
                <a:latin typeface="Cambria Math"/>
                <a:cs typeface="Cambria Math"/>
              </a:rPr>
              <a:t>𝑃𝑟𝑒𝑐𝑖𝑠𝑖𝑜𝑛</a:t>
            </a:r>
            <a:r>
              <a:rPr sz="2175" spc="195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4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5" dirty="0">
                <a:solidFill>
                  <a:srgbClr val="3F3F3F"/>
                </a:solidFill>
                <a:latin typeface="Cambria Math"/>
                <a:cs typeface="Cambria Math"/>
              </a:rPr>
              <a:t>6∗0.31+1</a:t>
            </a:r>
            <a:r>
              <a:rPr sz="1100" spc="1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∗0.66+9∗0.66</a:t>
            </a:r>
            <a:r>
              <a:rPr sz="1100" spc="1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42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15" dirty="0">
                <a:solidFill>
                  <a:srgbClr val="3F3F3F"/>
                </a:solidFill>
                <a:latin typeface="Cambria Math"/>
                <a:cs typeface="Cambria Math"/>
              </a:rPr>
              <a:t>14.4</a:t>
            </a:r>
            <a:r>
              <a:rPr sz="1100" spc="1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7" baseline="-34482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175" spc="135" baseline="-34482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175" spc="30" baseline="-34482" dirty="0">
                <a:solidFill>
                  <a:srgbClr val="3F3F3F"/>
                </a:solidFill>
                <a:latin typeface="Cambria Math"/>
                <a:cs typeface="Cambria Math"/>
              </a:rPr>
              <a:t>0.58</a:t>
            </a:r>
            <a:endParaRPr sz="2175" baseline="-34482">
              <a:latin typeface="Cambria Math"/>
              <a:cs typeface="Cambria Math"/>
            </a:endParaRPr>
          </a:p>
          <a:p>
            <a:pPr marL="2658745">
              <a:lnSpc>
                <a:spcPct val="100000"/>
              </a:lnSpc>
              <a:spcBef>
                <a:spcPts val="229"/>
              </a:spcBef>
              <a:tabLst>
                <a:tab pos="3799840" algn="l"/>
              </a:tabLst>
            </a:pP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25	25</a:t>
            </a:r>
            <a:endParaRPr sz="1100">
              <a:latin typeface="Cambria Math"/>
              <a:cs typeface="Cambria Math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222" y="2819400"/>
            <a:ext cx="3563229" cy="26532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56026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0" dirty="0">
                <a:solidFill>
                  <a:srgbClr val="3F3F3F"/>
                </a:solidFill>
              </a:rPr>
              <a:t>Numerical</a:t>
            </a:r>
            <a:r>
              <a:rPr sz="3950" spc="-160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Example-Solution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69948" y="2622256"/>
            <a:ext cx="11188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𝑐𝑎𝑡</a:t>
            </a:r>
            <a:r>
              <a:rPr sz="1550" spc="7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0551" y="2770632"/>
            <a:ext cx="1590040" cy="13970"/>
          </a:xfrm>
          <a:custGeom>
            <a:avLst/>
            <a:gdLst/>
            <a:ahLst/>
            <a:cxnLst/>
            <a:rect l="l" t="t" r="r" b="b"/>
            <a:pathLst>
              <a:path w="1590039" h="13969">
                <a:moveTo>
                  <a:pt x="1589532" y="13716"/>
                </a:moveTo>
                <a:lnTo>
                  <a:pt x="0" y="13716"/>
                </a:lnTo>
                <a:lnTo>
                  <a:pt x="0" y="0"/>
                </a:lnTo>
                <a:lnTo>
                  <a:pt x="1589532" y="0"/>
                </a:lnTo>
                <a:lnTo>
                  <a:pt x="1589532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0520" y="2558264"/>
            <a:ext cx="19469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8485" algn="l"/>
              </a:tabLst>
            </a:pP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rr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9164" y="2770632"/>
            <a:ext cx="463550" cy="13970"/>
          </a:xfrm>
          <a:custGeom>
            <a:avLst/>
            <a:gdLst/>
            <a:ahLst/>
            <a:cxnLst/>
            <a:rect l="l" t="t" r="r" b="b"/>
            <a:pathLst>
              <a:path w="463550" h="13969">
                <a:moveTo>
                  <a:pt x="463295" y="13716"/>
                </a:moveTo>
                <a:lnTo>
                  <a:pt x="0" y="13716"/>
                </a:lnTo>
                <a:lnTo>
                  <a:pt x="0" y="0"/>
                </a:lnTo>
                <a:lnTo>
                  <a:pt x="463295" y="0"/>
                </a:lnTo>
                <a:lnTo>
                  <a:pt x="46329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1905" y="2558264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9352" y="2776219"/>
            <a:ext cx="26828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1185" algn="l"/>
                <a:tab pos="2585085" algn="l"/>
              </a:tabLst>
            </a:pP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4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5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14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6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4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1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3064" y="2770632"/>
            <a:ext cx="83820" cy="13970"/>
          </a:xfrm>
          <a:custGeom>
            <a:avLst/>
            <a:gdLst/>
            <a:ahLst/>
            <a:cxnLst/>
            <a:rect l="l" t="t" r="r" b="b"/>
            <a:pathLst>
              <a:path w="83820" h="13969">
                <a:moveTo>
                  <a:pt x="83819" y="13716"/>
                </a:moveTo>
                <a:lnTo>
                  <a:pt x="0" y="13716"/>
                </a:lnTo>
                <a:lnTo>
                  <a:pt x="0" y="0"/>
                </a:lnTo>
                <a:lnTo>
                  <a:pt x="83819" y="0"/>
                </a:lnTo>
                <a:lnTo>
                  <a:pt x="8381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3778" y="2622256"/>
            <a:ext cx="16700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35965" algn="l"/>
                <a:tab pos="1078865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	=	=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0.66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571" y="3105440"/>
            <a:ext cx="117856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5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0" dirty="0">
                <a:solidFill>
                  <a:srgbClr val="3F3F3F"/>
                </a:solidFill>
                <a:latin typeface="Cambria Math"/>
                <a:cs typeface="Cambria Math"/>
              </a:rPr>
              <a:t>𝑓𝑖𝑠ℎ</a:t>
            </a:r>
            <a:r>
              <a:rPr sz="1500" spc="6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8463" y="3249167"/>
            <a:ext cx="1621790" cy="12700"/>
          </a:xfrm>
          <a:custGeom>
            <a:avLst/>
            <a:gdLst/>
            <a:ahLst/>
            <a:cxnLst/>
            <a:rect l="l" t="t" r="r" b="b"/>
            <a:pathLst>
              <a:path w="1621789" h="12700">
                <a:moveTo>
                  <a:pt x="1621536" y="12191"/>
                </a:moveTo>
                <a:lnTo>
                  <a:pt x="0" y="12191"/>
                </a:lnTo>
                <a:lnTo>
                  <a:pt x="0" y="0"/>
                </a:lnTo>
                <a:lnTo>
                  <a:pt x="1621536" y="0"/>
                </a:lnTo>
                <a:lnTo>
                  <a:pt x="1621536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73897" y="3044424"/>
            <a:ext cx="19716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76425" algn="l"/>
              </a:tabLst>
            </a:pPr>
            <a:r>
              <a:rPr sz="1100" spc="45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00" spc="7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rr</a:t>
            </a:r>
            <a:r>
              <a:rPr sz="1100" spc="5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9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0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4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330" dirty="0">
                <a:solidFill>
                  <a:srgbClr val="3F3F3F"/>
                </a:solidFill>
                <a:latin typeface="Cambria Math"/>
                <a:cs typeface="Cambria Math"/>
              </a:rPr>
              <a:t>f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h</a:t>
            </a:r>
            <a:r>
              <a:rPr sz="110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0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100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62984" y="3249167"/>
            <a:ext cx="454659" cy="12700"/>
          </a:xfrm>
          <a:custGeom>
            <a:avLst/>
            <a:gdLst/>
            <a:ahLst/>
            <a:cxnLst/>
            <a:rect l="l" t="t" r="r" b="b"/>
            <a:pathLst>
              <a:path w="454660" h="12700">
                <a:moveTo>
                  <a:pt x="454151" y="12191"/>
                </a:moveTo>
                <a:lnTo>
                  <a:pt x="0" y="12191"/>
                </a:lnTo>
                <a:lnTo>
                  <a:pt x="0" y="0"/>
                </a:lnTo>
                <a:lnTo>
                  <a:pt x="454151" y="0"/>
                </a:lnTo>
                <a:lnTo>
                  <a:pt x="454151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00063" y="3044424"/>
            <a:ext cx="10795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7287" y="3254736"/>
            <a:ext cx="27717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86585" algn="l"/>
                <a:tab pos="2593975" algn="l"/>
              </a:tabLst>
            </a:pPr>
            <a:r>
              <a:rPr sz="1100" spc="2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7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00" spc="125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150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00" spc="9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8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00" spc="70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00" spc="12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65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0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330" dirty="0">
                <a:solidFill>
                  <a:srgbClr val="3F3F3F"/>
                </a:solidFill>
                <a:latin typeface="Cambria Math"/>
                <a:cs typeface="Cambria Math"/>
              </a:rPr>
              <a:t>f</a:t>
            </a:r>
            <a:r>
              <a:rPr sz="1100" spc="95" dirty="0">
                <a:solidFill>
                  <a:srgbClr val="3F3F3F"/>
                </a:solidFill>
                <a:latin typeface="Cambria Math"/>
                <a:cs typeface="Cambria Math"/>
              </a:rPr>
              <a:t>i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s</a:t>
            </a:r>
            <a:r>
              <a:rPr sz="1100" spc="85" dirty="0">
                <a:solidFill>
                  <a:srgbClr val="3F3F3F"/>
                </a:solidFill>
                <a:latin typeface="Cambria Math"/>
                <a:cs typeface="Cambria Math"/>
              </a:rPr>
              <a:t>h</a:t>
            </a:r>
            <a:r>
              <a:rPr sz="110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00" spc="90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00" spc="135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00" spc="60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00" spc="100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00" spc="-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spc="-1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2</a:t>
            </a:r>
            <a:r>
              <a:rPr sz="110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00" spc="35" dirty="0">
                <a:solidFill>
                  <a:srgbClr val="3F3F3F"/>
                </a:solidFill>
                <a:latin typeface="Cambria Math"/>
                <a:cs typeface="Cambria Math"/>
              </a:rPr>
              <a:t>10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70120" y="3249167"/>
            <a:ext cx="165100" cy="12700"/>
          </a:xfrm>
          <a:custGeom>
            <a:avLst/>
            <a:gdLst/>
            <a:ahLst/>
            <a:cxnLst/>
            <a:rect l="l" t="t" r="r" b="b"/>
            <a:pathLst>
              <a:path w="165100" h="12700">
                <a:moveTo>
                  <a:pt x="164592" y="12191"/>
                </a:moveTo>
                <a:lnTo>
                  <a:pt x="0" y="12191"/>
                </a:lnTo>
                <a:lnTo>
                  <a:pt x="0" y="0"/>
                </a:lnTo>
                <a:lnTo>
                  <a:pt x="164592" y="0"/>
                </a:lnTo>
                <a:lnTo>
                  <a:pt x="164592" y="1219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52134" y="3105440"/>
            <a:ext cx="1605915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0725" algn="l"/>
                <a:tab pos="1138555" algn="l"/>
              </a:tabLst>
            </a:pPr>
            <a:r>
              <a:rPr sz="1500" spc="15" dirty="0">
                <a:solidFill>
                  <a:srgbClr val="3F3F3F"/>
                </a:solidFill>
                <a:latin typeface="Cambria Math"/>
                <a:cs typeface="Cambria Math"/>
              </a:rPr>
              <a:t>=	=	=</a:t>
            </a:r>
            <a:r>
              <a:rPr sz="1500" spc="3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00" spc="5" dirty="0">
                <a:solidFill>
                  <a:srgbClr val="3F3F3F"/>
                </a:solidFill>
                <a:latin typeface="Cambria Math"/>
                <a:cs typeface="Cambria Math"/>
              </a:rPr>
              <a:t>0.2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9948" y="3577878"/>
            <a:ext cx="11588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 </a:t>
            </a:r>
            <a:r>
              <a:rPr sz="1550" spc="10" dirty="0">
                <a:solidFill>
                  <a:srgbClr val="3F3F3F"/>
                </a:solidFill>
                <a:latin typeface="Cambria Math"/>
                <a:cs typeface="Cambria Math"/>
              </a:rPr>
              <a:t>ℎ𝑒𝑛</a:t>
            </a:r>
            <a:r>
              <a:rPr sz="1550" spc="6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0175" y="3726179"/>
            <a:ext cx="1623060" cy="13970"/>
          </a:xfrm>
          <a:custGeom>
            <a:avLst/>
            <a:gdLst/>
            <a:ahLst/>
            <a:cxnLst/>
            <a:rect l="l" t="t" r="r" b="b"/>
            <a:pathLst>
              <a:path w="1623060" h="13970">
                <a:moveTo>
                  <a:pt x="1623059" y="13716"/>
                </a:moveTo>
                <a:lnTo>
                  <a:pt x="0" y="13716"/>
                </a:lnTo>
                <a:lnTo>
                  <a:pt x="0" y="0"/>
                </a:lnTo>
                <a:lnTo>
                  <a:pt x="1623059" y="0"/>
                </a:lnTo>
                <a:lnTo>
                  <a:pt x="162305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60167" y="3513812"/>
            <a:ext cx="198056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2139" algn="l"/>
              </a:tabLst>
            </a:pPr>
            <a:r>
              <a:rPr sz="1150" spc="4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h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52315" y="3726179"/>
            <a:ext cx="463550" cy="13970"/>
          </a:xfrm>
          <a:custGeom>
            <a:avLst/>
            <a:gdLst/>
            <a:ahLst/>
            <a:cxnLst/>
            <a:rect l="l" t="t" r="r" b="b"/>
            <a:pathLst>
              <a:path w="463550" h="13970">
                <a:moveTo>
                  <a:pt x="463295" y="13716"/>
                </a:moveTo>
                <a:lnTo>
                  <a:pt x="0" y="13716"/>
                </a:lnTo>
                <a:lnTo>
                  <a:pt x="0" y="0"/>
                </a:lnTo>
                <a:lnTo>
                  <a:pt x="463295" y="0"/>
                </a:lnTo>
                <a:lnTo>
                  <a:pt x="463295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65039" y="3513812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9000" y="3731768"/>
            <a:ext cx="27139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205" algn="l"/>
                <a:tab pos="2620010" algn="l"/>
              </a:tabLst>
            </a:pP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10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35" dirty="0">
                <a:solidFill>
                  <a:srgbClr val="3F3F3F"/>
                </a:solidFill>
                <a:latin typeface="Cambria Math"/>
                <a:cs typeface="Cambria Math"/>
              </a:rPr>
              <a:t>a</a:t>
            </a:r>
            <a:r>
              <a:rPr sz="1150" spc="90" dirty="0">
                <a:solidFill>
                  <a:srgbClr val="3F3F3F"/>
                </a:solidFill>
                <a:latin typeface="Cambria Math"/>
                <a:cs typeface="Cambria Math"/>
              </a:rPr>
              <a:t>l</a:t>
            </a:r>
            <a:r>
              <a:rPr sz="11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65" dirty="0">
                <a:solidFill>
                  <a:srgbClr val="3F3F3F"/>
                </a:solidFill>
                <a:latin typeface="Cambria Math"/>
                <a:cs typeface="Cambria Math"/>
              </a:rPr>
              <a:t>o</a:t>
            </a:r>
            <a:r>
              <a:rPr sz="1150" spc="14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60" dirty="0">
                <a:solidFill>
                  <a:srgbClr val="3F3F3F"/>
                </a:solidFill>
                <a:latin typeface="Cambria Math"/>
                <a:cs typeface="Cambria Math"/>
              </a:rPr>
              <a:t>c</a:t>
            </a:r>
            <a:r>
              <a:rPr sz="1150" spc="114" dirty="0">
                <a:solidFill>
                  <a:srgbClr val="3F3F3F"/>
                </a:solidFill>
                <a:latin typeface="Cambria Math"/>
                <a:cs typeface="Cambria Math"/>
              </a:rPr>
              <a:t>t</a:t>
            </a:r>
            <a:r>
              <a:rPr sz="1150" spc="1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h</a:t>
            </a:r>
            <a:r>
              <a:rPr sz="1150" spc="4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105" dirty="0">
                <a:solidFill>
                  <a:srgbClr val="3F3F3F"/>
                </a:solidFill>
                <a:latin typeface="Cambria Math"/>
                <a:cs typeface="Cambria Math"/>
              </a:rPr>
              <a:t>n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85" dirty="0">
                <a:solidFill>
                  <a:srgbClr val="3F3F3F"/>
                </a:solidFill>
                <a:latin typeface="Cambria Math"/>
                <a:cs typeface="Cambria Math"/>
              </a:rPr>
              <a:t>p</a:t>
            </a:r>
            <a:r>
              <a:rPr sz="1150" spc="130" dirty="0">
                <a:solidFill>
                  <a:srgbClr val="3F3F3F"/>
                </a:solidFill>
                <a:latin typeface="Cambria Math"/>
                <a:cs typeface="Cambria Math"/>
              </a:rPr>
              <a:t>r</a:t>
            </a:r>
            <a:r>
              <a:rPr sz="1150" spc="55" dirty="0">
                <a:solidFill>
                  <a:srgbClr val="3F3F3F"/>
                </a:solidFill>
                <a:latin typeface="Cambria Math"/>
                <a:cs typeface="Cambria Math"/>
              </a:rPr>
              <a:t>e</a:t>
            </a:r>
            <a:r>
              <a:rPr sz="1150" spc="95" dirty="0">
                <a:solidFill>
                  <a:srgbClr val="3F3F3F"/>
                </a:solidFill>
                <a:latin typeface="Cambria Math"/>
                <a:cs typeface="Cambria Math"/>
              </a:rPr>
              <a:t>d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r>
              <a:rPr sz="1150" spc="-25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0</a:t>
            </a:r>
            <a:r>
              <a:rPr sz="1150" spc="-50" dirty="0">
                <a:solidFill>
                  <a:srgbClr val="3F3F3F"/>
                </a:solidFill>
                <a:latin typeface="Cambria Math"/>
                <a:cs typeface="Cambria Math"/>
              </a:rPr>
              <a:t>+</a:t>
            </a: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6</a:t>
            </a:r>
            <a:r>
              <a:rPr sz="1150" dirty="0">
                <a:solidFill>
                  <a:srgbClr val="3F3F3F"/>
                </a:solidFill>
                <a:latin typeface="Cambria Math"/>
                <a:cs typeface="Cambria Math"/>
              </a:rPr>
              <a:t>	</a:t>
            </a:r>
            <a:r>
              <a:rPr sz="1150" spc="-5" dirty="0">
                <a:solidFill>
                  <a:srgbClr val="3F3F3F"/>
                </a:solidFill>
                <a:latin typeface="Cambria Math"/>
                <a:cs typeface="Cambria Math"/>
              </a:rPr>
              <a:t>9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6215" y="3726179"/>
            <a:ext cx="83820" cy="13970"/>
          </a:xfrm>
          <a:custGeom>
            <a:avLst/>
            <a:gdLst/>
            <a:ahLst/>
            <a:cxnLst/>
            <a:rect l="l" t="t" r="r" b="b"/>
            <a:pathLst>
              <a:path w="83820" h="13970">
                <a:moveTo>
                  <a:pt x="83819" y="13716"/>
                </a:moveTo>
                <a:lnTo>
                  <a:pt x="0" y="13716"/>
                </a:lnTo>
                <a:lnTo>
                  <a:pt x="0" y="0"/>
                </a:lnTo>
                <a:lnTo>
                  <a:pt x="83819" y="0"/>
                </a:lnTo>
                <a:lnTo>
                  <a:pt x="83819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6890" y="3577878"/>
            <a:ext cx="16700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35965" algn="l"/>
                <a:tab pos="1078865" algn="l"/>
              </a:tabLst>
            </a:pP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	=	=</a:t>
            </a:r>
            <a:r>
              <a:rPr sz="1550" spc="2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0.66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5444" y="4208756"/>
            <a:ext cx="11048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21636" y="4203191"/>
            <a:ext cx="974090" cy="13970"/>
          </a:xfrm>
          <a:custGeom>
            <a:avLst/>
            <a:gdLst/>
            <a:ahLst/>
            <a:cxnLst/>
            <a:rect l="l" t="t" r="r" b="b"/>
            <a:pathLst>
              <a:path w="974089" h="13970">
                <a:moveTo>
                  <a:pt x="973836" y="13716"/>
                </a:moveTo>
                <a:lnTo>
                  <a:pt x="0" y="13716"/>
                </a:lnTo>
                <a:lnTo>
                  <a:pt x="0" y="0"/>
                </a:lnTo>
                <a:lnTo>
                  <a:pt x="973836" y="0"/>
                </a:lnTo>
                <a:lnTo>
                  <a:pt x="973836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44548" y="4054861"/>
            <a:ext cx="31216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𝑀𝑎𝑐𝑟𝑜</a:t>
            </a:r>
            <a:r>
              <a:rPr sz="1550" spc="2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1550" spc="1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725" spc="15" baseline="43478" dirty="0">
                <a:solidFill>
                  <a:srgbClr val="3F3F3F"/>
                </a:solidFill>
                <a:latin typeface="Cambria Math"/>
                <a:cs typeface="Cambria Math"/>
              </a:rPr>
              <a:t>0.66+0.2+0.66</a:t>
            </a:r>
            <a:r>
              <a:rPr sz="1725" spc="232" baseline="4347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15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1550" spc="9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550" spc="5" dirty="0">
                <a:solidFill>
                  <a:srgbClr val="3F3F3F"/>
                </a:solidFill>
                <a:latin typeface="Cambria Math"/>
                <a:cs typeface="Cambria Math"/>
              </a:rPr>
              <a:t>0.51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23388" y="4654296"/>
            <a:ext cx="1516380" cy="13970"/>
          </a:xfrm>
          <a:custGeom>
            <a:avLst/>
            <a:gdLst/>
            <a:ahLst/>
            <a:cxnLst/>
            <a:rect l="l" t="t" r="r" b="b"/>
            <a:pathLst>
              <a:path w="1516379" h="13970">
                <a:moveTo>
                  <a:pt x="1516379" y="13715"/>
                </a:moveTo>
                <a:lnTo>
                  <a:pt x="0" y="13715"/>
                </a:lnTo>
                <a:lnTo>
                  <a:pt x="0" y="0"/>
                </a:lnTo>
                <a:lnTo>
                  <a:pt x="1516379" y="0"/>
                </a:lnTo>
                <a:lnTo>
                  <a:pt x="1516379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0372" y="4654296"/>
            <a:ext cx="277495" cy="13970"/>
          </a:xfrm>
          <a:custGeom>
            <a:avLst/>
            <a:gdLst/>
            <a:ahLst/>
            <a:cxnLst/>
            <a:rect l="l" t="t" r="r" b="b"/>
            <a:pathLst>
              <a:path w="277495" h="13970">
                <a:moveTo>
                  <a:pt x="277367" y="13715"/>
                </a:moveTo>
                <a:lnTo>
                  <a:pt x="0" y="13715"/>
                </a:lnTo>
                <a:lnTo>
                  <a:pt x="0" y="0"/>
                </a:lnTo>
                <a:lnTo>
                  <a:pt x="277367" y="0"/>
                </a:lnTo>
                <a:lnTo>
                  <a:pt x="277367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1848" y="4345274"/>
            <a:ext cx="4532630" cy="5156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2325" spc="7" baseline="-32258" dirty="0">
                <a:solidFill>
                  <a:srgbClr val="3F3F3F"/>
                </a:solidFill>
                <a:latin typeface="Cambria Math"/>
                <a:cs typeface="Cambria Math"/>
              </a:rPr>
              <a:t>𝑊𝑒𝑖𝑔ℎ𝑡𝑒𝑑</a:t>
            </a:r>
            <a:r>
              <a:rPr sz="2325" spc="60" baseline="-3225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7" baseline="-32258" dirty="0">
                <a:solidFill>
                  <a:srgbClr val="3F3F3F"/>
                </a:solidFill>
                <a:latin typeface="Cambria Math"/>
                <a:cs typeface="Cambria Math"/>
              </a:rPr>
              <a:t>𝑅𝑒𝑐𝑎𝑙𝑙</a:t>
            </a:r>
            <a:r>
              <a:rPr sz="2325" spc="172" baseline="-3225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-32258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325" spc="135" baseline="-3225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6∗0.66+10∗0.2+9∗0.66</a:t>
            </a:r>
            <a:r>
              <a:rPr sz="11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-32258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325" spc="127" baseline="-3225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150" spc="10" dirty="0">
                <a:solidFill>
                  <a:srgbClr val="3F3F3F"/>
                </a:solidFill>
                <a:latin typeface="Cambria Math"/>
                <a:cs typeface="Cambria Math"/>
              </a:rPr>
              <a:t>11.9</a:t>
            </a:r>
            <a:r>
              <a:rPr sz="1150" spc="15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22" baseline="-32258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r>
              <a:rPr sz="2325" spc="120" baseline="-32258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2325" spc="15" baseline="-32258" dirty="0">
                <a:solidFill>
                  <a:srgbClr val="3F3F3F"/>
                </a:solidFill>
                <a:latin typeface="Cambria Math"/>
                <a:cs typeface="Cambria Math"/>
              </a:rPr>
              <a:t>0.48</a:t>
            </a:r>
            <a:endParaRPr sz="2325" baseline="-32258">
              <a:latin typeface="Cambria Math"/>
              <a:cs typeface="Cambria Math"/>
            </a:endParaRPr>
          </a:p>
          <a:p>
            <a:pPr marL="2466340">
              <a:lnSpc>
                <a:spcPct val="100000"/>
              </a:lnSpc>
              <a:spcBef>
                <a:spcPts val="259"/>
              </a:spcBef>
              <a:tabLst>
                <a:tab pos="3624579" algn="l"/>
              </a:tabLst>
            </a:pPr>
            <a:r>
              <a:rPr sz="1150" spc="25" dirty="0">
                <a:solidFill>
                  <a:srgbClr val="3F3F3F"/>
                </a:solidFill>
                <a:latin typeface="Cambria Math"/>
                <a:cs typeface="Cambria Math"/>
              </a:rPr>
              <a:t>25	25</a:t>
            </a:r>
            <a:endParaRPr sz="1150">
              <a:latin typeface="Cambria Math"/>
              <a:cs typeface="Cambria Math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222" y="2819400"/>
            <a:ext cx="3563229" cy="26532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95998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65" dirty="0">
                <a:solidFill>
                  <a:srgbClr val="3F3F3F"/>
                </a:solidFill>
              </a:rPr>
              <a:t>Sensitivity</a:t>
            </a:r>
            <a:r>
              <a:rPr sz="3950" spc="-110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and</a:t>
            </a:r>
            <a:r>
              <a:rPr sz="3950" spc="-65" dirty="0">
                <a:solidFill>
                  <a:srgbClr val="3F3F3F"/>
                </a:solidFill>
              </a:rPr>
              <a:t> </a:t>
            </a:r>
            <a:r>
              <a:rPr sz="3950" spc="-60" dirty="0">
                <a:solidFill>
                  <a:srgbClr val="3F3F3F"/>
                </a:solidFill>
              </a:rPr>
              <a:t>Specificity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76" y="2567453"/>
            <a:ext cx="8326755" cy="33572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8265" marR="10160" indent="-76200">
              <a:lnSpc>
                <a:spcPts val="2140"/>
              </a:lnSpc>
              <a:spcBef>
                <a:spcPts val="36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  <a:tab pos="767080" algn="l"/>
                <a:tab pos="1513840" algn="l"/>
                <a:tab pos="2941955" algn="l"/>
                <a:tab pos="3495040" algn="l"/>
                <a:tab pos="4933315" algn="l"/>
                <a:tab pos="5612765" algn="l"/>
                <a:tab pos="6879590" algn="l"/>
                <a:tab pos="7322184" algn="l"/>
              </a:tabLst>
            </a:pP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</a:t>
            </a:r>
            <a:r>
              <a:rPr sz="1950" spc="30" dirty="0">
                <a:solidFill>
                  <a:srgbClr val="1F2121"/>
                </a:solidFill>
                <a:latin typeface="Times New Roman"/>
                <a:cs typeface="Times New Roman"/>
              </a:rPr>
              <a:t>h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t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r</a:t>
            </a:r>
            <a:r>
              <a:rPr sz="1950" spc="-20" dirty="0">
                <a:solidFill>
                  <a:srgbClr val="1F2121"/>
                </a:solidFill>
                <a:latin typeface="Times New Roman"/>
                <a:cs typeface="Times New Roman"/>
              </a:rPr>
              <a:t>m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s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"s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nsitiv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ty"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a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nd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"sp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c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f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c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ty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"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w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r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e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spc="30" dirty="0">
                <a:solidFill>
                  <a:srgbClr val="1F2121"/>
                </a:solidFill>
                <a:latin typeface="Times New Roman"/>
                <a:cs typeface="Times New Roman"/>
              </a:rPr>
              <a:t>n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t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1F2121"/>
                </a:solidFill>
                <a:latin typeface="Times New Roman"/>
                <a:cs typeface="Times New Roman"/>
              </a:rPr>
              <a:t>d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u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ce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d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by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me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r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ca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n 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biostatistician Jacob.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It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spc="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widely used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in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medical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diagnosis</a:t>
            </a:r>
            <a:r>
              <a:rPr sz="1950" spc="-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system.</a:t>
            </a:r>
            <a:endParaRPr sz="1950">
              <a:latin typeface="Times New Roman"/>
              <a:cs typeface="Times New Roman"/>
            </a:endParaRPr>
          </a:p>
          <a:p>
            <a:pPr marL="190500" indent="-178435">
              <a:lnSpc>
                <a:spcPct val="100000"/>
              </a:lnSpc>
              <a:spcBef>
                <a:spcPts val="90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Sensitivity</a:t>
            </a:r>
            <a:r>
              <a:rPr sz="1950" spc="-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(as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discussed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earlier)</a:t>
            </a:r>
            <a:r>
              <a:rPr sz="1950" spc="-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 the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true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positive</a:t>
            </a:r>
            <a:r>
              <a:rPr sz="1950" spc="-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rate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or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recall.</a:t>
            </a:r>
            <a:endParaRPr sz="1950">
              <a:latin typeface="Times New Roman"/>
              <a:cs typeface="Times New Roman"/>
            </a:endParaRPr>
          </a:p>
          <a:p>
            <a:pPr marL="88265" marR="8255" indent="-76200">
              <a:lnSpc>
                <a:spcPts val="2140"/>
              </a:lnSpc>
              <a:spcBef>
                <a:spcPts val="120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b="1" spc="5" dirty="0">
                <a:solidFill>
                  <a:srgbClr val="1F2121"/>
                </a:solidFill>
                <a:latin typeface="Times New Roman"/>
                <a:cs typeface="Times New Roman"/>
              </a:rPr>
              <a:t>Specificity</a:t>
            </a:r>
            <a:r>
              <a:rPr sz="1950" b="1" spc="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b="1" spc="3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1F2121"/>
                </a:solidFill>
                <a:latin typeface="Times New Roman"/>
                <a:cs typeface="Times New Roman"/>
              </a:rPr>
              <a:t>True</a:t>
            </a:r>
            <a:r>
              <a:rPr sz="1950" b="1" spc="4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1F2121"/>
                </a:solidFill>
                <a:latin typeface="Times New Roman"/>
                <a:cs typeface="Times New Roman"/>
              </a:rPr>
              <a:t>Negative</a:t>
            </a:r>
            <a:r>
              <a:rPr sz="1950" b="1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b="1" spc="10" dirty="0">
                <a:solidFill>
                  <a:srgbClr val="1F2121"/>
                </a:solidFill>
                <a:latin typeface="Times New Roman"/>
                <a:cs typeface="Times New Roman"/>
              </a:rPr>
              <a:t>rate</a:t>
            </a:r>
            <a:r>
              <a:rPr sz="1950" b="1" spc="4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that</a:t>
            </a:r>
            <a:r>
              <a:rPr sz="1950" spc="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measures</a:t>
            </a:r>
            <a:r>
              <a:rPr sz="1950" spc="3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the</a:t>
            </a:r>
            <a:r>
              <a:rPr sz="1950" spc="4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proportion</a:t>
            </a:r>
            <a:r>
              <a:rPr sz="1950" spc="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of</a:t>
            </a:r>
            <a:r>
              <a:rPr sz="1950" spc="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negatives</a:t>
            </a:r>
            <a:r>
              <a:rPr sz="1950" spc="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that </a:t>
            </a:r>
            <a:r>
              <a:rPr sz="1950" spc="-4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are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correctly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identified.</a:t>
            </a:r>
            <a:endParaRPr sz="19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91500"/>
              </a:lnSpc>
              <a:spcBef>
                <a:spcPts val="110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In medical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diagnosis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systems,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both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are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important.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As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sensitivity tells that 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how </a:t>
            </a:r>
            <a:r>
              <a:rPr sz="1950" spc="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many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sick patients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are correctly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identified as sick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and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specificity tells that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how 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many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healthy</a:t>
            </a:r>
            <a:r>
              <a:rPr sz="1950" spc="-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patients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are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identified</a:t>
            </a:r>
            <a:r>
              <a:rPr sz="1950" spc="-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as</a:t>
            </a:r>
            <a:r>
              <a:rPr sz="1950" spc="2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F2121"/>
                </a:solidFill>
                <a:latin typeface="Times New Roman"/>
                <a:cs typeface="Times New Roman"/>
              </a:rPr>
              <a:t>healthy.</a:t>
            </a:r>
            <a:endParaRPr sz="1950">
              <a:latin typeface="Times New Roman"/>
              <a:cs typeface="Times New Roman"/>
            </a:endParaRPr>
          </a:p>
          <a:p>
            <a:pPr marL="88265" marR="6350" indent="-76200">
              <a:lnSpc>
                <a:spcPts val="2140"/>
              </a:lnSpc>
              <a:spcBef>
                <a:spcPts val="1185"/>
              </a:spcBef>
              <a:buClr>
                <a:srgbClr val="E48311"/>
              </a:buClr>
              <a:buFont typeface="Wingdings"/>
              <a:buChar char=""/>
              <a:tabLst>
                <a:tab pos="186690" algn="l"/>
              </a:tabLst>
            </a:pP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Thus,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if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 a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test's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sensitivity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 is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97%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and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its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specificity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92%,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its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rate of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false </a:t>
            </a:r>
            <a:r>
              <a:rPr sz="1950" spc="-47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negatives</a:t>
            </a:r>
            <a:r>
              <a:rPr sz="1950" spc="-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3%</a:t>
            </a:r>
            <a:r>
              <a:rPr sz="195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1F2121"/>
                </a:solidFill>
                <a:latin typeface="Times New Roman"/>
                <a:cs typeface="Times New Roman"/>
              </a:rPr>
              <a:t>and</a:t>
            </a:r>
            <a:r>
              <a:rPr sz="1950" spc="-1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its rate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of</a:t>
            </a:r>
            <a:r>
              <a:rPr sz="1950" spc="20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false</a:t>
            </a:r>
            <a:r>
              <a:rPr sz="1950" spc="-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positives</a:t>
            </a:r>
            <a:r>
              <a:rPr sz="1950" spc="-3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is</a:t>
            </a:r>
            <a:r>
              <a:rPr sz="1950" spc="5" dirty="0">
                <a:solidFill>
                  <a:srgbClr val="1F2121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1F2121"/>
                </a:solidFill>
                <a:latin typeface="Times New Roman"/>
                <a:cs typeface="Times New Roman"/>
              </a:rPr>
              <a:t>8%.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21348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ROC</a:t>
            </a:r>
            <a:r>
              <a:rPr sz="3950" spc="-150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Curve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08" y="2576919"/>
            <a:ext cx="8326120" cy="365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6985" indent="-76835">
              <a:lnSpc>
                <a:spcPct val="1106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3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95757"/>
                </a:solidFill>
                <a:latin typeface="Times New Roman"/>
                <a:cs typeface="Times New Roman"/>
              </a:rPr>
              <a:t>Receiver</a:t>
            </a:r>
            <a:r>
              <a:rPr sz="1800" b="1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Operator</a:t>
            </a:r>
            <a:r>
              <a:rPr sz="1800" b="1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95757"/>
                </a:solidFill>
                <a:latin typeface="Times New Roman"/>
                <a:cs typeface="Times New Roman"/>
              </a:rPr>
              <a:t>Characteristic</a:t>
            </a:r>
            <a:r>
              <a:rPr sz="1800" b="1" spc="4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(ROC)</a:t>
            </a:r>
            <a:r>
              <a:rPr sz="1800" b="1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curve</a:t>
            </a:r>
            <a:r>
              <a:rPr sz="1800" spc="2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is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 an</a:t>
            </a:r>
            <a:r>
              <a:rPr sz="1800" spc="3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evaluation</a:t>
            </a:r>
            <a:r>
              <a:rPr sz="1800" spc="3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metric</a:t>
            </a:r>
            <a:r>
              <a:rPr sz="180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binary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classification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  <a:p>
            <a:pPr marL="88900" marR="7620" indent="-76835">
              <a:lnSpc>
                <a:spcPct val="11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.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It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 is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a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probability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curve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plots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the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TPR</a:t>
            </a:r>
            <a:r>
              <a:rPr sz="1800" b="1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against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95757"/>
                </a:solidFill>
                <a:latin typeface="Times New Roman"/>
                <a:cs typeface="Times New Roman"/>
              </a:rPr>
              <a:t>FPR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95757"/>
                </a:solidFill>
                <a:latin typeface="Times New Roman"/>
                <a:cs typeface="Times New Roman"/>
              </a:rPr>
              <a:t>(FPR=1-Specificity)</a:t>
            </a:r>
            <a:r>
              <a:rPr sz="1800" b="1" spc="4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at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various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threshold values.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ct val="110600"/>
              </a:lnSpc>
              <a:spcBef>
                <a:spcPts val="1165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35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595757"/>
                </a:solidFill>
                <a:latin typeface="Times New Roman"/>
                <a:cs typeface="Times New Roman"/>
              </a:rPr>
              <a:t>Area</a:t>
            </a:r>
            <a:r>
              <a:rPr sz="1800" b="1" spc="36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Under</a:t>
            </a:r>
            <a:r>
              <a:rPr sz="1800" b="1" spc="32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b="1" spc="34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Curve</a:t>
            </a:r>
            <a:r>
              <a:rPr sz="1800" b="1" spc="35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595757"/>
                </a:solidFill>
                <a:latin typeface="Times New Roman"/>
                <a:cs typeface="Times New Roman"/>
              </a:rPr>
              <a:t>(AUC)</a:t>
            </a:r>
            <a:r>
              <a:rPr sz="1800" b="1" spc="34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is</a:t>
            </a:r>
            <a:r>
              <a:rPr sz="1800" spc="34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3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measure</a:t>
            </a:r>
            <a:r>
              <a:rPr sz="1800" spc="34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800" spc="34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36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ability</a:t>
            </a:r>
            <a:r>
              <a:rPr sz="1800" spc="36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800" spc="35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</a:t>
            </a:r>
            <a:r>
              <a:rPr sz="1800" spc="36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classifier</a:t>
            </a:r>
            <a:r>
              <a:rPr sz="1800" spc="35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distinguish</a:t>
            </a:r>
            <a:r>
              <a:rPr sz="1800" spc="-3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between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 classes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 is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used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 as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a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summary</a:t>
            </a:r>
            <a:r>
              <a:rPr sz="1800" spc="3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ROC</a:t>
            </a:r>
            <a:r>
              <a:rPr sz="1800" spc="-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curve.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>
              <a:lnSpc>
                <a:spcPct val="1111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When</a:t>
            </a:r>
            <a:r>
              <a:rPr sz="1800" spc="38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AUC</a:t>
            </a:r>
            <a:r>
              <a:rPr sz="1800" spc="3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=</a:t>
            </a:r>
            <a:r>
              <a:rPr sz="1800" spc="36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1,</a:t>
            </a:r>
            <a:r>
              <a:rPr sz="1800" spc="38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then</a:t>
            </a:r>
            <a:r>
              <a:rPr sz="1800" spc="38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3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classifier</a:t>
            </a:r>
            <a:r>
              <a:rPr sz="1800" spc="3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is</a:t>
            </a:r>
            <a:r>
              <a:rPr sz="1800" spc="3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able</a:t>
            </a:r>
            <a:r>
              <a:rPr sz="1800" spc="3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to</a:t>
            </a:r>
            <a:r>
              <a:rPr sz="1800" spc="37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perfectly</a:t>
            </a:r>
            <a:r>
              <a:rPr sz="1800" spc="4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distinguish</a:t>
            </a:r>
            <a:r>
              <a:rPr sz="1800" spc="38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between</a:t>
            </a:r>
            <a:r>
              <a:rPr sz="1800" spc="37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all</a:t>
            </a:r>
            <a:r>
              <a:rPr sz="1800" spc="3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Positive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and the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points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757"/>
                </a:solidFill>
                <a:latin typeface="Times New Roman"/>
                <a:cs typeface="Times New Roman"/>
              </a:rPr>
              <a:t>correctly.</a:t>
            </a:r>
            <a:endParaRPr sz="1800">
              <a:latin typeface="Times New Roman"/>
              <a:cs typeface="Times New Roman"/>
            </a:endParaRPr>
          </a:p>
          <a:p>
            <a:pPr marL="88900" marR="5715" indent="-76835">
              <a:lnSpc>
                <a:spcPct val="1111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If,</a:t>
            </a:r>
            <a:r>
              <a:rPr sz="1800" spc="1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however,</a:t>
            </a:r>
            <a:r>
              <a:rPr sz="1800" spc="11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10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AUC</a:t>
            </a:r>
            <a:r>
              <a:rPr sz="1800" spc="10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had</a:t>
            </a:r>
            <a:r>
              <a:rPr sz="1800" spc="1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been</a:t>
            </a:r>
            <a:r>
              <a:rPr sz="1800" spc="9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0,</a:t>
            </a:r>
            <a:r>
              <a:rPr sz="1800" spc="11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then</a:t>
            </a:r>
            <a:r>
              <a:rPr sz="1800" spc="1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classifier</a:t>
            </a:r>
            <a:r>
              <a:rPr sz="1800" spc="1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would</a:t>
            </a:r>
            <a:r>
              <a:rPr sz="1800" spc="9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be</a:t>
            </a:r>
            <a:r>
              <a:rPr sz="1800" spc="1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predicting</a:t>
            </a:r>
            <a:r>
              <a:rPr sz="1800" spc="1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all</a:t>
            </a:r>
            <a:r>
              <a:rPr sz="1800" spc="10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Negatives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as Positives,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all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Positives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as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Negatives.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63722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80" dirty="0">
                <a:solidFill>
                  <a:srgbClr val="3F3F3F"/>
                </a:solidFill>
              </a:rPr>
              <a:t>Evaluation </a:t>
            </a:r>
            <a:r>
              <a:rPr sz="3950" spc="-65" dirty="0">
                <a:solidFill>
                  <a:srgbClr val="3F3F3F"/>
                </a:solidFill>
              </a:rPr>
              <a:t>Metrics-Classification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08" y="2520220"/>
            <a:ext cx="8324850" cy="32188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88900" marR="5080" indent="-76835">
              <a:lnSpc>
                <a:spcPct val="70500"/>
              </a:lnSpc>
              <a:spcBef>
                <a:spcPts val="75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performance</a:t>
            </a:r>
            <a:r>
              <a:rPr sz="1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8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evaluated</a:t>
            </a:r>
            <a:r>
              <a:rPr sz="1800" spc="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with</a:t>
            </a:r>
            <a:r>
              <a:rPr sz="18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8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evaluation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metrics.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Some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commonly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2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Confusion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Accuracy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2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Misclassification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2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Recall/</a:t>
            </a:r>
            <a:r>
              <a:rPr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True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Rate/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Sensitivity/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Hit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Rate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1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F-β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Score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20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Specificity</a:t>
            </a:r>
            <a:endParaRPr sz="180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525"/>
              </a:spcBef>
              <a:buClr>
                <a:srgbClr val="E48311"/>
              </a:buClr>
              <a:buAutoNum type="arabicPeriod"/>
              <a:tabLst>
                <a:tab pos="390525" algn="l"/>
                <a:tab pos="391160" algn="l"/>
              </a:tabLst>
            </a:pP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ROC</a:t>
            </a:r>
            <a:r>
              <a:rPr sz="18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Curve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05320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ROC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Curve</a:t>
            </a:r>
            <a:r>
              <a:rPr sz="3950" spc="-105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(Contd…)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08" y="2576919"/>
            <a:ext cx="8324850" cy="1242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 algn="just">
              <a:lnSpc>
                <a:spcPct val="110900"/>
              </a:lnSpc>
              <a:spcBef>
                <a:spcPts val="90"/>
              </a:spcBef>
              <a:buClr>
                <a:srgbClr val="E48311"/>
              </a:buClr>
              <a:buFont typeface="Wingdings"/>
              <a:buChar char=""/>
              <a:tabLst>
                <a:tab pos="172720" algn="l"/>
              </a:tabLst>
            </a:pP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When 0.5&lt;AUC&lt;1,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there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 high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chance that the classifier will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be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able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to distinguish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positive</a:t>
            </a:r>
            <a:r>
              <a:rPr sz="1800" spc="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800" spc="1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values</a:t>
            </a:r>
            <a:r>
              <a:rPr sz="1800" spc="10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from</a:t>
            </a:r>
            <a:r>
              <a:rPr sz="1800" spc="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800" spc="9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800" spc="8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values.</a:t>
            </a:r>
            <a:r>
              <a:rPr sz="1800" spc="10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This</a:t>
            </a:r>
            <a:r>
              <a:rPr sz="1800" spc="10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is</a:t>
            </a:r>
            <a:r>
              <a:rPr sz="1800" spc="8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so</a:t>
            </a:r>
            <a:r>
              <a:rPr sz="1800" spc="11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because</a:t>
            </a:r>
            <a:r>
              <a:rPr sz="1800" spc="1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800" spc="9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classifier </a:t>
            </a:r>
            <a:r>
              <a:rPr sz="1800" spc="-434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able 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detect more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numbers 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595757"/>
                </a:solidFill>
                <a:latin typeface="Times New Roman"/>
                <a:cs typeface="Times New Roman"/>
              </a:rPr>
              <a:t>True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positives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and </a:t>
            </a:r>
            <a:r>
              <a:rPr sz="1800" spc="-15" dirty="0">
                <a:solidFill>
                  <a:srgbClr val="595757"/>
                </a:solidFill>
                <a:latin typeface="Times New Roman"/>
                <a:cs typeface="Times New Roman"/>
              </a:rPr>
              <a:t>True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negatives than False negatives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 and</a:t>
            </a:r>
            <a:r>
              <a:rPr sz="180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757"/>
                </a:solidFill>
                <a:latin typeface="Times New Roman"/>
                <a:cs typeface="Times New Roman"/>
              </a:rPr>
              <a:t>False</a:t>
            </a:r>
            <a:r>
              <a:rPr sz="180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595757"/>
                </a:solidFill>
                <a:latin typeface="Times New Roman"/>
                <a:cs typeface="Times New Roman"/>
              </a:rPr>
              <a:t>positives.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405320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ROC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Curve</a:t>
            </a:r>
            <a:r>
              <a:rPr sz="3950" spc="-105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(Contd…)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4072" y="2572478"/>
            <a:ext cx="5100955" cy="2873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835" algn="just">
              <a:lnSpc>
                <a:spcPct val="1124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5" dirty="0">
                <a:solidFill>
                  <a:srgbClr val="1F2121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n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ROC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curve,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a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X-axis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value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indicates 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 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number of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False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positives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than 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True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negatives. While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 </a:t>
            </a:r>
            <a:r>
              <a:rPr sz="1450" spc="-65" dirty="0">
                <a:solidFill>
                  <a:srgbClr val="595757"/>
                </a:solidFill>
                <a:latin typeface="Times New Roman"/>
                <a:cs typeface="Times New Roman"/>
              </a:rPr>
              <a:t>Y- </a:t>
            </a:r>
            <a:r>
              <a:rPr sz="1450" spc="-6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axis value indicates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number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of True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positives than False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negatives.</a:t>
            </a:r>
            <a:endParaRPr sz="1450">
              <a:latin typeface="Times New Roman"/>
              <a:cs typeface="Times New Roman"/>
            </a:endParaRPr>
          </a:p>
          <a:p>
            <a:pPr marL="88900" marR="7620" indent="-76835" algn="just">
              <a:lnSpc>
                <a:spcPct val="113100"/>
              </a:lnSpc>
              <a:spcBef>
                <a:spcPts val="1140"/>
              </a:spcBef>
              <a:buClr>
                <a:srgbClr val="E48311"/>
              </a:buClr>
              <a:buFont typeface="Wingdings"/>
              <a:buChar char=""/>
              <a:tabLst>
                <a:tab pos="147320" algn="l"/>
              </a:tabLst>
            </a:pP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So, the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choice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of the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threshold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depends on the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ability to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balance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between</a:t>
            </a:r>
            <a:r>
              <a:rPr sz="1450" spc="-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False</a:t>
            </a:r>
            <a:r>
              <a:rPr sz="1450" spc="3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positives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and</a:t>
            </a:r>
            <a:r>
              <a:rPr sz="1450" spc="-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False</a:t>
            </a:r>
            <a:r>
              <a:rPr sz="145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negatives.</a:t>
            </a:r>
            <a:endParaRPr sz="1450">
              <a:latin typeface="Times New Roman"/>
              <a:cs typeface="Times New Roman"/>
            </a:endParaRPr>
          </a:p>
          <a:p>
            <a:pPr marL="88900" marR="5715" indent="-76835" algn="just">
              <a:lnSpc>
                <a:spcPct val="112599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47320" algn="l"/>
              </a:tabLst>
            </a:pP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A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where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 Sensitivity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highest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and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Specificity the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lowest.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This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means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all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Positive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are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classified </a:t>
            </a:r>
            <a:r>
              <a:rPr sz="1450" spc="-3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correctly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and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all</a:t>
            </a:r>
            <a:r>
              <a:rPr sz="1450" spc="37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are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classified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incorrectly.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036" y="2736828"/>
            <a:ext cx="2561980" cy="2444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5475"/>
            <a:ext cx="405320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ROC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Curve</a:t>
            </a:r>
            <a:r>
              <a:rPr sz="3950" spc="-105" dirty="0">
                <a:solidFill>
                  <a:srgbClr val="3F3F3F"/>
                </a:solidFill>
              </a:rPr>
              <a:t> </a:t>
            </a:r>
            <a:r>
              <a:rPr sz="3950" spc="-65" dirty="0">
                <a:solidFill>
                  <a:srgbClr val="3F3F3F"/>
                </a:solidFill>
              </a:rPr>
              <a:t>(Contd…)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4072" y="2599474"/>
            <a:ext cx="4890135" cy="303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715" indent="-76835" algn="just">
              <a:lnSpc>
                <a:spcPct val="1024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36525" algn="l"/>
              </a:tabLst>
            </a:pP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Although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B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has the same Sensitivity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as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A,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it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has a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Specificity.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Meaning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number</a:t>
            </a:r>
            <a:r>
              <a:rPr sz="1450" spc="39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450" spc="39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incorrectly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lower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compared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to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 the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previous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threshold. This indicates that this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threshold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is better than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the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previous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one.</a:t>
            </a:r>
            <a:endParaRPr sz="1450">
              <a:latin typeface="Times New Roman"/>
              <a:cs typeface="Times New Roman"/>
            </a:endParaRPr>
          </a:p>
          <a:p>
            <a:pPr marL="88900" marR="6350" indent="-76835" algn="just">
              <a:lnSpc>
                <a:spcPct val="102499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47320" algn="l"/>
              </a:tabLst>
            </a:pP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Between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 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C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and D,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the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Sensitivity at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C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than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D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for the same 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Specificity.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This means,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for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 same </a:t>
            </a:r>
            <a:r>
              <a:rPr sz="1450" spc="-3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number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incorrectly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classified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points,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 the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classifier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predicted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a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higher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number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of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Positive</a:t>
            </a:r>
            <a:r>
              <a:rPr sz="1450" spc="-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2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points.</a:t>
            </a:r>
            <a:endParaRPr sz="145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024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00330" algn="l"/>
              </a:tabLst>
            </a:pP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Point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is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where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 Specificity becomes highest.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Meaning 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there are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no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False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Positives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classified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by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the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model. The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model </a:t>
            </a:r>
            <a:r>
              <a:rPr sz="1450" spc="-3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can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correctly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classify all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5" dirty="0">
                <a:solidFill>
                  <a:srgbClr val="595757"/>
                </a:solidFill>
                <a:latin typeface="Times New Roman"/>
                <a:cs typeface="Times New Roman"/>
              </a:rPr>
              <a:t>the</a:t>
            </a:r>
            <a:r>
              <a:rPr sz="145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Negative</a:t>
            </a:r>
            <a:r>
              <a:rPr sz="1450" spc="20" dirty="0">
                <a:solidFill>
                  <a:srgbClr val="595757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595757"/>
                </a:solidFill>
                <a:latin typeface="Times New Roman"/>
                <a:cs typeface="Times New Roman"/>
              </a:rPr>
              <a:t>class</a:t>
            </a:r>
            <a:r>
              <a:rPr sz="1450" spc="10" dirty="0">
                <a:solidFill>
                  <a:srgbClr val="595757"/>
                </a:solidFill>
                <a:latin typeface="Times New Roman"/>
                <a:cs typeface="Times New Roman"/>
              </a:rPr>
              <a:t> points!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036" y="2736828"/>
            <a:ext cx="2561980" cy="2444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34143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Confusion</a:t>
            </a:r>
            <a:r>
              <a:rPr sz="3950" spc="-135" dirty="0">
                <a:solidFill>
                  <a:srgbClr val="3F3F3F"/>
                </a:solidFill>
              </a:rPr>
              <a:t> </a:t>
            </a:r>
            <a:r>
              <a:rPr sz="3950" spc="-75" dirty="0">
                <a:solidFill>
                  <a:srgbClr val="3F3F3F"/>
                </a:solidFill>
              </a:rPr>
              <a:t>Matrix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08" y="2567706"/>
            <a:ext cx="8325484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6985" indent="-76835" algn="just">
              <a:lnSpc>
                <a:spcPct val="1211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65735" algn="l"/>
              </a:tabLst>
            </a:pPr>
            <a:r>
              <a:rPr sz="1800" spc="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confusion matrix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a table that </a:t>
            </a:r>
            <a:r>
              <a:rPr sz="1800" dirty="0">
                <a:latin typeface="Times New Roman"/>
                <a:cs typeface="Times New Roman"/>
              </a:rPr>
              <a:t>is often used to </a:t>
            </a:r>
            <a:r>
              <a:rPr sz="1800" b="1" dirty="0">
                <a:latin typeface="Times New Roman"/>
                <a:cs typeface="Times New Roman"/>
              </a:rPr>
              <a:t>describe </a:t>
            </a: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spc="5" dirty="0">
                <a:latin typeface="Times New Roman"/>
                <a:cs typeface="Times New Roman"/>
              </a:rPr>
              <a:t>performance of a 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classification </a:t>
            </a:r>
            <a:r>
              <a:rPr sz="1800" b="1" spc="5" dirty="0">
                <a:latin typeface="Times New Roman"/>
                <a:cs typeface="Times New Roman"/>
              </a:rPr>
              <a:t>model </a:t>
            </a:r>
            <a:r>
              <a:rPr sz="1800" dirty="0">
                <a:latin typeface="Times New Roman"/>
                <a:cs typeface="Times New Roman"/>
              </a:rPr>
              <a:t>(or "classifier") </a:t>
            </a:r>
            <a:r>
              <a:rPr sz="1800" spc="1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set </a:t>
            </a:r>
            <a:r>
              <a:rPr sz="1800" spc="5" dirty="0">
                <a:latin typeface="Times New Roman"/>
                <a:cs typeface="Times New Roman"/>
              </a:rPr>
              <a:t>of test data for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true values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known.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211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dirty="0">
                <a:latin typeface="Times New Roman"/>
                <a:cs typeface="Times New Roman"/>
              </a:rPr>
              <a:t> is</a:t>
            </a:r>
            <a:r>
              <a:rPr sz="1800" spc="5" dirty="0">
                <a:latin typeface="Times New Roman"/>
                <a:cs typeface="Times New Roman"/>
              </a:rPr>
              <a:t> 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special</a:t>
            </a:r>
            <a:r>
              <a:rPr sz="1800" spc="5" dirty="0">
                <a:latin typeface="Times New Roman"/>
                <a:cs typeface="Times New Roman"/>
              </a:rPr>
              <a:t> kind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contingency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5" dirty="0">
                <a:latin typeface="Times New Roman"/>
                <a:cs typeface="Times New Roman"/>
              </a:rPr>
              <a:t> dimensions  </a:t>
            </a:r>
            <a:r>
              <a:rPr sz="1800" dirty="0">
                <a:latin typeface="Times New Roman"/>
                <a:cs typeface="Times New Roman"/>
              </a:rPr>
              <a:t>("actual"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"predicted"), </a:t>
            </a:r>
            <a:r>
              <a:rPr sz="1800" spc="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identical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"classes"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both</a:t>
            </a:r>
            <a:r>
              <a:rPr sz="1800" dirty="0">
                <a:latin typeface="Times New Roman"/>
                <a:cs typeface="Times New Roman"/>
              </a:rPr>
              <a:t> dimensions</a:t>
            </a:r>
            <a:endParaRPr sz="1800">
              <a:latin typeface="Times New Roman"/>
              <a:cs typeface="Times New Roman"/>
            </a:endParaRPr>
          </a:p>
          <a:p>
            <a:pPr marL="177165" indent="-165100" algn="just">
              <a:lnSpc>
                <a:spcPct val="100000"/>
              </a:lnSpc>
              <a:spcBef>
                <a:spcPts val="1605"/>
              </a:spcBef>
              <a:buClr>
                <a:srgbClr val="E48311"/>
              </a:buClr>
              <a:buFont typeface="Wingdings"/>
              <a:buChar char=""/>
              <a:tabLst>
                <a:tab pos="177800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dimension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contingency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table.</a:t>
            </a:r>
            <a:endParaRPr sz="1800">
              <a:latin typeface="Times New Roman"/>
              <a:cs typeface="Times New Roman"/>
            </a:endParaRPr>
          </a:p>
          <a:p>
            <a:pPr marL="88900" marR="5080" indent="-76835" algn="just">
              <a:lnSpc>
                <a:spcPct val="121100"/>
              </a:lnSpc>
              <a:spcBef>
                <a:spcPts val="1155"/>
              </a:spcBef>
              <a:buClr>
                <a:srgbClr val="E48311"/>
              </a:buClr>
              <a:buFont typeface="Wingdings"/>
              <a:buChar char=""/>
              <a:tabLst>
                <a:tab pos="120014" algn="l"/>
              </a:tabLst>
            </a:pPr>
            <a:r>
              <a:rPr sz="1800" spc="5" dirty="0">
                <a:latin typeface="Times New Roman"/>
                <a:cs typeface="Times New Roman"/>
              </a:rPr>
              <a:t>For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instance,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for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binary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both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dimensions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have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classes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 and hence </a:t>
            </a: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i="1" spc="5" dirty="0">
                <a:latin typeface="Times New Roman"/>
                <a:cs typeface="Times New Roman"/>
              </a:rPr>
              <a:t>four </a:t>
            </a:r>
            <a:r>
              <a:rPr sz="1800" dirty="0">
                <a:latin typeface="Times New Roman"/>
                <a:cs typeface="Times New Roman"/>
              </a:rPr>
              <a:t>variables namely </a:t>
            </a:r>
            <a:r>
              <a:rPr sz="1800" i="1" spc="-25" dirty="0">
                <a:latin typeface="Times New Roman"/>
                <a:cs typeface="Times New Roman"/>
              </a:rPr>
              <a:t>True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Positive </a:t>
            </a:r>
            <a:r>
              <a:rPr sz="1800" i="1" spc="5" dirty="0">
                <a:latin typeface="Times New Roman"/>
                <a:cs typeface="Times New Roman"/>
              </a:rPr>
              <a:t>(TP), </a:t>
            </a:r>
            <a:r>
              <a:rPr sz="1800" i="1" spc="-25" dirty="0">
                <a:latin typeface="Times New Roman"/>
                <a:cs typeface="Times New Roman"/>
              </a:rPr>
              <a:t>True</a:t>
            </a:r>
            <a:r>
              <a:rPr sz="1800" i="1" spc="40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Negative </a:t>
            </a:r>
            <a:r>
              <a:rPr sz="1800" i="1" dirty="0">
                <a:latin typeface="Times New Roman"/>
                <a:cs typeface="Times New Roman"/>
              </a:rPr>
              <a:t>(TN), 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False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Positive</a:t>
            </a:r>
            <a:r>
              <a:rPr sz="1800" i="1" spc="-5" dirty="0">
                <a:latin typeface="Times New Roman"/>
                <a:cs typeface="Times New Roman"/>
              </a:rPr>
              <a:t> (FP),</a:t>
            </a:r>
            <a:r>
              <a:rPr sz="1800" i="1" spc="7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False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Negative</a:t>
            </a:r>
            <a:r>
              <a:rPr sz="1800" i="1" spc="-5" dirty="0">
                <a:latin typeface="Times New Roman"/>
                <a:cs typeface="Times New Roman"/>
              </a:rPr>
              <a:t> (FN).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51581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Confusion</a:t>
            </a:r>
            <a:r>
              <a:rPr sz="3950" spc="-114" dirty="0">
                <a:solidFill>
                  <a:srgbClr val="3F3F3F"/>
                </a:solidFill>
              </a:rPr>
              <a:t> </a:t>
            </a:r>
            <a:r>
              <a:rPr sz="3950" spc="-75" dirty="0">
                <a:solidFill>
                  <a:srgbClr val="3F3F3F"/>
                </a:solidFill>
              </a:rPr>
              <a:t>Matrix</a:t>
            </a:r>
            <a:r>
              <a:rPr sz="3950" spc="-110" dirty="0">
                <a:solidFill>
                  <a:srgbClr val="3F3F3F"/>
                </a:solidFill>
              </a:rPr>
              <a:t> </a:t>
            </a:r>
            <a:r>
              <a:rPr sz="3950" spc="-70" dirty="0">
                <a:solidFill>
                  <a:srgbClr val="3F3F3F"/>
                </a:solidFill>
              </a:rPr>
              <a:t>Contd….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905255" y="2581656"/>
            <a:ext cx="4074160" cy="3319779"/>
          </a:xfrm>
          <a:custGeom>
            <a:avLst/>
            <a:gdLst/>
            <a:ahLst/>
            <a:cxnLst/>
            <a:rect l="l" t="t" r="r" b="b"/>
            <a:pathLst>
              <a:path w="4074160" h="3319779">
                <a:moveTo>
                  <a:pt x="0" y="0"/>
                </a:moveTo>
                <a:lnTo>
                  <a:pt x="4073651" y="0"/>
                </a:lnTo>
                <a:lnTo>
                  <a:pt x="4073651" y="3319272"/>
                </a:lnTo>
                <a:lnTo>
                  <a:pt x="0" y="331927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227" y="2572049"/>
            <a:ext cx="4089400" cy="3208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75565" marR="5080" indent="-76200" algn="just">
              <a:lnSpc>
                <a:spcPct val="90000"/>
              </a:lnSpc>
              <a:spcBef>
                <a:spcPts val="305"/>
              </a:spcBef>
              <a:buClr>
                <a:srgbClr val="E48311"/>
              </a:buClr>
              <a:buFont typeface="Arial MT"/>
              <a:buChar char="•"/>
              <a:tabLst>
                <a:tab pos="127000" algn="l"/>
              </a:tabLst>
            </a:pPr>
            <a:r>
              <a:rPr sz="1650" b="1" spc="-35" dirty="0">
                <a:solidFill>
                  <a:srgbClr val="444444"/>
                </a:solidFill>
                <a:latin typeface="Times New Roman"/>
                <a:cs typeface="Times New Roman"/>
              </a:rPr>
              <a:t>True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positives 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(TP):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 are cases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we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predicted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yes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and the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actually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value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is also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yes.</a:t>
            </a:r>
            <a:endParaRPr sz="1650">
              <a:latin typeface="Times New Roman"/>
              <a:cs typeface="Times New Roman"/>
            </a:endParaRPr>
          </a:p>
          <a:p>
            <a:pPr marL="75565" marR="5080" indent="-76200" algn="just">
              <a:lnSpc>
                <a:spcPct val="90000"/>
              </a:lnSpc>
              <a:spcBef>
                <a:spcPts val="1155"/>
              </a:spcBef>
              <a:buClr>
                <a:srgbClr val="E48311"/>
              </a:buClr>
              <a:buFont typeface="Arial MT"/>
              <a:buChar char="•"/>
              <a:tabLst>
                <a:tab pos="127000" algn="l"/>
              </a:tabLst>
            </a:pPr>
            <a:r>
              <a:rPr sz="1650" b="1" spc="-35" dirty="0">
                <a:solidFill>
                  <a:srgbClr val="444444"/>
                </a:solidFill>
                <a:latin typeface="Times New Roman"/>
                <a:cs typeface="Times New Roman"/>
              </a:rPr>
              <a:t>True</a:t>
            </a:r>
            <a:r>
              <a:rPr sz="1650" b="1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negatives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(TN):</a:t>
            </a:r>
            <a:r>
              <a:rPr sz="1650" b="1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cases</a:t>
            </a:r>
            <a:r>
              <a:rPr sz="1650" spc="4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 which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predicted no, and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actual value </a:t>
            </a:r>
            <a:r>
              <a:rPr sz="1650" spc="-1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also</a:t>
            </a:r>
            <a:r>
              <a:rPr sz="165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no.</a:t>
            </a:r>
            <a:endParaRPr sz="1650">
              <a:latin typeface="Times New Roman"/>
              <a:cs typeface="Times New Roman"/>
            </a:endParaRPr>
          </a:p>
          <a:p>
            <a:pPr marL="75565" marR="5080" indent="-76200" algn="just">
              <a:lnSpc>
                <a:spcPct val="90000"/>
              </a:lnSpc>
              <a:spcBef>
                <a:spcPts val="1160"/>
              </a:spcBef>
              <a:buClr>
                <a:srgbClr val="E48311"/>
              </a:buClr>
              <a:buFont typeface="Arial MT"/>
              <a:buChar char="•"/>
              <a:tabLst>
                <a:tab pos="130175" algn="l"/>
              </a:tabLst>
            </a:pP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False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positives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(FP):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650" spc="3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cases</a:t>
            </a:r>
            <a:r>
              <a:rPr sz="1650" spc="40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65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which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predicted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yes,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but the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actual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value </a:t>
            </a:r>
            <a:r>
              <a:rPr sz="1650" spc="-1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no.</a:t>
            </a:r>
            <a:r>
              <a:rPr sz="165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(Also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known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16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"</a:t>
            </a:r>
            <a:r>
              <a:rPr sz="1650" b="1" spc="-20" dirty="0">
                <a:solidFill>
                  <a:srgbClr val="444444"/>
                </a:solidFill>
                <a:latin typeface="Times New Roman"/>
                <a:cs typeface="Times New Roman"/>
              </a:rPr>
              <a:t>Type</a:t>
            </a:r>
            <a:r>
              <a:rPr sz="165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I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 error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")</a:t>
            </a:r>
            <a:endParaRPr sz="1650">
              <a:latin typeface="Times New Roman"/>
              <a:cs typeface="Times New Roman"/>
            </a:endParaRPr>
          </a:p>
          <a:p>
            <a:pPr marL="75565" marR="6350" indent="-76200" algn="just">
              <a:lnSpc>
                <a:spcPct val="90000"/>
              </a:lnSpc>
              <a:spcBef>
                <a:spcPts val="1155"/>
              </a:spcBef>
              <a:buClr>
                <a:srgbClr val="E48311"/>
              </a:buClr>
              <a:buFont typeface="Arial MT"/>
              <a:buChar char="•"/>
              <a:tabLst>
                <a:tab pos="130175" algn="l"/>
              </a:tabLst>
            </a:pP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False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negatives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b="1" spc="-5" dirty="0">
                <a:solidFill>
                  <a:srgbClr val="444444"/>
                </a:solidFill>
                <a:latin typeface="Times New Roman"/>
                <a:cs typeface="Times New Roman"/>
              </a:rPr>
              <a:t>(FN):</a:t>
            </a:r>
            <a:r>
              <a:rPr sz="1650" b="1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These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cases</a:t>
            </a:r>
            <a:r>
              <a:rPr sz="1650" spc="4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 which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predicted no, but the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actual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value </a:t>
            </a:r>
            <a:r>
              <a:rPr sz="1650" spc="-15" dirty="0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sz="1650" spc="-10" dirty="0">
                <a:solidFill>
                  <a:srgbClr val="444444"/>
                </a:solidFill>
                <a:latin typeface="Times New Roman"/>
                <a:cs typeface="Times New Roman"/>
              </a:rPr>
              <a:t> yes.</a:t>
            </a:r>
            <a:r>
              <a:rPr sz="165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(Also</a:t>
            </a:r>
            <a:r>
              <a:rPr sz="165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444444"/>
                </a:solidFill>
                <a:latin typeface="Times New Roman"/>
                <a:cs typeface="Times New Roman"/>
              </a:rPr>
              <a:t>known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1650" dirty="0">
                <a:solidFill>
                  <a:srgbClr val="444444"/>
                </a:solidFill>
                <a:latin typeface="Times New Roman"/>
                <a:cs typeface="Times New Roman"/>
              </a:rPr>
              <a:t> a</a:t>
            </a:r>
            <a:r>
              <a:rPr sz="1650" spc="-30" dirty="0">
                <a:solidFill>
                  <a:srgbClr val="444444"/>
                </a:solidFill>
                <a:latin typeface="Times New Roman"/>
                <a:cs typeface="Times New Roman"/>
              </a:rPr>
              <a:t> "Type</a:t>
            </a:r>
            <a:r>
              <a:rPr sz="165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444444"/>
                </a:solidFill>
                <a:latin typeface="Times New Roman"/>
                <a:cs typeface="Times New Roman"/>
              </a:rPr>
              <a:t>II</a:t>
            </a:r>
            <a:r>
              <a:rPr sz="165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444444"/>
                </a:solidFill>
                <a:latin typeface="Times New Roman"/>
                <a:cs typeface="Times New Roman"/>
              </a:rPr>
              <a:t>error.")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77790" y="3047238"/>
            <a:ext cx="3915410" cy="2420620"/>
            <a:chOff x="5177790" y="3047238"/>
            <a:chExt cx="3915410" cy="2420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6171" y="3054096"/>
              <a:ext cx="3898391" cy="24048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81600" y="3051048"/>
              <a:ext cx="3907790" cy="2413000"/>
            </a:xfrm>
            <a:custGeom>
              <a:avLst/>
              <a:gdLst/>
              <a:ahLst/>
              <a:cxnLst/>
              <a:rect l="l" t="t" r="r" b="b"/>
              <a:pathLst>
                <a:path w="3907790" h="2413000">
                  <a:moveTo>
                    <a:pt x="0" y="0"/>
                  </a:moveTo>
                  <a:lnTo>
                    <a:pt x="3907535" y="0"/>
                  </a:lnTo>
                  <a:lnTo>
                    <a:pt x="3907535" y="2412491"/>
                  </a:lnTo>
                  <a:lnTo>
                    <a:pt x="0" y="2412491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811910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" dirty="0">
                <a:solidFill>
                  <a:srgbClr val="3F3F3F"/>
                </a:solidFill>
              </a:rPr>
              <a:t>Which</a:t>
            </a:r>
            <a:r>
              <a:rPr sz="3950" spc="-100" dirty="0">
                <a:solidFill>
                  <a:srgbClr val="3F3F3F"/>
                </a:solidFill>
              </a:rPr>
              <a:t> </a:t>
            </a:r>
            <a:r>
              <a:rPr sz="3950" spc="-60" dirty="0">
                <a:solidFill>
                  <a:srgbClr val="3F3F3F"/>
                </a:solidFill>
              </a:rPr>
              <a:t>error</a:t>
            </a:r>
            <a:r>
              <a:rPr sz="3950" spc="-120" dirty="0">
                <a:solidFill>
                  <a:srgbClr val="3F3F3F"/>
                </a:solidFill>
              </a:rPr>
              <a:t> </a:t>
            </a:r>
            <a:r>
              <a:rPr sz="3950" spc="-90" dirty="0">
                <a:solidFill>
                  <a:srgbClr val="3F3F3F"/>
                </a:solidFill>
              </a:rPr>
              <a:t>(Type</a:t>
            </a:r>
            <a:r>
              <a:rPr sz="3950" spc="-120" dirty="0">
                <a:solidFill>
                  <a:srgbClr val="3F3F3F"/>
                </a:solidFill>
              </a:rPr>
              <a:t> </a:t>
            </a:r>
            <a:r>
              <a:rPr sz="3950" spc="-95" dirty="0">
                <a:solidFill>
                  <a:srgbClr val="3F3F3F"/>
                </a:solidFill>
              </a:rPr>
              <a:t>I/Type</a:t>
            </a:r>
            <a:r>
              <a:rPr sz="3950" spc="-120" dirty="0">
                <a:solidFill>
                  <a:srgbClr val="3F3F3F"/>
                </a:solidFill>
              </a:rPr>
              <a:t> </a:t>
            </a:r>
            <a:r>
              <a:rPr sz="3950" spc="-55" dirty="0">
                <a:solidFill>
                  <a:srgbClr val="3F3F3F"/>
                </a:solidFill>
              </a:rPr>
              <a:t>II)</a:t>
            </a:r>
            <a:r>
              <a:rPr sz="3950" spc="-100" dirty="0">
                <a:solidFill>
                  <a:srgbClr val="3F3F3F"/>
                </a:solidFill>
              </a:rPr>
              <a:t> </a:t>
            </a:r>
            <a:r>
              <a:rPr sz="3950" spc="-30" dirty="0">
                <a:solidFill>
                  <a:srgbClr val="3F3F3F"/>
                </a:solidFill>
              </a:rPr>
              <a:t>is</a:t>
            </a:r>
            <a:r>
              <a:rPr sz="3950" spc="-90" dirty="0">
                <a:solidFill>
                  <a:srgbClr val="3F3F3F"/>
                </a:solidFill>
              </a:rPr>
              <a:t> </a:t>
            </a:r>
            <a:r>
              <a:rPr sz="3950" spc="-70" dirty="0">
                <a:solidFill>
                  <a:srgbClr val="3F3F3F"/>
                </a:solidFill>
              </a:rPr>
              <a:t>important?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27" y="2577451"/>
            <a:ext cx="8326755" cy="323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715" indent="-76200" algn="just">
              <a:lnSpc>
                <a:spcPct val="1103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59385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Though,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we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want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 minimize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both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False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positive and False Negative errors. But, sometimes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it 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not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possible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both.</a:t>
            </a:r>
            <a:endParaRPr sz="1650">
              <a:latin typeface="Times New Roman"/>
              <a:cs typeface="Times New Roman"/>
            </a:endParaRPr>
          </a:p>
          <a:p>
            <a:pPr marL="160020" indent="-147955" algn="just">
              <a:lnSpc>
                <a:spcPct val="100000"/>
              </a:lnSpc>
              <a:spcBef>
                <a:spcPts val="1345"/>
              </a:spcBef>
              <a:buClr>
                <a:srgbClr val="E48311"/>
              </a:buClr>
              <a:buFont typeface="Wingdings"/>
              <a:buChar char=""/>
              <a:tabLst>
                <a:tab pos="16065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depends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upon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application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that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which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minimized.</a:t>
            </a:r>
            <a:endParaRPr sz="1650">
              <a:latin typeface="Times New Roman"/>
              <a:cs typeface="Times New Roman"/>
            </a:endParaRPr>
          </a:p>
          <a:p>
            <a:pPr marL="88265" marR="5715" indent="-76200" algn="just">
              <a:lnSpc>
                <a:spcPct val="110100"/>
              </a:lnSpc>
              <a:spcBef>
                <a:spcPts val="1160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For example, consider an application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classifying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 patient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 cancer patient (positive)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non-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cancer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patient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(negative).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In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application,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diagnosing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cancer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patient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healthy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(False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negative)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more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important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compared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diagnosing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a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healthy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patient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cancer</a:t>
            </a:r>
            <a:r>
              <a:rPr sz="1650" spc="4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(False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Positive).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minimized.</a:t>
            </a:r>
            <a:endParaRPr sz="1650">
              <a:latin typeface="Times New Roman"/>
              <a:cs typeface="Times New Roman"/>
            </a:endParaRPr>
          </a:p>
          <a:p>
            <a:pPr marL="88265" marR="5080" indent="-76200" algn="just">
              <a:lnSpc>
                <a:spcPct val="110000"/>
              </a:lnSpc>
              <a:spcBef>
                <a:spcPts val="1145"/>
              </a:spcBef>
              <a:buClr>
                <a:srgbClr val="E48311"/>
              </a:buClr>
              <a:buFont typeface="Wingdings"/>
              <a:buChar char=""/>
              <a:tabLst>
                <a:tab pos="162560" algn="l"/>
              </a:tabLst>
            </a:pP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Consider another application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classifying emails as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spam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(positive)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or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ham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(negative).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In 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this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application,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classifying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ham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email as spam (False Positive)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more important than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spam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ham </a:t>
            </a:r>
            <a:r>
              <a:rPr sz="16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(False</a:t>
            </a:r>
            <a:r>
              <a:rPr sz="16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Negative).</a:t>
            </a:r>
            <a:r>
              <a:rPr sz="16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So,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6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65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minimized.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8014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10" dirty="0">
                <a:solidFill>
                  <a:srgbClr val="3F3F3F"/>
                </a:solidFill>
              </a:rPr>
              <a:t>A</a:t>
            </a:r>
            <a:r>
              <a:rPr sz="3950" spc="-15" dirty="0">
                <a:solidFill>
                  <a:srgbClr val="3F3F3F"/>
                </a:solidFill>
              </a:rPr>
              <a:t>c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60" dirty="0">
                <a:solidFill>
                  <a:srgbClr val="3F3F3F"/>
                </a:solidFill>
              </a:rPr>
              <a:t>u</a:t>
            </a:r>
            <a:r>
              <a:rPr sz="3950" spc="-114" dirty="0">
                <a:solidFill>
                  <a:srgbClr val="3F3F3F"/>
                </a:solidFill>
              </a:rPr>
              <a:t>r</a:t>
            </a:r>
            <a:r>
              <a:rPr sz="3950" spc="-75" dirty="0">
                <a:solidFill>
                  <a:srgbClr val="3F3F3F"/>
                </a:solidFill>
              </a:rPr>
              <a:t>a</a:t>
            </a:r>
            <a:r>
              <a:rPr sz="3950" spc="-15" dirty="0">
                <a:solidFill>
                  <a:srgbClr val="3F3F3F"/>
                </a:solidFill>
              </a:rPr>
              <a:t>c</a:t>
            </a:r>
            <a:r>
              <a:rPr sz="3950" spc="-45" dirty="0">
                <a:solidFill>
                  <a:srgbClr val="3F3F3F"/>
                </a:solidFill>
              </a:rPr>
              <a:t>y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529136" y="3326422"/>
            <a:ext cx="11233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𝐴𝑐𝑐𝑢𝑟𝑎𝑐𝑦</a:t>
            </a:r>
            <a:r>
              <a:rPr sz="1650" spc="85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=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27" y="2597928"/>
            <a:ext cx="8323580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5"/>
              </a:spcBef>
              <a:buClr>
                <a:srgbClr val="E48311"/>
              </a:buClr>
              <a:buFont typeface="Wingdings"/>
              <a:buChar char=""/>
              <a:tabLst>
                <a:tab pos="150495" algn="l"/>
              </a:tabLst>
            </a:pP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Accuracy</a:t>
            </a:r>
            <a:r>
              <a:rPr sz="1650" spc="2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650" spc="3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65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650" spc="3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650" spc="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defined</a:t>
            </a:r>
            <a:r>
              <a:rPr sz="1650" spc="3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650" spc="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correct</a:t>
            </a:r>
            <a:r>
              <a:rPr sz="165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predictions</a:t>
            </a:r>
            <a:r>
              <a:rPr sz="1650" spc="3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made</a:t>
            </a:r>
            <a:r>
              <a:rPr sz="1650" spc="3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650" spc="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the </a:t>
            </a:r>
            <a:r>
              <a:rPr sz="1650" spc="-4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total</a:t>
            </a:r>
            <a:r>
              <a:rPr sz="16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6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6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3F3F3F"/>
                </a:solidFill>
                <a:latin typeface="Times New Roman"/>
                <a:cs typeface="Times New Roman"/>
              </a:rPr>
              <a:t>predictions.</a:t>
            </a:r>
            <a:endParaRPr sz="1650">
              <a:latin typeface="Times New Roman"/>
              <a:cs typeface="Times New Roman"/>
            </a:endParaRPr>
          </a:p>
          <a:p>
            <a:pPr marL="3804285">
              <a:lnSpc>
                <a:spcPct val="100000"/>
              </a:lnSpc>
              <a:spcBef>
                <a:spcPts val="525"/>
              </a:spcBef>
            </a:pP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𝐶𝑜𝑟𝑟𝑒𝑐𝑡</a:t>
            </a:r>
            <a:r>
              <a:rPr sz="1650" spc="1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spc="-5" dirty="0">
                <a:solidFill>
                  <a:srgbClr val="3F3F3F"/>
                </a:solidFill>
                <a:latin typeface="Cambria Math"/>
                <a:cs typeface="Cambria Math"/>
              </a:rPr>
              <a:t>𝑃𝑟𝑒𝑑𝑖𝑐𝑡𝑖𝑜𝑛𝑠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1011" y="3466597"/>
            <a:ext cx="16783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𝑇𝑜𝑡𝑎𝑙</a:t>
            </a:r>
            <a:r>
              <a:rPr sz="1650" spc="-40" dirty="0">
                <a:solidFill>
                  <a:srgbClr val="3F3F3F"/>
                </a:solidFill>
                <a:latin typeface="Cambria Math"/>
                <a:cs typeface="Cambria Math"/>
              </a:rPr>
              <a:t> </a:t>
            </a:r>
            <a:r>
              <a:rPr sz="1650" dirty="0">
                <a:solidFill>
                  <a:srgbClr val="3F3F3F"/>
                </a:solidFill>
                <a:latin typeface="Cambria Math"/>
                <a:cs typeface="Cambria Math"/>
              </a:rPr>
              <a:t>𝑃𝑟𝑒𝑑𝑖𝑐𝑡𝑖𝑜𝑛𝑠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6967" y="3483864"/>
            <a:ext cx="1870075" cy="13970"/>
          </a:xfrm>
          <a:custGeom>
            <a:avLst/>
            <a:gdLst/>
            <a:ahLst/>
            <a:cxnLst/>
            <a:rect l="l" t="t" r="r" b="b"/>
            <a:pathLst>
              <a:path w="1870075" h="13970">
                <a:moveTo>
                  <a:pt x="1869948" y="13716"/>
                </a:moveTo>
                <a:lnTo>
                  <a:pt x="0" y="13716"/>
                </a:lnTo>
                <a:lnTo>
                  <a:pt x="0" y="0"/>
                </a:lnTo>
                <a:lnTo>
                  <a:pt x="1869948" y="0"/>
                </a:lnTo>
                <a:lnTo>
                  <a:pt x="1869948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0684" y="4094988"/>
            <a:ext cx="1842770" cy="13970"/>
          </a:xfrm>
          <a:custGeom>
            <a:avLst/>
            <a:gdLst/>
            <a:ahLst/>
            <a:cxnLst/>
            <a:rect l="l" t="t" r="r" b="b"/>
            <a:pathLst>
              <a:path w="1842770" h="13970">
                <a:moveTo>
                  <a:pt x="1842516" y="13715"/>
                </a:moveTo>
                <a:lnTo>
                  <a:pt x="0" y="13715"/>
                </a:lnTo>
                <a:lnTo>
                  <a:pt x="0" y="0"/>
                </a:lnTo>
                <a:lnTo>
                  <a:pt x="1842516" y="0"/>
                </a:lnTo>
                <a:lnTo>
                  <a:pt x="1842516" y="13715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147445" algn="ctr">
              <a:lnSpc>
                <a:spcPct val="100000"/>
              </a:lnSpc>
              <a:spcBef>
                <a:spcPts val="470"/>
              </a:spcBef>
            </a:pPr>
            <a:r>
              <a:rPr spc="-5" dirty="0"/>
              <a:t>𝑇𝑃</a:t>
            </a:r>
            <a:r>
              <a:rPr spc="15" dirty="0"/>
              <a:t> </a:t>
            </a:r>
            <a:r>
              <a:rPr dirty="0"/>
              <a:t>+</a:t>
            </a:r>
            <a:r>
              <a:rPr spc="-20" dirty="0"/>
              <a:t> </a:t>
            </a:r>
            <a:r>
              <a:rPr spc="-5" dirty="0"/>
              <a:t>𝑇𝑁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2475" spc="-7" baseline="37037" dirty="0"/>
              <a:t>𝐴𝑐𝑐𝑢𝑟𝑎𝑐𝑦</a:t>
            </a:r>
            <a:r>
              <a:rPr sz="2475" spc="172" baseline="37037" dirty="0"/>
              <a:t> </a:t>
            </a:r>
            <a:r>
              <a:rPr sz="2475" baseline="37037" dirty="0"/>
              <a:t>=</a:t>
            </a:r>
            <a:r>
              <a:rPr sz="2475" spc="142" baseline="37037" dirty="0"/>
              <a:t> </a:t>
            </a:r>
            <a:r>
              <a:rPr sz="1650" spc="-5" dirty="0"/>
              <a:t>𝑇𝑃</a:t>
            </a:r>
            <a:r>
              <a:rPr sz="1650" spc="30" dirty="0"/>
              <a:t> </a:t>
            </a:r>
            <a:r>
              <a:rPr sz="1650" dirty="0"/>
              <a:t>+ 𝐹𝑃</a:t>
            </a:r>
            <a:r>
              <a:rPr sz="1650" spc="35" dirty="0"/>
              <a:t> </a:t>
            </a:r>
            <a:r>
              <a:rPr sz="1650" dirty="0"/>
              <a:t>+ </a:t>
            </a:r>
            <a:r>
              <a:rPr sz="1650" spc="-5" dirty="0"/>
              <a:t>𝑇𝑁</a:t>
            </a:r>
            <a:r>
              <a:rPr sz="1650" spc="35" dirty="0"/>
              <a:t> </a:t>
            </a:r>
            <a:r>
              <a:rPr sz="1650" dirty="0"/>
              <a:t>+ 𝐹𝑁</a:t>
            </a:r>
            <a:endParaRPr sz="1650"/>
          </a:p>
          <a:p>
            <a:pPr marL="100965" marR="17780" indent="-76200" algn="just">
              <a:lnSpc>
                <a:spcPct val="100000"/>
              </a:lnSpc>
              <a:spcBef>
                <a:spcPts val="820"/>
              </a:spcBef>
              <a:buClr>
                <a:srgbClr val="E48311"/>
              </a:buClr>
              <a:buFont typeface="Wingdings"/>
              <a:buChar char=""/>
              <a:tabLst>
                <a:tab pos="163195" algn="l"/>
              </a:tabLst>
            </a:pPr>
            <a:r>
              <a:rPr dirty="0">
                <a:latin typeface="Times New Roman"/>
                <a:cs typeface="Times New Roman"/>
              </a:rPr>
              <a:t>Accuracy </a:t>
            </a:r>
            <a:r>
              <a:rPr spc="-10"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an important </a:t>
            </a:r>
            <a:r>
              <a:rPr spc="-10" dirty="0">
                <a:latin typeface="Times New Roman"/>
                <a:cs typeface="Times New Roman"/>
              </a:rPr>
              <a:t>metric </a:t>
            </a:r>
            <a:r>
              <a:rPr spc="-15" dirty="0">
                <a:latin typeface="Times New Roman"/>
                <a:cs typeface="Times New Roman"/>
              </a:rPr>
              <a:t>to </a:t>
            </a:r>
            <a:r>
              <a:rPr dirty="0">
                <a:latin typeface="Times New Roman"/>
                <a:cs typeface="Times New Roman"/>
              </a:rPr>
              <a:t>be </a:t>
            </a:r>
            <a:r>
              <a:rPr spc="-5" dirty="0">
                <a:latin typeface="Times New Roman"/>
                <a:cs typeface="Times New Roman"/>
              </a:rPr>
              <a:t>used when the data </a:t>
            </a:r>
            <a:r>
              <a:rPr spc="-10"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approximately </a:t>
            </a:r>
            <a:r>
              <a:rPr dirty="0">
                <a:latin typeface="Times New Roman"/>
                <a:cs typeface="Times New Roman"/>
              </a:rPr>
              <a:t>balanced </a:t>
            </a:r>
            <a:r>
              <a:rPr spc="-5" dirty="0">
                <a:latin typeface="Times New Roman"/>
                <a:cs typeface="Times New Roman"/>
              </a:rPr>
              <a:t>(i.e., when </a:t>
            </a:r>
            <a:r>
              <a:rPr dirty="0">
                <a:latin typeface="Times New Roman"/>
                <a:cs typeface="Times New Roman"/>
              </a:rPr>
              <a:t> the </a:t>
            </a:r>
            <a:r>
              <a:rPr spc="-5" dirty="0">
                <a:latin typeface="Times New Roman"/>
                <a:cs typeface="Times New Roman"/>
              </a:rPr>
              <a:t>number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examples </a:t>
            </a:r>
            <a:r>
              <a:rPr dirty="0">
                <a:latin typeface="Times New Roman"/>
                <a:cs typeface="Times New Roman"/>
              </a:rPr>
              <a:t>of each output </a:t>
            </a:r>
            <a:r>
              <a:rPr spc="-10" dirty="0">
                <a:latin typeface="Times New Roman"/>
                <a:cs typeface="Times New Roman"/>
              </a:rPr>
              <a:t>class </a:t>
            </a:r>
            <a:r>
              <a:rPr spc="-5" dirty="0">
                <a:latin typeface="Times New Roman"/>
                <a:cs typeface="Times New Roman"/>
              </a:rPr>
              <a:t>are approximately </a:t>
            </a:r>
            <a:r>
              <a:rPr dirty="0">
                <a:latin typeface="Times New Roman"/>
                <a:cs typeface="Times New Roman"/>
              </a:rPr>
              <a:t>same). </a:t>
            </a:r>
            <a:r>
              <a:rPr spc="-5" dirty="0">
                <a:latin typeface="Times New Roman"/>
                <a:cs typeface="Times New Roman"/>
              </a:rPr>
              <a:t>But, </a:t>
            </a:r>
            <a:r>
              <a:rPr b="1" dirty="0">
                <a:latin typeface="Times New Roman"/>
                <a:cs typeface="Times New Roman"/>
              </a:rPr>
              <a:t>it </a:t>
            </a:r>
            <a:r>
              <a:rPr b="1" spc="-5" dirty="0">
                <a:latin typeface="Times New Roman"/>
                <a:cs typeface="Times New Roman"/>
              </a:rPr>
              <a:t>should not </a:t>
            </a:r>
            <a:r>
              <a:rPr b="1" spc="5" dirty="0">
                <a:latin typeface="Times New Roman"/>
                <a:cs typeface="Times New Roman"/>
              </a:rPr>
              <a:t>be </a:t>
            </a:r>
            <a:r>
              <a:rPr b="1" dirty="0">
                <a:latin typeface="Times New Roman"/>
                <a:cs typeface="Times New Roman"/>
              </a:rPr>
              <a:t>used </a:t>
            </a:r>
            <a:r>
              <a:rPr b="1" spc="-40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imbalanced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datasets.</a:t>
            </a:r>
          </a:p>
          <a:p>
            <a:pPr marL="100965" marR="17780" indent="-76200" algn="just">
              <a:lnSpc>
                <a:spcPct val="100000"/>
              </a:lnSpc>
              <a:spcBef>
                <a:spcPts val="1150"/>
              </a:spcBef>
              <a:buClr>
                <a:srgbClr val="E48311"/>
              </a:buClr>
              <a:buFont typeface="Wingdings"/>
              <a:buChar char=""/>
              <a:tabLst>
                <a:tab pos="175260" algn="l"/>
              </a:tabLst>
            </a:pPr>
            <a:r>
              <a:rPr spc="-5" dirty="0">
                <a:latin typeface="Times New Roman"/>
                <a:cs typeface="Times New Roman"/>
              </a:rPr>
              <a:t>For instance, </a:t>
            </a:r>
            <a:r>
              <a:rPr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the cancer patient diagnosis </a:t>
            </a:r>
            <a:r>
              <a:rPr spc="-10" dirty="0">
                <a:latin typeface="Times New Roman"/>
                <a:cs typeface="Times New Roman"/>
              </a:rPr>
              <a:t>system, </a:t>
            </a:r>
            <a:r>
              <a:rPr dirty="0">
                <a:latin typeface="Times New Roman"/>
                <a:cs typeface="Times New Roman"/>
              </a:rPr>
              <a:t>if we have 100 </a:t>
            </a:r>
            <a:r>
              <a:rPr spc="-5" dirty="0">
                <a:latin typeface="Times New Roman"/>
                <a:cs typeface="Times New Roman"/>
              </a:rPr>
              <a:t>patients </a:t>
            </a:r>
            <a:r>
              <a:rPr dirty="0">
                <a:latin typeface="Times New Roman"/>
                <a:cs typeface="Times New Roman"/>
              </a:rPr>
              <a:t>(95 </a:t>
            </a:r>
            <a:r>
              <a:rPr spc="-10" dirty="0">
                <a:latin typeface="Times New Roman"/>
                <a:cs typeface="Times New Roman"/>
              </a:rPr>
              <a:t>non-cancer, </a:t>
            </a:r>
            <a:r>
              <a:rPr dirty="0">
                <a:latin typeface="Times New Roman"/>
                <a:cs typeface="Times New Roman"/>
              </a:rPr>
              <a:t>5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cancer) </a:t>
            </a:r>
            <a:r>
              <a:rPr spc="-10"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our model predicts every patient as non- cancer patient. So, </a:t>
            </a:r>
            <a:r>
              <a:rPr spc="-10"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such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poor model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accuracy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4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95%.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42373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5" dirty="0">
                <a:solidFill>
                  <a:srgbClr val="3F3F3F"/>
                </a:solidFill>
              </a:rPr>
              <a:t>M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45" dirty="0">
                <a:solidFill>
                  <a:srgbClr val="3F3F3F"/>
                </a:solidFill>
              </a:rPr>
              <a:t>s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80" dirty="0">
                <a:solidFill>
                  <a:srgbClr val="3F3F3F"/>
                </a:solidFill>
              </a:rPr>
              <a:t>l</a:t>
            </a:r>
            <a:r>
              <a:rPr sz="3950" spc="-35" dirty="0">
                <a:solidFill>
                  <a:srgbClr val="3F3F3F"/>
                </a:solidFill>
              </a:rPr>
              <a:t>a</a:t>
            </a:r>
            <a:r>
              <a:rPr sz="3950" spc="-85" dirty="0">
                <a:solidFill>
                  <a:srgbClr val="3F3F3F"/>
                </a:solidFill>
              </a:rPr>
              <a:t>s</a:t>
            </a:r>
            <a:r>
              <a:rPr sz="3950" spc="-45" dirty="0">
                <a:solidFill>
                  <a:srgbClr val="3F3F3F"/>
                </a:solidFill>
              </a:rPr>
              <a:t>s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60" dirty="0">
                <a:solidFill>
                  <a:srgbClr val="3F3F3F"/>
                </a:solidFill>
              </a:rPr>
              <a:t>f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114" dirty="0">
                <a:solidFill>
                  <a:srgbClr val="3F3F3F"/>
                </a:solidFill>
              </a:rPr>
              <a:t>a</a:t>
            </a:r>
            <a:r>
              <a:rPr sz="3950" spc="-60" dirty="0">
                <a:solidFill>
                  <a:srgbClr val="3F3F3F"/>
                </a:solidFill>
              </a:rPr>
              <a:t>t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70" dirty="0">
                <a:solidFill>
                  <a:srgbClr val="3F3F3F"/>
                </a:solidFill>
              </a:rPr>
              <a:t>o</a:t>
            </a:r>
            <a:r>
              <a:rPr sz="3950" spc="-20" dirty="0">
                <a:solidFill>
                  <a:srgbClr val="3F3F3F"/>
                </a:solidFill>
              </a:rPr>
              <a:t>n</a:t>
            </a:r>
            <a:r>
              <a:rPr sz="3950" spc="-140" dirty="0">
                <a:solidFill>
                  <a:srgbClr val="3F3F3F"/>
                </a:solidFill>
              </a:rPr>
              <a:t> </a:t>
            </a:r>
            <a:r>
              <a:rPr sz="3950" spc="-50" dirty="0">
                <a:solidFill>
                  <a:srgbClr val="3F3F3F"/>
                </a:solidFill>
              </a:rPr>
              <a:t>R</a:t>
            </a:r>
            <a:r>
              <a:rPr sz="3950" spc="-114" dirty="0">
                <a:solidFill>
                  <a:srgbClr val="3F3F3F"/>
                </a:solidFill>
              </a:rPr>
              <a:t>a</a:t>
            </a:r>
            <a:r>
              <a:rPr sz="3950" spc="-100" dirty="0">
                <a:solidFill>
                  <a:srgbClr val="3F3F3F"/>
                </a:solidFill>
              </a:rPr>
              <a:t>t</a:t>
            </a:r>
            <a:r>
              <a:rPr sz="3950" spc="-10" dirty="0">
                <a:solidFill>
                  <a:srgbClr val="3F3F3F"/>
                </a:solidFill>
              </a:rPr>
              <a:t>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92576" y="2564334"/>
            <a:ext cx="832421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>
              <a:lnSpc>
                <a:spcPct val="1220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  <a:tab pos="2063750" algn="l"/>
                <a:tab pos="2680335" algn="l"/>
                <a:tab pos="3044825" algn="l"/>
                <a:tab pos="3311525" algn="l"/>
                <a:tab pos="4794885" algn="l"/>
                <a:tab pos="5576570" algn="l"/>
                <a:tab pos="5901055" algn="l"/>
                <a:tab pos="6811645" algn="l"/>
                <a:tab pos="7176134" algn="l"/>
                <a:tab pos="8101330" algn="l"/>
              </a:tabLst>
            </a:pP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Mis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ssi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ca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t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te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c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-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si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tion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  incorrect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predictions</a:t>
            </a:r>
            <a:r>
              <a:rPr sz="195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made</a:t>
            </a:r>
            <a:r>
              <a:rPr sz="195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5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95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 the</a:t>
            </a:r>
            <a:r>
              <a:rPr sz="19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95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9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predictions.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344" y="3683508"/>
            <a:ext cx="1049889" cy="2225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282440" y="3746004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8661" y="3494532"/>
            <a:ext cx="1056322" cy="1691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6421" y="3486911"/>
            <a:ext cx="1298924" cy="1767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760404" y="3845052"/>
            <a:ext cx="585470" cy="177165"/>
          </a:xfrm>
          <a:custGeom>
            <a:avLst/>
            <a:gdLst/>
            <a:ahLst/>
            <a:cxnLst/>
            <a:rect l="l" t="t" r="r" b="b"/>
            <a:pathLst>
              <a:path w="585470" h="177164">
                <a:moveTo>
                  <a:pt x="11810" y="48767"/>
                </a:moveTo>
                <a:lnTo>
                  <a:pt x="0" y="48767"/>
                </a:lnTo>
                <a:lnTo>
                  <a:pt x="9239" y="7620"/>
                </a:lnTo>
                <a:lnTo>
                  <a:pt x="137350" y="7620"/>
                </a:lnTo>
                <a:lnTo>
                  <a:pt x="134969" y="18288"/>
                </a:lnTo>
                <a:lnTo>
                  <a:pt x="44100" y="18288"/>
                </a:lnTo>
                <a:lnTo>
                  <a:pt x="39052" y="18383"/>
                </a:lnTo>
                <a:lnTo>
                  <a:pt x="16192" y="39528"/>
                </a:lnTo>
                <a:lnTo>
                  <a:pt x="11810" y="48767"/>
                </a:lnTo>
                <a:close/>
              </a:path>
              <a:path w="585470" h="177164">
                <a:moveTo>
                  <a:pt x="64579" y="175259"/>
                </a:moveTo>
                <a:lnTo>
                  <a:pt x="12858" y="175259"/>
                </a:lnTo>
                <a:lnTo>
                  <a:pt x="14192" y="169164"/>
                </a:lnTo>
                <a:lnTo>
                  <a:pt x="17525" y="168783"/>
                </a:lnTo>
                <a:lnTo>
                  <a:pt x="20002" y="168211"/>
                </a:lnTo>
                <a:lnTo>
                  <a:pt x="21526" y="167354"/>
                </a:lnTo>
                <a:lnTo>
                  <a:pt x="23050" y="166592"/>
                </a:lnTo>
                <a:lnTo>
                  <a:pt x="24479" y="165258"/>
                </a:lnTo>
                <a:lnTo>
                  <a:pt x="26765" y="161829"/>
                </a:lnTo>
                <a:lnTo>
                  <a:pt x="28003" y="159162"/>
                </a:lnTo>
                <a:lnTo>
                  <a:pt x="29211" y="155257"/>
                </a:lnTo>
                <a:lnTo>
                  <a:pt x="30384" y="151828"/>
                </a:lnTo>
                <a:lnTo>
                  <a:pt x="31813" y="146208"/>
                </a:lnTo>
                <a:lnTo>
                  <a:pt x="33337" y="138588"/>
                </a:lnTo>
                <a:lnTo>
                  <a:pt x="59626" y="18288"/>
                </a:lnTo>
                <a:lnTo>
                  <a:pt x="81724" y="18288"/>
                </a:lnTo>
                <a:lnTo>
                  <a:pt x="55149" y="139446"/>
                </a:lnTo>
                <a:lnTo>
                  <a:pt x="54387" y="142779"/>
                </a:lnTo>
                <a:lnTo>
                  <a:pt x="53911" y="145351"/>
                </a:lnTo>
                <a:lnTo>
                  <a:pt x="53340" y="149066"/>
                </a:lnTo>
                <a:lnTo>
                  <a:pt x="53054" y="151066"/>
                </a:lnTo>
                <a:lnTo>
                  <a:pt x="52673" y="155257"/>
                </a:lnTo>
                <a:lnTo>
                  <a:pt x="52577" y="161258"/>
                </a:lnTo>
                <a:lnTo>
                  <a:pt x="53054" y="163258"/>
                </a:lnTo>
                <a:lnTo>
                  <a:pt x="53816" y="164687"/>
                </a:lnTo>
                <a:lnTo>
                  <a:pt x="54578" y="166211"/>
                </a:lnTo>
                <a:lnTo>
                  <a:pt x="55816" y="167258"/>
                </a:lnTo>
                <a:lnTo>
                  <a:pt x="57435" y="167830"/>
                </a:lnTo>
                <a:lnTo>
                  <a:pt x="59150" y="168497"/>
                </a:lnTo>
                <a:lnTo>
                  <a:pt x="61912" y="168973"/>
                </a:lnTo>
                <a:lnTo>
                  <a:pt x="65913" y="169164"/>
                </a:lnTo>
                <a:lnTo>
                  <a:pt x="64579" y="175259"/>
                </a:lnTo>
                <a:close/>
              </a:path>
              <a:path w="585470" h="177164">
                <a:moveTo>
                  <a:pt x="127825" y="50291"/>
                </a:moveTo>
                <a:lnTo>
                  <a:pt x="116014" y="50291"/>
                </a:lnTo>
                <a:lnTo>
                  <a:pt x="115914" y="39528"/>
                </a:lnTo>
                <a:lnTo>
                  <a:pt x="115824" y="36766"/>
                </a:lnTo>
                <a:lnTo>
                  <a:pt x="99917" y="18288"/>
                </a:lnTo>
                <a:lnTo>
                  <a:pt x="134969" y="18288"/>
                </a:lnTo>
                <a:lnTo>
                  <a:pt x="127825" y="50291"/>
                </a:lnTo>
                <a:close/>
              </a:path>
              <a:path w="585470" h="177164">
                <a:moveTo>
                  <a:pt x="194309" y="176783"/>
                </a:moveTo>
                <a:lnTo>
                  <a:pt x="156852" y="153423"/>
                </a:lnTo>
                <a:lnTo>
                  <a:pt x="154209" y="135826"/>
                </a:lnTo>
                <a:lnTo>
                  <a:pt x="154209" y="129349"/>
                </a:lnTo>
                <a:lnTo>
                  <a:pt x="165842" y="89905"/>
                </a:lnTo>
                <a:lnTo>
                  <a:pt x="198837" y="60339"/>
                </a:lnTo>
                <a:lnTo>
                  <a:pt x="220884" y="56388"/>
                </a:lnTo>
                <a:lnTo>
                  <a:pt x="230153" y="57118"/>
                </a:lnTo>
                <a:lnTo>
                  <a:pt x="238244" y="59162"/>
                </a:lnTo>
                <a:lnTo>
                  <a:pt x="245155" y="62509"/>
                </a:lnTo>
                <a:lnTo>
                  <a:pt x="248888" y="65532"/>
                </a:lnTo>
                <a:lnTo>
                  <a:pt x="218503" y="65532"/>
                </a:lnTo>
                <a:lnTo>
                  <a:pt x="210026" y="65627"/>
                </a:lnTo>
                <a:lnTo>
                  <a:pt x="184240" y="97606"/>
                </a:lnTo>
                <a:lnTo>
                  <a:pt x="175736" y="141255"/>
                </a:lnTo>
                <a:lnTo>
                  <a:pt x="175736" y="150399"/>
                </a:lnTo>
                <a:lnTo>
                  <a:pt x="177641" y="157067"/>
                </a:lnTo>
                <a:lnTo>
                  <a:pt x="181356" y="161258"/>
                </a:lnTo>
                <a:lnTo>
                  <a:pt x="185070" y="165639"/>
                </a:lnTo>
                <a:lnTo>
                  <a:pt x="190690" y="167735"/>
                </a:lnTo>
                <a:lnTo>
                  <a:pt x="228517" y="167735"/>
                </a:lnTo>
                <a:lnTo>
                  <a:pt x="227733" y="168284"/>
                </a:lnTo>
                <a:lnTo>
                  <a:pt x="221932" y="171354"/>
                </a:lnTo>
                <a:lnTo>
                  <a:pt x="215701" y="173770"/>
                </a:lnTo>
                <a:lnTo>
                  <a:pt x="209014" y="175462"/>
                </a:lnTo>
                <a:lnTo>
                  <a:pt x="201880" y="176458"/>
                </a:lnTo>
                <a:lnTo>
                  <a:pt x="194309" y="176783"/>
                </a:lnTo>
                <a:close/>
              </a:path>
              <a:path w="585470" h="177164">
                <a:moveTo>
                  <a:pt x="228517" y="167735"/>
                </a:moveTo>
                <a:lnTo>
                  <a:pt x="206216" y="167735"/>
                </a:lnTo>
                <a:lnTo>
                  <a:pt x="213359" y="164115"/>
                </a:lnTo>
                <a:lnTo>
                  <a:pt x="219551" y="156876"/>
                </a:lnTo>
                <a:lnTo>
                  <a:pt x="236690" y="117157"/>
                </a:lnTo>
                <a:lnTo>
                  <a:pt x="239646" y="83153"/>
                </a:lnTo>
                <a:lnTo>
                  <a:pt x="238029" y="76866"/>
                </a:lnTo>
                <a:lnTo>
                  <a:pt x="234600" y="72294"/>
                </a:lnTo>
                <a:lnTo>
                  <a:pt x="231171" y="67913"/>
                </a:lnTo>
                <a:lnTo>
                  <a:pt x="225742" y="65627"/>
                </a:lnTo>
                <a:lnTo>
                  <a:pt x="218503" y="65532"/>
                </a:lnTo>
                <a:lnTo>
                  <a:pt x="248888" y="65532"/>
                </a:lnTo>
                <a:lnTo>
                  <a:pt x="261150" y="97166"/>
                </a:lnTo>
                <a:lnTo>
                  <a:pt x="261071" y="100012"/>
                </a:lnTo>
                <a:lnTo>
                  <a:pt x="250376" y="142672"/>
                </a:lnTo>
                <a:lnTo>
                  <a:pt x="233124" y="164508"/>
                </a:lnTo>
                <a:lnTo>
                  <a:pt x="228517" y="167735"/>
                </a:lnTo>
                <a:close/>
              </a:path>
              <a:path w="585470" h="177164">
                <a:moveTo>
                  <a:pt x="206216" y="167735"/>
                </a:moveTo>
                <a:lnTo>
                  <a:pt x="190690" y="167735"/>
                </a:lnTo>
                <a:lnTo>
                  <a:pt x="198215" y="167640"/>
                </a:lnTo>
                <a:lnTo>
                  <a:pt x="206216" y="167735"/>
                </a:lnTo>
                <a:close/>
              </a:path>
              <a:path w="585470" h="177164">
                <a:moveTo>
                  <a:pt x="367665" y="70104"/>
                </a:moveTo>
                <a:lnTo>
                  <a:pt x="289179" y="70104"/>
                </a:lnTo>
                <a:lnTo>
                  <a:pt x="291084" y="62483"/>
                </a:lnTo>
                <a:lnTo>
                  <a:pt x="295941" y="62483"/>
                </a:lnTo>
                <a:lnTo>
                  <a:pt x="299561" y="62198"/>
                </a:lnTo>
                <a:lnTo>
                  <a:pt x="302037" y="61436"/>
                </a:lnTo>
                <a:lnTo>
                  <a:pt x="304514" y="60864"/>
                </a:lnTo>
                <a:lnTo>
                  <a:pt x="306609" y="59912"/>
                </a:lnTo>
                <a:lnTo>
                  <a:pt x="308324" y="58674"/>
                </a:lnTo>
                <a:lnTo>
                  <a:pt x="310038" y="57531"/>
                </a:lnTo>
                <a:lnTo>
                  <a:pt x="311562" y="55911"/>
                </a:lnTo>
                <a:lnTo>
                  <a:pt x="312896" y="53625"/>
                </a:lnTo>
                <a:lnTo>
                  <a:pt x="314325" y="51530"/>
                </a:lnTo>
                <a:lnTo>
                  <a:pt x="315658" y="48767"/>
                </a:lnTo>
                <a:lnTo>
                  <a:pt x="316991" y="45339"/>
                </a:lnTo>
                <a:lnTo>
                  <a:pt x="318325" y="42005"/>
                </a:lnTo>
                <a:lnTo>
                  <a:pt x="320230" y="36004"/>
                </a:lnTo>
                <a:lnTo>
                  <a:pt x="322897" y="27432"/>
                </a:lnTo>
                <a:lnTo>
                  <a:pt x="339852" y="27432"/>
                </a:lnTo>
                <a:lnTo>
                  <a:pt x="333089" y="57912"/>
                </a:lnTo>
                <a:lnTo>
                  <a:pt x="370427" y="57912"/>
                </a:lnTo>
                <a:lnTo>
                  <a:pt x="367665" y="70104"/>
                </a:lnTo>
                <a:close/>
              </a:path>
              <a:path w="585470" h="177164">
                <a:moveTo>
                  <a:pt x="326136" y="176783"/>
                </a:moveTo>
                <a:lnTo>
                  <a:pt x="318897" y="176783"/>
                </a:lnTo>
                <a:lnTo>
                  <a:pt x="307700" y="175188"/>
                </a:lnTo>
                <a:lnTo>
                  <a:pt x="299692" y="170378"/>
                </a:lnTo>
                <a:lnTo>
                  <a:pt x="294880" y="162317"/>
                </a:lnTo>
                <a:lnTo>
                  <a:pt x="293274" y="150971"/>
                </a:lnTo>
                <a:lnTo>
                  <a:pt x="293274" y="145637"/>
                </a:lnTo>
                <a:lnTo>
                  <a:pt x="294036" y="139826"/>
                </a:lnTo>
                <a:lnTo>
                  <a:pt x="295370" y="133731"/>
                </a:lnTo>
                <a:lnTo>
                  <a:pt x="309848" y="70104"/>
                </a:lnTo>
                <a:lnTo>
                  <a:pt x="330327" y="70104"/>
                </a:lnTo>
                <a:lnTo>
                  <a:pt x="319468" y="117157"/>
                </a:lnTo>
                <a:lnTo>
                  <a:pt x="317372" y="126396"/>
                </a:lnTo>
                <a:lnTo>
                  <a:pt x="315944" y="132969"/>
                </a:lnTo>
                <a:lnTo>
                  <a:pt x="314801" y="140970"/>
                </a:lnTo>
                <a:lnTo>
                  <a:pt x="314599" y="143256"/>
                </a:lnTo>
                <a:lnTo>
                  <a:pt x="314515" y="156591"/>
                </a:lnTo>
                <a:lnTo>
                  <a:pt x="318801" y="161639"/>
                </a:lnTo>
                <a:lnTo>
                  <a:pt x="350413" y="161639"/>
                </a:lnTo>
                <a:lnTo>
                  <a:pt x="349734" y="162353"/>
                </a:lnTo>
                <a:lnTo>
                  <a:pt x="344644" y="166889"/>
                </a:lnTo>
                <a:lnTo>
                  <a:pt x="339661" y="170497"/>
                </a:lnTo>
                <a:lnTo>
                  <a:pt x="333089" y="174783"/>
                </a:lnTo>
                <a:lnTo>
                  <a:pt x="326136" y="176783"/>
                </a:lnTo>
                <a:close/>
              </a:path>
              <a:path w="585470" h="177164">
                <a:moveTo>
                  <a:pt x="350413" y="161639"/>
                </a:moveTo>
                <a:lnTo>
                  <a:pt x="330803" y="161639"/>
                </a:lnTo>
                <a:lnTo>
                  <a:pt x="334613" y="160305"/>
                </a:lnTo>
                <a:lnTo>
                  <a:pt x="338613" y="157448"/>
                </a:lnTo>
                <a:lnTo>
                  <a:pt x="342709" y="154781"/>
                </a:lnTo>
                <a:lnTo>
                  <a:pt x="347567" y="150018"/>
                </a:lnTo>
                <a:lnTo>
                  <a:pt x="353091" y="143256"/>
                </a:lnTo>
                <a:lnTo>
                  <a:pt x="360235" y="150495"/>
                </a:lnTo>
                <a:lnTo>
                  <a:pt x="354931" y="156888"/>
                </a:lnTo>
                <a:lnTo>
                  <a:pt x="350413" y="161639"/>
                </a:lnTo>
                <a:close/>
              </a:path>
              <a:path w="585470" h="177164">
                <a:moveTo>
                  <a:pt x="330803" y="161639"/>
                </a:moveTo>
                <a:lnTo>
                  <a:pt x="318801" y="161639"/>
                </a:lnTo>
                <a:lnTo>
                  <a:pt x="327183" y="161544"/>
                </a:lnTo>
                <a:lnTo>
                  <a:pt x="330803" y="161639"/>
                </a:lnTo>
                <a:close/>
              </a:path>
              <a:path w="585470" h="177164">
                <a:moveTo>
                  <a:pt x="423100" y="176783"/>
                </a:moveTo>
                <a:lnTo>
                  <a:pt x="406241" y="176783"/>
                </a:lnTo>
                <a:lnTo>
                  <a:pt x="399192" y="173545"/>
                </a:lnTo>
                <a:lnTo>
                  <a:pt x="386901" y="136493"/>
                </a:lnTo>
                <a:lnTo>
                  <a:pt x="387328" y="127977"/>
                </a:lnTo>
                <a:lnTo>
                  <a:pt x="399631" y="88965"/>
                </a:lnTo>
                <a:lnTo>
                  <a:pt x="433220" y="59257"/>
                </a:lnTo>
                <a:lnTo>
                  <a:pt x="450151" y="56388"/>
                </a:lnTo>
                <a:lnTo>
                  <a:pt x="455485" y="56483"/>
                </a:lnTo>
                <a:lnTo>
                  <a:pt x="460533" y="57054"/>
                </a:lnTo>
                <a:lnTo>
                  <a:pt x="469772" y="59340"/>
                </a:lnTo>
                <a:lnTo>
                  <a:pt x="474535" y="61341"/>
                </a:lnTo>
                <a:lnTo>
                  <a:pt x="479393" y="64103"/>
                </a:lnTo>
                <a:lnTo>
                  <a:pt x="497208" y="64103"/>
                </a:lnTo>
                <a:lnTo>
                  <a:pt x="496876" y="65532"/>
                </a:lnTo>
                <a:lnTo>
                  <a:pt x="452627" y="65532"/>
                </a:lnTo>
                <a:lnTo>
                  <a:pt x="444245" y="65627"/>
                </a:lnTo>
                <a:lnTo>
                  <a:pt x="417367" y="94677"/>
                </a:lnTo>
                <a:lnTo>
                  <a:pt x="408591" y="134969"/>
                </a:lnTo>
                <a:lnTo>
                  <a:pt x="408527" y="144970"/>
                </a:lnTo>
                <a:lnTo>
                  <a:pt x="409765" y="151257"/>
                </a:lnTo>
                <a:lnTo>
                  <a:pt x="412051" y="155352"/>
                </a:lnTo>
                <a:lnTo>
                  <a:pt x="414432" y="159543"/>
                </a:lnTo>
                <a:lnTo>
                  <a:pt x="418338" y="161639"/>
                </a:lnTo>
                <a:lnTo>
                  <a:pt x="445215" y="161639"/>
                </a:lnTo>
                <a:lnTo>
                  <a:pt x="442936" y="164065"/>
                </a:lnTo>
                <a:lnTo>
                  <a:pt x="437578" y="168687"/>
                </a:lnTo>
                <a:lnTo>
                  <a:pt x="430529" y="174212"/>
                </a:lnTo>
                <a:lnTo>
                  <a:pt x="423100" y="176783"/>
                </a:lnTo>
                <a:close/>
              </a:path>
              <a:path w="585470" h="177164">
                <a:moveTo>
                  <a:pt x="497208" y="64103"/>
                </a:moveTo>
                <a:lnTo>
                  <a:pt x="479393" y="64103"/>
                </a:lnTo>
                <a:lnTo>
                  <a:pt x="490727" y="56388"/>
                </a:lnTo>
                <a:lnTo>
                  <a:pt x="498538" y="58388"/>
                </a:lnTo>
                <a:lnTo>
                  <a:pt x="497208" y="64103"/>
                </a:lnTo>
                <a:close/>
              </a:path>
              <a:path w="585470" h="177164">
                <a:moveTo>
                  <a:pt x="445215" y="161639"/>
                </a:moveTo>
                <a:lnTo>
                  <a:pt x="429196" y="161639"/>
                </a:lnTo>
                <a:lnTo>
                  <a:pt x="434530" y="159353"/>
                </a:lnTo>
                <a:lnTo>
                  <a:pt x="439711" y="154650"/>
                </a:lnTo>
                <a:lnTo>
                  <a:pt x="462843" y="121193"/>
                </a:lnTo>
                <a:lnTo>
                  <a:pt x="468534" y="100203"/>
                </a:lnTo>
                <a:lnTo>
                  <a:pt x="469296" y="96964"/>
                </a:lnTo>
                <a:lnTo>
                  <a:pt x="469868" y="94107"/>
                </a:lnTo>
                <a:lnTo>
                  <a:pt x="470058" y="91630"/>
                </a:lnTo>
                <a:lnTo>
                  <a:pt x="470344" y="89249"/>
                </a:lnTo>
                <a:lnTo>
                  <a:pt x="452627" y="65532"/>
                </a:lnTo>
                <a:lnTo>
                  <a:pt x="496876" y="65532"/>
                </a:lnTo>
                <a:lnTo>
                  <a:pt x="478881" y="142875"/>
                </a:lnTo>
                <a:lnTo>
                  <a:pt x="459867" y="142875"/>
                </a:lnTo>
                <a:lnTo>
                  <a:pt x="453987" y="151257"/>
                </a:lnTo>
                <a:lnTo>
                  <a:pt x="448437" y="158210"/>
                </a:lnTo>
                <a:lnTo>
                  <a:pt x="445215" y="161639"/>
                </a:lnTo>
                <a:close/>
              </a:path>
              <a:path w="585470" h="177164">
                <a:moveTo>
                  <a:pt x="481393" y="176783"/>
                </a:moveTo>
                <a:lnTo>
                  <a:pt x="470249" y="176783"/>
                </a:lnTo>
                <a:lnTo>
                  <a:pt x="466248" y="175259"/>
                </a:lnTo>
                <a:lnTo>
                  <a:pt x="463200" y="171831"/>
                </a:lnTo>
                <a:lnTo>
                  <a:pt x="460153" y="168497"/>
                </a:lnTo>
                <a:lnTo>
                  <a:pt x="458675" y="164065"/>
                </a:lnTo>
                <a:lnTo>
                  <a:pt x="458628" y="153733"/>
                </a:lnTo>
                <a:lnTo>
                  <a:pt x="459581" y="148875"/>
                </a:lnTo>
                <a:lnTo>
                  <a:pt x="461486" y="143732"/>
                </a:lnTo>
                <a:lnTo>
                  <a:pt x="459867" y="142875"/>
                </a:lnTo>
                <a:lnTo>
                  <a:pt x="478881" y="142875"/>
                </a:lnTo>
                <a:lnTo>
                  <a:pt x="478696" y="143732"/>
                </a:lnTo>
                <a:lnTo>
                  <a:pt x="477893" y="148875"/>
                </a:lnTo>
                <a:lnTo>
                  <a:pt x="477774" y="157162"/>
                </a:lnTo>
                <a:lnTo>
                  <a:pt x="478345" y="159543"/>
                </a:lnTo>
                <a:lnTo>
                  <a:pt x="480536" y="162496"/>
                </a:lnTo>
                <a:lnTo>
                  <a:pt x="482155" y="163163"/>
                </a:lnTo>
                <a:lnTo>
                  <a:pt x="502807" y="163163"/>
                </a:lnTo>
                <a:lnTo>
                  <a:pt x="500824" y="165056"/>
                </a:lnTo>
                <a:lnTo>
                  <a:pt x="496324" y="168885"/>
                </a:lnTo>
                <a:lnTo>
                  <a:pt x="492252" y="171831"/>
                </a:lnTo>
                <a:lnTo>
                  <a:pt x="487108" y="175259"/>
                </a:lnTo>
                <a:lnTo>
                  <a:pt x="481393" y="176783"/>
                </a:lnTo>
                <a:close/>
              </a:path>
              <a:path w="585470" h="177164">
                <a:moveTo>
                  <a:pt x="502807" y="163163"/>
                </a:moveTo>
                <a:lnTo>
                  <a:pt x="486918" y="163163"/>
                </a:lnTo>
                <a:lnTo>
                  <a:pt x="489489" y="162115"/>
                </a:lnTo>
                <a:lnTo>
                  <a:pt x="492252" y="160020"/>
                </a:lnTo>
                <a:lnTo>
                  <a:pt x="495109" y="157924"/>
                </a:lnTo>
                <a:lnTo>
                  <a:pt x="499014" y="153924"/>
                </a:lnTo>
                <a:lnTo>
                  <a:pt x="504063" y="147828"/>
                </a:lnTo>
                <a:lnTo>
                  <a:pt x="511111" y="154781"/>
                </a:lnTo>
                <a:lnTo>
                  <a:pt x="505753" y="160351"/>
                </a:lnTo>
                <a:lnTo>
                  <a:pt x="502807" y="163163"/>
                </a:lnTo>
                <a:close/>
              </a:path>
              <a:path w="585470" h="177164">
                <a:moveTo>
                  <a:pt x="429196" y="161639"/>
                </a:moveTo>
                <a:lnTo>
                  <a:pt x="418338" y="161639"/>
                </a:lnTo>
                <a:lnTo>
                  <a:pt x="423767" y="161544"/>
                </a:lnTo>
                <a:lnTo>
                  <a:pt x="429196" y="161639"/>
                </a:lnTo>
                <a:close/>
              </a:path>
              <a:path w="585470" h="177164">
                <a:moveTo>
                  <a:pt x="486918" y="163163"/>
                </a:moveTo>
                <a:lnTo>
                  <a:pt x="482155" y="163163"/>
                </a:lnTo>
                <a:lnTo>
                  <a:pt x="484441" y="163067"/>
                </a:lnTo>
                <a:lnTo>
                  <a:pt x="486918" y="163163"/>
                </a:lnTo>
                <a:close/>
              </a:path>
              <a:path w="585470" h="177164">
                <a:moveTo>
                  <a:pt x="554926" y="176783"/>
                </a:moveTo>
                <a:lnTo>
                  <a:pt x="543306" y="176783"/>
                </a:lnTo>
                <a:lnTo>
                  <a:pt x="539115" y="174974"/>
                </a:lnTo>
                <a:lnTo>
                  <a:pt x="532733" y="167258"/>
                </a:lnTo>
                <a:lnTo>
                  <a:pt x="531176" y="162496"/>
                </a:lnTo>
                <a:lnTo>
                  <a:pt x="531113" y="150875"/>
                </a:lnTo>
                <a:lnTo>
                  <a:pt x="532256" y="142970"/>
                </a:lnTo>
                <a:lnTo>
                  <a:pt x="534543" y="132492"/>
                </a:lnTo>
                <a:lnTo>
                  <a:pt x="556450" y="34671"/>
                </a:lnTo>
                <a:lnTo>
                  <a:pt x="557498" y="30480"/>
                </a:lnTo>
                <a:lnTo>
                  <a:pt x="558260" y="27050"/>
                </a:lnTo>
                <a:lnTo>
                  <a:pt x="558641" y="24383"/>
                </a:lnTo>
                <a:lnTo>
                  <a:pt x="559021" y="21907"/>
                </a:lnTo>
                <a:lnTo>
                  <a:pt x="559212" y="19431"/>
                </a:lnTo>
                <a:lnTo>
                  <a:pt x="559212" y="14858"/>
                </a:lnTo>
                <a:lnTo>
                  <a:pt x="558831" y="13049"/>
                </a:lnTo>
                <a:lnTo>
                  <a:pt x="557879" y="11715"/>
                </a:lnTo>
                <a:lnTo>
                  <a:pt x="556926" y="10477"/>
                </a:lnTo>
                <a:lnTo>
                  <a:pt x="555688" y="9525"/>
                </a:lnTo>
                <a:lnTo>
                  <a:pt x="553974" y="8953"/>
                </a:lnTo>
                <a:lnTo>
                  <a:pt x="552354" y="8382"/>
                </a:lnTo>
                <a:lnTo>
                  <a:pt x="549306" y="8000"/>
                </a:lnTo>
                <a:lnTo>
                  <a:pt x="544925" y="7620"/>
                </a:lnTo>
                <a:lnTo>
                  <a:pt x="546449" y="1524"/>
                </a:lnTo>
                <a:lnTo>
                  <a:pt x="577310" y="0"/>
                </a:lnTo>
                <a:lnTo>
                  <a:pt x="584644" y="0"/>
                </a:lnTo>
                <a:lnTo>
                  <a:pt x="554354" y="135636"/>
                </a:lnTo>
                <a:lnTo>
                  <a:pt x="552640" y="143827"/>
                </a:lnTo>
                <a:lnTo>
                  <a:pt x="551777" y="149351"/>
                </a:lnTo>
                <a:lnTo>
                  <a:pt x="551688" y="157162"/>
                </a:lnTo>
                <a:lnTo>
                  <a:pt x="552259" y="159543"/>
                </a:lnTo>
                <a:lnTo>
                  <a:pt x="554450" y="162496"/>
                </a:lnTo>
                <a:lnTo>
                  <a:pt x="556069" y="163163"/>
                </a:lnTo>
                <a:lnTo>
                  <a:pt x="578153" y="163163"/>
                </a:lnTo>
                <a:lnTo>
                  <a:pt x="577024" y="164306"/>
                </a:lnTo>
                <a:lnTo>
                  <a:pt x="570547" y="169640"/>
                </a:lnTo>
                <a:lnTo>
                  <a:pt x="565499" y="172497"/>
                </a:lnTo>
                <a:lnTo>
                  <a:pt x="560546" y="175355"/>
                </a:lnTo>
                <a:lnTo>
                  <a:pt x="554926" y="176783"/>
                </a:lnTo>
                <a:close/>
              </a:path>
              <a:path w="585470" h="177164">
                <a:moveTo>
                  <a:pt x="578153" y="163163"/>
                </a:moveTo>
                <a:lnTo>
                  <a:pt x="560831" y="163163"/>
                </a:lnTo>
                <a:lnTo>
                  <a:pt x="563403" y="162210"/>
                </a:lnTo>
                <a:lnTo>
                  <a:pt x="566165" y="160305"/>
                </a:lnTo>
                <a:lnTo>
                  <a:pt x="569023" y="158496"/>
                </a:lnTo>
                <a:lnTo>
                  <a:pt x="572928" y="154876"/>
                </a:lnTo>
                <a:lnTo>
                  <a:pt x="577977" y="149351"/>
                </a:lnTo>
                <a:lnTo>
                  <a:pt x="584930" y="156305"/>
                </a:lnTo>
                <a:lnTo>
                  <a:pt x="578153" y="163163"/>
                </a:lnTo>
                <a:close/>
              </a:path>
              <a:path w="585470" h="177164">
                <a:moveTo>
                  <a:pt x="560831" y="163163"/>
                </a:moveTo>
                <a:lnTo>
                  <a:pt x="556069" y="163163"/>
                </a:lnTo>
                <a:lnTo>
                  <a:pt x="558355" y="163067"/>
                </a:lnTo>
                <a:lnTo>
                  <a:pt x="560831" y="1631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4773" y="3845052"/>
            <a:ext cx="1298924" cy="1767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21708" y="3773423"/>
            <a:ext cx="2446020" cy="17145"/>
          </a:xfrm>
          <a:custGeom>
            <a:avLst/>
            <a:gdLst/>
            <a:ahLst/>
            <a:cxnLst/>
            <a:rect l="l" t="t" r="r" b="b"/>
            <a:pathLst>
              <a:path w="2446020" h="17145">
                <a:moveTo>
                  <a:pt x="2446020" y="16764"/>
                </a:moveTo>
                <a:lnTo>
                  <a:pt x="0" y="16764"/>
                </a:lnTo>
                <a:lnTo>
                  <a:pt x="0" y="0"/>
                </a:lnTo>
                <a:lnTo>
                  <a:pt x="2446020" y="0"/>
                </a:lnTo>
                <a:lnTo>
                  <a:pt x="2446020" y="1676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58217" y="4411980"/>
            <a:ext cx="1049889" cy="22250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401299" y="4474463"/>
            <a:ext cx="151765" cy="70485"/>
          </a:xfrm>
          <a:custGeom>
            <a:avLst/>
            <a:gdLst/>
            <a:ahLst/>
            <a:cxnLst/>
            <a:rect l="l" t="t" r="r" b="b"/>
            <a:pathLst>
              <a:path w="151764" h="70485">
                <a:moveTo>
                  <a:pt x="151257" y="53340"/>
                </a:moveTo>
                <a:lnTo>
                  <a:pt x="0" y="53340"/>
                </a:lnTo>
                <a:lnTo>
                  <a:pt x="0" y="70104"/>
                </a:lnTo>
                <a:lnTo>
                  <a:pt x="151257" y="70104"/>
                </a:lnTo>
                <a:lnTo>
                  <a:pt x="151257" y="53340"/>
                </a:lnTo>
                <a:close/>
              </a:path>
              <a:path w="151764" h="70485">
                <a:moveTo>
                  <a:pt x="151257" y="0"/>
                </a:moveTo>
                <a:lnTo>
                  <a:pt x="0" y="0"/>
                </a:lnTo>
                <a:lnTo>
                  <a:pt x="0" y="16764"/>
                </a:lnTo>
                <a:lnTo>
                  <a:pt x="151257" y="16764"/>
                </a:lnTo>
                <a:lnTo>
                  <a:pt x="15125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2373" y="4223003"/>
            <a:ext cx="292100" cy="167640"/>
          </a:xfrm>
          <a:custGeom>
            <a:avLst/>
            <a:gdLst/>
            <a:ahLst/>
            <a:cxnLst/>
            <a:rect l="l" t="t" r="r" b="b"/>
            <a:pathLst>
              <a:path w="292100" h="167639">
                <a:moveTo>
                  <a:pt x="50482" y="167640"/>
                </a:moveTo>
                <a:lnTo>
                  <a:pt x="0" y="167640"/>
                </a:lnTo>
                <a:lnTo>
                  <a:pt x="1333" y="161544"/>
                </a:lnTo>
                <a:lnTo>
                  <a:pt x="4476" y="161163"/>
                </a:lnTo>
                <a:lnTo>
                  <a:pt x="6858" y="160401"/>
                </a:lnTo>
                <a:lnTo>
                  <a:pt x="8382" y="159258"/>
                </a:lnTo>
                <a:lnTo>
                  <a:pt x="9906" y="158210"/>
                </a:lnTo>
                <a:lnTo>
                  <a:pt x="11239" y="156686"/>
                </a:lnTo>
                <a:lnTo>
                  <a:pt x="12287" y="154686"/>
                </a:lnTo>
                <a:lnTo>
                  <a:pt x="13430" y="152781"/>
                </a:lnTo>
                <a:lnTo>
                  <a:pt x="14382" y="150304"/>
                </a:lnTo>
                <a:lnTo>
                  <a:pt x="15240" y="147447"/>
                </a:lnTo>
                <a:lnTo>
                  <a:pt x="16192" y="144684"/>
                </a:lnTo>
                <a:lnTo>
                  <a:pt x="17526" y="139255"/>
                </a:lnTo>
                <a:lnTo>
                  <a:pt x="19240" y="131064"/>
                </a:lnTo>
                <a:lnTo>
                  <a:pt x="40195" y="36576"/>
                </a:lnTo>
                <a:lnTo>
                  <a:pt x="42005" y="28479"/>
                </a:lnTo>
                <a:lnTo>
                  <a:pt x="42736" y="22955"/>
                </a:lnTo>
                <a:lnTo>
                  <a:pt x="30861" y="6096"/>
                </a:lnTo>
                <a:lnTo>
                  <a:pt x="32194" y="0"/>
                </a:lnTo>
                <a:lnTo>
                  <a:pt x="142970" y="0"/>
                </a:lnTo>
                <a:lnTo>
                  <a:pt x="140596" y="10668"/>
                </a:lnTo>
                <a:lnTo>
                  <a:pt x="67627" y="10668"/>
                </a:lnTo>
                <a:lnTo>
                  <a:pt x="53054" y="77724"/>
                </a:lnTo>
                <a:lnTo>
                  <a:pt x="76009" y="77724"/>
                </a:lnTo>
                <a:lnTo>
                  <a:pt x="79629" y="77819"/>
                </a:lnTo>
                <a:lnTo>
                  <a:pt x="105820" y="77819"/>
                </a:lnTo>
                <a:lnTo>
                  <a:pt x="103391" y="88392"/>
                </a:lnTo>
                <a:lnTo>
                  <a:pt x="50673" y="88392"/>
                </a:lnTo>
                <a:lnTo>
                  <a:pt x="39338" y="139731"/>
                </a:lnTo>
                <a:lnTo>
                  <a:pt x="38481" y="146113"/>
                </a:lnTo>
                <a:lnTo>
                  <a:pt x="38481" y="153733"/>
                </a:lnTo>
                <a:lnTo>
                  <a:pt x="38957" y="155733"/>
                </a:lnTo>
                <a:lnTo>
                  <a:pt x="39719" y="157067"/>
                </a:lnTo>
                <a:lnTo>
                  <a:pt x="40481" y="158591"/>
                </a:lnTo>
                <a:lnTo>
                  <a:pt x="41719" y="159639"/>
                </a:lnTo>
                <a:lnTo>
                  <a:pt x="43338" y="160210"/>
                </a:lnTo>
                <a:lnTo>
                  <a:pt x="45053" y="160877"/>
                </a:lnTo>
                <a:lnTo>
                  <a:pt x="47815" y="161353"/>
                </a:lnTo>
                <a:lnTo>
                  <a:pt x="51816" y="161544"/>
                </a:lnTo>
                <a:lnTo>
                  <a:pt x="50482" y="167640"/>
                </a:lnTo>
                <a:close/>
              </a:path>
              <a:path w="292100" h="167639">
                <a:moveTo>
                  <a:pt x="134493" y="38100"/>
                </a:moveTo>
                <a:lnTo>
                  <a:pt x="122682" y="38100"/>
                </a:lnTo>
                <a:lnTo>
                  <a:pt x="122396" y="31813"/>
                </a:lnTo>
                <a:lnTo>
                  <a:pt x="121920" y="26765"/>
                </a:lnTo>
                <a:lnTo>
                  <a:pt x="121158" y="22955"/>
                </a:lnTo>
                <a:lnTo>
                  <a:pt x="120491" y="19335"/>
                </a:lnTo>
                <a:lnTo>
                  <a:pt x="119538" y="16668"/>
                </a:lnTo>
                <a:lnTo>
                  <a:pt x="105441" y="10668"/>
                </a:lnTo>
                <a:lnTo>
                  <a:pt x="140596" y="10668"/>
                </a:lnTo>
                <a:lnTo>
                  <a:pt x="134493" y="38100"/>
                </a:lnTo>
                <a:close/>
              </a:path>
              <a:path w="292100" h="167639">
                <a:moveTo>
                  <a:pt x="105820" y="77819"/>
                </a:moveTo>
                <a:lnTo>
                  <a:pt x="79629" y="77819"/>
                </a:lnTo>
                <a:lnTo>
                  <a:pt x="82677" y="77343"/>
                </a:lnTo>
                <a:lnTo>
                  <a:pt x="87439" y="75438"/>
                </a:lnTo>
                <a:lnTo>
                  <a:pt x="89630" y="73723"/>
                </a:lnTo>
                <a:lnTo>
                  <a:pt x="91630" y="71056"/>
                </a:lnTo>
                <a:lnTo>
                  <a:pt x="93726" y="68580"/>
                </a:lnTo>
                <a:lnTo>
                  <a:pt x="96202" y="64198"/>
                </a:lnTo>
                <a:lnTo>
                  <a:pt x="99250" y="57912"/>
                </a:lnTo>
                <a:lnTo>
                  <a:pt x="110394" y="57912"/>
                </a:lnTo>
                <a:lnTo>
                  <a:pt x="105820" y="77819"/>
                </a:lnTo>
                <a:close/>
              </a:path>
              <a:path w="292100" h="167639">
                <a:moveTo>
                  <a:pt x="98488" y="109728"/>
                </a:moveTo>
                <a:lnTo>
                  <a:pt x="87630" y="109728"/>
                </a:lnTo>
                <a:lnTo>
                  <a:pt x="87630" y="101441"/>
                </a:lnTo>
                <a:lnTo>
                  <a:pt x="87439" y="96202"/>
                </a:lnTo>
                <a:lnTo>
                  <a:pt x="86868" y="94011"/>
                </a:lnTo>
                <a:lnTo>
                  <a:pt x="86391" y="91916"/>
                </a:lnTo>
                <a:lnTo>
                  <a:pt x="85344" y="90487"/>
                </a:lnTo>
                <a:lnTo>
                  <a:pt x="83820" y="89630"/>
                </a:lnTo>
                <a:lnTo>
                  <a:pt x="82296" y="88868"/>
                </a:lnTo>
                <a:lnTo>
                  <a:pt x="79343" y="88487"/>
                </a:lnTo>
                <a:lnTo>
                  <a:pt x="74771" y="88392"/>
                </a:lnTo>
                <a:lnTo>
                  <a:pt x="103391" y="88392"/>
                </a:lnTo>
                <a:lnTo>
                  <a:pt x="98488" y="109728"/>
                </a:lnTo>
                <a:close/>
              </a:path>
              <a:path w="292100" h="167639">
                <a:moveTo>
                  <a:pt x="204406" y="167640"/>
                </a:moveTo>
                <a:lnTo>
                  <a:pt x="153924" y="167640"/>
                </a:lnTo>
                <a:lnTo>
                  <a:pt x="155257" y="161544"/>
                </a:lnTo>
                <a:lnTo>
                  <a:pt x="158400" y="161163"/>
                </a:lnTo>
                <a:lnTo>
                  <a:pt x="160782" y="160401"/>
                </a:lnTo>
                <a:lnTo>
                  <a:pt x="162306" y="159258"/>
                </a:lnTo>
                <a:lnTo>
                  <a:pt x="163830" y="158210"/>
                </a:lnTo>
                <a:lnTo>
                  <a:pt x="165163" y="156686"/>
                </a:lnTo>
                <a:lnTo>
                  <a:pt x="166211" y="154686"/>
                </a:lnTo>
                <a:lnTo>
                  <a:pt x="167354" y="152781"/>
                </a:lnTo>
                <a:lnTo>
                  <a:pt x="168306" y="150304"/>
                </a:lnTo>
                <a:lnTo>
                  <a:pt x="169196" y="147351"/>
                </a:lnTo>
                <a:lnTo>
                  <a:pt x="170116" y="144684"/>
                </a:lnTo>
                <a:lnTo>
                  <a:pt x="171450" y="139255"/>
                </a:lnTo>
                <a:lnTo>
                  <a:pt x="173164" y="131064"/>
                </a:lnTo>
                <a:lnTo>
                  <a:pt x="195929" y="28479"/>
                </a:lnTo>
                <a:lnTo>
                  <a:pt x="196786" y="22002"/>
                </a:lnTo>
                <a:lnTo>
                  <a:pt x="184785" y="6096"/>
                </a:lnTo>
                <a:lnTo>
                  <a:pt x="186118" y="0"/>
                </a:lnTo>
                <a:lnTo>
                  <a:pt x="240220" y="0"/>
                </a:lnTo>
                <a:lnTo>
                  <a:pt x="250031" y="95"/>
                </a:lnTo>
                <a:lnTo>
                  <a:pt x="281602" y="10668"/>
                </a:lnTo>
                <a:lnTo>
                  <a:pt x="237553" y="10668"/>
                </a:lnTo>
                <a:lnTo>
                  <a:pt x="227171" y="10858"/>
                </a:lnTo>
                <a:lnTo>
                  <a:pt x="221551" y="11049"/>
                </a:lnTo>
                <a:lnTo>
                  <a:pt x="204882" y="85344"/>
                </a:lnTo>
                <a:lnTo>
                  <a:pt x="217646" y="85344"/>
                </a:lnTo>
                <a:lnTo>
                  <a:pt x="266089" y="85439"/>
                </a:lnTo>
                <a:lnTo>
                  <a:pt x="259461" y="88773"/>
                </a:lnTo>
                <a:lnTo>
                  <a:pt x="251641" y="91521"/>
                </a:lnTo>
                <a:lnTo>
                  <a:pt x="243054" y="93475"/>
                </a:lnTo>
                <a:lnTo>
                  <a:pt x="234840" y="94488"/>
                </a:lnTo>
                <a:lnTo>
                  <a:pt x="202787" y="94488"/>
                </a:lnTo>
                <a:lnTo>
                  <a:pt x="194976" y="131349"/>
                </a:lnTo>
                <a:lnTo>
                  <a:pt x="192405" y="153447"/>
                </a:lnTo>
                <a:lnTo>
                  <a:pt x="192881" y="155543"/>
                </a:lnTo>
                <a:lnTo>
                  <a:pt x="193643" y="156972"/>
                </a:lnTo>
                <a:lnTo>
                  <a:pt x="194405" y="158496"/>
                </a:lnTo>
                <a:lnTo>
                  <a:pt x="195643" y="159543"/>
                </a:lnTo>
                <a:lnTo>
                  <a:pt x="197262" y="160115"/>
                </a:lnTo>
                <a:lnTo>
                  <a:pt x="198977" y="160877"/>
                </a:lnTo>
                <a:lnTo>
                  <a:pt x="201739" y="161353"/>
                </a:lnTo>
                <a:lnTo>
                  <a:pt x="205740" y="161544"/>
                </a:lnTo>
                <a:lnTo>
                  <a:pt x="204406" y="167640"/>
                </a:lnTo>
                <a:close/>
              </a:path>
              <a:path w="292100" h="167639">
                <a:moveTo>
                  <a:pt x="266089" y="85439"/>
                </a:moveTo>
                <a:lnTo>
                  <a:pt x="227552" y="85439"/>
                </a:lnTo>
                <a:lnTo>
                  <a:pt x="235553" y="84486"/>
                </a:lnTo>
                <a:lnTo>
                  <a:pt x="241649" y="82391"/>
                </a:lnTo>
                <a:lnTo>
                  <a:pt x="247745" y="80391"/>
                </a:lnTo>
                <a:lnTo>
                  <a:pt x="252793" y="77247"/>
                </a:lnTo>
                <a:lnTo>
                  <a:pt x="256698" y="72866"/>
                </a:lnTo>
                <a:lnTo>
                  <a:pt x="260603" y="68675"/>
                </a:lnTo>
                <a:lnTo>
                  <a:pt x="263652" y="63531"/>
                </a:lnTo>
                <a:lnTo>
                  <a:pt x="267842" y="51720"/>
                </a:lnTo>
                <a:lnTo>
                  <a:pt x="268695" y="46447"/>
                </a:lnTo>
                <a:lnTo>
                  <a:pt x="268792" y="28479"/>
                </a:lnTo>
                <a:lnTo>
                  <a:pt x="266509" y="21812"/>
                </a:lnTo>
                <a:lnTo>
                  <a:pt x="256889" y="12954"/>
                </a:lnTo>
                <a:lnTo>
                  <a:pt x="248792" y="10763"/>
                </a:lnTo>
                <a:lnTo>
                  <a:pt x="237553" y="10668"/>
                </a:lnTo>
                <a:lnTo>
                  <a:pt x="281602" y="10668"/>
                </a:lnTo>
                <a:lnTo>
                  <a:pt x="283845" y="12382"/>
                </a:lnTo>
                <a:lnTo>
                  <a:pt x="286892" y="16287"/>
                </a:lnTo>
                <a:lnTo>
                  <a:pt x="290893" y="25812"/>
                </a:lnTo>
                <a:lnTo>
                  <a:pt x="291846" y="31337"/>
                </a:lnTo>
                <a:lnTo>
                  <a:pt x="291846" y="37623"/>
                </a:lnTo>
                <a:lnTo>
                  <a:pt x="278427" y="75405"/>
                </a:lnTo>
                <a:lnTo>
                  <a:pt x="266569" y="85198"/>
                </a:lnTo>
                <a:lnTo>
                  <a:pt x="266089" y="85439"/>
                </a:lnTo>
                <a:close/>
              </a:path>
              <a:path w="292100" h="167639">
                <a:moveTo>
                  <a:pt x="215360" y="95059"/>
                </a:moveTo>
                <a:lnTo>
                  <a:pt x="208407" y="94869"/>
                </a:lnTo>
                <a:lnTo>
                  <a:pt x="202787" y="94488"/>
                </a:lnTo>
                <a:lnTo>
                  <a:pt x="234840" y="94488"/>
                </a:lnTo>
                <a:lnTo>
                  <a:pt x="233716" y="94626"/>
                </a:lnTo>
                <a:lnTo>
                  <a:pt x="223647" y="94964"/>
                </a:lnTo>
                <a:lnTo>
                  <a:pt x="215360" y="950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4040" y="424027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86545" y="4223003"/>
            <a:ext cx="324485" cy="167640"/>
          </a:xfrm>
          <a:custGeom>
            <a:avLst/>
            <a:gdLst/>
            <a:ahLst/>
            <a:cxnLst/>
            <a:rect l="l" t="t" r="r" b="b"/>
            <a:pathLst>
              <a:path w="324485" h="167639">
                <a:moveTo>
                  <a:pt x="50482" y="167640"/>
                </a:moveTo>
                <a:lnTo>
                  <a:pt x="0" y="167640"/>
                </a:lnTo>
                <a:lnTo>
                  <a:pt x="1333" y="161544"/>
                </a:lnTo>
                <a:lnTo>
                  <a:pt x="4476" y="161163"/>
                </a:lnTo>
                <a:lnTo>
                  <a:pt x="6858" y="160401"/>
                </a:lnTo>
                <a:lnTo>
                  <a:pt x="8382" y="159258"/>
                </a:lnTo>
                <a:lnTo>
                  <a:pt x="9906" y="158210"/>
                </a:lnTo>
                <a:lnTo>
                  <a:pt x="11239" y="156686"/>
                </a:lnTo>
                <a:lnTo>
                  <a:pt x="12287" y="154686"/>
                </a:lnTo>
                <a:lnTo>
                  <a:pt x="13430" y="152781"/>
                </a:lnTo>
                <a:lnTo>
                  <a:pt x="14382" y="150304"/>
                </a:lnTo>
                <a:lnTo>
                  <a:pt x="15240" y="147447"/>
                </a:lnTo>
                <a:lnTo>
                  <a:pt x="16192" y="144684"/>
                </a:lnTo>
                <a:lnTo>
                  <a:pt x="17526" y="139255"/>
                </a:lnTo>
                <a:lnTo>
                  <a:pt x="19240" y="131064"/>
                </a:lnTo>
                <a:lnTo>
                  <a:pt x="40195" y="36576"/>
                </a:lnTo>
                <a:lnTo>
                  <a:pt x="42005" y="28479"/>
                </a:lnTo>
                <a:lnTo>
                  <a:pt x="42736" y="22955"/>
                </a:lnTo>
                <a:lnTo>
                  <a:pt x="30861" y="6096"/>
                </a:lnTo>
                <a:lnTo>
                  <a:pt x="32194" y="0"/>
                </a:lnTo>
                <a:lnTo>
                  <a:pt x="142970" y="0"/>
                </a:lnTo>
                <a:lnTo>
                  <a:pt x="140596" y="10668"/>
                </a:lnTo>
                <a:lnTo>
                  <a:pt x="67627" y="10668"/>
                </a:lnTo>
                <a:lnTo>
                  <a:pt x="53054" y="77724"/>
                </a:lnTo>
                <a:lnTo>
                  <a:pt x="76009" y="77724"/>
                </a:lnTo>
                <a:lnTo>
                  <a:pt x="79629" y="77819"/>
                </a:lnTo>
                <a:lnTo>
                  <a:pt x="105820" y="77819"/>
                </a:lnTo>
                <a:lnTo>
                  <a:pt x="103391" y="88392"/>
                </a:lnTo>
                <a:lnTo>
                  <a:pt x="50673" y="88392"/>
                </a:lnTo>
                <a:lnTo>
                  <a:pt x="39338" y="139731"/>
                </a:lnTo>
                <a:lnTo>
                  <a:pt x="38481" y="146113"/>
                </a:lnTo>
                <a:lnTo>
                  <a:pt x="38481" y="153733"/>
                </a:lnTo>
                <a:lnTo>
                  <a:pt x="38957" y="155733"/>
                </a:lnTo>
                <a:lnTo>
                  <a:pt x="39719" y="157067"/>
                </a:lnTo>
                <a:lnTo>
                  <a:pt x="40481" y="158591"/>
                </a:lnTo>
                <a:lnTo>
                  <a:pt x="41719" y="159639"/>
                </a:lnTo>
                <a:lnTo>
                  <a:pt x="43338" y="160210"/>
                </a:lnTo>
                <a:lnTo>
                  <a:pt x="45053" y="160877"/>
                </a:lnTo>
                <a:lnTo>
                  <a:pt x="47815" y="161353"/>
                </a:lnTo>
                <a:lnTo>
                  <a:pt x="51816" y="161544"/>
                </a:lnTo>
                <a:lnTo>
                  <a:pt x="50482" y="167640"/>
                </a:lnTo>
                <a:close/>
              </a:path>
              <a:path w="324485" h="167639">
                <a:moveTo>
                  <a:pt x="134493" y="38100"/>
                </a:moveTo>
                <a:lnTo>
                  <a:pt x="122682" y="38100"/>
                </a:lnTo>
                <a:lnTo>
                  <a:pt x="122396" y="31813"/>
                </a:lnTo>
                <a:lnTo>
                  <a:pt x="121920" y="26765"/>
                </a:lnTo>
                <a:lnTo>
                  <a:pt x="121158" y="22955"/>
                </a:lnTo>
                <a:lnTo>
                  <a:pt x="120491" y="19335"/>
                </a:lnTo>
                <a:lnTo>
                  <a:pt x="119538" y="16668"/>
                </a:lnTo>
                <a:lnTo>
                  <a:pt x="105441" y="10668"/>
                </a:lnTo>
                <a:lnTo>
                  <a:pt x="140596" y="10668"/>
                </a:lnTo>
                <a:lnTo>
                  <a:pt x="134493" y="38100"/>
                </a:lnTo>
                <a:close/>
              </a:path>
              <a:path w="324485" h="167639">
                <a:moveTo>
                  <a:pt x="105820" y="77819"/>
                </a:moveTo>
                <a:lnTo>
                  <a:pt x="79629" y="77819"/>
                </a:lnTo>
                <a:lnTo>
                  <a:pt x="82677" y="77343"/>
                </a:lnTo>
                <a:lnTo>
                  <a:pt x="87439" y="75438"/>
                </a:lnTo>
                <a:lnTo>
                  <a:pt x="89630" y="73723"/>
                </a:lnTo>
                <a:lnTo>
                  <a:pt x="91630" y="71056"/>
                </a:lnTo>
                <a:lnTo>
                  <a:pt x="93726" y="68580"/>
                </a:lnTo>
                <a:lnTo>
                  <a:pt x="96202" y="64198"/>
                </a:lnTo>
                <a:lnTo>
                  <a:pt x="99250" y="57912"/>
                </a:lnTo>
                <a:lnTo>
                  <a:pt x="110394" y="57912"/>
                </a:lnTo>
                <a:lnTo>
                  <a:pt x="105820" y="77819"/>
                </a:lnTo>
                <a:close/>
              </a:path>
              <a:path w="324485" h="167639">
                <a:moveTo>
                  <a:pt x="98488" y="109728"/>
                </a:moveTo>
                <a:lnTo>
                  <a:pt x="87630" y="109728"/>
                </a:lnTo>
                <a:lnTo>
                  <a:pt x="87630" y="101441"/>
                </a:lnTo>
                <a:lnTo>
                  <a:pt x="87439" y="96202"/>
                </a:lnTo>
                <a:lnTo>
                  <a:pt x="86868" y="94011"/>
                </a:lnTo>
                <a:lnTo>
                  <a:pt x="86391" y="91916"/>
                </a:lnTo>
                <a:lnTo>
                  <a:pt x="85344" y="90487"/>
                </a:lnTo>
                <a:lnTo>
                  <a:pt x="83820" y="89630"/>
                </a:lnTo>
                <a:lnTo>
                  <a:pt x="82296" y="88868"/>
                </a:lnTo>
                <a:lnTo>
                  <a:pt x="79343" y="88487"/>
                </a:lnTo>
                <a:lnTo>
                  <a:pt x="74771" y="88392"/>
                </a:lnTo>
                <a:lnTo>
                  <a:pt x="103391" y="88392"/>
                </a:lnTo>
                <a:lnTo>
                  <a:pt x="98488" y="109728"/>
                </a:lnTo>
                <a:close/>
              </a:path>
              <a:path w="324485" h="167639">
                <a:moveTo>
                  <a:pt x="196691" y="167640"/>
                </a:moveTo>
                <a:lnTo>
                  <a:pt x="153733" y="167640"/>
                </a:lnTo>
                <a:lnTo>
                  <a:pt x="155067" y="161544"/>
                </a:lnTo>
                <a:lnTo>
                  <a:pt x="158210" y="161163"/>
                </a:lnTo>
                <a:lnTo>
                  <a:pt x="160591" y="160401"/>
                </a:lnTo>
                <a:lnTo>
                  <a:pt x="162115" y="159258"/>
                </a:lnTo>
                <a:lnTo>
                  <a:pt x="163639" y="158210"/>
                </a:lnTo>
                <a:lnTo>
                  <a:pt x="164973" y="156686"/>
                </a:lnTo>
                <a:lnTo>
                  <a:pt x="166020" y="154686"/>
                </a:lnTo>
                <a:lnTo>
                  <a:pt x="167068" y="152781"/>
                </a:lnTo>
                <a:lnTo>
                  <a:pt x="168021" y="150304"/>
                </a:lnTo>
                <a:lnTo>
                  <a:pt x="168973" y="147447"/>
                </a:lnTo>
                <a:lnTo>
                  <a:pt x="169926" y="144684"/>
                </a:lnTo>
                <a:lnTo>
                  <a:pt x="171259" y="139255"/>
                </a:lnTo>
                <a:lnTo>
                  <a:pt x="173079" y="130587"/>
                </a:lnTo>
                <a:lnTo>
                  <a:pt x="193833" y="36576"/>
                </a:lnTo>
                <a:lnTo>
                  <a:pt x="194690" y="33147"/>
                </a:lnTo>
                <a:lnTo>
                  <a:pt x="195357" y="29813"/>
                </a:lnTo>
                <a:lnTo>
                  <a:pt x="196310" y="23431"/>
                </a:lnTo>
                <a:lnTo>
                  <a:pt x="196399" y="21907"/>
                </a:lnTo>
                <a:lnTo>
                  <a:pt x="196500" y="13049"/>
                </a:lnTo>
                <a:lnTo>
                  <a:pt x="195548" y="10382"/>
                </a:lnTo>
                <a:lnTo>
                  <a:pt x="191738" y="7334"/>
                </a:lnTo>
                <a:lnTo>
                  <a:pt x="188690" y="6477"/>
                </a:lnTo>
                <a:lnTo>
                  <a:pt x="184499" y="6096"/>
                </a:lnTo>
                <a:lnTo>
                  <a:pt x="185832" y="0"/>
                </a:lnTo>
                <a:lnTo>
                  <a:pt x="224980" y="0"/>
                </a:lnTo>
                <a:lnTo>
                  <a:pt x="233254" y="24384"/>
                </a:lnTo>
                <a:lnTo>
                  <a:pt x="210407" y="24384"/>
                </a:lnTo>
                <a:lnTo>
                  <a:pt x="209941" y="28575"/>
                </a:lnTo>
                <a:lnTo>
                  <a:pt x="201196" y="74399"/>
                </a:lnTo>
                <a:lnTo>
                  <a:pt x="188595" y="131826"/>
                </a:lnTo>
                <a:lnTo>
                  <a:pt x="186880" y="139731"/>
                </a:lnTo>
                <a:lnTo>
                  <a:pt x="186023" y="146113"/>
                </a:lnTo>
                <a:lnTo>
                  <a:pt x="186023" y="154781"/>
                </a:lnTo>
                <a:lnTo>
                  <a:pt x="198024" y="161544"/>
                </a:lnTo>
                <a:lnTo>
                  <a:pt x="196691" y="167640"/>
                </a:lnTo>
                <a:close/>
              </a:path>
              <a:path w="324485" h="167639">
                <a:moveTo>
                  <a:pt x="284104" y="130587"/>
                </a:moveTo>
                <a:lnTo>
                  <a:pt x="269557" y="130587"/>
                </a:lnTo>
                <a:lnTo>
                  <a:pt x="270319" y="125730"/>
                </a:lnTo>
                <a:lnTo>
                  <a:pt x="280511" y="75247"/>
                </a:lnTo>
                <a:lnTo>
                  <a:pt x="289083" y="36576"/>
                </a:lnTo>
                <a:lnTo>
                  <a:pt x="290988" y="28575"/>
                </a:lnTo>
                <a:lnTo>
                  <a:pt x="291846" y="21907"/>
                </a:lnTo>
                <a:lnTo>
                  <a:pt x="291846" y="13049"/>
                </a:lnTo>
                <a:lnTo>
                  <a:pt x="290893" y="10382"/>
                </a:lnTo>
                <a:lnTo>
                  <a:pt x="287083" y="7334"/>
                </a:lnTo>
                <a:lnTo>
                  <a:pt x="283940" y="6477"/>
                </a:lnTo>
                <a:lnTo>
                  <a:pt x="279749" y="6096"/>
                </a:lnTo>
                <a:lnTo>
                  <a:pt x="281177" y="0"/>
                </a:lnTo>
                <a:lnTo>
                  <a:pt x="324135" y="0"/>
                </a:lnTo>
                <a:lnTo>
                  <a:pt x="322802" y="6096"/>
                </a:lnTo>
                <a:lnTo>
                  <a:pt x="319754" y="6858"/>
                </a:lnTo>
                <a:lnTo>
                  <a:pt x="317468" y="7620"/>
                </a:lnTo>
                <a:lnTo>
                  <a:pt x="306514" y="28956"/>
                </a:lnTo>
                <a:lnTo>
                  <a:pt x="284104" y="130587"/>
                </a:lnTo>
                <a:close/>
              </a:path>
              <a:path w="324485" h="167639">
                <a:moveTo>
                  <a:pt x="275939" y="167640"/>
                </a:moveTo>
                <a:lnTo>
                  <a:pt x="259270" y="167640"/>
                </a:lnTo>
                <a:lnTo>
                  <a:pt x="223456" y="62198"/>
                </a:lnTo>
                <a:lnTo>
                  <a:pt x="220277" y="52767"/>
                </a:lnTo>
                <a:lnTo>
                  <a:pt x="217312" y="43326"/>
                </a:lnTo>
                <a:lnTo>
                  <a:pt x="214562" y="33868"/>
                </a:lnTo>
                <a:lnTo>
                  <a:pt x="212026" y="24384"/>
                </a:lnTo>
                <a:lnTo>
                  <a:pt x="233254" y="24384"/>
                </a:lnTo>
                <a:lnTo>
                  <a:pt x="257460" y="95726"/>
                </a:lnTo>
                <a:lnTo>
                  <a:pt x="268224" y="130587"/>
                </a:lnTo>
                <a:lnTo>
                  <a:pt x="284104" y="130587"/>
                </a:lnTo>
                <a:lnTo>
                  <a:pt x="275939" y="1676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152" y="4581144"/>
            <a:ext cx="285750" cy="167640"/>
          </a:xfrm>
          <a:custGeom>
            <a:avLst/>
            <a:gdLst/>
            <a:ahLst/>
            <a:cxnLst/>
            <a:rect l="l" t="t" r="r" b="b"/>
            <a:pathLst>
              <a:path w="285750" h="167639">
                <a:moveTo>
                  <a:pt x="11811" y="41148"/>
                </a:moveTo>
                <a:lnTo>
                  <a:pt x="0" y="41148"/>
                </a:lnTo>
                <a:lnTo>
                  <a:pt x="9239" y="0"/>
                </a:lnTo>
                <a:lnTo>
                  <a:pt x="137350" y="0"/>
                </a:lnTo>
                <a:lnTo>
                  <a:pt x="134969" y="10668"/>
                </a:lnTo>
                <a:lnTo>
                  <a:pt x="44100" y="10668"/>
                </a:lnTo>
                <a:lnTo>
                  <a:pt x="39052" y="10763"/>
                </a:lnTo>
                <a:lnTo>
                  <a:pt x="16192" y="31908"/>
                </a:lnTo>
                <a:lnTo>
                  <a:pt x="11811" y="41148"/>
                </a:lnTo>
                <a:close/>
              </a:path>
              <a:path w="285750" h="167639">
                <a:moveTo>
                  <a:pt x="64579" y="167640"/>
                </a:moveTo>
                <a:lnTo>
                  <a:pt x="12858" y="167640"/>
                </a:lnTo>
                <a:lnTo>
                  <a:pt x="14192" y="161544"/>
                </a:lnTo>
                <a:lnTo>
                  <a:pt x="17526" y="161163"/>
                </a:lnTo>
                <a:lnTo>
                  <a:pt x="20002" y="160591"/>
                </a:lnTo>
                <a:lnTo>
                  <a:pt x="21526" y="159734"/>
                </a:lnTo>
                <a:lnTo>
                  <a:pt x="23050" y="158972"/>
                </a:lnTo>
                <a:lnTo>
                  <a:pt x="24479" y="157638"/>
                </a:lnTo>
                <a:lnTo>
                  <a:pt x="26765" y="154209"/>
                </a:lnTo>
                <a:lnTo>
                  <a:pt x="28003" y="151542"/>
                </a:lnTo>
                <a:lnTo>
                  <a:pt x="29211" y="147637"/>
                </a:lnTo>
                <a:lnTo>
                  <a:pt x="30384" y="144208"/>
                </a:lnTo>
                <a:lnTo>
                  <a:pt x="31813" y="138588"/>
                </a:lnTo>
                <a:lnTo>
                  <a:pt x="33337" y="130968"/>
                </a:lnTo>
                <a:lnTo>
                  <a:pt x="59626" y="10668"/>
                </a:lnTo>
                <a:lnTo>
                  <a:pt x="81724" y="10668"/>
                </a:lnTo>
                <a:lnTo>
                  <a:pt x="55149" y="131826"/>
                </a:lnTo>
                <a:lnTo>
                  <a:pt x="54387" y="135159"/>
                </a:lnTo>
                <a:lnTo>
                  <a:pt x="53911" y="137731"/>
                </a:lnTo>
                <a:lnTo>
                  <a:pt x="53340" y="141446"/>
                </a:lnTo>
                <a:lnTo>
                  <a:pt x="53054" y="143446"/>
                </a:lnTo>
                <a:lnTo>
                  <a:pt x="52673" y="147637"/>
                </a:lnTo>
                <a:lnTo>
                  <a:pt x="52578" y="153638"/>
                </a:lnTo>
                <a:lnTo>
                  <a:pt x="53054" y="155638"/>
                </a:lnTo>
                <a:lnTo>
                  <a:pt x="53816" y="157067"/>
                </a:lnTo>
                <a:lnTo>
                  <a:pt x="54578" y="158591"/>
                </a:lnTo>
                <a:lnTo>
                  <a:pt x="55816" y="159639"/>
                </a:lnTo>
                <a:lnTo>
                  <a:pt x="57435" y="160210"/>
                </a:lnTo>
                <a:lnTo>
                  <a:pt x="59150" y="160877"/>
                </a:lnTo>
                <a:lnTo>
                  <a:pt x="61912" y="161353"/>
                </a:lnTo>
                <a:lnTo>
                  <a:pt x="65913" y="161544"/>
                </a:lnTo>
                <a:lnTo>
                  <a:pt x="64579" y="167640"/>
                </a:lnTo>
                <a:close/>
              </a:path>
              <a:path w="285750" h="167639">
                <a:moveTo>
                  <a:pt x="127825" y="42672"/>
                </a:moveTo>
                <a:lnTo>
                  <a:pt x="116014" y="42672"/>
                </a:lnTo>
                <a:lnTo>
                  <a:pt x="115914" y="31908"/>
                </a:lnTo>
                <a:lnTo>
                  <a:pt x="115824" y="29146"/>
                </a:lnTo>
                <a:lnTo>
                  <a:pt x="99917" y="10668"/>
                </a:lnTo>
                <a:lnTo>
                  <a:pt x="134969" y="10668"/>
                </a:lnTo>
                <a:lnTo>
                  <a:pt x="127825" y="42672"/>
                </a:lnTo>
                <a:close/>
              </a:path>
              <a:path w="285750" h="167639">
                <a:moveTo>
                  <a:pt x="198215" y="167640"/>
                </a:moveTo>
                <a:lnTo>
                  <a:pt x="147732" y="167640"/>
                </a:lnTo>
                <a:lnTo>
                  <a:pt x="149066" y="161544"/>
                </a:lnTo>
                <a:lnTo>
                  <a:pt x="152209" y="161163"/>
                </a:lnTo>
                <a:lnTo>
                  <a:pt x="154590" y="160401"/>
                </a:lnTo>
                <a:lnTo>
                  <a:pt x="156114" y="159258"/>
                </a:lnTo>
                <a:lnTo>
                  <a:pt x="157638" y="158210"/>
                </a:lnTo>
                <a:lnTo>
                  <a:pt x="158972" y="156686"/>
                </a:lnTo>
                <a:lnTo>
                  <a:pt x="160020" y="154686"/>
                </a:lnTo>
                <a:lnTo>
                  <a:pt x="161163" y="152781"/>
                </a:lnTo>
                <a:lnTo>
                  <a:pt x="162115" y="150304"/>
                </a:lnTo>
                <a:lnTo>
                  <a:pt x="163005" y="147351"/>
                </a:lnTo>
                <a:lnTo>
                  <a:pt x="163925" y="144684"/>
                </a:lnTo>
                <a:lnTo>
                  <a:pt x="165258" y="139255"/>
                </a:lnTo>
                <a:lnTo>
                  <a:pt x="166973" y="131064"/>
                </a:lnTo>
                <a:lnTo>
                  <a:pt x="189738" y="28479"/>
                </a:lnTo>
                <a:lnTo>
                  <a:pt x="190595" y="22002"/>
                </a:lnTo>
                <a:lnTo>
                  <a:pt x="178593" y="6096"/>
                </a:lnTo>
                <a:lnTo>
                  <a:pt x="179927" y="0"/>
                </a:lnTo>
                <a:lnTo>
                  <a:pt x="234029" y="0"/>
                </a:lnTo>
                <a:lnTo>
                  <a:pt x="243840" y="95"/>
                </a:lnTo>
                <a:lnTo>
                  <a:pt x="275411" y="10668"/>
                </a:lnTo>
                <a:lnTo>
                  <a:pt x="231362" y="10668"/>
                </a:lnTo>
                <a:lnTo>
                  <a:pt x="220980" y="10858"/>
                </a:lnTo>
                <a:lnTo>
                  <a:pt x="215360" y="11048"/>
                </a:lnTo>
                <a:lnTo>
                  <a:pt x="198691" y="85344"/>
                </a:lnTo>
                <a:lnTo>
                  <a:pt x="211455" y="85344"/>
                </a:lnTo>
                <a:lnTo>
                  <a:pt x="259898" y="85439"/>
                </a:lnTo>
                <a:lnTo>
                  <a:pt x="253269" y="88773"/>
                </a:lnTo>
                <a:lnTo>
                  <a:pt x="245450" y="91521"/>
                </a:lnTo>
                <a:lnTo>
                  <a:pt x="236862" y="93475"/>
                </a:lnTo>
                <a:lnTo>
                  <a:pt x="228648" y="94488"/>
                </a:lnTo>
                <a:lnTo>
                  <a:pt x="196596" y="94488"/>
                </a:lnTo>
                <a:lnTo>
                  <a:pt x="188785" y="131349"/>
                </a:lnTo>
                <a:lnTo>
                  <a:pt x="186213" y="153447"/>
                </a:lnTo>
                <a:lnTo>
                  <a:pt x="186690" y="155543"/>
                </a:lnTo>
                <a:lnTo>
                  <a:pt x="187452" y="156972"/>
                </a:lnTo>
                <a:lnTo>
                  <a:pt x="188214" y="158496"/>
                </a:lnTo>
                <a:lnTo>
                  <a:pt x="189452" y="159543"/>
                </a:lnTo>
                <a:lnTo>
                  <a:pt x="191071" y="160115"/>
                </a:lnTo>
                <a:lnTo>
                  <a:pt x="192786" y="160877"/>
                </a:lnTo>
                <a:lnTo>
                  <a:pt x="195548" y="161353"/>
                </a:lnTo>
                <a:lnTo>
                  <a:pt x="199548" y="161544"/>
                </a:lnTo>
                <a:lnTo>
                  <a:pt x="198215" y="167640"/>
                </a:lnTo>
                <a:close/>
              </a:path>
              <a:path w="285750" h="167639">
                <a:moveTo>
                  <a:pt x="259898" y="85439"/>
                </a:moveTo>
                <a:lnTo>
                  <a:pt x="221360" y="85439"/>
                </a:lnTo>
                <a:lnTo>
                  <a:pt x="229361" y="84486"/>
                </a:lnTo>
                <a:lnTo>
                  <a:pt x="235458" y="82391"/>
                </a:lnTo>
                <a:lnTo>
                  <a:pt x="241554" y="80391"/>
                </a:lnTo>
                <a:lnTo>
                  <a:pt x="246602" y="77247"/>
                </a:lnTo>
                <a:lnTo>
                  <a:pt x="250507" y="72866"/>
                </a:lnTo>
                <a:lnTo>
                  <a:pt x="254412" y="68675"/>
                </a:lnTo>
                <a:lnTo>
                  <a:pt x="257460" y="63531"/>
                </a:lnTo>
                <a:lnTo>
                  <a:pt x="261651" y="51720"/>
                </a:lnTo>
                <a:lnTo>
                  <a:pt x="262504" y="46447"/>
                </a:lnTo>
                <a:lnTo>
                  <a:pt x="262601" y="28479"/>
                </a:lnTo>
                <a:lnTo>
                  <a:pt x="260318" y="21812"/>
                </a:lnTo>
                <a:lnTo>
                  <a:pt x="250698" y="12954"/>
                </a:lnTo>
                <a:lnTo>
                  <a:pt x="242601" y="10763"/>
                </a:lnTo>
                <a:lnTo>
                  <a:pt x="231362" y="10668"/>
                </a:lnTo>
                <a:lnTo>
                  <a:pt x="275411" y="10668"/>
                </a:lnTo>
                <a:lnTo>
                  <a:pt x="277653" y="12382"/>
                </a:lnTo>
                <a:lnTo>
                  <a:pt x="280701" y="16287"/>
                </a:lnTo>
                <a:lnTo>
                  <a:pt x="284702" y="25812"/>
                </a:lnTo>
                <a:lnTo>
                  <a:pt x="285654" y="31337"/>
                </a:lnTo>
                <a:lnTo>
                  <a:pt x="285654" y="37623"/>
                </a:lnTo>
                <a:lnTo>
                  <a:pt x="272236" y="75405"/>
                </a:lnTo>
                <a:lnTo>
                  <a:pt x="260377" y="85198"/>
                </a:lnTo>
                <a:lnTo>
                  <a:pt x="259898" y="85439"/>
                </a:lnTo>
                <a:close/>
              </a:path>
              <a:path w="285750" h="167639">
                <a:moveTo>
                  <a:pt x="209169" y="95059"/>
                </a:moveTo>
                <a:lnTo>
                  <a:pt x="202215" y="94869"/>
                </a:lnTo>
                <a:lnTo>
                  <a:pt x="196596" y="94488"/>
                </a:lnTo>
                <a:lnTo>
                  <a:pt x="228648" y="94488"/>
                </a:lnTo>
                <a:lnTo>
                  <a:pt x="227525" y="94626"/>
                </a:lnTo>
                <a:lnTo>
                  <a:pt x="217455" y="94964"/>
                </a:lnTo>
                <a:lnTo>
                  <a:pt x="209169" y="950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6152" y="459841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7132" y="4581144"/>
            <a:ext cx="292100" cy="167640"/>
          </a:xfrm>
          <a:custGeom>
            <a:avLst/>
            <a:gdLst/>
            <a:ahLst/>
            <a:cxnLst/>
            <a:rect l="l" t="t" r="r" b="b"/>
            <a:pathLst>
              <a:path w="292100" h="167639">
                <a:moveTo>
                  <a:pt x="50482" y="167640"/>
                </a:moveTo>
                <a:lnTo>
                  <a:pt x="0" y="167640"/>
                </a:lnTo>
                <a:lnTo>
                  <a:pt x="1333" y="161544"/>
                </a:lnTo>
                <a:lnTo>
                  <a:pt x="4476" y="161163"/>
                </a:lnTo>
                <a:lnTo>
                  <a:pt x="6858" y="160401"/>
                </a:lnTo>
                <a:lnTo>
                  <a:pt x="8382" y="159258"/>
                </a:lnTo>
                <a:lnTo>
                  <a:pt x="9906" y="158210"/>
                </a:lnTo>
                <a:lnTo>
                  <a:pt x="11239" y="156686"/>
                </a:lnTo>
                <a:lnTo>
                  <a:pt x="12287" y="154686"/>
                </a:lnTo>
                <a:lnTo>
                  <a:pt x="13430" y="152781"/>
                </a:lnTo>
                <a:lnTo>
                  <a:pt x="14382" y="150304"/>
                </a:lnTo>
                <a:lnTo>
                  <a:pt x="15240" y="147447"/>
                </a:lnTo>
                <a:lnTo>
                  <a:pt x="16192" y="144684"/>
                </a:lnTo>
                <a:lnTo>
                  <a:pt x="17526" y="139255"/>
                </a:lnTo>
                <a:lnTo>
                  <a:pt x="19240" y="131064"/>
                </a:lnTo>
                <a:lnTo>
                  <a:pt x="40195" y="36576"/>
                </a:lnTo>
                <a:lnTo>
                  <a:pt x="42005" y="28479"/>
                </a:lnTo>
                <a:lnTo>
                  <a:pt x="42736" y="22955"/>
                </a:lnTo>
                <a:lnTo>
                  <a:pt x="30861" y="6096"/>
                </a:lnTo>
                <a:lnTo>
                  <a:pt x="32194" y="0"/>
                </a:lnTo>
                <a:lnTo>
                  <a:pt x="142970" y="0"/>
                </a:lnTo>
                <a:lnTo>
                  <a:pt x="140596" y="10668"/>
                </a:lnTo>
                <a:lnTo>
                  <a:pt x="67627" y="10668"/>
                </a:lnTo>
                <a:lnTo>
                  <a:pt x="53054" y="77724"/>
                </a:lnTo>
                <a:lnTo>
                  <a:pt x="76009" y="77724"/>
                </a:lnTo>
                <a:lnTo>
                  <a:pt x="79629" y="77819"/>
                </a:lnTo>
                <a:lnTo>
                  <a:pt x="105820" y="77819"/>
                </a:lnTo>
                <a:lnTo>
                  <a:pt x="103391" y="88392"/>
                </a:lnTo>
                <a:lnTo>
                  <a:pt x="50673" y="88392"/>
                </a:lnTo>
                <a:lnTo>
                  <a:pt x="39338" y="139731"/>
                </a:lnTo>
                <a:lnTo>
                  <a:pt x="38481" y="146113"/>
                </a:lnTo>
                <a:lnTo>
                  <a:pt x="38481" y="153733"/>
                </a:lnTo>
                <a:lnTo>
                  <a:pt x="38957" y="155733"/>
                </a:lnTo>
                <a:lnTo>
                  <a:pt x="39719" y="157067"/>
                </a:lnTo>
                <a:lnTo>
                  <a:pt x="40481" y="158591"/>
                </a:lnTo>
                <a:lnTo>
                  <a:pt x="41719" y="159639"/>
                </a:lnTo>
                <a:lnTo>
                  <a:pt x="43338" y="160210"/>
                </a:lnTo>
                <a:lnTo>
                  <a:pt x="45053" y="160877"/>
                </a:lnTo>
                <a:lnTo>
                  <a:pt x="47815" y="161353"/>
                </a:lnTo>
                <a:lnTo>
                  <a:pt x="51816" y="161544"/>
                </a:lnTo>
                <a:lnTo>
                  <a:pt x="50482" y="167640"/>
                </a:lnTo>
                <a:close/>
              </a:path>
              <a:path w="292100" h="167639">
                <a:moveTo>
                  <a:pt x="134493" y="38100"/>
                </a:moveTo>
                <a:lnTo>
                  <a:pt x="122682" y="38100"/>
                </a:lnTo>
                <a:lnTo>
                  <a:pt x="122396" y="31813"/>
                </a:lnTo>
                <a:lnTo>
                  <a:pt x="121920" y="26765"/>
                </a:lnTo>
                <a:lnTo>
                  <a:pt x="121158" y="22955"/>
                </a:lnTo>
                <a:lnTo>
                  <a:pt x="120491" y="19335"/>
                </a:lnTo>
                <a:lnTo>
                  <a:pt x="119538" y="16668"/>
                </a:lnTo>
                <a:lnTo>
                  <a:pt x="105441" y="10668"/>
                </a:lnTo>
                <a:lnTo>
                  <a:pt x="140596" y="10668"/>
                </a:lnTo>
                <a:lnTo>
                  <a:pt x="134493" y="38100"/>
                </a:lnTo>
                <a:close/>
              </a:path>
              <a:path w="292100" h="167639">
                <a:moveTo>
                  <a:pt x="105820" y="77819"/>
                </a:moveTo>
                <a:lnTo>
                  <a:pt x="79629" y="77819"/>
                </a:lnTo>
                <a:lnTo>
                  <a:pt x="82677" y="77343"/>
                </a:lnTo>
                <a:lnTo>
                  <a:pt x="87439" y="75438"/>
                </a:lnTo>
                <a:lnTo>
                  <a:pt x="89630" y="73723"/>
                </a:lnTo>
                <a:lnTo>
                  <a:pt x="91630" y="71056"/>
                </a:lnTo>
                <a:lnTo>
                  <a:pt x="93726" y="68580"/>
                </a:lnTo>
                <a:lnTo>
                  <a:pt x="96202" y="64198"/>
                </a:lnTo>
                <a:lnTo>
                  <a:pt x="99250" y="57912"/>
                </a:lnTo>
                <a:lnTo>
                  <a:pt x="110394" y="57912"/>
                </a:lnTo>
                <a:lnTo>
                  <a:pt x="105820" y="77819"/>
                </a:lnTo>
                <a:close/>
              </a:path>
              <a:path w="292100" h="167639">
                <a:moveTo>
                  <a:pt x="98488" y="109728"/>
                </a:moveTo>
                <a:lnTo>
                  <a:pt x="87630" y="109728"/>
                </a:lnTo>
                <a:lnTo>
                  <a:pt x="87630" y="101441"/>
                </a:lnTo>
                <a:lnTo>
                  <a:pt x="87439" y="96202"/>
                </a:lnTo>
                <a:lnTo>
                  <a:pt x="86868" y="94011"/>
                </a:lnTo>
                <a:lnTo>
                  <a:pt x="86391" y="91916"/>
                </a:lnTo>
                <a:lnTo>
                  <a:pt x="85344" y="90487"/>
                </a:lnTo>
                <a:lnTo>
                  <a:pt x="83820" y="89630"/>
                </a:lnTo>
                <a:lnTo>
                  <a:pt x="82296" y="88868"/>
                </a:lnTo>
                <a:lnTo>
                  <a:pt x="79343" y="88487"/>
                </a:lnTo>
                <a:lnTo>
                  <a:pt x="74771" y="88392"/>
                </a:lnTo>
                <a:lnTo>
                  <a:pt x="103391" y="88392"/>
                </a:lnTo>
                <a:lnTo>
                  <a:pt x="98488" y="109728"/>
                </a:lnTo>
                <a:close/>
              </a:path>
              <a:path w="292100" h="167639">
                <a:moveTo>
                  <a:pt x="204406" y="167640"/>
                </a:moveTo>
                <a:lnTo>
                  <a:pt x="153924" y="167640"/>
                </a:lnTo>
                <a:lnTo>
                  <a:pt x="155257" y="161544"/>
                </a:lnTo>
                <a:lnTo>
                  <a:pt x="158400" y="161163"/>
                </a:lnTo>
                <a:lnTo>
                  <a:pt x="160782" y="160401"/>
                </a:lnTo>
                <a:lnTo>
                  <a:pt x="162306" y="159258"/>
                </a:lnTo>
                <a:lnTo>
                  <a:pt x="163830" y="158210"/>
                </a:lnTo>
                <a:lnTo>
                  <a:pt x="165163" y="156686"/>
                </a:lnTo>
                <a:lnTo>
                  <a:pt x="166211" y="154686"/>
                </a:lnTo>
                <a:lnTo>
                  <a:pt x="167354" y="152781"/>
                </a:lnTo>
                <a:lnTo>
                  <a:pt x="168306" y="150304"/>
                </a:lnTo>
                <a:lnTo>
                  <a:pt x="169196" y="147351"/>
                </a:lnTo>
                <a:lnTo>
                  <a:pt x="170116" y="144684"/>
                </a:lnTo>
                <a:lnTo>
                  <a:pt x="171450" y="139255"/>
                </a:lnTo>
                <a:lnTo>
                  <a:pt x="173164" y="131064"/>
                </a:lnTo>
                <a:lnTo>
                  <a:pt x="195929" y="28479"/>
                </a:lnTo>
                <a:lnTo>
                  <a:pt x="196786" y="22002"/>
                </a:lnTo>
                <a:lnTo>
                  <a:pt x="184785" y="6096"/>
                </a:lnTo>
                <a:lnTo>
                  <a:pt x="186118" y="0"/>
                </a:lnTo>
                <a:lnTo>
                  <a:pt x="240220" y="0"/>
                </a:lnTo>
                <a:lnTo>
                  <a:pt x="250031" y="95"/>
                </a:lnTo>
                <a:lnTo>
                  <a:pt x="281602" y="10668"/>
                </a:lnTo>
                <a:lnTo>
                  <a:pt x="237553" y="10668"/>
                </a:lnTo>
                <a:lnTo>
                  <a:pt x="227171" y="10858"/>
                </a:lnTo>
                <a:lnTo>
                  <a:pt x="221551" y="11049"/>
                </a:lnTo>
                <a:lnTo>
                  <a:pt x="204882" y="85344"/>
                </a:lnTo>
                <a:lnTo>
                  <a:pt x="217646" y="85344"/>
                </a:lnTo>
                <a:lnTo>
                  <a:pt x="266089" y="85439"/>
                </a:lnTo>
                <a:lnTo>
                  <a:pt x="259461" y="88773"/>
                </a:lnTo>
                <a:lnTo>
                  <a:pt x="251641" y="91521"/>
                </a:lnTo>
                <a:lnTo>
                  <a:pt x="243054" y="93475"/>
                </a:lnTo>
                <a:lnTo>
                  <a:pt x="234840" y="94488"/>
                </a:lnTo>
                <a:lnTo>
                  <a:pt x="202787" y="94488"/>
                </a:lnTo>
                <a:lnTo>
                  <a:pt x="194976" y="131349"/>
                </a:lnTo>
                <a:lnTo>
                  <a:pt x="192405" y="153447"/>
                </a:lnTo>
                <a:lnTo>
                  <a:pt x="192881" y="155543"/>
                </a:lnTo>
                <a:lnTo>
                  <a:pt x="193643" y="156972"/>
                </a:lnTo>
                <a:lnTo>
                  <a:pt x="194405" y="158496"/>
                </a:lnTo>
                <a:lnTo>
                  <a:pt x="195643" y="159543"/>
                </a:lnTo>
                <a:lnTo>
                  <a:pt x="197262" y="160115"/>
                </a:lnTo>
                <a:lnTo>
                  <a:pt x="198977" y="160877"/>
                </a:lnTo>
                <a:lnTo>
                  <a:pt x="201739" y="161353"/>
                </a:lnTo>
                <a:lnTo>
                  <a:pt x="205740" y="161544"/>
                </a:lnTo>
                <a:lnTo>
                  <a:pt x="204406" y="167640"/>
                </a:lnTo>
                <a:close/>
              </a:path>
              <a:path w="292100" h="167639">
                <a:moveTo>
                  <a:pt x="266089" y="85439"/>
                </a:moveTo>
                <a:lnTo>
                  <a:pt x="227552" y="85439"/>
                </a:lnTo>
                <a:lnTo>
                  <a:pt x="235553" y="84486"/>
                </a:lnTo>
                <a:lnTo>
                  <a:pt x="241649" y="82391"/>
                </a:lnTo>
                <a:lnTo>
                  <a:pt x="247745" y="80391"/>
                </a:lnTo>
                <a:lnTo>
                  <a:pt x="252793" y="77247"/>
                </a:lnTo>
                <a:lnTo>
                  <a:pt x="256698" y="72866"/>
                </a:lnTo>
                <a:lnTo>
                  <a:pt x="260603" y="68675"/>
                </a:lnTo>
                <a:lnTo>
                  <a:pt x="263652" y="63531"/>
                </a:lnTo>
                <a:lnTo>
                  <a:pt x="267842" y="51720"/>
                </a:lnTo>
                <a:lnTo>
                  <a:pt x="268695" y="46447"/>
                </a:lnTo>
                <a:lnTo>
                  <a:pt x="268792" y="28479"/>
                </a:lnTo>
                <a:lnTo>
                  <a:pt x="266509" y="21812"/>
                </a:lnTo>
                <a:lnTo>
                  <a:pt x="256889" y="12954"/>
                </a:lnTo>
                <a:lnTo>
                  <a:pt x="248792" y="10763"/>
                </a:lnTo>
                <a:lnTo>
                  <a:pt x="237553" y="10668"/>
                </a:lnTo>
                <a:lnTo>
                  <a:pt x="281602" y="10668"/>
                </a:lnTo>
                <a:lnTo>
                  <a:pt x="283845" y="12382"/>
                </a:lnTo>
                <a:lnTo>
                  <a:pt x="286892" y="16287"/>
                </a:lnTo>
                <a:lnTo>
                  <a:pt x="290893" y="25812"/>
                </a:lnTo>
                <a:lnTo>
                  <a:pt x="291846" y="31337"/>
                </a:lnTo>
                <a:lnTo>
                  <a:pt x="291846" y="37623"/>
                </a:lnTo>
                <a:lnTo>
                  <a:pt x="278427" y="75405"/>
                </a:lnTo>
                <a:lnTo>
                  <a:pt x="266569" y="85198"/>
                </a:lnTo>
                <a:lnTo>
                  <a:pt x="266089" y="85439"/>
                </a:lnTo>
                <a:close/>
              </a:path>
              <a:path w="292100" h="167639">
                <a:moveTo>
                  <a:pt x="215360" y="95059"/>
                </a:moveTo>
                <a:lnTo>
                  <a:pt x="208407" y="94869"/>
                </a:lnTo>
                <a:lnTo>
                  <a:pt x="202787" y="94488"/>
                </a:lnTo>
                <a:lnTo>
                  <a:pt x="234840" y="94488"/>
                </a:lnTo>
                <a:lnTo>
                  <a:pt x="233716" y="94626"/>
                </a:lnTo>
                <a:lnTo>
                  <a:pt x="223647" y="94964"/>
                </a:lnTo>
                <a:lnTo>
                  <a:pt x="215360" y="9505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0324" y="459841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289" y="69850"/>
                </a:lnTo>
                <a:lnTo>
                  <a:pt x="84289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289" y="156210"/>
                </a:lnTo>
                <a:lnTo>
                  <a:pt x="84289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74448" y="4581144"/>
            <a:ext cx="318135" cy="167640"/>
          </a:xfrm>
          <a:custGeom>
            <a:avLst/>
            <a:gdLst/>
            <a:ahLst/>
            <a:cxnLst/>
            <a:rect l="l" t="t" r="r" b="b"/>
            <a:pathLst>
              <a:path w="318135" h="167639">
                <a:moveTo>
                  <a:pt x="11811" y="41148"/>
                </a:moveTo>
                <a:lnTo>
                  <a:pt x="0" y="41148"/>
                </a:lnTo>
                <a:lnTo>
                  <a:pt x="9239" y="0"/>
                </a:lnTo>
                <a:lnTo>
                  <a:pt x="137350" y="0"/>
                </a:lnTo>
                <a:lnTo>
                  <a:pt x="134969" y="10668"/>
                </a:lnTo>
                <a:lnTo>
                  <a:pt x="44100" y="10668"/>
                </a:lnTo>
                <a:lnTo>
                  <a:pt x="39052" y="10763"/>
                </a:lnTo>
                <a:lnTo>
                  <a:pt x="16192" y="31908"/>
                </a:lnTo>
                <a:lnTo>
                  <a:pt x="11811" y="41148"/>
                </a:lnTo>
                <a:close/>
              </a:path>
              <a:path w="318135" h="167639">
                <a:moveTo>
                  <a:pt x="64579" y="167640"/>
                </a:moveTo>
                <a:lnTo>
                  <a:pt x="12858" y="167640"/>
                </a:lnTo>
                <a:lnTo>
                  <a:pt x="14192" y="161544"/>
                </a:lnTo>
                <a:lnTo>
                  <a:pt x="17526" y="161163"/>
                </a:lnTo>
                <a:lnTo>
                  <a:pt x="20002" y="160591"/>
                </a:lnTo>
                <a:lnTo>
                  <a:pt x="21526" y="159734"/>
                </a:lnTo>
                <a:lnTo>
                  <a:pt x="23050" y="158972"/>
                </a:lnTo>
                <a:lnTo>
                  <a:pt x="24479" y="157638"/>
                </a:lnTo>
                <a:lnTo>
                  <a:pt x="26765" y="154209"/>
                </a:lnTo>
                <a:lnTo>
                  <a:pt x="28003" y="151542"/>
                </a:lnTo>
                <a:lnTo>
                  <a:pt x="29211" y="147637"/>
                </a:lnTo>
                <a:lnTo>
                  <a:pt x="30384" y="144208"/>
                </a:lnTo>
                <a:lnTo>
                  <a:pt x="31813" y="138588"/>
                </a:lnTo>
                <a:lnTo>
                  <a:pt x="33337" y="130968"/>
                </a:lnTo>
                <a:lnTo>
                  <a:pt x="59626" y="10668"/>
                </a:lnTo>
                <a:lnTo>
                  <a:pt x="81724" y="10668"/>
                </a:lnTo>
                <a:lnTo>
                  <a:pt x="55149" y="131826"/>
                </a:lnTo>
                <a:lnTo>
                  <a:pt x="54387" y="135159"/>
                </a:lnTo>
                <a:lnTo>
                  <a:pt x="53911" y="137731"/>
                </a:lnTo>
                <a:lnTo>
                  <a:pt x="53340" y="141446"/>
                </a:lnTo>
                <a:lnTo>
                  <a:pt x="53054" y="143446"/>
                </a:lnTo>
                <a:lnTo>
                  <a:pt x="52673" y="147637"/>
                </a:lnTo>
                <a:lnTo>
                  <a:pt x="52578" y="153638"/>
                </a:lnTo>
                <a:lnTo>
                  <a:pt x="53054" y="155638"/>
                </a:lnTo>
                <a:lnTo>
                  <a:pt x="53816" y="157067"/>
                </a:lnTo>
                <a:lnTo>
                  <a:pt x="54578" y="158591"/>
                </a:lnTo>
                <a:lnTo>
                  <a:pt x="55816" y="159639"/>
                </a:lnTo>
                <a:lnTo>
                  <a:pt x="57435" y="160210"/>
                </a:lnTo>
                <a:lnTo>
                  <a:pt x="59150" y="160877"/>
                </a:lnTo>
                <a:lnTo>
                  <a:pt x="61912" y="161353"/>
                </a:lnTo>
                <a:lnTo>
                  <a:pt x="65913" y="161544"/>
                </a:lnTo>
                <a:lnTo>
                  <a:pt x="64579" y="167640"/>
                </a:lnTo>
                <a:close/>
              </a:path>
              <a:path w="318135" h="167639">
                <a:moveTo>
                  <a:pt x="127825" y="42672"/>
                </a:moveTo>
                <a:lnTo>
                  <a:pt x="116014" y="42672"/>
                </a:lnTo>
                <a:lnTo>
                  <a:pt x="115914" y="31908"/>
                </a:lnTo>
                <a:lnTo>
                  <a:pt x="115824" y="29146"/>
                </a:lnTo>
                <a:lnTo>
                  <a:pt x="99917" y="10668"/>
                </a:lnTo>
                <a:lnTo>
                  <a:pt x="134969" y="10668"/>
                </a:lnTo>
                <a:lnTo>
                  <a:pt x="127825" y="42672"/>
                </a:lnTo>
                <a:close/>
              </a:path>
              <a:path w="318135" h="167639">
                <a:moveTo>
                  <a:pt x="190500" y="167640"/>
                </a:moveTo>
                <a:lnTo>
                  <a:pt x="147542" y="167640"/>
                </a:lnTo>
                <a:lnTo>
                  <a:pt x="148875" y="161544"/>
                </a:lnTo>
                <a:lnTo>
                  <a:pt x="152019" y="161163"/>
                </a:lnTo>
                <a:lnTo>
                  <a:pt x="154400" y="160401"/>
                </a:lnTo>
                <a:lnTo>
                  <a:pt x="155924" y="159258"/>
                </a:lnTo>
                <a:lnTo>
                  <a:pt x="157448" y="158210"/>
                </a:lnTo>
                <a:lnTo>
                  <a:pt x="158781" y="156686"/>
                </a:lnTo>
                <a:lnTo>
                  <a:pt x="159829" y="154686"/>
                </a:lnTo>
                <a:lnTo>
                  <a:pt x="160877" y="152781"/>
                </a:lnTo>
                <a:lnTo>
                  <a:pt x="161829" y="150304"/>
                </a:lnTo>
                <a:lnTo>
                  <a:pt x="162782" y="147447"/>
                </a:lnTo>
                <a:lnTo>
                  <a:pt x="163734" y="144684"/>
                </a:lnTo>
                <a:lnTo>
                  <a:pt x="165068" y="139255"/>
                </a:lnTo>
                <a:lnTo>
                  <a:pt x="166887" y="130587"/>
                </a:lnTo>
                <a:lnTo>
                  <a:pt x="187642" y="36576"/>
                </a:lnTo>
                <a:lnTo>
                  <a:pt x="188499" y="33147"/>
                </a:lnTo>
                <a:lnTo>
                  <a:pt x="189166" y="29813"/>
                </a:lnTo>
                <a:lnTo>
                  <a:pt x="190119" y="23431"/>
                </a:lnTo>
                <a:lnTo>
                  <a:pt x="190208" y="21907"/>
                </a:lnTo>
                <a:lnTo>
                  <a:pt x="190309" y="13049"/>
                </a:lnTo>
                <a:lnTo>
                  <a:pt x="189357" y="10382"/>
                </a:lnTo>
                <a:lnTo>
                  <a:pt x="185547" y="7334"/>
                </a:lnTo>
                <a:lnTo>
                  <a:pt x="182499" y="6477"/>
                </a:lnTo>
                <a:lnTo>
                  <a:pt x="178308" y="6096"/>
                </a:lnTo>
                <a:lnTo>
                  <a:pt x="179641" y="0"/>
                </a:lnTo>
                <a:lnTo>
                  <a:pt x="218789" y="0"/>
                </a:lnTo>
                <a:lnTo>
                  <a:pt x="227062" y="24384"/>
                </a:lnTo>
                <a:lnTo>
                  <a:pt x="204216" y="24384"/>
                </a:lnTo>
                <a:lnTo>
                  <a:pt x="203750" y="28575"/>
                </a:lnTo>
                <a:lnTo>
                  <a:pt x="195005" y="74399"/>
                </a:lnTo>
                <a:lnTo>
                  <a:pt x="182403" y="131826"/>
                </a:lnTo>
                <a:lnTo>
                  <a:pt x="180689" y="139731"/>
                </a:lnTo>
                <a:lnTo>
                  <a:pt x="179832" y="146113"/>
                </a:lnTo>
                <a:lnTo>
                  <a:pt x="179832" y="154781"/>
                </a:lnTo>
                <a:lnTo>
                  <a:pt x="191833" y="161544"/>
                </a:lnTo>
                <a:lnTo>
                  <a:pt x="190500" y="167640"/>
                </a:lnTo>
                <a:close/>
              </a:path>
              <a:path w="318135" h="167639">
                <a:moveTo>
                  <a:pt x="277912" y="130587"/>
                </a:moveTo>
                <a:lnTo>
                  <a:pt x="263366" y="130587"/>
                </a:lnTo>
                <a:lnTo>
                  <a:pt x="264128" y="125730"/>
                </a:lnTo>
                <a:lnTo>
                  <a:pt x="274320" y="75247"/>
                </a:lnTo>
                <a:lnTo>
                  <a:pt x="282892" y="36576"/>
                </a:lnTo>
                <a:lnTo>
                  <a:pt x="284797" y="28575"/>
                </a:lnTo>
                <a:lnTo>
                  <a:pt x="285654" y="21907"/>
                </a:lnTo>
                <a:lnTo>
                  <a:pt x="285654" y="13049"/>
                </a:lnTo>
                <a:lnTo>
                  <a:pt x="284702" y="10382"/>
                </a:lnTo>
                <a:lnTo>
                  <a:pt x="280892" y="7334"/>
                </a:lnTo>
                <a:lnTo>
                  <a:pt x="277748" y="6477"/>
                </a:lnTo>
                <a:lnTo>
                  <a:pt x="273558" y="6096"/>
                </a:lnTo>
                <a:lnTo>
                  <a:pt x="274986" y="0"/>
                </a:lnTo>
                <a:lnTo>
                  <a:pt x="317944" y="0"/>
                </a:lnTo>
                <a:lnTo>
                  <a:pt x="316610" y="6096"/>
                </a:lnTo>
                <a:lnTo>
                  <a:pt x="313562" y="6858"/>
                </a:lnTo>
                <a:lnTo>
                  <a:pt x="311277" y="7620"/>
                </a:lnTo>
                <a:lnTo>
                  <a:pt x="300323" y="28956"/>
                </a:lnTo>
                <a:lnTo>
                  <a:pt x="277912" y="130587"/>
                </a:lnTo>
                <a:close/>
              </a:path>
              <a:path w="318135" h="167639">
                <a:moveTo>
                  <a:pt x="269748" y="167640"/>
                </a:moveTo>
                <a:lnTo>
                  <a:pt x="253079" y="167640"/>
                </a:lnTo>
                <a:lnTo>
                  <a:pt x="217265" y="62198"/>
                </a:lnTo>
                <a:lnTo>
                  <a:pt x="214086" y="52767"/>
                </a:lnTo>
                <a:lnTo>
                  <a:pt x="211121" y="43326"/>
                </a:lnTo>
                <a:lnTo>
                  <a:pt x="208371" y="33868"/>
                </a:lnTo>
                <a:lnTo>
                  <a:pt x="205835" y="24384"/>
                </a:lnTo>
                <a:lnTo>
                  <a:pt x="227062" y="24384"/>
                </a:lnTo>
                <a:lnTo>
                  <a:pt x="251269" y="95726"/>
                </a:lnTo>
                <a:lnTo>
                  <a:pt x="262032" y="130587"/>
                </a:lnTo>
                <a:lnTo>
                  <a:pt x="277912" y="130587"/>
                </a:lnTo>
                <a:lnTo>
                  <a:pt x="269748" y="1676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78867" y="4598415"/>
            <a:ext cx="151765" cy="156210"/>
          </a:xfrm>
          <a:custGeom>
            <a:avLst/>
            <a:gdLst/>
            <a:ahLst/>
            <a:cxnLst/>
            <a:rect l="l" t="t" r="r" b="b"/>
            <a:pathLst>
              <a:path w="151764" h="156210">
                <a:moveTo>
                  <a:pt x="151257" y="69850"/>
                </a:moveTo>
                <a:lnTo>
                  <a:pt x="84302" y="69850"/>
                </a:lnTo>
                <a:lnTo>
                  <a:pt x="84302" y="0"/>
                </a:lnTo>
                <a:lnTo>
                  <a:pt x="66865" y="0"/>
                </a:lnTo>
                <a:lnTo>
                  <a:pt x="66865" y="69850"/>
                </a:lnTo>
                <a:lnTo>
                  <a:pt x="0" y="69850"/>
                </a:lnTo>
                <a:lnTo>
                  <a:pt x="0" y="86360"/>
                </a:lnTo>
                <a:lnTo>
                  <a:pt x="66865" y="86360"/>
                </a:lnTo>
                <a:lnTo>
                  <a:pt x="66865" y="156210"/>
                </a:lnTo>
                <a:lnTo>
                  <a:pt x="84302" y="156210"/>
                </a:lnTo>
                <a:lnTo>
                  <a:pt x="84302" y="86360"/>
                </a:lnTo>
                <a:lnTo>
                  <a:pt x="151257" y="86360"/>
                </a:lnTo>
                <a:lnTo>
                  <a:pt x="151257" y="6985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1384" y="4581144"/>
            <a:ext cx="324485" cy="167640"/>
          </a:xfrm>
          <a:custGeom>
            <a:avLst/>
            <a:gdLst/>
            <a:ahLst/>
            <a:cxnLst/>
            <a:rect l="l" t="t" r="r" b="b"/>
            <a:pathLst>
              <a:path w="324484" h="167639">
                <a:moveTo>
                  <a:pt x="50482" y="167640"/>
                </a:moveTo>
                <a:lnTo>
                  <a:pt x="0" y="167640"/>
                </a:lnTo>
                <a:lnTo>
                  <a:pt x="1333" y="161544"/>
                </a:lnTo>
                <a:lnTo>
                  <a:pt x="4476" y="161163"/>
                </a:lnTo>
                <a:lnTo>
                  <a:pt x="6858" y="160401"/>
                </a:lnTo>
                <a:lnTo>
                  <a:pt x="8382" y="159258"/>
                </a:lnTo>
                <a:lnTo>
                  <a:pt x="9906" y="158210"/>
                </a:lnTo>
                <a:lnTo>
                  <a:pt x="11239" y="156686"/>
                </a:lnTo>
                <a:lnTo>
                  <a:pt x="12287" y="154686"/>
                </a:lnTo>
                <a:lnTo>
                  <a:pt x="13430" y="152781"/>
                </a:lnTo>
                <a:lnTo>
                  <a:pt x="14382" y="150304"/>
                </a:lnTo>
                <a:lnTo>
                  <a:pt x="15240" y="147447"/>
                </a:lnTo>
                <a:lnTo>
                  <a:pt x="16192" y="144684"/>
                </a:lnTo>
                <a:lnTo>
                  <a:pt x="17526" y="139255"/>
                </a:lnTo>
                <a:lnTo>
                  <a:pt x="19240" y="131064"/>
                </a:lnTo>
                <a:lnTo>
                  <a:pt x="40195" y="36576"/>
                </a:lnTo>
                <a:lnTo>
                  <a:pt x="42005" y="28479"/>
                </a:lnTo>
                <a:lnTo>
                  <a:pt x="42736" y="22955"/>
                </a:lnTo>
                <a:lnTo>
                  <a:pt x="30861" y="6096"/>
                </a:lnTo>
                <a:lnTo>
                  <a:pt x="32194" y="0"/>
                </a:lnTo>
                <a:lnTo>
                  <a:pt x="142970" y="0"/>
                </a:lnTo>
                <a:lnTo>
                  <a:pt x="140596" y="10668"/>
                </a:lnTo>
                <a:lnTo>
                  <a:pt x="67627" y="10668"/>
                </a:lnTo>
                <a:lnTo>
                  <a:pt x="53054" y="77724"/>
                </a:lnTo>
                <a:lnTo>
                  <a:pt x="76009" y="77724"/>
                </a:lnTo>
                <a:lnTo>
                  <a:pt x="79629" y="77819"/>
                </a:lnTo>
                <a:lnTo>
                  <a:pt x="105820" y="77819"/>
                </a:lnTo>
                <a:lnTo>
                  <a:pt x="103391" y="88392"/>
                </a:lnTo>
                <a:lnTo>
                  <a:pt x="50673" y="88392"/>
                </a:lnTo>
                <a:lnTo>
                  <a:pt x="39338" y="139731"/>
                </a:lnTo>
                <a:lnTo>
                  <a:pt x="38481" y="146113"/>
                </a:lnTo>
                <a:lnTo>
                  <a:pt x="38481" y="153733"/>
                </a:lnTo>
                <a:lnTo>
                  <a:pt x="38957" y="155733"/>
                </a:lnTo>
                <a:lnTo>
                  <a:pt x="39719" y="157067"/>
                </a:lnTo>
                <a:lnTo>
                  <a:pt x="40481" y="158591"/>
                </a:lnTo>
                <a:lnTo>
                  <a:pt x="41719" y="159639"/>
                </a:lnTo>
                <a:lnTo>
                  <a:pt x="43338" y="160210"/>
                </a:lnTo>
                <a:lnTo>
                  <a:pt x="45053" y="160877"/>
                </a:lnTo>
                <a:lnTo>
                  <a:pt x="47815" y="161353"/>
                </a:lnTo>
                <a:lnTo>
                  <a:pt x="51816" y="161544"/>
                </a:lnTo>
                <a:lnTo>
                  <a:pt x="50482" y="167640"/>
                </a:lnTo>
                <a:close/>
              </a:path>
              <a:path w="324484" h="167639">
                <a:moveTo>
                  <a:pt x="134493" y="38100"/>
                </a:moveTo>
                <a:lnTo>
                  <a:pt x="122682" y="38100"/>
                </a:lnTo>
                <a:lnTo>
                  <a:pt x="122396" y="31813"/>
                </a:lnTo>
                <a:lnTo>
                  <a:pt x="121920" y="26765"/>
                </a:lnTo>
                <a:lnTo>
                  <a:pt x="121158" y="22955"/>
                </a:lnTo>
                <a:lnTo>
                  <a:pt x="120491" y="19335"/>
                </a:lnTo>
                <a:lnTo>
                  <a:pt x="119538" y="16668"/>
                </a:lnTo>
                <a:lnTo>
                  <a:pt x="105441" y="10668"/>
                </a:lnTo>
                <a:lnTo>
                  <a:pt x="140596" y="10668"/>
                </a:lnTo>
                <a:lnTo>
                  <a:pt x="134493" y="38100"/>
                </a:lnTo>
                <a:close/>
              </a:path>
              <a:path w="324484" h="167639">
                <a:moveTo>
                  <a:pt x="105820" y="77819"/>
                </a:moveTo>
                <a:lnTo>
                  <a:pt x="79629" y="77819"/>
                </a:lnTo>
                <a:lnTo>
                  <a:pt x="82677" y="77343"/>
                </a:lnTo>
                <a:lnTo>
                  <a:pt x="87439" y="75438"/>
                </a:lnTo>
                <a:lnTo>
                  <a:pt x="89630" y="73723"/>
                </a:lnTo>
                <a:lnTo>
                  <a:pt x="91630" y="71056"/>
                </a:lnTo>
                <a:lnTo>
                  <a:pt x="93726" y="68580"/>
                </a:lnTo>
                <a:lnTo>
                  <a:pt x="96202" y="64198"/>
                </a:lnTo>
                <a:lnTo>
                  <a:pt x="99250" y="57912"/>
                </a:lnTo>
                <a:lnTo>
                  <a:pt x="110394" y="57912"/>
                </a:lnTo>
                <a:lnTo>
                  <a:pt x="105820" y="77819"/>
                </a:lnTo>
                <a:close/>
              </a:path>
              <a:path w="324484" h="167639">
                <a:moveTo>
                  <a:pt x="98488" y="109728"/>
                </a:moveTo>
                <a:lnTo>
                  <a:pt x="87630" y="109728"/>
                </a:lnTo>
                <a:lnTo>
                  <a:pt x="87630" y="101441"/>
                </a:lnTo>
                <a:lnTo>
                  <a:pt x="87439" y="96202"/>
                </a:lnTo>
                <a:lnTo>
                  <a:pt x="86868" y="94011"/>
                </a:lnTo>
                <a:lnTo>
                  <a:pt x="86391" y="91916"/>
                </a:lnTo>
                <a:lnTo>
                  <a:pt x="85344" y="90487"/>
                </a:lnTo>
                <a:lnTo>
                  <a:pt x="83820" y="89630"/>
                </a:lnTo>
                <a:lnTo>
                  <a:pt x="82296" y="88868"/>
                </a:lnTo>
                <a:lnTo>
                  <a:pt x="79343" y="88487"/>
                </a:lnTo>
                <a:lnTo>
                  <a:pt x="74771" y="88392"/>
                </a:lnTo>
                <a:lnTo>
                  <a:pt x="103391" y="88392"/>
                </a:lnTo>
                <a:lnTo>
                  <a:pt x="98488" y="109728"/>
                </a:lnTo>
                <a:close/>
              </a:path>
              <a:path w="324484" h="167639">
                <a:moveTo>
                  <a:pt x="196691" y="167640"/>
                </a:moveTo>
                <a:lnTo>
                  <a:pt x="153733" y="167640"/>
                </a:lnTo>
                <a:lnTo>
                  <a:pt x="155067" y="161544"/>
                </a:lnTo>
                <a:lnTo>
                  <a:pt x="158210" y="161163"/>
                </a:lnTo>
                <a:lnTo>
                  <a:pt x="160591" y="160401"/>
                </a:lnTo>
                <a:lnTo>
                  <a:pt x="162115" y="159258"/>
                </a:lnTo>
                <a:lnTo>
                  <a:pt x="163639" y="158210"/>
                </a:lnTo>
                <a:lnTo>
                  <a:pt x="164973" y="156686"/>
                </a:lnTo>
                <a:lnTo>
                  <a:pt x="166020" y="154686"/>
                </a:lnTo>
                <a:lnTo>
                  <a:pt x="167068" y="152781"/>
                </a:lnTo>
                <a:lnTo>
                  <a:pt x="168021" y="150304"/>
                </a:lnTo>
                <a:lnTo>
                  <a:pt x="168973" y="147447"/>
                </a:lnTo>
                <a:lnTo>
                  <a:pt x="169926" y="144684"/>
                </a:lnTo>
                <a:lnTo>
                  <a:pt x="171259" y="139255"/>
                </a:lnTo>
                <a:lnTo>
                  <a:pt x="173079" y="130587"/>
                </a:lnTo>
                <a:lnTo>
                  <a:pt x="193833" y="36576"/>
                </a:lnTo>
                <a:lnTo>
                  <a:pt x="194690" y="33147"/>
                </a:lnTo>
                <a:lnTo>
                  <a:pt x="195357" y="29813"/>
                </a:lnTo>
                <a:lnTo>
                  <a:pt x="196310" y="23431"/>
                </a:lnTo>
                <a:lnTo>
                  <a:pt x="196399" y="21907"/>
                </a:lnTo>
                <a:lnTo>
                  <a:pt x="196500" y="13049"/>
                </a:lnTo>
                <a:lnTo>
                  <a:pt x="195548" y="10382"/>
                </a:lnTo>
                <a:lnTo>
                  <a:pt x="191738" y="7334"/>
                </a:lnTo>
                <a:lnTo>
                  <a:pt x="188690" y="6477"/>
                </a:lnTo>
                <a:lnTo>
                  <a:pt x="184499" y="6096"/>
                </a:lnTo>
                <a:lnTo>
                  <a:pt x="185832" y="0"/>
                </a:lnTo>
                <a:lnTo>
                  <a:pt x="224980" y="0"/>
                </a:lnTo>
                <a:lnTo>
                  <a:pt x="233254" y="24384"/>
                </a:lnTo>
                <a:lnTo>
                  <a:pt x="210407" y="24384"/>
                </a:lnTo>
                <a:lnTo>
                  <a:pt x="209941" y="28575"/>
                </a:lnTo>
                <a:lnTo>
                  <a:pt x="201196" y="74399"/>
                </a:lnTo>
                <a:lnTo>
                  <a:pt x="188595" y="131826"/>
                </a:lnTo>
                <a:lnTo>
                  <a:pt x="186880" y="139731"/>
                </a:lnTo>
                <a:lnTo>
                  <a:pt x="186023" y="146113"/>
                </a:lnTo>
                <a:lnTo>
                  <a:pt x="186023" y="154781"/>
                </a:lnTo>
                <a:lnTo>
                  <a:pt x="198024" y="161544"/>
                </a:lnTo>
                <a:lnTo>
                  <a:pt x="196691" y="167640"/>
                </a:lnTo>
                <a:close/>
              </a:path>
              <a:path w="324484" h="167639">
                <a:moveTo>
                  <a:pt x="284104" y="130587"/>
                </a:moveTo>
                <a:lnTo>
                  <a:pt x="269557" y="130587"/>
                </a:lnTo>
                <a:lnTo>
                  <a:pt x="270319" y="125730"/>
                </a:lnTo>
                <a:lnTo>
                  <a:pt x="280511" y="75247"/>
                </a:lnTo>
                <a:lnTo>
                  <a:pt x="289083" y="36576"/>
                </a:lnTo>
                <a:lnTo>
                  <a:pt x="290988" y="28575"/>
                </a:lnTo>
                <a:lnTo>
                  <a:pt x="291846" y="21907"/>
                </a:lnTo>
                <a:lnTo>
                  <a:pt x="291846" y="13049"/>
                </a:lnTo>
                <a:lnTo>
                  <a:pt x="290893" y="10382"/>
                </a:lnTo>
                <a:lnTo>
                  <a:pt x="287083" y="7334"/>
                </a:lnTo>
                <a:lnTo>
                  <a:pt x="283940" y="6477"/>
                </a:lnTo>
                <a:lnTo>
                  <a:pt x="279749" y="6096"/>
                </a:lnTo>
                <a:lnTo>
                  <a:pt x="281177" y="0"/>
                </a:lnTo>
                <a:lnTo>
                  <a:pt x="324135" y="0"/>
                </a:lnTo>
                <a:lnTo>
                  <a:pt x="322802" y="6096"/>
                </a:lnTo>
                <a:lnTo>
                  <a:pt x="319754" y="6858"/>
                </a:lnTo>
                <a:lnTo>
                  <a:pt x="317468" y="7620"/>
                </a:lnTo>
                <a:lnTo>
                  <a:pt x="306514" y="28956"/>
                </a:lnTo>
                <a:lnTo>
                  <a:pt x="284104" y="130587"/>
                </a:lnTo>
                <a:close/>
              </a:path>
              <a:path w="324484" h="167639">
                <a:moveTo>
                  <a:pt x="275939" y="167640"/>
                </a:moveTo>
                <a:lnTo>
                  <a:pt x="259270" y="167640"/>
                </a:lnTo>
                <a:lnTo>
                  <a:pt x="223456" y="62198"/>
                </a:lnTo>
                <a:lnTo>
                  <a:pt x="220277" y="52767"/>
                </a:lnTo>
                <a:lnTo>
                  <a:pt x="217312" y="43326"/>
                </a:lnTo>
                <a:lnTo>
                  <a:pt x="214562" y="33868"/>
                </a:lnTo>
                <a:lnTo>
                  <a:pt x="212026" y="24384"/>
                </a:lnTo>
                <a:lnTo>
                  <a:pt x="233254" y="24384"/>
                </a:lnTo>
                <a:lnTo>
                  <a:pt x="257460" y="95726"/>
                </a:lnTo>
                <a:lnTo>
                  <a:pt x="268224" y="130587"/>
                </a:lnTo>
                <a:lnTo>
                  <a:pt x="284104" y="130587"/>
                </a:lnTo>
                <a:lnTo>
                  <a:pt x="275939" y="1676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0579" y="4501896"/>
            <a:ext cx="2208530" cy="17145"/>
          </a:xfrm>
          <a:custGeom>
            <a:avLst/>
            <a:gdLst/>
            <a:ahLst/>
            <a:cxnLst/>
            <a:rect l="l" t="t" r="r" b="b"/>
            <a:pathLst>
              <a:path w="2208529" h="17145">
                <a:moveTo>
                  <a:pt x="2208275" y="16763"/>
                </a:moveTo>
                <a:lnTo>
                  <a:pt x="0" y="16763"/>
                </a:lnTo>
                <a:lnTo>
                  <a:pt x="0" y="0"/>
                </a:lnTo>
                <a:lnTo>
                  <a:pt x="2208275" y="0"/>
                </a:lnTo>
                <a:lnTo>
                  <a:pt x="2208275" y="16763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2576" y="4909776"/>
            <a:ext cx="54667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30"/>
              </a:spcBef>
              <a:buClr>
                <a:srgbClr val="E48311"/>
              </a:buClr>
              <a:buFont typeface="Wingdings"/>
              <a:buChar char=""/>
              <a:tabLst>
                <a:tab pos="191135" algn="l"/>
              </a:tabLst>
            </a:pP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Lower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misclassification</a:t>
            </a:r>
            <a:r>
              <a:rPr sz="195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rate,</a:t>
            </a:r>
            <a:r>
              <a:rPr sz="19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better</a:t>
            </a:r>
            <a:r>
              <a:rPr sz="1950" dirty="0">
                <a:solidFill>
                  <a:srgbClr val="3F3F3F"/>
                </a:solidFill>
                <a:latin typeface="Times New Roman"/>
                <a:cs typeface="Times New Roman"/>
              </a:rPr>
              <a:t> is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1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95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3F3F3F"/>
                </a:solidFill>
                <a:latin typeface="Times New Roman"/>
                <a:cs typeface="Times New Roman"/>
              </a:rPr>
              <a:t>model.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80593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5" dirty="0">
                <a:solidFill>
                  <a:srgbClr val="3F3F3F"/>
                </a:solidFill>
              </a:rPr>
              <a:t>P</a:t>
            </a:r>
            <a:r>
              <a:rPr sz="3950" spc="-114" dirty="0">
                <a:solidFill>
                  <a:srgbClr val="3F3F3F"/>
                </a:solidFill>
              </a:rPr>
              <a:t>r</a:t>
            </a:r>
            <a:r>
              <a:rPr sz="3950" spc="-30" dirty="0">
                <a:solidFill>
                  <a:srgbClr val="3F3F3F"/>
                </a:solidFill>
              </a:rPr>
              <a:t>e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45" dirty="0">
                <a:solidFill>
                  <a:srgbClr val="3F3F3F"/>
                </a:solidFill>
              </a:rPr>
              <a:t>s</a:t>
            </a:r>
            <a:r>
              <a:rPr sz="3950" spc="-80" dirty="0">
                <a:solidFill>
                  <a:srgbClr val="3F3F3F"/>
                </a:solidFill>
              </a:rPr>
              <a:t>i</a:t>
            </a:r>
            <a:r>
              <a:rPr sz="3950" spc="-70" dirty="0">
                <a:solidFill>
                  <a:srgbClr val="3F3F3F"/>
                </a:solidFill>
              </a:rPr>
              <a:t>o</a:t>
            </a:r>
            <a:r>
              <a:rPr sz="3950" spc="-20" dirty="0">
                <a:solidFill>
                  <a:srgbClr val="3F3F3F"/>
                </a:solidFill>
              </a:rPr>
              <a:t>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58695" y="2567706"/>
            <a:ext cx="8158480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21100"/>
              </a:lnSpc>
              <a:spcBef>
                <a:spcPts val="95"/>
              </a:spcBef>
              <a:buClr>
                <a:srgbClr val="E48311"/>
              </a:buClr>
              <a:buFont typeface="Wingdings"/>
              <a:buChar char=""/>
              <a:tabLst>
                <a:tab pos="221615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</a:t>
            </a:r>
            <a:r>
              <a:rPr sz="18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defined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number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correct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positive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predictions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made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positive predictions made</a:t>
            </a:r>
            <a:r>
              <a:rPr sz="18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 model.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737" y="3617976"/>
            <a:ext cx="970216" cy="15544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13530" y="3674363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8232" y="3442716"/>
            <a:ext cx="770191" cy="1569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6813" y="3444240"/>
            <a:ext cx="831627" cy="1569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2070" y="3436620"/>
            <a:ext cx="1191291" cy="16306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259770" y="3764280"/>
            <a:ext cx="535940" cy="163195"/>
          </a:xfrm>
          <a:custGeom>
            <a:avLst/>
            <a:gdLst/>
            <a:ahLst/>
            <a:cxnLst/>
            <a:rect l="l" t="t" r="r" b="b"/>
            <a:pathLst>
              <a:path w="535939" h="163195">
                <a:moveTo>
                  <a:pt x="10763" y="45719"/>
                </a:moveTo>
                <a:lnTo>
                  <a:pt x="0" y="45719"/>
                </a:lnTo>
                <a:lnTo>
                  <a:pt x="8477" y="7619"/>
                </a:lnTo>
                <a:lnTo>
                  <a:pt x="125730" y="7619"/>
                </a:lnTo>
                <a:lnTo>
                  <a:pt x="123370" y="18287"/>
                </a:lnTo>
                <a:lnTo>
                  <a:pt x="40385" y="18287"/>
                </a:lnTo>
                <a:lnTo>
                  <a:pt x="35814" y="18383"/>
                </a:lnTo>
                <a:lnTo>
                  <a:pt x="14763" y="37337"/>
                </a:lnTo>
                <a:lnTo>
                  <a:pt x="10763" y="45719"/>
                </a:lnTo>
                <a:close/>
              </a:path>
              <a:path w="535939" h="163195">
                <a:moveTo>
                  <a:pt x="59150" y="161543"/>
                </a:moveTo>
                <a:lnTo>
                  <a:pt x="11810" y="161543"/>
                </a:lnTo>
                <a:lnTo>
                  <a:pt x="13049" y="155447"/>
                </a:lnTo>
                <a:lnTo>
                  <a:pt x="16097" y="155066"/>
                </a:lnTo>
                <a:lnTo>
                  <a:pt x="18288" y="154495"/>
                </a:lnTo>
                <a:lnTo>
                  <a:pt x="19716" y="153733"/>
                </a:lnTo>
                <a:lnTo>
                  <a:pt x="21145" y="153066"/>
                </a:lnTo>
                <a:lnTo>
                  <a:pt x="22383" y="151923"/>
                </a:lnTo>
                <a:lnTo>
                  <a:pt x="23431" y="150304"/>
                </a:lnTo>
                <a:lnTo>
                  <a:pt x="24574" y="148780"/>
                </a:lnTo>
                <a:lnTo>
                  <a:pt x="25622" y="146399"/>
                </a:lnTo>
                <a:lnTo>
                  <a:pt x="26735" y="142779"/>
                </a:lnTo>
                <a:lnTo>
                  <a:pt x="27813" y="139636"/>
                </a:lnTo>
                <a:lnTo>
                  <a:pt x="29051" y="134492"/>
                </a:lnTo>
                <a:lnTo>
                  <a:pt x="54673" y="18287"/>
                </a:lnTo>
                <a:lnTo>
                  <a:pt x="74866" y="18287"/>
                </a:lnTo>
                <a:lnTo>
                  <a:pt x="49815" y="131444"/>
                </a:lnTo>
                <a:lnTo>
                  <a:pt x="49339" y="133730"/>
                </a:lnTo>
                <a:lnTo>
                  <a:pt x="49053" y="135445"/>
                </a:lnTo>
                <a:lnTo>
                  <a:pt x="48863" y="137159"/>
                </a:lnTo>
                <a:lnTo>
                  <a:pt x="48577" y="138969"/>
                </a:lnTo>
                <a:lnTo>
                  <a:pt x="48196" y="142779"/>
                </a:lnTo>
                <a:lnTo>
                  <a:pt x="48201" y="148780"/>
                </a:lnTo>
                <a:lnTo>
                  <a:pt x="48482" y="150113"/>
                </a:lnTo>
                <a:lnTo>
                  <a:pt x="49244" y="151352"/>
                </a:lnTo>
                <a:lnTo>
                  <a:pt x="50006" y="152685"/>
                </a:lnTo>
                <a:lnTo>
                  <a:pt x="51149" y="153638"/>
                </a:lnTo>
                <a:lnTo>
                  <a:pt x="52673" y="154209"/>
                </a:lnTo>
                <a:lnTo>
                  <a:pt x="54197" y="154876"/>
                </a:lnTo>
                <a:lnTo>
                  <a:pt x="56768" y="155257"/>
                </a:lnTo>
                <a:lnTo>
                  <a:pt x="60388" y="155447"/>
                </a:lnTo>
                <a:lnTo>
                  <a:pt x="59150" y="161543"/>
                </a:lnTo>
                <a:close/>
              </a:path>
              <a:path w="535939" h="163195">
                <a:moveTo>
                  <a:pt x="116966" y="47243"/>
                </a:moveTo>
                <a:lnTo>
                  <a:pt x="106203" y="47243"/>
                </a:lnTo>
                <a:lnTo>
                  <a:pt x="106096" y="37337"/>
                </a:lnTo>
                <a:lnTo>
                  <a:pt x="106013" y="35051"/>
                </a:lnTo>
                <a:lnTo>
                  <a:pt x="91440" y="18287"/>
                </a:lnTo>
                <a:lnTo>
                  <a:pt x="123370" y="18287"/>
                </a:lnTo>
                <a:lnTo>
                  <a:pt x="116966" y="47243"/>
                </a:lnTo>
                <a:close/>
              </a:path>
              <a:path w="535939" h="163195">
                <a:moveTo>
                  <a:pt x="178308" y="163067"/>
                </a:moveTo>
                <a:lnTo>
                  <a:pt x="144053" y="141815"/>
                </a:lnTo>
                <a:lnTo>
                  <a:pt x="141636" y="125729"/>
                </a:lnTo>
                <a:lnTo>
                  <a:pt x="141636" y="119919"/>
                </a:lnTo>
                <a:lnTo>
                  <a:pt x="156114" y="77723"/>
                </a:lnTo>
                <a:lnTo>
                  <a:pt x="188928" y="54994"/>
                </a:lnTo>
                <a:lnTo>
                  <a:pt x="202691" y="53339"/>
                </a:lnTo>
                <a:lnTo>
                  <a:pt x="211157" y="54002"/>
                </a:lnTo>
                <a:lnTo>
                  <a:pt x="218551" y="55852"/>
                </a:lnTo>
                <a:lnTo>
                  <a:pt x="224873" y="58898"/>
                </a:lnTo>
                <a:lnTo>
                  <a:pt x="229300" y="62483"/>
                </a:lnTo>
                <a:lnTo>
                  <a:pt x="200406" y="62483"/>
                </a:lnTo>
                <a:lnTo>
                  <a:pt x="192690" y="62579"/>
                </a:lnTo>
                <a:lnTo>
                  <a:pt x="166401" y="99631"/>
                </a:lnTo>
                <a:lnTo>
                  <a:pt x="161353" y="130301"/>
                </a:lnTo>
                <a:lnTo>
                  <a:pt x="161353" y="138493"/>
                </a:lnTo>
                <a:lnTo>
                  <a:pt x="163067" y="144398"/>
                </a:lnTo>
                <a:lnTo>
                  <a:pt x="166506" y="148219"/>
                </a:lnTo>
                <a:lnTo>
                  <a:pt x="169925" y="152114"/>
                </a:lnTo>
                <a:lnTo>
                  <a:pt x="175069" y="154019"/>
                </a:lnTo>
                <a:lnTo>
                  <a:pt x="211927" y="154019"/>
                </a:lnTo>
                <a:lnTo>
                  <a:pt x="210978" y="154781"/>
                </a:lnTo>
                <a:lnTo>
                  <a:pt x="203644" y="158114"/>
                </a:lnTo>
                <a:lnTo>
                  <a:pt x="197930" y="160335"/>
                </a:lnTo>
                <a:lnTo>
                  <a:pt x="191797" y="161877"/>
                </a:lnTo>
                <a:lnTo>
                  <a:pt x="185253" y="162776"/>
                </a:lnTo>
                <a:lnTo>
                  <a:pt x="178308" y="163067"/>
                </a:lnTo>
                <a:close/>
              </a:path>
              <a:path w="535939" h="163195">
                <a:moveTo>
                  <a:pt x="211927" y="154019"/>
                </a:moveTo>
                <a:lnTo>
                  <a:pt x="189261" y="154019"/>
                </a:lnTo>
                <a:lnTo>
                  <a:pt x="195738" y="150780"/>
                </a:lnTo>
                <a:lnTo>
                  <a:pt x="201453" y="144303"/>
                </a:lnTo>
                <a:lnTo>
                  <a:pt x="217104" y="108706"/>
                </a:lnTo>
                <a:lnTo>
                  <a:pt x="219836" y="86391"/>
                </a:lnTo>
                <a:lnTo>
                  <a:pt x="219836" y="78581"/>
                </a:lnTo>
                <a:lnTo>
                  <a:pt x="218313" y="72580"/>
                </a:lnTo>
                <a:lnTo>
                  <a:pt x="212026" y="64579"/>
                </a:lnTo>
                <a:lnTo>
                  <a:pt x="207073" y="62579"/>
                </a:lnTo>
                <a:lnTo>
                  <a:pt x="200406" y="62483"/>
                </a:lnTo>
                <a:lnTo>
                  <a:pt x="229300" y="62483"/>
                </a:lnTo>
                <a:lnTo>
                  <a:pt x="239528" y="90511"/>
                </a:lnTo>
                <a:lnTo>
                  <a:pt x="239446" y="93341"/>
                </a:lnTo>
                <a:lnTo>
                  <a:pt x="229600" y="131992"/>
                </a:lnTo>
                <a:lnTo>
                  <a:pt x="217265" y="149733"/>
                </a:lnTo>
                <a:lnTo>
                  <a:pt x="211927" y="154019"/>
                </a:lnTo>
                <a:close/>
              </a:path>
              <a:path w="535939" h="163195">
                <a:moveTo>
                  <a:pt x="189261" y="154019"/>
                </a:moveTo>
                <a:lnTo>
                  <a:pt x="175069" y="154019"/>
                </a:lnTo>
                <a:lnTo>
                  <a:pt x="181927" y="153923"/>
                </a:lnTo>
                <a:lnTo>
                  <a:pt x="189261" y="154019"/>
                </a:lnTo>
                <a:close/>
              </a:path>
              <a:path w="535939" h="163195">
                <a:moveTo>
                  <a:pt x="336137" y="65531"/>
                </a:moveTo>
                <a:lnTo>
                  <a:pt x="264414" y="65531"/>
                </a:lnTo>
                <a:lnTo>
                  <a:pt x="266033" y="57911"/>
                </a:lnTo>
                <a:lnTo>
                  <a:pt x="270509" y="57911"/>
                </a:lnTo>
                <a:lnTo>
                  <a:pt x="273843" y="57626"/>
                </a:lnTo>
                <a:lnTo>
                  <a:pt x="278415" y="56483"/>
                </a:lnTo>
                <a:lnTo>
                  <a:pt x="280320" y="55721"/>
                </a:lnTo>
                <a:lnTo>
                  <a:pt x="281844" y="54673"/>
                </a:lnTo>
                <a:lnTo>
                  <a:pt x="283368" y="53720"/>
                </a:lnTo>
                <a:lnTo>
                  <a:pt x="284797" y="52196"/>
                </a:lnTo>
                <a:lnTo>
                  <a:pt x="286035" y="50291"/>
                </a:lnTo>
                <a:lnTo>
                  <a:pt x="287369" y="48386"/>
                </a:lnTo>
                <a:lnTo>
                  <a:pt x="288607" y="46005"/>
                </a:lnTo>
                <a:lnTo>
                  <a:pt x="289750" y="42957"/>
                </a:lnTo>
                <a:lnTo>
                  <a:pt x="290988" y="40100"/>
                </a:lnTo>
                <a:lnTo>
                  <a:pt x="292798" y="34861"/>
                </a:lnTo>
                <a:lnTo>
                  <a:pt x="295179" y="27431"/>
                </a:lnTo>
                <a:lnTo>
                  <a:pt x="310705" y="27431"/>
                </a:lnTo>
                <a:lnTo>
                  <a:pt x="304514" y="54863"/>
                </a:lnTo>
                <a:lnTo>
                  <a:pt x="338613" y="54863"/>
                </a:lnTo>
                <a:lnTo>
                  <a:pt x="336137" y="65531"/>
                </a:lnTo>
                <a:close/>
              </a:path>
              <a:path w="535939" h="163195">
                <a:moveTo>
                  <a:pt x="298227" y="163067"/>
                </a:moveTo>
                <a:lnTo>
                  <a:pt x="291560" y="163067"/>
                </a:lnTo>
                <a:lnTo>
                  <a:pt x="281308" y="161600"/>
                </a:lnTo>
                <a:lnTo>
                  <a:pt x="273986" y="157186"/>
                </a:lnTo>
                <a:lnTo>
                  <a:pt x="269593" y="149807"/>
                </a:lnTo>
                <a:lnTo>
                  <a:pt x="268128" y="139445"/>
                </a:lnTo>
                <a:lnTo>
                  <a:pt x="268128" y="134588"/>
                </a:lnTo>
                <a:lnTo>
                  <a:pt x="268795" y="129349"/>
                </a:lnTo>
                <a:lnTo>
                  <a:pt x="270142" y="123253"/>
                </a:lnTo>
                <a:lnTo>
                  <a:pt x="283273" y="65531"/>
                </a:lnTo>
                <a:lnTo>
                  <a:pt x="302037" y="65531"/>
                </a:lnTo>
                <a:lnTo>
                  <a:pt x="292036" y="108679"/>
                </a:lnTo>
                <a:lnTo>
                  <a:pt x="290131" y="117157"/>
                </a:lnTo>
                <a:lnTo>
                  <a:pt x="287559" y="144875"/>
                </a:lnTo>
                <a:lnTo>
                  <a:pt x="291465" y="149447"/>
                </a:lnTo>
                <a:lnTo>
                  <a:pt x="319801" y="149447"/>
                </a:lnTo>
                <a:lnTo>
                  <a:pt x="315122" y="153733"/>
                </a:lnTo>
                <a:lnTo>
                  <a:pt x="310479" y="157186"/>
                </a:lnTo>
                <a:lnTo>
                  <a:pt x="304514" y="161162"/>
                </a:lnTo>
                <a:lnTo>
                  <a:pt x="298227" y="163067"/>
                </a:lnTo>
                <a:close/>
              </a:path>
              <a:path w="535939" h="163195">
                <a:moveTo>
                  <a:pt x="319801" y="149447"/>
                </a:moveTo>
                <a:lnTo>
                  <a:pt x="302418" y="149447"/>
                </a:lnTo>
                <a:lnTo>
                  <a:pt x="305942" y="148208"/>
                </a:lnTo>
                <a:lnTo>
                  <a:pt x="309657" y="145637"/>
                </a:lnTo>
                <a:lnTo>
                  <a:pt x="313372" y="143160"/>
                </a:lnTo>
                <a:lnTo>
                  <a:pt x="317753" y="138874"/>
                </a:lnTo>
                <a:lnTo>
                  <a:pt x="322802" y="132587"/>
                </a:lnTo>
                <a:lnTo>
                  <a:pt x="329374" y="138302"/>
                </a:lnTo>
                <a:lnTo>
                  <a:pt x="324552" y="144303"/>
                </a:lnTo>
                <a:lnTo>
                  <a:pt x="319801" y="149447"/>
                </a:lnTo>
                <a:close/>
              </a:path>
              <a:path w="535939" h="163195">
                <a:moveTo>
                  <a:pt x="302418" y="149447"/>
                </a:moveTo>
                <a:lnTo>
                  <a:pt x="291465" y="149447"/>
                </a:lnTo>
                <a:lnTo>
                  <a:pt x="299084" y="149351"/>
                </a:lnTo>
                <a:lnTo>
                  <a:pt x="302418" y="149447"/>
                </a:lnTo>
                <a:close/>
              </a:path>
              <a:path w="535939" h="163195">
                <a:moveTo>
                  <a:pt x="387667" y="163067"/>
                </a:moveTo>
                <a:lnTo>
                  <a:pt x="372236" y="163067"/>
                </a:lnTo>
                <a:lnTo>
                  <a:pt x="365855" y="160115"/>
                </a:lnTo>
                <a:lnTo>
                  <a:pt x="354425" y="128016"/>
                </a:lnTo>
                <a:lnTo>
                  <a:pt x="354905" y="118602"/>
                </a:lnTo>
                <a:lnTo>
                  <a:pt x="371117" y="75699"/>
                </a:lnTo>
                <a:lnTo>
                  <a:pt x="404483" y="54036"/>
                </a:lnTo>
                <a:lnTo>
                  <a:pt x="412432" y="53339"/>
                </a:lnTo>
                <a:lnTo>
                  <a:pt x="417385" y="53435"/>
                </a:lnTo>
                <a:lnTo>
                  <a:pt x="421957" y="54006"/>
                </a:lnTo>
                <a:lnTo>
                  <a:pt x="430339" y="56292"/>
                </a:lnTo>
                <a:lnTo>
                  <a:pt x="434720" y="58292"/>
                </a:lnTo>
                <a:lnTo>
                  <a:pt x="439197" y="61054"/>
                </a:lnTo>
                <a:lnTo>
                  <a:pt x="455348" y="61054"/>
                </a:lnTo>
                <a:lnTo>
                  <a:pt x="455016" y="62483"/>
                </a:lnTo>
                <a:lnTo>
                  <a:pt x="414718" y="62483"/>
                </a:lnTo>
                <a:lnTo>
                  <a:pt x="407003" y="62579"/>
                </a:lnTo>
                <a:lnTo>
                  <a:pt x="379571" y="96107"/>
                </a:lnTo>
                <a:lnTo>
                  <a:pt x="374332" y="134397"/>
                </a:lnTo>
                <a:lnTo>
                  <a:pt x="375475" y="140112"/>
                </a:lnTo>
                <a:lnTo>
                  <a:pt x="377570" y="143827"/>
                </a:lnTo>
                <a:lnTo>
                  <a:pt x="379761" y="147637"/>
                </a:lnTo>
                <a:lnTo>
                  <a:pt x="383381" y="149447"/>
                </a:lnTo>
                <a:lnTo>
                  <a:pt x="407801" y="149447"/>
                </a:lnTo>
                <a:lnTo>
                  <a:pt x="405813" y="151542"/>
                </a:lnTo>
                <a:lnTo>
                  <a:pt x="400907" y="155733"/>
                </a:lnTo>
                <a:lnTo>
                  <a:pt x="394430" y="160686"/>
                </a:lnTo>
                <a:lnTo>
                  <a:pt x="387667" y="163067"/>
                </a:lnTo>
                <a:close/>
              </a:path>
              <a:path w="535939" h="163195">
                <a:moveTo>
                  <a:pt x="455348" y="61054"/>
                </a:moveTo>
                <a:lnTo>
                  <a:pt x="439197" y="61054"/>
                </a:lnTo>
                <a:lnTo>
                  <a:pt x="449580" y="53339"/>
                </a:lnTo>
                <a:lnTo>
                  <a:pt x="456723" y="55149"/>
                </a:lnTo>
                <a:lnTo>
                  <a:pt x="455348" y="61054"/>
                </a:lnTo>
                <a:close/>
              </a:path>
              <a:path w="535939" h="163195">
                <a:moveTo>
                  <a:pt x="407801" y="149447"/>
                </a:moveTo>
                <a:lnTo>
                  <a:pt x="393287" y="149447"/>
                </a:lnTo>
                <a:lnTo>
                  <a:pt x="398049" y="147351"/>
                </a:lnTo>
                <a:lnTo>
                  <a:pt x="402812" y="143160"/>
                </a:lnTo>
                <a:lnTo>
                  <a:pt x="426496" y="105993"/>
                </a:lnTo>
                <a:lnTo>
                  <a:pt x="429291" y="93821"/>
                </a:lnTo>
                <a:lnTo>
                  <a:pt x="430053" y="90963"/>
                </a:lnTo>
                <a:lnTo>
                  <a:pt x="430530" y="88391"/>
                </a:lnTo>
                <a:lnTo>
                  <a:pt x="430910" y="84010"/>
                </a:lnTo>
                <a:lnTo>
                  <a:pt x="431006" y="73342"/>
                </a:lnTo>
                <a:lnTo>
                  <a:pt x="429767" y="69151"/>
                </a:lnTo>
                <a:lnTo>
                  <a:pt x="427291" y="66484"/>
                </a:lnTo>
                <a:lnTo>
                  <a:pt x="424815" y="63912"/>
                </a:lnTo>
                <a:lnTo>
                  <a:pt x="420624" y="62579"/>
                </a:lnTo>
                <a:lnTo>
                  <a:pt x="414718" y="62483"/>
                </a:lnTo>
                <a:lnTo>
                  <a:pt x="455016" y="62483"/>
                </a:lnTo>
                <a:lnTo>
                  <a:pt x="440245" y="125920"/>
                </a:lnTo>
                <a:lnTo>
                  <a:pt x="438798" y="132302"/>
                </a:lnTo>
                <a:lnTo>
                  <a:pt x="421290" y="132302"/>
                </a:lnTo>
                <a:lnTo>
                  <a:pt x="416002" y="139820"/>
                </a:lnTo>
                <a:lnTo>
                  <a:pt x="410781" y="146303"/>
                </a:lnTo>
                <a:lnTo>
                  <a:pt x="407801" y="149447"/>
                </a:lnTo>
                <a:close/>
              </a:path>
              <a:path w="535939" h="163195">
                <a:moveTo>
                  <a:pt x="441007" y="163067"/>
                </a:moveTo>
                <a:lnTo>
                  <a:pt x="430910" y="163067"/>
                </a:lnTo>
                <a:lnTo>
                  <a:pt x="427196" y="161639"/>
                </a:lnTo>
                <a:lnTo>
                  <a:pt x="424433" y="158591"/>
                </a:lnTo>
                <a:lnTo>
                  <a:pt x="421671" y="155638"/>
                </a:lnTo>
                <a:lnTo>
                  <a:pt x="420242" y="151542"/>
                </a:lnTo>
                <a:lnTo>
                  <a:pt x="420242" y="142398"/>
                </a:lnTo>
                <a:lnTo>
                  <a:pt x="421100" y="138112"/>
                </a:lnTo>
                <a:lnTo>
                  <a:pt x="422814" y="133350"/>
                </a:lnTo>
                <a:lnTo>
                  <a:pt x="421290" y="132302"/>
                </a:lnTo>
                <a:lnTo>
                  <a:pt x="438798" y="132302"/>
                </a:lnTo>
                <a:lnTo>
                  <a:pt x="438626" y="133064"/>
                </a:lnTo>
                <a:lnTo>
                  <a:pt x="437842" y="138112"/>
                </a:lnTo>
                <a:lnTo>
                  <a:pt x="437768" y="145446"/>
                </a:lnTo>
                <a:lnTo>
                  <a:pt x="438245" y="147637"/>
                </a:lnTo>
                <a:lnTo>
                  <a:pt x="440150" y="150304"/>
                </a:lnTo>
                <a:lnTo>
                  <a:pt x="441674" y="150971"/>
                </a:lnTo>
                <a:lnTo>
                  <a:pt x="461157" y="150971"/>
                </a:lnTo>
                <a:lnTo>
                  <a:pt x="455675" y="155733"/>
                </a:lnTo>
                <a:lnTo>
                  <a:pt x="446150" y="161639"/>
                </a:lnTo>
                <a:lnTo>
                  <a:pt x="441007" y="163067"/>
                </a:lnTo>
                <a:close/>
              </a:path>
              <a:path w="535939" h="163195">
                <a:moveTo>
                  <a:pt x="461157" y="150971"/>
                </a:moveTo>
                <a:lnTo>
                  <a:pt x="446055" y="150971"/>
                </a:lnTo>
                <a:lnTo>
                  <a:pt x="448532" y="150018"/>
                </a:lnTo>
                <a:lnTo>
                  <a:pt x="451008" y="148113"/>
                </a:lnTo>
                <a:lnTo>
                  <a:pt x="453580" y="146303"/>
                </a:lnTo>
                <a:lnTo>
                  <a:pt x="457200" y="142684"/>
                </a:lnTo>
                <a:lnTo>
                  <a:pt x="461772" y="137159"/>
                </a:lnTo>
                <a:lnTo>
                  <a:pt x="468153" y="143446"/>
                </a:lnTo>
                <a:lnTo>
                  <a:pt x="461486" y="150685"/>
                </a:lnTo>
                <a:lnTo>
                  <a:pt x="461157" y="150971"/>
                </a:lnTo>
                <a:close/>
              </a:path>
              <a:path w="535939" h="163195">
                <a:moveTo>
                  <a:pt x="393287" y="149447"/>
                </a:moveTo>
                <a:lnTo>
                  <a:pt x="383381" y="149447"/>
                </a:lnTo>
                <a:lnTo>
                  <a:pt x="388334" y="149351"/>
                </a:lnTo>
                <a:lnTo>
                  <a:pt x="393287" y="149447"/>
                </a:lnTo>
                <a:close/>
              </a:path>
              <a:path w="535939" h="163195">
                <a:moveTo>
                  <a:pt x="446055" y="150971"/>
                </a:moveTo>
                <a:lnTo>
                  <a:pt x="441674" y="150971"/>
                </a:lnTo>
                <a:lnTo>
                  <a:pt x="443769" y="150875"/>
                </a:lnTo>
                <a:lnTo>
                  <a:pt x="446055" y="150971"/>
                </a:lnTo>
                <a:close/>
              </a:path>
              <a:path w="535939" h="163195">
                <a:moveTo>
                  <a:pt x="507968" y="163067"/>
                </a:moveTo>
                <a:lnTo>
                  <a:pt x="497395" y="163067"/>
                </a:lnTo>
                <a:lnTo>
                  <a:pt x="493490" y="161448"/>
                </a:lnTo>
                <a:lnTo>
                  <a:pt x="487680" y="154304"/>
                </a:lnTo>
                <a:lnTo>
                  <a:pt x="486346" y="150304"/>
                </a:lnTo>
                <a:lnTo>
                  <a:pt x="486225" y="138683"/>
                </a:lnTo>
                <a:lnTo>
                  <a:pt x="487203" y="131921"/>
                </a:lnTo>
                <a:lnTo>
                  <a:pt x="489299" y="122396"/>
                </a:lnTo>
                <a:lnTo>
                  <a:pt x="509492" y="32479"/>
                </a:lnTo>
                <a:lnTo>
                  <a:pt x="510444" y="28575"/>
                </a:lnTo>
                <a:lnTo>
                  <a:pt x="511016" y="25431"/>
                </a:lnTo>
                <a:lnTo>
                  <a:pt x="511778" y="20764"/>
                </a:lnTo>
                <a:lnTo>
                  <a:pt x="511968" y="18478"/>
                </a:lnTo>
                <a:lnTo>
                  <a:pt x="511968" y="14287"/>
                </a:lnTo>
                <a:lnTo>
                  <a:pt x="511587" y="12572"/>
                </a:lnTo>
                <a:lnTo>
                  <a:pt x="510730" y="11334"/>
                </a:lnTo>
                <a:lnTo>
                  <a:pt x="509968" y="10191"/>
                </a:lnTo>
                <a:lnTo>
                  <a:pt x="498919" y="7619"/>
                </a:lnTo>
                <a:lnTo>
                  <a:pt x="500252" y="1523"/>
                </a:lnTo>
                <a:lnTo>
                  <a:pt x="528542" y="0"/>
                </a:lnTo>
                <a:lnTo>
                  <a:pt x="535209" y="0"/>
                </a:lnTo>
                <a:lnTo>
                  <a:pt x="507587" y="125539"/>
                </a:lnTo>
                <a:lnTo>
                  <a:pt x="505967" y="133159"/>
                </a:lnTo>
                <a:lnTo>
                  <a:pt x="505110" y="138683"/>
                </a:lnTo>
                <a:lnTo>
                  <a:pt x="505110" y="145446"/>
                </a:lnTo>
                <a:lnTo>
                  <a:pt x="505586" y="147637"/>
                </a:lnTo>
                <a:lnTo>
                  <a:pt x="507492" y="150304"/>
                </a:lnTo>
                <a:lnTo>
                  <a:pt x="509016" y="150971"/>
                </a:lnTo>
                <a:lnTo>
                  <a:pt x="528347" y="150971"/>
                </a:lnTo>
                <a:lnTo>
                  <a:pt x="522350" y="156304"/>
                </a:lnTo>
                <a:lnTo>
                  <a:pt x="517778" y="158972"/>
                </a:lnTo>
                <a:lnTo>
                  <a:pt x="513207" y="161734"/>
                </a:lnTo>
                <a:lnTo>
                  <a:pt x="507968" y="163067"/>
                </a:lnTo>
                <a:close/>
              </a:path>
              <a:path w="535939" h="163195">
                <a:moveTo>
                  <a:pt x="528347" y="150971"/>
                </a:moveTo>
                <a:lnTo>
                  <a:pt x="513397" y="150971"/>
                </a:lnTo>
                <a:lnTo>
                  <a:pt x="515874" y="150018"/>
                </a:lnTo>
                <a:lnTo>
                  <a:pt x="518350" y="148113"/>
                </a:lnTo>
                <a:lnTo>
                  <a:pt x="520922" y="146303"/>
                </a:lnTo>
                <a:lnTo>
                  <a:pt x="524541" y="142684"/>
                </a:lnTo>
                <a:lnTo>
                  <a:pt x="529113" y="137159"/>
                </a:lnTo>
                <a:lnTo>
                  <a:pt x="535495" y="143446"/>
                </a:lnTo>
                <a:lnTo>
                  <a:pt x="528347" y="150971"/>
                </a:lnTo>
                <a:close/>
              </a:path>
              <a:path w="535939" h="163195">
                <a:moveTo>
                  <a:pt x="513397" y="150971"/>
                </a:moveTo>
                <a:lnTo>
                  <a:pt x="509016" y="150971"/>
                </a:lnTo>
                <a:lnTo>
                  <a:pt x="511111" y="150875"/>
                </a:lnTo>
                <a:lnTo>
                  <a:pt x="513397" y="15097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7942" y="3771900"/>
            <a:ext cx="831627" cy="1569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73197" y="3764280"/>
            <a:ext cx="1191291" cy="16306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133088" y="3698747"/>
            <a:ext cx="2962910" cy="15240"/>
          </a:xfrm>
          <a:custGeom>
            <a:avLst/>
            <a:gdLst/>
            <a:ahLst/>
            <a:cxnLst/>
            <a:rect l="l" t="t" r="r" b="b"/>
            <a:pathLst>
              <a:path w="2962909" h="15239">
                <a:moveTo>
                  <a:pt x="2962656" y="15240"/>
                </a:moveTo>
                <a:lnTo>
                  <a:pt x="0" y="15240"/>
                </a:lnTo>
                <a:lnTo>
                  <a:pt x="0" y="0"/>
                </a:lnTo>
                <a:lnTo>
                  <a:pt x="2962656" y="0"/>
                </a:lnTo>
                <a:lnTo>
                  <a:pt x="2962656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10869" y="4308348"/>
            <a:ext cx="970216" cy="15544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4969662" y="4364735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8970" y="4134611"/>
            <a:ext cx="262255" cy="154305"/>
          </a:xfrm>
          <a:custGeom>
            <a:avLst/>
            <a:gdLst/>
            <a:ahLst/>
            <a:cxnLst/>
            <a:rect l="l" t="t" r="r" b="b"/>
            <a:pathLst>
              <a:path w="262254" h="154304">
                <a:moveTo>
                  <a:pt x="10763" y="38100"/>
                </a:moveTo>
                <a:lnTo>
                  <a:pt x="0" y="38100"/>
                </a:lnTo>
                <a:lnTo>
                  <a:pt x="8477" y="0"/>
                </a:lnTo>
                <a:lnTo>
                  <a:pt x="125730" y="0"/>
                </a:lnTo>
                <a:lnTo>
                  <a:pt x="123370" y="10668"/>
                </a:lnTo>
                <a:lnTo>
                  <a:pt x="40386" y="10668"/>
                </a:lnTo>
                <a:lnTo>
                  <a:pt x="35814" y="10763"/>
                </a:lnTo>
                <a:lnTo>
                  <a:pt x="14763" y="29718"/>
                </a:lnTo>
                <a:lnTo>
                  <a:pt x="10763" y="38100"/>
                </a:lnTo>
                <a:close/>
              </a:path>
              <a:path w="262254" h="154304">
                <a:moveTo>
                  <a:pt x="59150" y="153924"/>
                </a:moveTo>
                <a:lnTo>
                  <a:pt x="11811" y="153924"/>
                </a:lnTo>
                <a:lnTo>
                  <a:pt x="13049" y="147828"/>
                </a:lnTo>
                <a:lnTo>
                  <a:pt x="16097" y="147447"/>
                </a:lnTo>
                <a:lnTo>
                  <a:pt x="18288" y="146875"/>
                </a:lnTo>
                <a:lnTo>
                  <a:pt x="19716" y="146113"/>
                </a:lnTo>
                <a:lnTo>
                  <a:pt x="21145" y="145446"/>
                </a:lnTo>
                <a:lnTo>
                  <a:pt x="22383" y="144303"/>
                </a:lnTo>
                <a:lnTo>
                  <a:pt x="23431" y="142684"/>
                </a:lnTo>
                <a:lnTo>
                  <a:pt x="24574" y="141160"/>
                </a:lnTo>
                <a:lnTo>
                  <a:pt x="25622" y="138779"/>
                </a:lnTo>
                <a:lnTo>
                  <a:pt x="26735" y="135159"/>
                </a:lnTo>
                <a:lnTo>
                  <a:pt x="27813" y="132016"/>
                </a:lnTo>
                <a:lnTo>
                  <a:pt x="29051" y="126873"/>
                </a:lnTo>
                <a:lnTo>
                  <a:pt x="54673" y="10668"/>
                </a:lnTo>
                <a:lnTo>
                  <a:pt x="74866" y="10668"/>
                </a:lnTo>
                <a:lnTo>
                  <a:pt x="50482" y="120872"/>
                </a:lnTo>
                <a:lnTo>
                  <a:pt x="49815" y="123825"/>
                </a:lnTo>
                <a:lnTo>
                  <a:pt x="49339" y="126111"/>
                </a:lnTo>
                <a:lnTo>
                  <a:pt x="49053" y="127825"/>
                </a:lnTo>
                <a:lnTo>
                  <a:pt x="48863" y="129540"/>
                </a:lnTo>
                <a:lnTo>
                  <a:pt x="48577" y="131349"/>
                </a:lnTo>
                <a:lnTo>
                  <a:pt x="48196" y="135159"/>
                </a:lnTo>
                <a:lnTo>
                  <a:pt x="48201" y="141160"/>
                </a:lnTo>
                <a:lnTo>
                  <a:pt x="48482" y="142494"/>
                </a:lnTo>
                <a:lnTo>
                  <a:pt x="49244" y="143732"/>
                </a:lnTo>
                <a:lnTo>
                  <a:pt x="50006" y="145065"/>
                </a:lnTo>
                <a:lnTo>
                  <a:pt x="51149" y="146018"/>
                </a:lnTo>
                <a:lnTo>
                  <a:pt x="52673" y="146589"/>
                </a:lnTo>
                <a:lnTo>
                  <a:pt x="54197" y="147256"/>
                </a:lnTo>
                <a:lnTo>
                  <a:pt x="56769" y="147637"/>
                </a:lnTo>
                <a:lnTo>
                  <a:pt x="60388" y="147828"/>
                </a:lnTo>
                <a:lnTo>
                  <a:pt x="59150" y="153924"/>
                </a:lnTo>
                <a:close/>
              </a:path>
              <a:path w="262254" h="154304">
                <a:moveTo>
                  <a:pt x="116967" y="39624"/>
                </a:moveTo>
                <a:lnTo>
                  <a:pt x="106203" y="39624"/>
                </a:lnTo>
                <a:lnTo>
                  <a:pt x="106096" y="29718"/>
                </a:lnTo>
                <a:lnTo>
                  <a:pt x="106013" y="27432"/>
                </a:lnTo>
                <a:lnTo>
                  <a:pt x="91440" y="10668"/>
                </a:lnTo>
                <a:lnTo>
                  <a:pt x="123370" y="10668"/>
                </a:lnTo>
                <a:lnTo>
                  <a:pt x="116967" y="39624"/>
                </a:lnTo>
                <a:close/>
              </a:path>
              <a:path w="262254" h="154304">
                <a:moveTo>
                  <a:pt x="181927" y="153924"/>
                </a:moveTo>
                <a:lnTo>
                  <a:pt x="135731" y="153924"/>
                </a:lnTo>
                <a:lnTo>
                  <a:pt x="136969" y="147828"/>
                </a:lnTo>
                <a:lnTo>
                  <a:pt x="139827" y="147447"/>
                </a:lnTo>
                <a:lnTo>
                  <a:pt x="142017" y="146780"/>
                </a:lnTo>
                <a:lnTo>
                  <a:pt x="143446" y="145732"/>
                </a:lnTo>
                <a:lnTo>
                  <a:pt x="144875" y="144780"/>
                </a:lnTo>
                <a:lnTo>
                  <a:pt x="146018" y="143446"/>
                </a:lnTo>
                <a:lnTo>
                  <a:pt x="146970" y="141541"/>
                </a:lnTo>
                <a:lnTo>
                  <a:pt x="147923" y="139827"/>
                </a:lnTo>
                <a:lnTo>
                  <a:pt x="148875" y="137636"/>
                </a:lnTo>
                <a:lnTo>
                  <a:pt x="149637" y="134969"/>
                </a:lnTo>
                <a:lnTo>
                  <a:pt x="150495" y="132492"/>
                </a:lnTo>
                <a:lnTo>
                  <a:pt x="151733" y="127444"/>
                </a:lnTo>
                <a:lnTo>
                  <a:pt x="153352" y="120015"/>
                </a:lnTo>
                <a:lnTo>
                  <a:pt x="172497" y="33909"/>
                </a:lnTo>
                <a:lnTo>
                  <a:pt x="174212" y="26479"/>
                </a:lnTo>
                <a:lnTo>
                  <a:pt x="174961" y="20669"/>
                </a:lnTo>
                <a:lnTo>
                  <a:pt x="163925" y="6096"/>
                </a:lnTo>
                <a:lnTo>
                  <a:pt x="165163" y="0"/>
                </a:lnTo>
                <a:lnTo>
                  <a:pt x="214693" y="0"/>
                </a:lnTo>
                <a:lnTo>
                  <a:pt x="223647" y="95"/>
                </a:lnTo>
                <a:lnTo>
                  <a:pt x="253612" y="10668"/>
                </a:lnTo>
                <a:lnTo>
                  <a:pt x="212217" y="10668"/>
                </a:lnTo>
                <a:lnTo>
                  <a:pt x="202787" y="10858"/>
                </a:lnTo>
                <a:lnTo>
                  <a:pt x="197643" y="11049"/>
                </a:lnTo>
                <a:lnTo>
                  <a:pt x="182308" y="77724"/>
                </a:lnTo>
                <a:lnTo>
                  <a:pt x="194024" y="77724"/>
                </a:lnTo>
                <a:lnTo>
                  <a:pt x="203168" y="77819"/>
                </a:lnTo>
                <a:lnTo>
                  <a:pt x="239535" y="77819"/>
                </a:lnTo>
                <a:lnTo>
                  <a:pt x="238800" y="78346"/>
                </a:lnTo>
                <a:lnTo>
                  <a:pt x="232314" y="81629"/>
                </a:lnTo>
                <a:lnTo>
                  <a:pt x="225132" y="84183"/>
                </a:lnTo>
                <a:lnTo>
                  <a:pt x="217289" y="85986"/>
                </a:lnTo>
                <a:lnTo>
                  <a:pt x="210163" y="86868"/>
                </a:lnTo>
                <a:lnTo>
                  <a:pt x="180403" y="86868"/>
                </a:lnTo>
                <a:lnTo>
                  <a:pt x="173259" y="120300"/>
                </a:lnTo>
                <a:lnTo>
                  <a:pt x="172116" y="125920"/>
                </a:lnTo>
                <a:lnTo>
                  <a:pt x="171831" y="127539"/>
                </a:lnTo>
                <a:lnTo>
                  <a:pt x="171640" y="129254"/>
                </a:lnTo>
                <a:lnTo>
                  <a:pt x="171354" y="131064"/>
                </a:lnTo>
                <a:lnTo>
                  <a:pt x="170973" y="134969"/>
                </a:lnTo>
                <a:lnTo>
                  <a:pt x="170878" y="140589"/>
                </a:lnTo>
                <a:lnTo>
                  <a:pt x="171259" y="142398"/>
                </a:lnTo>
                <a:lnTo>
                  <a:pt x="172021" y="143637"/>
                </a:lnTo>
                <a:lnTo>
                  <a:pt x="172783" y="144970"/>
                </a:lnTo>
                <a:lnTo>
                  <a:pt x="173926" y="146018"/>
                </a:lnTo>
                <a:lnTo>
                  <a:pt x="175450" y="146589"/>
                </a:lnTo>
                <a:lnTo>
                  <a:pt x="176974" y="147256"/>
                </a:lnTo>
                <a:lnTo>
                  <a:pt x="179546" y="147637"/>
                </a:lnTo>
                <a:lnTo>
                  <a:pt x="183165" y="147828"/>
                </a:lnTo>
                <a:lnTo>
                  <a:pt x="181927" y="153924"/>
                </a:lnTo>
                <a:close/>
              </a:path>
              <a:path w="262254" h="154304">
                <a:moveTo>
                  <a:pt x="239535" y="77819"/>
                </a:moveTo>
                <a:lnTo>
                  <a:pt x="203168" y="77819"/>
                </a:lnTo>
                <a:lnTo>
                  <a:pt x="210502" y="76962"/>
                </a:lnTo>
                <a:lnTo>
                  <a:pt x="216026" y="75057"/>
                </a:lnTo>
                <a:lnTo>
                  <a:pt x="221646" y="73342"/>
                </a:lnTo>
                <a:lnTo>
                  <a:pt x="226218" y="70485"/>
                </a:lnTo>
                <a:lnTo>
                  <a:pt x="229743" y="66579"/>
                </a:lnTo>
                <a:lnTo>
                  <a:pt x="233362" y="62769"/>
                </a:lnTo>
                <a:lnTo>
                  <a:pt x="236124" y="58197"/>
                </a:lnTo>
                <a:lnTo>
                  <a:pt x="238029" y="52863"/>
                </a:lnTo>
                <a:lnTo>
                  <a:pt x="239934" y="47625"/>
                </a:lnTo>
                <a:lnTo>
                  <a:pt x="240887" y="41814"/>
                </a:lnTo>
                <a:lnTo>
                  <a:pt x="240887" y="26955"/>
                </a:lnTo>
                <a:lnTo>
                  <a:pt x="212217" y="10668"/>
                </a:lnTo>
                <a:lnTo>
                  <a:pt x="253612" y="10668"/>
                </a:lnTo>
                <a:lnTo>
                  <a:pt x="254603" y="11430"/>
                </a:lnTo>
                <a:lnTo>
                  <a:pt x="257365" y="15049"/>
                </a:lnTo>
                <a:lnTo>
                  <a:pt x="259175" y="19431"/>
                </a:lnTo>
                <a:lnTo>
                  <a:pt x="261080" y="23812"/>
                </a:lnTo>
                <a:lnTo>
                  <a:pt x="261937" y="28860"/>
                </a:lnTo>
                <a:lnTo>
                  <a:pt x="261937" y="34575"/>
                </a:lnTo>
                <a:lnTo>
                  <a:pt x="244554" y="74223"/>
                </a:lnTo>
                <a:lnTo>
                  <a:pt x="239535" y="77819"/>
                </a:lnTo>
                <a:close/>
              </a:path>
              <a:path w="262254" h="154304">
                <a:moveTo>
                  <a:pt x="191928" y="87439"/>
                </a:moveTo>
                <a:lnTo>
                  <a:pt x="185547" y="87249"/>
                </a:lnTo>
                <a:lnTo>
                  <a:pt x="180403" y="86868"/>
                </a:lnTo>
                <a:lnTo>
                  <a:pt x="210163" y="86868"/>
                </a:lnTo>
                <a:lnTo>
                  <a:pt x="208767" y="87040"/>
                </a:lnTo>
                <a:lnTo>
                  <a:pt x="199548" y="87344"/>
                </a:lnTo>
                <a:lnTo>
                  <a:pt x="191928" y="874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7030" y="4462272"/>
            <a:ext cx="262255" cy="154305"/>
          </a:xfrm>
          <a:custGeom>
            <a:avLst/>
            <a:gdLst/>
            <a:ahLst/>
            <a:cxnLst/>
            <a:rect l="l" t="t" r="r" b="b"/>
            <a:pathLst>
              <a:path w="262254" h="154304">
                <a:moveTo>
                  <a:pt x="10763" y="38100"/>
                </a:moveTo>
                <a:lnTo>
                  <a:pt x="0" y="38100"/>
                </a:lnTo>
                <a:lnTo>
                  <a:pt x="8477" y="0"/>
                </a:lnTo>
                <a:lnTo>
                  <a:pt x="125730" y="0"/>
                </a:lnTo>
                <a:lnTo>
                  <a:pt x="123370" y="10668"/>
                </a:lnTo>
                <a:lnTo>
                  <a:pt x="40386" y="10668"/>
                </a:lnTo>
                <a:lnTo>
                  <a:pt x="35814" y="10763"/>
                </a:lnTo>
                <a:lnTo>
                  <a:pt x="14763" y="29718"/>
                </a:lnTo>
                <a:lnTo>
                  <a:pt x="10763" y="38100"/>
                </a:lnTo>
                <a:close/>
              </a:path>
              <a:path w="262254" h="154304">
                <a:moveTo>
                  <a:pt x="59150" y="153924"/>
                </a:moveTo>
                <a:lnTo>
                  <a:pt x="11811" y="153924"/>
                </a:lnTo>
                <a:lnTo>
                  <a:pt x="13049" y="147828"/>
                </a:lnTo>
                <a:lnTo>
                  <a:pt x="16097" y="147447"/>
                </a:lnTo>
                <a:lnTo>
                  <a:pt x="18288" y="146875"/>
                </a:lnTo>
                <a:lnTo>
                  <a:pt x="19716" y="146113"/>
                </a:lnTo>
                <a:lnTo>
                  <a:pt x="21145" y="145446"/>
                </a:lnTo>
                <a:lnTo>
                  <a:pt x="22383" y="144303"/>
                </a:lnTo>
                <a:lnTo>
                  <a:pt x="23431" y="142684"/>
                </a:lnTo>
                <a:lnTo>
                  <a:pt x="24574" y="141160"/>
                </a:lnTo>
                <a:lnTo>
                  <a:pt x="25622" y="138779"/>
                </a:lnTo>
                <a:lnTo>
                  <a:pt x="26735" y="135159"/>
                </a:lnTo>
                <a:lnTo>
                  <a:pt x="27813" y="132016"/>
                </a:lnTo>
                <a:lnTo>
                  <a:pt x="29051" y="126873"/>
                </a:lnTo>
                <a:lnTo>
                  <a:pt x="54673" y="10668"/>
                </a:lnTo>
                <a:lnTo>
                  <a:pt x="74866" y="10668"/>
                </a:lnTo>
                <a:lnTo>
                  <a:pt x="50482" y="120872"/>
                </a:lnTo>
                <a:lnTo>
                  <a:pt x="49815" y="123825"/>
                </a:lnTo>
                <a:lnTo>
                  <a:pt x="49339" y="126111"/>
                </a:lnTo>
                <a:lnTo>
                  <a:pt x="49053" y="127825"/>
                </a:lnTo>
                <a:lnTo>
                  <a:pt x="48863" y="129540"/>
                </a:lnTo>
                <a:lnTo>
                  <a:pt x="48577" y="131349"/>
                </a:lnTo>
                <a:lnTo>
                  <a:pt x="48196" y="135159"/>
                </a:lnTo>
                <a:lnTo>
                  <a:pt x="48201" y="141160"/>
                </a:lnTo>
                <a:lnTo>
                  <a:pt x="48482" y="142494"/>
                </a:lnTo>
                <a:lnTo>
                  <a:pt x="49244" y="143732"/>
                </a:lnTo>
                <a:lnTo>
                  <a:pt x="50006" y="145065"/>
                </a:lnTo>
                <a:lnTo>
                  <a:pt x="51149" y="146018"/>
                </a:lnTo>
                <a:lnTo>
                  <a:pt x="52673" y="146589"/>
                </a:lnTo>
                <a:lnTo>
                  <a:pt x="54197" y="147256"/>
                </a:lnTo>
                <a:lnTo>
                  <a:pt x="56769" y="147637"/>
                </a:lnTo>
                <a:lnTo>
                  <a:pt x="60388" y="147828"/>
                </a:lnTo>
                <a:lnTo>
                  <a:pt x="59150" y="153924"/>
                </a:lnTo>
                <a:close/>
              </a:path>
              <a:path w="262254" h="154304">
                <a:moveTo>
                  <a:pt x="116967" y="39624"/>
                </a:moveTo>
                <a:lnTo>
                  <a:pt x="106203" y="39624"/>
                </a:lnTo>
                <a:lnTo>
                  <a:pt x="106096" y="29718"/>
                </a:lnTo>
                <a:lnTo>
                  <a:pt x="106013" y="27432"/>
                </a:lnTo>
                <a:lnTo>
                  <a:pt x="91440" y="10668"/>
                </a:lnTo>
                <a:lnTo>
                  <a:pt x="123370" y="10668"/>
                </a:lnTo>
                <a:lnTo>
                  <a:pt x="116967" y="39624"/>
                </a:lnTo>
                <a:close/>
              </a:path>
              <a:path w="262254" h="154304">
                <a:moveTo>
                  <a:pt x="181927" y="153924"/>
                </a:moveTo>
                <a:lnTo>
                  <a:pt x="135731" y="153924"/>
                </a:lnTo>
                <a:lnTo>
                  <a:pt x="136969" y="147828"/>
                </a:lnTo>
                <a:lnTo>
                  <a:pt x="139827" y="147447"/>
                </a:lnTo>
                <a:lnTo>
                  <a:pt x="142017" y="146780"/>
                </a:lnTo>
                <a:lnTo>
                  <a:pt x="143446" y="145732"/>
                </a:lnTo>
                <a:lnTo>
                  <a:pt x="144875" y="144780"/>
                </a:lnTo>
                <a:lnTo>
                  <a:pt x="146018" y="143446"/>
                </a:lnTo>
                <a:lnTo>
                  <a:pt x="146970" y="141541"/>
                </a:lnTo>
                <a:lnTo>
                  <a:pt x="147923" y="139827"/>
                </a:lnTo>
                <a:lnTo>
                  <a:pt x="148875" y="137636"/>
                </a:lnTo>
                <a:lnTo>
                  <a:pt x="149637" y="134969"/>
                </a:lnTo>
                <a:lnTo>
                  <a:pt x="150495" y="132492"/>
                </a:lnTo>
                <a:lnTo>
                  <a:pt x="151733" y="127444"/>
                </a:lnTo>
                <a:lnTo>
                  <a:pt x="153352" y="120015"/>
                </a:lnTo>
                <a:lnTo>
                  <a:pt x="172497" y="33909"/>
                </a:lnTo>
                <a:lnTo>
                  <a:pt x="174212" y="26479"/>
                </a:lnTo>
                <a:lnTo>
                  <a:pt x="174961" y="20669"/>
                </a:lnTo>
                <a:lnTo>
                  <a:pt x="163925" y="6096"/>
                </a:lnTo>
                <a:lnTo>
                  <a:pt x="165163" y="0"/>
                </a:lnTo>
                <a:lnTo>
                  <a:pt x="214693" y="0"/>
                </a:lnTo>
                <a:lnTo>
                  <a:pt x="223647" y="95"/>
                </a:lnTo>
                <a:lnTo>
                  <a:pt x="253612" y="10668"/>
                </a:lnTo>
                <a:lnTo>
                  <a:pt x="212217" y="10668"/>
                </a:lnTo>
                <a:lnTo>
                  <a:pt x="202787" y="10858"/>
                </a:lnTo>
                <a:lnTo>
                  <a:pt x="197643" y="11049"/>
                </a:lnTo>
                <a:lnTo>
                  <a:pt x="182308" y="77724"/>
                </a:lnTo>
                <a:lnTo>
                  <a:pt x="194024" y="77724"/>
                </a:lnTo>
                <a:lnTo>
                  <a:pt x="203168" y="77819"/>
                </a:lnTo>
                <a:lnTo>
                  <a:pt x="239535" y="77819"/>
                </a:lnTo>
                <a:lnTo>
                  <a:pt x="238800" y="78346"/>
                </a:lnTo>
                <a:lnTo>
                  <a:pt x="232314" y="81629"/>
                </a:lnTo>
                <a:lnTo>
                  <a:pt x="225132" y="84183"/>
                </a:lnTo>
                <a:lnTo>
                  <a:pt x="217289" y="85986"/>
                </a:lnTo>
                <a:lnTo>
                  <a:pt x="210163" y="86868"/>
                </a:lnTo>
                <a:lnTo>
                  <a:pt x="180403" y="86868"/>
                </a:lnTo>
                <a:lnTo>
                  <a:pt x="173259" y="120300"/>
                </a:lnTo>
                <a:lnTo>
                  <a:pt x="172116" y="125920"/>
                </a:lnTo>
                <a:lnTo>
                  <a:pt x="171831" y="127539"/>
                </a:lnTo>
                <a:lnTo>
                  <a:pt x="171640" y="129254"/>
                </a:lnTo>
                <a:lnTo>
                  <a:pt x="171354" y="131064"/>
                </a:lnTo>
                <a:lnTo>
                  <a:pt x="170973" y="134969"/>
                </a:lnTo>
                <a:lnTo>
                  <a:pt x="170878" y="140589"/>
                </a:lnTo>
                <a:lnTo>
                  <a:pt x="171259" y="142398"/>
                </a:lnTo>
                <a:lnTo>
                  <a:pt x="172021" y="143637"/>
                </a:lnTo>
                <a:lnTo>
                  <a:pt x="172783" y="144970"/>
                </a:lnTo>
                <a:lnTo>
                  <a:pt x="173926" y="146018"/>
                </a:lnTo>
                <a:lnTo>
                  <a:pt x="175450" y="146589"/>
                </a:lnTo>
                <a:lnTo>
                  <a:pt x="176974" y="147256"/>
                </a:lnTo>
                <a:lnTo>
                  <a:pt x="179546" y="147637"/>
                </a:lnTo>
                <a:lnTo>
                  <a:pt x="183165" y="147828"/>
                </a:lnTo>
                <a:lnTo>
                  <a:pt x="181927" y="153924"/>
                </a:lnTo>
                <a:close/>
              </a:path>
              <a:path w="262254" h="154304">
                <a:moveTo>
                  <a:pt x="239535" y="77819"/>
                </a:moveTo>
                <a:lnTo>
                  <a:pt x="203168" y="77819"/>
                </a:lnTo>
                <a:lnTo>
                  <a:pt x="210502" y="76962"/>
                </a:lnTo>
                <a:lnTo>
                  <a:pt x="216026" y="75057"/>
                </a:lnTo>
                <a:lnTo>
                  <a:pt x="221646" y="73342"/>
                </a:lnTo>
                <a:lnTo>
                  <a:pt x="226218" y="70485"/>
                </a:lnTo>
                <a:lnTo>
                  <a:pt x="229743" y="66579"/>
                </a:lnTo>
                <a:lnTo>
                  <a:pt x="233362" y="62769"/>
                </a:lnTo>
                <a:lnTo>
                  <a:pt x="236124" y="58197"/>
                </a:lnTo>
                <a:lnTo>
                  <a:pt x="238029" y="52863"/>
                </a:lnTo>
                <a:lnTo>
                  <a:pt x="239934" y="47625"/>
                </a:lnTo>
                <a:lnTo>
                  <a:pt x="240887" y="41814"/>
                </a:lnTo>
                <a:lnTo>
                  <a:pt x="240887" y="26955"/>
                </a:lnTo>
                <a:lnTo>
                  <a:pt x="212217" y="10668"/>
                </a:lnTo>
                <a:lnTo>
                  <a:pt x="253612" y="10668"/>
                </a:lnTo>
                <a:lnTo>
                  <a:pt x="254603" y="11430"/>
                </a:lnTo>
                <a:lnTo>
                  <a:pt x="257365" y="15049"/>
                </a:lnTo>
                <a:lnTo>
                  <a:pt x="259175" y="19431"/>
                </a:lnTo>
                <a:lnTo>
                  <a:pt x="261080" y="23812"/>
                </a:lnTo>
                <a:lnTo>
                  <a:pt x="261937" y="28860"/>
                </a:lnTo>
                <a:lnTo>
                  <a:pt x="261937" y="34575"/>
                </a:lnTo>
                <a:lnTo>
                  <a:pt x="244554" y="74223"/>
                </a:lnTo>
                <a:lnTo>
                  <a:pt x="239535" y="77819"/>
                </a:lnTo>
                <a:close/>
              </a:path>
              <a:path w="262254" h="154304">
                <a:moveTo>
                  <a:pt x="191928" y="87439"/>
                </a:moveTo>
                <a:lnTo>
                  <a:pt x="185547" y="87249"/>
                </a:lnTo>
                <a:lnTo>
                  <a:pt x="180403" y="86868"/>
                </a:lnTo>
                <a:lnTo>
                  <a:pt x="210163" y="86868"/>
                </a:lnTo>
                <a:lnTo>
                  <a:pt x="208767" y="87040"/>
                </a:lnTo>
                <a:lnTo>
                  <a:pt x="199548" y="87344"/>
                </a:lnTo>
                <a:lnTo>
                  <a:pt x="191928" y="874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2686" y="4479544"/>
            <a:ext cx="139065" cy="142240"/>
          </a:xfrm>
          <a:custGeom>
            <a:avLst/>
            <a:gdLst/>
            <a:ahLst/>
            <a:cxnLst/>
            <a:rect l="l" t="t" r="r" b="b"/>
            <a:pathLst>
              <a:path w="139064" h="142239">
                <a:moveTo>
                  <a:pt x="138493" y="63500"/>
                </a:moveTo>
                <a:lnTo>
                  <a:pt x="77254" y="63500"/>
                </a:lnTo>
                <a:lnTo>
                  <a:pt x="77254" y="0"/>
                </a:lnTo>
                <a:lnTo>
                  <a:pt x="61252" y="0"/>
                </a:lnTo>
                <a:lnTo>
                  <a:pt x="61252" y="63500"/>
                </a:lnTo>
                <a:lnTo>
                  <a:pt x="0" y="63500"/>
                </a:lnTo>
                <a:lnTo>
                  <a:pt x="0" y="78740"/>
                </a:lnTo>
                <a:lnTo>
                  <a:pt x="61252" y="78740"/>
                </a:lnTo>
                <a:lnTo>
                  <a:pt x="61252" y="142240"/>
                </a:lnTo>
                <a:lnTo>
                  <a:pt x="77254" y="142240"/>
                </a:lnTo>
                <a:lnTo>
                  <a:pt x="77254" y="78740"/>
                </a:lnTo>
                <a:lnTo>
                  <a:pt x="138493" y="78740"/>
                </a:lnTo>
                <a:lnTo>
                  <a:pt x="138493" y="635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4909" y="4462271"/>
            <a:ext cx="266700" cy="154305"/>
          </a:xfrm>
          <a:custGeom>
            <a:avLst/>
            <a:gdLst/>
            <a:ahLst/>
            <a:cxnLst/>
            <a:rect l="l" t="t" r="r" b="b"/>
            <a:pathLst>
              <a:path w="266700" h="154304">
                <a:moveTo>
                  <a:pt x="46196" y="153924"/>
                </a:moveTo>
                <a:lnTo>
                  <a:pt x="0" y="153924"/>
                </a:lnTo>
                <a:lnTo>
                  <a:pt x="1238" y="147828"/>
                </a:lnTo>
                <a:lnTo>
                  <a:pt x="4095" y="147447"/>
                </a:lnTo>
                <a:lnTo>
                  <a:pt x="6286" y="146780"/>
                </a:lnTo>
                <a:lnTo>
                  <a:pt x="7715" y="145732"/>
                </a:lnTo>
                <a:lnTo>
                  <a:pt x="9144" y="144780"/>
                </a:lnTo>
                <a:lnTo>
                  <a:pt x="10287" y="143446"/>
                </a:lnTo>
                <a:lnTo>
                  <a:pt x="11239" y="141541"/>
                </a:lnTo>
                <a:lnTo>
                  <a:pt x="12192" y="139827"/>
                </a:lnTo>
                <a:lnTo>
                  <a:pt x="13144" y="137636"/>
                </a:lnTo>
                <a:lnTo>
                  <a:pt x="13906" y="134969"/>
                </a:lnTo>
                <a:lnTo>
                  <a:pt x="14763" y="132492"/>
                </a:lnTo>
                <a:lnTo>
                  <a:pt x="16002" y="127444"/>
                </a:lnTo>
                <a:lnTo>
                  <a:pt x="17621" y="120015"/>
                </a:lnTo>
                <a:lnTo>
                  <a:pt x="36766" y="33909"/>
                </a:lnTo>
                <a:lnTo>
                  <a:pt x="38481" y="26479"/>
                </a:lnTo>
                <a:lnTo>
                  <a:pt x="39243" y="20574"/>
                </a:lnTo>
                <a:lnTo>
                  <a:pt x="39243" y="12668"/>
                </a:lnTo>
                <a:lnTo>
                  <a:pt x="38385" y="10191"/>
                </a:lnTo>
                <a:lnTo>
                  <a:pt x="36671" y="8667"/>
                </a:lnTo>
                <a:lnTo>
                  <a:pt x="34956" y="7334"/>
                </a:lnTo>
                <a:lnTo>
                  <a:pt x="32099" y="6477"/>
                </a:lnTo>
                <a:lnTo>
                  <a:pt x="28194" y="6096"/>
                </a:lnTo>
                <a:lnTo>
                  <a:pt x="29432" y="0"/>
                </a:lnTo>
                <a:lnTo>
                  <a:pt x="130778" y="0"/>
                </a:lnTo>
                <a:lnTo>
                  <a:pt x="128430" y="10668"/>
                </a:lnTo>
                <a:lnTo>
                  <a:pt x="61912" y="10668"/>
                </a:lnTo>
                <a:lnTo>
                  <a:pt x="48482" y="71628"/>
                </a:lnTo>
                <a:lnTo>
                  <a:pt x="69532" y="71628"/>
                </a:lnTo>
                <a:lnTo>
                  <a:pt x="72866" y="71723"/>
                </a:lnTo>
                <a:lnTo>
                  <a:pt x="96739" y="71723"/>
                </a:lnTo>
                <a:lnTo>
                  <a:pt x="94309" y="82296"/>
                </a:lnTo>
                <a:lnTo>
                  <a:pt x="46386" y="82296"/>
                </a:lnTo>
                <a:lnTo>
                  <a:pt x="37528" y="121253"/>
                </a:lnTo>
                <a:lnTo>
                  <a:pt x="36004" y="128301"/>
                </a:lnTo>
                <a:lnTo>
                  <a:pt x="35147" y="134016"/>
                </a:lnTo>
                <a:lnTo>
                  <a:pt x="35147" y="140779"/>
                </a:lnTo>
                <a:lnTo>
                  <a:pt x="35528" y="142589"/>
                </a:lnTo>
                <a:lnTo>
                  <a:pt x="36290" y="143827"/>
                </a:lnTo>
                <a:lnTo>
                  <a:pt x="37052" y="145161"/>
                </a:lnTo>
                <a:lnTo>
                  <a:pt x="38195" y="146018"/>
                </a:lnTo>
                <a:lnTo>
                  <a:pt x="39719" y="146589"/>
                </a:lnTo>
                <a:lnTo>
                  <a:pt x="41243" y="147256"/>
                </a:lnTo>
                <a:lnTo>
                  <a:pt x="43815" y="147637"/>
                </a:lnTo>
                <a:lnTo>
                  <a:pt x="47434" y="147828"/>
                </a:lnTo>
                <a:lnTo>
                  <a:pt x="46196" y="153924"/>
                </a:lnTo>
                <a:close/>
              </a:path>
              <a:path w="266700" h="154304">
                <a:moveTo>
                  <a:pt x="123063" y="35052"/>
                </a:moveTo>
                <a:lnTo>
                  <a:pt x="112204" y="35052"/>
                </a:lnTo>
                <a:lnTo>
                  <a:pt x="112014" y="29432"/>
                </a:lnTo>
                <a:lnTo>
                  <a:pt x="111537" y="24955"/>
                </a:lnTo>
                <a:lnTo>
                  <a:pt x="110871" y="21621"/>
                </a:lnTo>
                <a:lnTo>
                  <a:pt x="110299" y="18383"/>
                </a:lnTo>
                <a:lnTo>
                  <a:pt x="109347" y="16002"/>
                </a:lnTo>
                <a:lnTo>
                  <a:pt x="96488" y="10668"/>
                </a:lnTo>
                <a:lnTo>
                  <a:pt x="128430" y="10668"/>
                </a:lnTo>
                <a:lnTo>
                  <a:pt x="123063" y="35052"/>
                </a:lnTo>
                <a:close/>
              </a:path>
              <a:path w="266700" h="154304">
                <a:moveTo>
                  <a:pt x="96739" y="71723"/>
                </a:moveTo>
                <a:lnTo>
                  <a:pt x="72866" y="71723"/>
                </a:lnTo>
                <a:lnTo>
                  <a:pt x="75628" y="71342"/>
                </a:lnTo>
                <a:lnTo>
                  <a:pt x="77724" y="70389"/>
                </a:lnTo>
                <a:lnTo>
                  <a:pt x="79914" y="69532"/>
                </a:lnTo>
                <a:lnTo>
                  <a:pt x="81915" y="67913"/>
                </a:lnTo>
                <a:lnTo>
                  <a:pt x="83820" y="65532"/>
                </a:lnTo>
                <a:lnTo>
                  <a:pt x="85725" y="63246"/>
                </a:lnTo>
                <a:lnTo>
                  <a:pt x="88011" y="59150"/>
                </a:lnTo>
                <a:lnTo>
                  <a:pt x="90773" y="53340"/>
                </a:lnTo>
                <a:lnTo>
                  <a:pt x="100965" y="53340"/>
                </a:lnTo>
                <a:lnTo>
                  <a:pt x="96739" y="71723"/>
                </a:lnTo>
                <a:close/>
              </a:path>
              <a:path w="266700" h="154304">
                <a:moveTo>
                  <a:pt x="90106" y="100584"/>
                </a:moveTo>
                <a:lnTo>
                  <a:pt x="80200" y="100584"/>
                </a:lnTo>
                <a:lnTo>
                  <a:pt x="80200" y="93535"/>
                </a:lnTo>
                <a:lnTo>
                  <a:pt x="80010" y="89058"/>
                </a:lnTo>
                <a:lnTo>
                  <a:pt x="68389" y="82296"/>
                </a:lnTo>
                <a:lnTo>
                  <a:pt x="94309" y="82296"/>
                </a:lnTo>
                <a:lnTo>
                  <a:pt x="90106" y="100584"/>
                </a:lnTo>
                <a:close/>
              </a:path>
              <a:path w="266700" h="154304">
                <a:moveTo>
                  <a:pt x="186404" y="153924"/>
                </a:moveTo>
                <a:lnTo>
                  <a:pt x="140208" y="153924"/>
                </a:lnTo>
                <a:lnTo>
                  <a:pt x="141446" y="147828"/>
                </a:lnTo>
                <a:lnTo>
                  <a:pt x="144303" y="147447"/>
                </a:lnTo>
                <a:lnTo>
                  <a:pt x="146494" y="146780"/>
                </a:lnTo>
                <a:lnTo>
                  <a:pt x="147923" y="145732"/>
                </a:lnTo>
                <a:lnTo>
                  <a:pt x="149352" y="144780"/>
                </a:lnTo>
                <a:lnTo>
                  <a:pt x="150495" y="143446"/>
                </a:lnTo>
                <a:lnTo>
                  <a:pt x="151447" y="141541"/>
                </a:lnTo>
                <a:lnTo>
                  <a:pt x="152400" y="139827"/>
                </a:lnTo>
                <a:lnTo>
                  <a:pt x="153352" y="137636"/>
                </a:lnTo>
                <a:lnTo>
                  <a:pt x="154114" y="134969"/>
                </a:lnTo>
                <a:lnTo>
                  <a:pt x="154971" y="132492"/>
                </a:lnTo>
                <a:lnTo>
                  <a:pt x="156210" y="127444"/>
                </a:lnTo>
                <a:lnTo>
                  <a:pt x="157829" y="120015"/>
                </a:lnTo>
                <a:lnTo>
                  <a:pt x="176974" y="33909"/>
                </a:lnTo>
                <a:lnTo>
                  <a:pt x="178689" y="26479"/>
                </a:lnTo>
                <a:lnTo>
                  <a:pt x="179438" y="20669"/>
                </a:lnTo>
                <a:lnTo>
                  <a:pt x="168402" y="6096"/>
                </a:lnTo>
                <a:lnTo>
                  <a:pt x="169640" y="0"/>
                </a:lnTo>
                <a:lnTo>
                  <a:pt x="219170" y="0"/>
                </a:lnTo>
                <a:lnTo>
                  <a:pt x="228123" y="95"/>
                </a:lnTo>
                <a:lnTo>
                  <a:pt x="258089" y="10668"/>
                </a:lnTo>
                <a:lnTo>
                  <a:pt x="216693" y="10668"/>
                </a:lnTo>
                <a:lnTo>
                  <a:pt x="207264" y="10858"/>
                </a:lnTo>
                <a:lnTo>
                  <a:pt x="202120" y="11049"/>
                </a:lnTo>
                <a:lnTo>
                  <a:pt x="186785" y="77724"/>
                </a:lnTo>
                <a:lnTo>
                  <a:pt x="198501" y="77724"/>
                </a:lnTo>
                <a:lnTo>
                  <a:pt x="207645" y="77819"/>
                </a:lnTo>
                <a:lnTo>
                  <a:pt x="244012" y="77819"/>
                </a:lnTo>
                <a:lnTo>
                  <a:pt x="243277" y="78346"/>
                </a:lnTo>
                <a:lnTo>
                  <a:pt x="236791" y="81629"/>
                </a:lnTo>
                <a:lnTo>
                  <a:pt x="229609" y="84183"/>
                </a:lnTo>
                <a:lnTo>
                  <a:pt x="221765" y="85986"/>
                </a:lnTo>
                <a:lnTo>
                  <a:pt x="214640" y="86868"/>
                </a:lnTo>
                <a:lnTo>
                  <a:pt x="184880" y="86868"/>
                </a:lnTo>
                <a:lnTo>
                  <a:pt x="177736" y="120300"/>
                </a:lnTo>
                <a:lnTo>
                  <a:pt x="176593" y="125920"/>
                </a:lnTo>
                <a:lnTo>
                  <a:pt x="176307" y="127539"/>
                </a:lnTo>
                <a:lnTo>
                  <a:pt x="176117" y="129254"/>
                </a:lnTo>
                <a:lnTo>
                  <a:pt x="175831" y="131064"/>
                </a:lnTo>
                <a:lnTo>
                  <a:pt x="175450" y="134969"/>
                </a:lnTo>
                <a:lnTo>
                  <a:pt x="175355" y="140589"/>
                </a:lnTo>
                <a:lnTo>
                  <a:pt x="175736" y="142398"/>
                </a:lnTo>
                <a:lnTo>
                  <a:pt x="176498" y="143637"/>
                </a:lnTo>
                <a:lnTo>
                  <a:pt x="177260" y="144970"/>
                </a:lnTo>
                <a:lnTo>
                  <a:pt x="178403" y="146018"/>
                </a:lnTo>
                <a:lnTo>
                  <a:pt x="179927" y="146589"/>
                </a:lnTo>
                <a:lnTo>
                  <a:pt x="181451" y="147256"/>
                </a:lnTo>
                <a:lnTo>
                  <a:pt x="184023" y="147637"/>
                </a:lnTo>
                <a:lnTo>
                  <a:pt x="187642" y="147828"/>
                </a:lnTo>
                <a:lnTo>
                  <a:pt x="186404" y="153924"/>
                </a:lnTo>
                <a:close/>
              </a:path>
              <a:path w="266700" h="154304">
                <a:moveTo>
                  <a:pt x="244012" y="77819"/>
                </a:moveTo>
                <a:lnTo>
                  <a:pt x="207645" y="77819"/>
                </a:lnTo>
                <a:lnTo>
                  <a:pt x="214979" y="76962"/>
                </a:lnTo>
                <a:lnTo>
                  <a:pt x="220503" y="75057"/>
                </a:lnTo>
                <a:lnTo>
                  <a:pt x="226123" y="73342"/>
                </a:lnTo>
                <a:lnTo>
                  <a:pt x="230695" y="70485"/>
                </a:lnTo>
                <a:lnTo>
                  <a:pt x="234219" y="66579"/>
                </a:lnTo>
                <a:lnTo>
                  <a:pt x="237839" y="62769"/>
                </a:lnTo>
                <a:lnTo>
                  <a:pt x="240601" y="58197"/>
                </a:lnTo>
                <a:lnTo>
                  <a:pt x="242506" y="52863"/>
                </a:lnTo>
                <a:lnTo>
                  <a:pt x="244411" y="47625"/>
                </a:lnTo>
                <a:lnTo>
                  <a:pt x="245364" y="41814"/>
                </a:lnTo>
                <a:lnTo>
                  <a:pt x="245364" y="26955"/>
                </a:lnTo>
                <a:lnTo>
                  <a:pt x="216693" y="10668"/>
                </a:lnTo>
                <a:lnTo>
                  <a:pt x="258089" y="10668"/>
                </a:lnTo>
                <a:lnTo>
                  <a:pt x="259080" y="11430"/>
                </a:lnTo>
                <a:lnTo>
                  <a:pt x="261842" y="15049"/>
                </a:lnTo>
                <a:lnTo>
                  <a:pt x="263652" y="19431"/>
                </a:lnTo>
                <a:lnTo>
                  <a:pt x="265557" y="23812"/>
                </a:lnTo>
                <a:lnTo>
                  <a:pt x="266414" y="28860"/>
                </a:lnTo>
                <a:lnTo>
                  <a:pt x="266414" y="34575"/>
                </a:lnTo>
                <a:lnTo>
                  <a:pt x="249031" y="74223"/>
                </a:lnTo>
                <a:lnTo>
                  <a:pt x="244012" y="77819"/>
                </a:lnTo>
                <a:close/>
              </a:path>
              <a:path w="266700" h="154304">
                <a:moveTo>
                  <a:pt x="196405" y="87439"/>
                </a:moveTo>
                <a:lnTo>
                  <a:pt x="190023" y="87249"/>
                </a:lnTo>
                <a:lnTo>
                  <a:pt x="184880" y="86868"/>
                </a:lnTo>
                <a:lnTo>
                  <a:pt x="214640" y="86868"/>
                </a:lnTo>
                <a:lnTo>
                  <a:pt x="213243" y="87040"/>
                </a:lnTo>
                <a:lnTo>
                  <a:pt x="204025" y="87344"/>
                </a:lnTo>
                <a:lnTo>
                  <a:pt x="196405" y="874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9220" y="4389120"/>
            <a:ext cx="850900" cy="15240"/>
          </a:xfrm>
          <a:custGeom>
            <a:avLst/>
            <a:gdLst/>
            <a:ahLst/>
            <a:cxnLst/>
            <a:rect l="l" t="t" r="r" b="b"/>
            <a:pathLst>
              <a:path w="850900" h="15239">
                <a:moveTo>
                  <a:pt x="850392" y="15240"/>
                </a:moveTo>
                <a:lnTo>
                  <a:pt x="0" y="15240"/>
                </a:lnTo>
                <a:lnTo>
                  <a:pt x="0" y="0"/>
                </a:lnTo>
                <a:lnTo>
                  <a:pt x="850392" y="0"/>
                </a:lnTo>
                <a:lnTo>
                  <a:pt x="850392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8695" y="4573300"/>
            <a:ext cx="8158480" cy="114744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45"/>
              </a:spcBef>
              <a:buClr>
                <a:srgbClr val="E48311"/>
              </a:buClr>
              <a:buFont typeface="Wingdings"/>
              <a:buChar char=""/>
              <a:tabLst>
                <a:tab pos="221615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Precision is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high when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Positive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low.</a:t>
            </a:r>
            <a:endParaRPr sz="1800">
              <a:latin typeface="Times New Roman"/>
              <a:cs typeface="Times New Roman"/>
            </a:endParaRPr>
          </a:p>
          <a:p>
            <a:pPr marL="163195" marR="5080" indent="-151130">
              <a:lnSpc>
                <a:spcPct val="121100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21717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precision</a:t>
            </a:r>
            <a:r>
              <a:rPr sz="1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800" spc="2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want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2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minimize</a:t>
            </a:r>
            <a:r>
              <a:rPr sz="1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800" spc="2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8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error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(such as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spam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classification applications).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830" y="1804002"/>
            <a:ext cx="11779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30" dirty="0">
                <a:solidFill>
                  <a:srgbClr val="3F3F3F"/>
                </a:solidFill>
              </a:rPr>
              <a:t>R</a:t>
            </a:r>
            <a:r>
              <a:rPr sz="3950" spc="-70" dirty="0">
                <a:solidFill>
                  <a:srgbClr val="3F3F3F"/>
                </a:solidFill>
              </a:rPr>
              <a:t>e</a:t>
            </a:r>
            <a:r>
              <a:rPr sz="3950" spc="-55" dirty="0">
                <a:solidFill>
                  <a:srgbClr val="3F3F3F"/>
                </a:solidFill>
              </a:rPr>
              <a:t>c</a:t>
            </a:r>
            <a:r>
              <a:rPr sz="3950" spc="-75" dirty="0">
                <a:solidFill>
                  <a:srgbClr val="3F3F3F"/>
                </a:solidFill>
              </a:rPr>
              <a:t>a</a:t>
            </a:r>
            <a:r>
              <a:rPr sz="3950" spc="-80" dirty="0">
                <a:solidFill>
                  <a:srgbClr val="3F3F3F"/>
                </a:solidFill>
              </a:rPr>
              <a:t>l</a:t>
            </a:r>
            <a:r>
              <a:rPr sz="3950" spc="-35" dirty="0">
                <a:solidFill>
                  <a:srgbClr val="3F3F3F"/>
                </a:solidFill>
              </a:rPr>
              <a:t>l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58695" y="2597864"/>
            <a:ext cx="8158480" cy="579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3195" marR="5080" indent="-151130">
              <a:lnSpc>
                <a:spcPct val="101099"/>
              </a:lnSpc>
              <a:spcBef>
                <a:spcPts val="85"/>
              </a:spcBef>
              <a:buClr>
                <a:srgbClr val="E48311"/>
              </a:buClr>
              <a:buFont typeface="Wingdings"/>
              <a:buChar char=""/>
              <a:tabLst>
                <a:tab pos="221615" algn="l"/>
                <a:tab pos="948055" algn="l"/>
                <a:tab pos="1279525" algn="l"/>
                <a:tab pos="1518920" algn="l"/>
                <a:tab pos="2874645" algn="l"/>
                <a:tab pos="3590290" algn="l"/>
                <a:tab pos="3882390" algn="l"/>
                <a:tab pos="4711065" algn="l"/>
                <a:tab pos="5041900" algn="l"/>
                <a:tab pos="5461000" algn="l"/>
                <a:tab pos="6305550" algn="l"/>
                <a:tab pos="6634480" algn="l"/>
                <a:tab pos="7414895" algn="l"/>
              </a:tabLst>
            </a:pPr>
            <a:r>
              <a:rPr dirty="0"/>
              <a:t>	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ll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ssi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tion	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l	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f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s	the	</a:t>
            </a:r>
            <a:r>
              <a:rPr sz="1800" spc="2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rr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ec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	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po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tive 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predictions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made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 the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model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 the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total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correct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predictions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8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 model.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6053" y="3499103"/>
            <a:ext cx="625316" cy="16306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439566" y="3563111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068" y="3331464"/>
            <a:ext cx="771715" cy="1569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174" y="3332988"/>
            <a:ext cx="831627" cy="1569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2906" y="3325367"/>
            <a:ext cx="1191291" cy="16306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66934" y="3653028"/>
            <a:ext cx="535940" cy="163195"/>
          </a:xfrm>
          <a:custGeom>
            <a:avLst/>
            <a:gdLst/>
            <a:ahLst/>
            <a:cxnLst/>
            <a:rect l="l" t="t" r="r" b="b"/>
            <a:pathLst>
              <a:path w="535939" h="163195">
                <a:moveTo>
                  <a:pt x="10763" y="45720"/>
                </a:moveTo>
                <a:lnTo>
                  <a:pt x="0" y="45720"/>
                </a:lnTo>
                <a:lnTo>
                  <a:pt x="8477" y="7620"/>
                </a:lnTo>
                <a:lnTo>
                  <a:pt x="125729" y="7620"/>
                </a:lnTo>
                <a:lnTo>
                  <a:pt x="123370" y="18288"/>
                </a:lnTo>
                <a:lnTo>
                  <a:pt x="40385" y="18288"/>
                </a:lnTo>
                <a:lnTo>
                  <a:pt x="35813" y="18383"/>
                </a:lnTo>
                <a:lnTo>
                  <a:pt x="14763" y="37338"/>
                </a:lnTo>
                <a:lnTo>
                  <a:pt x="10763" y="45720"/>
                </a:lnTo>
                <a:close/>
              </a:path>
              <a:path w="535939" h="163195">
                <a:moveTo>
                  <a:pt x="59150" y="161544"/>
                </a:moveTo>
                <a:lnTo>
                  <a:pt x="11810" y="161544"/>
                </a:lnTo>
                <a:lnTo>
                  <a:pt x="13049" y="155448"/>
                </a:lnTo>
                <a:lnTo>
                  <a:pt x="16097" y="155066"/>
                </a:lnTo>
                <a:lnTo>
                  <a:pt x="18287" y="154495"/>
                </a:lnTo>
                <a:lnTo>
                  <a:pt x="19716" y="153733"/>
                </a:lnTo>
                <a:lnTo>
                  <a:pt x="21145" y="153066"/>
                </a:lnTo>
                <a:lnTo>
                  <a:pt x="22383" y="151923"/>
                </a:lnTo>
                <a:lnTo>
                  <a:pt x="23431" y="150304"/>
                </a:lnTo>
                <a:lnTo>
                  <a:pt x="24574" y="148780"/>
                </a:lnTo>
                <a:lnTo>
                  <a:pt x="25622" y="146399"/>
                </a:lnTo>
                <a:lnTo>
                  <a:pt x="26735" y="142779"/>
                </a:lnTo>
                <a:lnTo>
                  <a:pt x="27812" y="139636"/>
                </a:lnTo>
                <a:lnTo>
                  <a:pt x="29051" y="134493"/>
                </a:lnTo>
                <a:lnTo>
                  <a:pt x="54673" y="18288"/>
                </a:lnTo>
                <a:lnTo>
                  <a:pt x="74866" y="18288"/>
                </a:lnTo>
                <a:lnTo>
                  <a:pt x="50482" y="128492"/>
                </a:lnTo>
                <a:lnTo>
                  <a:pt x="49815" y="131445"/>
                </a:lnTo>
                <a:lnTo>
                  <a:pt x="49339" y="133731"/>
                </a:lnTo>
                <a:lnTo>
                  <a:pt x="49053" y="135445"/>
                </a:lnTo>
                <a:lnTo>
                  <a:pt x="48863" y="137160"/>
                </a:lnTo>
                <a:lnTo>
                  <a:pt x="48577" y="138969"/>
                </a:lnTo>
                <a:lnTo>
                  <a:pt x="48196" y="142779"/>
                </a:lnTo>
                <a:lnTo>
                  <a:pt x="48201" y="148780"/>
                </a:lnTo>
                <a:lnTo>
                  <a:pt x="48482" y="150114"/>
                </a:lnTo>
                <a:lnTo>
                  <a:pt x="49244" y="151352"/>
                </a:lnTo>
                <a:lnTo>
                  <a:pt x="50006" y="152685"/>
                </a:lnTo>
                <a:lnTo>
                  <a:pt x="51149" y="153638"/>
                </a:lnTo>
                <a:lnTo>
                  <a:pt x="52673" y="154209"/>
                </a:lnTo>
                <a:lnTo>
                  <a:pt x="54197" y="154876"/>
                </a:lnTo>
                <a:lnTo>
                  <a:pt x="56768" y="155257"/>
                </a:lnTo>
                <a:lnTo>
                  <a:pt x="60388" y="155448"/>
                </a:lnTo>
                <a:lnTo>
                  <a:pt x="59150" y="161544"/>
                </a:lnTo>
                <a:close/>
              </a:path>
              <a:path w="535939" h="163195">
                <a:moveTo>
                  <a:pt x="116966" y="47244"/>
                </a:moveTo>
                <a:lnTo>
                  <a:pt x="106203" y="47244"/>
                </a:lnTo>
                <a:lnTo>
                  <a:pt x="106096" y="37338"/>
                </a:lnTo>
                <a:lnTo>
                  <a:pt x="106013" y="35052"/>
                </a:lnTo>
                <a:lnTo>
                  <a:pt x="91439" y="18288"/>
                </a:lnTo>
                <a:lnTo>
                  <a:pt x="123370" y="18288"/>
                </a:lnTo>
                <a:lnTo>
                  <a:pt x="116966" y="47244"/>
                </a:lnTo>
                <a:close/>
              </a:path>
              <a:path w="535939" h="163195">
                <a:moveTo>
                  <a:pt x="178308" y="163068"/>
                </a:moveTo>
                <a:lnTo>
                  <a:pt x="144053" y="141815"/>
                </a:lnTo>
                <a:lnTo>
                  <a:pt x="141636" y="125730"/>
                </a:lnTo>
                <a:lnTo>
                  <a:pt x="141636" y="119919"/>
                </a:lnTo>
                <a:lnTo>
                  <a:pt x="156114" y="77724"/>
                </a:lnTo>
                <a:lnTo>
                  <a:pt x="188928" y="54995"/>
                </a:lnTo>
                <a:lnTo>
                  <a:pt x="202691" y="53340"/>
                </a:lnTo>
                <a:lnTo>
                  <a:pt x="211157" y="54002"/>
                </a:lnTo>
                <a:lnTo>
                  <a:pt x="218551" y="55852"/>
                </a:lnTo>
                <a:lnTo>
                  <a:pt x="224873" y="58898"/>
                </a:lnTo>
                <a:lnTo>
                  <a:pt x="229300" y="62483"/>
                </a:lnTo>
                <a:lnTo>
                  <a:pt x="200405" y="62483"/>
                </a:lnTo>
                <a:lnTo>
                  <a:pt x="192690" y="62579"/>
                </a:lnTo>
                <a:lnTo>
                  <a:pt x="166401" y="99631"/>
                </a:lnTo>
                <a:lnTo>
                  <a:pt x="161353" y="130302"/>
                </a:lnTo>
                <a:lnTo>
                  <a:pt x="161353" y="138493"/>
                </a:lnTo>
                <a:lnTo>
                  <a:pt x="163067" y="144399"/>
                </a:lnTo>
                <a:lnTo>
                  <a:pt x="166506" y="148219"/>
                </a:lnTo>
                <a:lnTo>
                  <a:pt x="169925" y="152114"/>
                </a:lnTo>
                <a:lnTo>
                  <a:pt x="175069" y="154019"/>
                </a:lnTo>
                <a:lnTo>
                  <a:pt x="211927" y="154019"/>
                </a:lnTo>
                <a:lnTo>
                  <a:pt x="210978" y="154781"/>
                </a:lnTo>
                <a:lnTo>
                  <a:pt x="203644" y="158115"/>
                </a:lnTo>
                <a:lnTo>
                  <a:pt x="197930" y="160335"/>
                </a:lnTo>
                <a:lnTo>
                  <a:pt x="191797" y="161877"/>
                </a:lnTo>
                <a:lnTo>
                  <a:pt x="185253" y="162776"/>
                </a:lnTo>
                <a:lnTo>
                  <a:pt x="178308" y="163068"/>
                </a:lnTo>
                <a:close/>
              </a:path>
              <a:path w="535939" h="163195">
                <a:moveTo>
                  <a:pt x="211927" y="154019"/>
                </a:moveTo>
                <a:lnTo>
                  <a:pt x="189261" y="154019"/>
                </a:lnTo>
                <a:lnTo>
                  <a:pt x="195738" y="150780"/>
                </a:lnTo>
                <a:lnTo>
                  <a:pt x="201453" y="144303"/>
                </a:lnTo>
                <a:lnTo>
                  <a:pt x="217104" y="108707"/>
                </a:lnTo>
                <a:lnTo>
                  <a:pt x="219836" y="86391"/>
                </a:lnTo>
                <a:lnTo>
                  <a:pt x="219836" y="78581"/>
                </a:lnTo>
                <a:lnTo>
                  <a:pt x="218312" y="72580"/>
                </a:lnTo>
                <a:lnTo>
                  <a:pt x="212026" y="64579"/>
                </a:lnTo>
                <a:lnTo>
                  <a:pt x="207073" y="62579"/>
                </a:lnTo>
                <a:lnTo>
                  <a:pt x="200405" y="62483"/>
                </a:lnTo>
                <a:lnTo>
                  <a:pt x="229300" y="62483"/>
                </a:lnTo>
                <a:lnTo>
                  <a:pt x="239528" y="90511"/>
                </a:lnTo>
                <a:lnTo>
                  <a:pt x="239446" y="93342"/>
                </a:lnTo>
                <a:lnTo>
                  <a:pt x="229599" y="131992"/>
                </a:lnTo>
                <a:lnTo>
                  <a:pt x="217265" y="149733"/>
                </a:lnTo>
                <a:lnTo>
                  <a:pt x="211927" y="154019"/>
                </a:lnTo>
                <a:close/>
              </a:path>
              <a:path w="535939" h="163195">
                <a:moveTo>
                  <a:pt x="189261" y="154019"/>
                </a:moveTo>
                <a:lnTo>
                  <a:pt x="175069" y="154019"/>
                </a:lnTo>
                <a:lnTo>
                  <a:pt x="181927" y="153924"/>
                </a:lnTo>
                <a:lnTo>
                  <a:pt x="189261" y="154019"/>
                </a:lnTo>
                <a:close/>
              </a:path>
              <a:path w="535939" h="163195">
                <a:moveTo>
                  <a:pt x="336137" y="65532"/>
                </a:moveTo>
                <a:lnTo>
                  <a:pt x="264413" y="65532"/>
                </a:lnTo>
                <a:lnTo>
                  <a:pt x="266033" y="57912"/>
                </a:lnTo>
                <a:lnTo>
                  <a:pt x="270509" y="57912"/>
                </a:lnTo>
                <a:lnTo>
                  <a:pt x="273843" y="57626"/>
                </a:lnTo>
                <a:lnTo>
                  <a:pt x="278415" y="56483"/>
                </a:lnTo>
                <a:lnTo>
                  <a:pt x="280320" y="55721"/>
                </a:lnTo>
                <a:lnTo>
                  <a:pt x="281844" y="54673"/>
                </a:lnTo>
                <a:lnTo>
                  <a:pt x="283368" y="53721"/>
                </a:lnTo>
                <a:lnTo>
                  <a:pt x="284797" y="52197"/>
                </a:lnTo>
                <a:lnTo>
                  <a:pt x="286035" y="50291"/>
                </a:lnTo>
                <a:lnTo>
                  <a:pt x="287369" y="48387"/>
                </a:lnTo>
                <a:lnTo>
                  <a:pt x="288607" y="46005"/>
                </a:lnTo>
                <a:lnTo>
                  <a:pt x="289750" y="42957"/>
                </a:lnTo>
                <a:lnTo>
                  <a:pt x="290988" y="40100"/>
                </a:lnTo>
                <a:lnTo>
                  <a:pt x="292798" y="34861"/>
                </a:lnTo>
                <a:lnTo>
                  <a:pt x="295179" y="27432"/>
                </a:lnTo>
                <a:lnTo>
                  <a:pt x="310705" y="27432"/>
                </a:lnTo>
                <a:lnTo>
                  <a:pt x="304514" y="54864"/>
                </a:lnTo>
                <a:lnTo>
                  <a:pt x="338613" y="54864"/>
                </a:lnTo>
                <a:lnTo>
                  <a:pt x="336137" y="65532"/>
                </a:lnTo>
                <a:close/>
              </a:path>
              <a:path w="535939" h="163195">
                <a:moveTo>
                  <a:pt x="298227" y="163068"/>
                </a:moveTo>
                <a:lnTo>
                  <a:pt x="291560" y="163068"/>
                </a:lnTo>
                <a:lnTo>
                  <a:pt x="281308" y="161600"/>
                </a:lnTo>
                <a:lnTo>
                  <a:pt x="273986" y="157186"/>
                </a:lnTo>
                <a:lnTo>
                  <a:pt x="269593" y="149807"/>
                </a:lnTo>
                <a:lnTo>
                  <a:pt x="268128" y="139446"/>
                </a:lnTo>
                <a:lnTo>
                  <a:pt x="268128" y="134588"/>
                </a:lnTo>
                <a:lnTo>
                  <a:pt x="268795" y="129349"/>
                </a:lnTo>
                <a:lnTo>
                  <a:pt x="270141" y="123253"/>
                </a:lnTo>
                <a:lnTo>
                  <a:pt x="283273" y="65532"/>
                </a:lnTo>
                <a:lnTo>
                  <a:pt x="302037" y="65532"/>
                </a:lnTo>
                <a:lnTo>
                  <a:pt x="292036" y="108680"/>
                </a:lnTo>
                <a:lnTo>
                  <a:pt x="290131" y="117157"/>
                </a:lnTo>
                <a:lnTo>
                  <a:pt x="287559" y="144875"/>
                </a:lnTo>
                <a:lnTo>
                  <a:pt x="291464" y="149447"/>
                </a:lnTo>
                <a:lnTo>
                  <a:pt x="319801" y="149447"/>
                </a:lnTo>
                <a:lnTo>
                  <a:pt x="315122" y="153733"/>
                </a:lnTo>
                <a:lnTo>
                  <a:pt x="310478" y="157186"/>
                </a:lnTo>
                <a:lnTo>
                  <a:pt x="304514" y="161163"/>
                </a:lnTo>
                <a:lnTo>
                  <a:pt x="298227" y="163068"/>
                </a:lnTo>
                <a:close/>
              </a:path>
              <a:path w="535939" h="163195">
                <a:moveTo>
                  <a:pt x="319801" y="149447"/>
                </a:moveTo>
                <a:lnTo>
                  <a:pt x="302418" y="149447"/>
                </a:lnTo>
                <a:lnTo>
                  <a:pt x="305942" y="148208"/>
                </a:lnTo>
                <a:lnTo>
                  <a:pt x="309657" y="145637"/>
                </a:lnTo>
                <a:lnTo>
                  <a:pt x="313372" y="143160"/>
                </a:lnTo>
                <a:lnTo>
                  <a:pt x="317753" y="138874"/>
                </a:lnTo>
                <a:lnTo>
                  <a:pt x="322802" y="132588"/>
                </a:lnTo>
                <a:lnTo>
                  <a:pt x="329374" y="138303"/>
                </a:lnTo>
                <a:lnTo>
                  <a:pt x="324552" y="144303"/>
                </a:lnTo>
                <a:lnTo>
                  <a:pt x="319801" y="149447"/>
                </a:lnTo>
                <a:close/>
              </a:path>
              <a:path w="535939" h="163195">
                <a:moveTo>
                  <a:pt x="302418" y="149447"/>
                </a:moveTo>
                <a:lnTo>
                  <a:pt x="291464" y="149447"/>
                </a:lnTo>
                <a:lnTo>
                  <a:pt x="299084" y="149352"/>
                </a:lnTo>
                <a:lnTo>
                  <a:pt x="302418" y="149447"/>
                </a:lnTo>
                <a:close/>
              </a:path>
              <a:path w="535939" h="163195">
                <a:moveTo>
                  <a:pt x="387667" y="163068"/>
                </a:moveTo>
                <a:lnTo>
                  <a:pt x="372236" y="163068"/>
                </a:lnTo>
                <a:lnTo>
                  <a:pt x="365855" y="160115"/>
                </a:lnTo>
                <a:lnTo>
                  <a:pt x="354425" y="128016"/>
                </a:lnTo>
                <a:lnTo>
                  <a:pt x="354905" y="118602"/>
                </a:lnTo>
                <a:lnTo>
                  <a:pt x="371117" y="75700"/>
                </a:lnTo>
                <a:lnTo>
                  <a:pt x="404483" y="54036"/>
                </a:lnTo>
                <a:lnTo>
                  <a:pt x="412432" y="53340"/>
                </a:lnTo>
                <a:lnTo>
                  <a:pt x="417385" y="53435"/>
                </a:lnTo>
                <a:lnTo>
                  <a:pt x="421957" y="54006"/>
                </a:lnTo>
                <a:lnTo>
                  <a:pt x="430339" y="56292"/>
                </a:lnTo>
                <a:lnTo>
                  <a:pt x="434720" y="58293"/>
                </a:lnTo>
                <a:lnTo>
                  <a:pt x="439197" y="61055"/>
                </a:lnTo>
                <a:lnTo>
                  <a:pt x="455348" y="61055"/>
                </a:lnTo>
                <a:lnTo>
                  <a:pt x="455015" y="62483"/>
                </a:lnTo>
                <a:lnTo>
                  <a:pt x="414718" y="62483"/>
                </a:lnTo>
                <a:lnTo>
                  <a:pt x="407003" y="62579"/>
                </a:lnTo>
                <a:lnTo>
                  <a:pt x="379571" y="96107"/>
                </a:lnTo>
                <a:lnTo>
                  <a:pt x="374332" y="134397"/>
                </a:lnTo>
                <a:lnTo>
                  <a:pt x="375475" y="140112"/>
                </a:lnTo>
                <a:lnTo>
                  <a:pt x="377570" y="143827"/>
                </a:lnTo>
                <a:lnTo>
                  <a:pt x="379761" y="147637"/>
                </a:lnTo>
                <a:lnTo>
                  <a:pt x="383381" y="149447"/>
                </a:lnTo>
                <a:lnTo>
                  <a:pt x="407801" y="149447"/>
                </a:lnTo>
                <a:lnTo>
                  <a:pt x="405813" y="151542"/>
                </a:lnTo>
                <a:lnTo>
                  <a:pt x="400907" y="155733"/>
                </a:lnTo>
                <a:lnTo>
                  <a:pt x="394430" y="160687"/>
                </a:lnTo>
                <a:lnTo>
                  <a:pt x="387667" y="163068"/>
                </a:lnTo>
                <a:close/>
              </a:path>
              <a:path w="535939" h="163195">
                <a:moveTo>
                  <a:pt x="455348" y="61055"/>
                </a:moveTo>
                <a:lnTo>
                  <a:pt x="439197" y="61055"/>
                </a:lnTo>
                <a:lnTo>
                  <a:pt x="449579" y="53340"/>
                </a:lnTo>
                <a:lnTo>
                  <a:pt x="456723" y="55149"/>
                </a:lnTo>
                <a:lnTo>
                  <a:pt x="455348" y="61055"/>
                </a:lnTo>
                <a:close/>
              </a:path>
              <a:path w="535939" h="163195">
                <a:moveTo>
                  <a:pt x="407801" y="149447"/>
                </a:moveTo>
                <a:lnTo>
                  <a:pt x="393287" y="149447"/>
                </a:lnTo>
                <a:lnTo>
                  <a:pt x="398049" y="147351"/>
                </a:lnTo>
                <a:lnTo>
                  <a:pt x="402812" y="143160"/>
                </a:lnTo>
                <a:lnTo>
                  <a:pt x="426496" y="105994"/>
                </a:lnTo>
                <a:lnTo>
                  <a:pt x="429291" y="93821"/>
                </a:lnTo>
                <a:lnTo>
                  <a:pt x="430053" y="90963"/>
                </a:lnTo>
                <a:lnTo>
                  <a:pt x="430529" y="88391"/>
                </a:lnTo>
                <a:lnTo>
                  <a:pt x="430910" y="84010"/>
                </a:lnTo>
                <a:lnTo>
                  <a:pt x="431006" y="73342"/>
                </a:lnTo>
                <a:lnTo>
                  <a:pt x="429767" y="69151"/>
                </a:lnTo>
                <a:lnTo>
                  <a:pt x="427291" y="66484"/>
                </a:lnTo>
                <a:lnTo>
                  <a:pt x="424814" y="63912"/>
                </a:lnTo>
                <a:lnTo>
                  <a:pt x="420624" y="62579"/>
                </a:lnTo>
                <a:lnTo>
                  <a:pt x="414718" y="62483"/>
                </a:lnTo>
                <a:lnTo>
                  <a:pt x="455015" y="62483"/>
                </a:lnTo>
                <a:lnTo>
                  <a:pt x="440245" y="125920"/>
                </a:lnTo>
                <a:lnTo>
                  <a:pt x="438798" y="132302"/>
                </a:lnTo>
                <a:lnTo>
                  <a:pt x="421290" y="132302"/>
                </a:lnTo>
                <a:lnTo>
                  <a:pt x="416002" y="139821"/>
                </a:lnTo>
                <a:lnTo>
                  <a:pt x="410781" y="146304"/>
                </a:lnTo>
                <a:lnTo>
                  <a:pt x="407801" y="149447"/>
                </a:lnTo>
                <a:close/>
              </a:path>
              <a:path w="535939" h="163195">
                <a:moveTo>
                  <a:pt x="441007" y="163068"/>
                </a:moveTo>
                <a:lnTo>
                  <a:pt x="430910" y="163068"/>
                </a:lnTo>
                <a:lnTo>
                  <a:pt x="427196" y="161639"/>
                </a:lnTo>
                <a:lnTo>
                  <a:pt x="424433" y="158591"/>
                </a:lnTo>
                <a:lnTo>
                  <a:pt x="421671" y="155638"/>
                </a:lnTo>
                <a:lnTo>
                  <a:pt x="420242" y="151542"/>
                </a:lnTo>
                <a:lnTo>
                  <a:pt x="420242" y="142398"/>
                </a:lnTo>
                <a:lnTo>
                  <a:pt x="421100" y="138112"/>
                </a:lnTo>
                <a:lnTo>
                  <a:pt x="422814" y="133350"/>
                </a:lnTo>
                <a:lnTo>
                  <a:pt x="421290" y="132302"/>
                </a:lnTo>
                <a:lnTo>
                  <a:pt x="438798" y="132302"/>
                </a:lnTo>
                <a:lnTo>
                  <a:pt x="438626" y="133064"/>
                </a:lnTo>
                <a:lnTo>
                  <a:pt x="437842" y="138112"/>
                </a:lnTo>
                <a:lnTo>
                  <a:pt x="437768" y="145446"/>
                </a:lnTo>
                <a:lnTo>
                  <a:pt x="438245" y="147637"/>
                </a:lnTo>
                <a:lnTo>
                  <a:pt x="440150" y="150304"/>
                </a:lnTo>
                <a:lnTo>
                  <a:pt x="441674" y="150971"/>
                </a:lnTo>
                <a:lnTo>
                  <a:pt x="461157" y="150971"/>
                </a:lnTo>
                <a:lnTo>
                  <a:pt x="455675" y="155733"/>
                </a:lnTo>
                <a:lnTo>
                  <a:pt x="446150" y="161639"/>
                </a:lnTo>
                <a:lnTo>
                  <a:pt x="441007" y="163068"/>
                </a:lnTo>
                <a:close/>
              </a:path>
              <a:path w="535939" h="163195">
                <a:moveTo>
                  <a:pt x="461157" y="150971"/>
                </a:moveTo>
                <a:lnTo>
                  <a:pt x="446055" y="150971"/>
                </a:lnTo>
                <a:lnTo>
                  <a:pt x="448532" y="150018"/>
                </a:lnTo>
                <a:lnTo>
                  <a:pt x="451008" y="148113"/>
                </a:lnTo>
                <a:lnTo>
                  <a:pt x="453580" y="146304"/>
                </a:lnTo>
                <a:lnTo>
                  <a:pt x="457200" y="142684"/>
                </a:lnTo>
                <a:lnTo>
                  <a:pt x="461771" y="137160"/>
                </a:lnTo>
                <a:lnTo>
                  <a:pt x="468153" y="143446"/>
                </a:lnTo>
                <a:lnTo>
                  <a:pt x="461486" y="150685"/>
                </a:lnTo>
                <a:lnTo>
                  <a:pt x="461157" y="150971"/>
                </a:lnTo>
                <a:close/>
              </a:path>
              <a:path w="535939" h="163195">
                <a:moveTo>
                  <a:pt x="393287" y="149447"/>
                </a:moveTo>
                <a:lnTo>
                  <a:pt x="383381" y="149447"/>
                </a:lnTo>
                <a:lnTo>
                  <a:pt x="388334" y="149352"/>
                </a:lnTo>
                <a:lnTo>
                  <a:pt x="393287" y="149447"/>
                </a:lnTo>
                <a:close/>
              </a:path>
              <a:path w="535939" h="163195">
                <a:moveTo>
                  <a:pt x="446055" y="150971"/>
                </a:moveTo>
                <a:lnTo>
                  <a:pt x="441674" y="150971"/>
                </a:lnTo>
                <a:lnTo>
                  <a:pt x="443769" y="150875"/>
                </a:lnTo>
                <a:lnTo>
                  <a:pt x="446055" y="150971"/>
                </a:lnTo>
                <a:close/>
              </a:path>
              <a:path w="535939" h="163195">
                <a:moveTo>
                  <a:pt x="507968" y="163068"/>
                </a:moveTo>
                <a:lnTo>
                  <a:pt x="497395" y="163068"/>
                </a:lnTo>
                <a:lnTo>
                  <a:pt x="493490" y="161448"/>
                </a:lnTo>
                <a:lnTo>
                  <a:pt x="487679" y="154305"/>
                </a:lnTo>
                <a:lnTo>
                  <a:pt x="486346" y="150304"/>
                </a:lnTo>
                <a:lnTo>
                  <a:pt x="486224" y="138683"/>
                </a:lnTo>
                <a:lnTo>
                  <a:pt x="487203" y="131921"/>
                </a:lnTo>
                <a:lnTo>
                  <a:pt x="489299" y="122396"/>
                </a:lnTo>
                <a:lnTo>
                  <a:pt x="509492" y="32480"/>
                </a:lnTo>
                <a:lnTo>
                  <a:pt x="510444" y="28575"/>
                </a:lnTo>
                <a:lnTo>
                  <a:pt x="511016" y="25431"/>
                </a:lnTo>
                <a:lnTo>
                  <a:pt x="511778" y="20764"/>
                </a:lnTo>
                <a:lnTo>
                  <a:pt x="511968" y="18478"/>
                </a:lnTo>
                <a:lnTo>
                  <a:pt x="511968" y="14287"/>
                </a:lnTo>
                <a:lnTo>
                  <a:pt x="498919" y="7620"/>
                </a:lnTo>
                <a:lnTo>
                  <a:pt x="500252" y="1524"/>
                </a:lnTo>
                <a:lnTo>
                  <a:pt x="528542" y="0"/>
                </a:lnTo>
                <a:lnTo>
                  <a:pt x="535209" y="0"/>
                </a:lnTo>
                <a:lnTo>
                  <a:pt x="507587" y="125539"/>
                </a:lnTo>
                <a:lnTo>
                  <a:pt x="505967" y="133159"/>
                </a:lnTo>
                <a:lnTo>
                  <a:pt x="505110" y="138683"/>
                </a:lnTo>
                <a:lnTo>
                  <a:pt x="505110" y="145446"/>
                </a:lnTo>
                <a:lnTo>
                  <a:pt x="505586" y="147637"/>
                </a:lnTo>
                <a:lnTo>
                  <a:pt x="507492" y="150304"/>
                </a:lnTo>
                <a:lnTo>
                  <a:pt x="509016" y="150971"/>
                </a:lnTo>
                <a:lnTo>
                  <a:pt x="528347" y="150971"/>
                </a:lnTo>
                <a:lnTo>
                  <a:pt x="522350" y="156305"/>
                </a:lnTo>
                <a:lnTo>
                  <a:pt x="517778" y="158972"/>
                </a:lnTo>
                <a:lnTo>
                  <a:pt x="513206" y="161734"/>
                </a:lnTo>
                <a:lnTo>
                  <a:pt x="507968" y="163068"/>
                </a:lnTo>
                <a:close/>
              </a:path>
              <a:path w="535939" h="163195">
                <a:moveTo>
                  <a:pt x="528347" y="150971"/>
                </a:moveTo>
                <a:lnTo>
                  <a:pt x="513397" y="150971"/>
                </a:lnTo>
                <a:lnTo>
                  <a:pt x="515874" y="150018"/>
                </a:lnTo>
                <a:lnTo>
                  <a:pt x="518350" y="148113"/>
                </a:lnTo>
                <a:lnTo>
                  <a:pt x="520922" y="146304"/>
                </a:lnTo>
                <a:lnTo>
                  <a:pt x="524541" y="142684"/>
                </a:lnTo>
                <a:lnTo>
                  <a:pt x="529113" y="137160"/>
                </a:lnTo>
                <a:lnTo>
                  <a:pt x="535495" y="143446"/>
                </a:lnTo>
                <a:lnTo>
                  <a:pt x="528347" y="150971"/>
                </a:lnTo>
                <a:close/>
              </a:path>
              <a:path w="535939" h="163195">
                <a:moveTo>
                  <a:pt x="513397" y="150971"/>
                </a:moveTo>
                <a:lnTo>
                  <a:pt x="509016" y="150971"/>
                </a:lnTo>
                <a:lnTo>
                  <a:pt x="511111" y="150875"/>
                </a:lnTo>
                <a:lnTo>
                  <a:pt x="513397" y="150971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5393" y="3659124"/>
            <a:ext cx="771715" cy="1569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3974" y="3660648"/>
            <a:ext cx="831627" cy="1569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9229" y="3653028"/>
            <a:ext cx="1191291" cy="16306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659123" y="3587496"/>
            <a:ext cx="3573779" cy="15240"/>
          </a:xfrm>
          <a:custGeom>
            <a:avLst/>
            <a:gdLst/>
            <a:ahLst/>
            <a:cxnLst/>
            <a:rect l="l" t="t" r="r" b="b"/>
            <a:pathLst>
              <a:path w="3573779" h="15239">
                <a:moveTo>
                  <a:pt x="3573779" y="15239"/>
                </a:moveTo>
                <a:lnTo>
                  <a:pt x="0" y="15239"/>
                </a:lnTo>
                <a:lnTo>
                  <a:pt x="0" y="0"/>
                </a:lnTo>
                <a:lnTo>
                  <a:pt x="3573779" y="0"/>
                </a:lnTo>
                <a:lnTo>
                  <a:pt x="3573779" y="152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64793" y="4191000"/>
            <a:ext cx="625316" cy="16306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4788306" y="4255020"/>
            <a:ext cx="139065" cy="64135"/>
          </a:xfrm>
          <a:custGeom>
            <a:avLst/>
            <a:gdLst/>
            <a:ahLst/>
            <a:cxnLst/>
            <a:rect l="l" t="t" r="r" b="b"/>
            <a:pathLst>
              <a:path w="139064" h="64135">
                <a:moveTo>
                  <a:pt x="138493" y="48768"/>
                </a:moveTo>
                <a:lnTo>
                  <a:pt x="0" y="48768"/>
                </a:lnTo>
                <a:lnTo>
                  <a:pt x="0" y="64008"/>
                </a:lnTo>
                <a:lnTo>
                  <a:pt x="138493" y="64008"/>
                </a:lnTo>
                <a:lnTo>
                  <a:pt x="138493" y="48768"/>
                </a:lnTo>
                <a:close/>
              </a:path>
              <a:path w="139064" h="64135">
                <a:moveTo>
                  <a:pt x="138493" y="0"/>
                </a:moveTo>
                <a:lnTo>
                  <a:pt x="0" y="0"/>
                </a:lnTo>
                <a:lnTo>
                  <a:pt x="0" y="15240"/>
                </a:lnTo>
                <a:lnTo>
                  <a:pt x="138493" y="15240"/>
                </a:lnTo>
                <a:lnTo>
                  <a:pt x="138493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9806" y="4024884"/>
            <a:ext cx="262255" cy="154305"/>
          </a:xfrm>
          <a:custGeom>
            <a:avLst/>
            <a:gdLst/>
            <a:ahLst/>
            <a:cxnLst/>
            <a:rect l="l" t="t" r="r" b="b"/>
            <a:pathLst>
              <a:path w="262254" h="154304">
                <a:moveTo>
                  <a:pt x="10763" y="38100"/>
                </a:moveTo>
                <a:lnTo>
                  <a:pt x="0" y="38100"/>
                </a:lnTo>
                <a:lnTo>
                  <a:pt x="8477" y="0"/>
                </a:lnTo>
                <a:lnTo>
                  <a:pt x="125730" y="0"/>
                </a:lnTo>
                <a:lnTo>
                  <a:pt x="123370" y="10668"/>
                </a:lnTo>
                <a:lnTo>
                  <a:pt x="40386" y="10668"/>
                </a:lnTo>
                <a:lnTo>
                  <a:pt x="35814" y="10763"/>
                </a:lnTo>
                <a:lnTo>
                  <a:pt x="14763" y="29718"/>
                </a:lnTo>
                <a:lnTo>
                  <a:pt x="10763" y="38100"/>
                </a:lnTo>
                <a:close/>
              </a:path>
              <a:path w="262254" h="154304">
                <a:moveTo>
                  <a:pt x="59150" y="153924"/>
                </a:moveTo>
                <a:lnTo>
                  <a:pt x="11811" y="153924"/>
                </a:lnTo>
                <a:lnTo>
                  <a:pt x="13049" y="147828"/>
                </a:lnTo>
                <a:lnTo>
                  <a:pt x="16097" y="147447"/>
                </a:lnTo>
                <a:lnTo>
                  <a:pt x="18288" y="146875"/>
                </a:lnTo>
                <a:lnTo>
                  <a:pt x="19716" y="146113"/>
                </a:lnTo>
                <a:lnTo>
                  <a:pt x="21145" y="145446"/>
                </a:lnTo>
                <a:lnTo>
                  <a:pt x="22383" y="144303"/>
                </a:lnTo>
                <a:lnTo>
                  <a:pt x="23431" y="142684"/>
                </a:lnTo>
                <a:lnTo>
                  <a:pt x="24574" y="141160"/>
                </a:lnTo>
                <a:lnTo>
                  <a:pt x="25622" y="138779"/>
                </a:lnTo>
                <a:lnTo>
                  <a:pt x="26735" y="135159"/>
                </a:lnTo>
                <a:lnTo>
                  <a:pt x="27813" y="132016"/>
                </a:lnTo>
                <a:lnTo>
                  <a:pt x="29051" y="126873"/>
                </a:lnTo>
                <a:lnTo>
                  <a:pt x="54673" y="10668"/>
                </a:lnTo>
                <a:lnTo>
                  <a:pt x="74866" y="10668"/>
                </a:lnTo>
                <a:lnTo>
                  <a:pt x="50482" y="120872"/>
                </a:lnTo>
                <a:lnTo>
                  <a:pt x="49815" y="123825"/>
                </a:lnTo>
                <a:lnTo>
                  <a:pt x="49339" y="126111"/>
                </a:lnTo>
                <a:lnTo>
                  <a:pt x="49053" y="127825"/>
                </a:lnTo>
                <a:lnTo>
                  <a:pt x="48863" y="129540"/>
                </a:lnTo>
                <a:lnTo>
                  <a:pt x="48577" y="131349"/>
                </a:lnTo>
                <a:lnTo>
                  <a:pt x="48196" y="135159"/>
                </a:lnTo>
                <a:lnTo>
                  <a:pt x="48201" y="141160"/>
                </a:lnTo>
                <a:lnTo>
                  <a:pt x="48482" y="142494"/>
                </a:lnTo>
                <a:lnTo>
                  <a:pt x="49244" y="143732"/>
                </a:lnTo>
                <a:lnTo>
                  <a:pt x="50006" y="145065"/>
                </a:lnTo>
                <a:lnTo>
                  <a:pt x="51149" y="146018"/>
                </a:lnTo>
                <a:lnTo>
                  <a:pt x="52673" y="146589"/>
                </a:lnTo>
                <a:lnTo>
                  <a:pt x="54197" y="147256"/>
                </a:lnTo>
                <a:lnTo>
                  <a:pt x="56769" y="147637"/>
                </a:lnTo>
                <a:lnTo>
                  <a:pt x="60388" y="147828"/>
                </a:lnTo>
                <a:lnTo>
                  <a:pt x="59150" y="153924"/>
                </a:lnTo>
                <a:close/>
              </a:path>
              <a:path w="262254" h="154304">
                <a:moveTo>
                  <a:pt x="116967" y="39624"/>
                </a:moveTo>
                <a:lnTo>
                  <a:pt x="106203" y="39624"/>
                </a:lnTo>
                <a:lnTo>
                  <a:pt x="106096" y="29718"/>
                </a:lnTo>
                <a:lnTo>
                  <a:pt x="106013" y="27432"/>
                </a:lnTo>
                <a:lnTo>
                  <a:pt x="91440" y="10668"/>
                </a:lnTo>
                <a:lnTo>
                  <a:pt x="123370" y="10668"/>
                </a:lnTo>
                <a:lnTo>
                  <a:pt x="116967" y="39624"/>
                </a:lnTo>
                <a:close/>
              </a:path>
              <a:path w="262254" h="154304">
                <a:moveTo>
                  <a:pt x="181927" y="153924"/>
                </a:moveTo>
                <a:lnTo>
                  <a:pt x="135731" y="153924"/>
                </a:lnTo>
                <a:lnTo>
                  <a:pt x="136969" y="147828"/>
                </a:lnTo>
                <a:lnTo>
                  <a:pt x="139827" y="147447"/>
                </a:lnTo>
                <a:lnTo>
                  <a:pt x="142017" y="146780"/>
                </a:lnTo>
                <a:lnTo>
                  <a:pt x="143446" y="145732"/>
                </a:lnTo>
                <a:lnTo>
                  <a:pt x="144875" y="144780"/>
                </a:lnTo>
                <a:lnTo>
                  <a:pt x="146018" y="143446"/>
                </a:lnTo>
                <a:lnTo>
                  <a:pt x="146970" y="141541"/>
                </a:lnTo>
                <a:lnTo>
                  <a:pt x="147923" y="139827"/>
                </a:lnTo>
                <a:lnTo>
                  <a:pt x="148875" y="137636"/>
                </a:lnTo>
                <a:lnTo>
                  <a:pt x="149637" y="134969"/>
                </a:lnTo>
                <a:lnTo>
                  <a:pt x="150495" y="132492"/>
                </a:lnTo>
                <a:lnTo>
                  <a:pt x="151733" y="127444"/>
                </a:lnTo>
                <a:lnTo>
                  <a:pt x="153352" y="120015"/>
                </a:lnTo>
                <a:lnTo>
                  <a:pt x="172497" y="33909"/>
                </a:lnTo>
                <a:lnTo>
                  <a:pt x="174212" y="26479"/>
                </a:lnTo>
                <a:lnTo>
                  <a:pt x="174961" y="20669"/>
                </a:lnTo>
                <a:lnTo>
                  <a:pt x="163925" y="6096"/>
                </a:lnTo>
                <a:lnTo>
                  <a:pt x="165163" y="0"/>
                </a:lnTo>
                <a:lnTo>
                  <a:pt x="214693" y="0"/>
                </a:lnTo>
                <a:lnTo>
                  <a:pt x="223647" y="95"/>
                </a:lnTo>
                <a:lnTo>
                  <a:pt x="253612" y="10668"/>
                </a:lnTo>
                <a:lnTo>
                  <a:pt x="212217" y="10668"/>
                </a:lnTo>
                <a:lnTo>
                  <a:pt x="202787" y="10858"/>
                </a:lnTo>
                <a:lnTo>
                  <a:pt x="197643" y="11049"/>
                </a:lnTo>
                <a:lnTo>
                  <a:pt x="182308" y="77724"/>
                </a:lnTo>
                <a:lnTo>
                  <a:pt x="194024" y="77724"/>
                </a:lnTo>
                <a:lnTo>
                  <a:pt x="203168" y="77819"/>
                </a:lnTo>
                <a:lnTo>
                  <a:pt x="239535" y="77819"/>
                </a:lnTo>
                <a:lnTo>
                  <a:pt x="238800" y="78346"/>
                </a:lnTo>
                <a:lnTo>
                  <a:pt x="232314" y="81629"/>
                </a:lnTo>
                <a:lnTo>
                  <a:pt x="225132" y="84183"/>
                </a:lnTo>
                <a:lnTo>
                  <a:pt x="217289" y="85986"/>
                </a:lnTo>
                <a:lnTo>
                  <a:pt x="210163" y="86868"/>
                </a:lnTo>
                <a:lnTo>
                  <a:pt x="180403" y="86868"/>
                </a:lnTo>
                <a:lnTo>
                  <a:pt x="173259" y="120300"/>
                </a:lnTo>
                <a:lnTo>
                  <a:pt x="172116" y="125920"/>
                </a:lnTo>
                <a:lnTo>
                  <a:pt x="171831" y="127539"/>
                </a:lnTo>
                <a:lnTo>
                  <a:pt x="171640" y="129254"/>
                </a:lnTo>
                <a:lnTo>
                  <a:pt x="171354" y="131064"/>
                </a:lnTo>
                <a:lnTo>
                  <a:pt x="170973" y="134969"/>
                </a:lnTo>
                <a:lnTo>
                  <a:pt x="170878" y="140589"/>
                </a:lnTo>
                <a:lnTo>
                  <a:pt x="171259" y="142398"/>
                </a:lnTo>
                <a:lnTo>
                  <a:pt x="172021" y="143637"/>
                </a:lnTo>
                <a:lnTo>
                  <a:pt x="172783" y="144970"/>
                </a:lnTo>
                <a:lnTo>
                  <a:pt x="173926" y="146018"/>
                </a:lnTo>
                <a:lnTo>
                  <a:pt x="175450" y="146589"/>
                </a:lnTo>
                <a:lnTo>
                  <a:pt x="176974" y="147256"/>
                </a:lnTo>
                <a:lnTo>
                  <a:pt x="179546" y="147637"/>
                </a:lnTo>
                <a:lnTo>
                  <a:pt x="183165" y="147828"/>
                </a:lnTo>
                <a:lnTo>
                  <a:pt x="181927" y="153924"/>
                </a:lnTo>
                <a:close/>
              </a:path>
              <a:path w="262254" h="154304">
                <a:moveTo>
                  <a:pt x="239535" y="77819"/>
                </a:moveTo>
                <a:lnTo>
                  <a:pt x="203168" y="77819"/>
                </a:lnTo>
                <a:lnTo>
                  <a:pt x="210502" y="76962"/>
                </a:lnTo>
                <a:lnTo>
                  <a:pt x="216026" y="75057"/>
                </a:lnTo>
                <a:lnTo>
                  <a:pt x="221646" y="73342"/>
                </a:lnTo>
                <a:lnTo>
                  <a:pt x="226218" y="70485"/>
                </a:lnTo>
                <a:lnTo>
                  <a:pt x="229743" y="66579"/>
                </a:lnTo>
                <a:lnTo>
                  <a:pt x="233362" y="62769"/>
                </a:lnTo>
                <a:lnTo>
                  <a:pt x="236124" y="58197"/>
                </a:lnTo>
                <a:lnTo>
                  <a:pt x="238029" y="52863"/>
                </a:lnTo>
                <a:lnTo>
                  <a:pt x="239934" y="47625"/>
                </a:lnTo>
                <a:lnTo>
                  <a:pt x="240887" y="41814"/>
                </a:lnTo>
                <a:lnTo>
                  <a:pt x="240887" y="26955"/>
                </a:lnTo>
                <a:lnTo>
                  <a:pt x="212217" y="10668"/>
                </a:lnTo>
                <a:lnTo>
                  <a:pt x="253612" y="10668"/>
                </a:lnTo>
                <a:lnTo>
                  <a:pt x="254603" y="11430"/>
                </a:lnTo>
                <a:lnTo>
                  <a:pt x="257365" y="15049"/>
                </a:lnTo>
                <a:lnTo>
                  <a:pt x="259175" y="19431"/>
                </a:lnTo>
                <a:lnTo>
                  <a:pt x="261080" y="23812"/>
                </a:lnTo>
                <a:lnTo>
                  <a:pt x="261937" y="28860"/>
                </a:lnTo>
                <a:lnTo>
                  <a:pt x="261937" y="34575"/>
                </a:lnTo>
                <a:lnTo>
                  <a:pt x="244554" y="74223"/>
                </a:lnTo>
                <a:lnTo>
                  <a:pt x="239535" y="77819"/>
                </a:lnTo>
                <a:close/>
              </a:path>
              <a:path w="262254" h="154304">
                <a:moveTo>
                  <a:pt x="191928" y="87439"/>
                </a:moveTo>
                <a:lnTo>
                  <a:pt x="185547" y="87249"/>
                </a:lnTo>
                <a:lnTo>
                  <a:pt x="180403" y="86868"/>
                </a:lnTo>
                <a:lnTo>
                  <a:pt x="210163" y="86868"/>
                </a:lnTo>
                <a:lnTo>
                  <a:pt x="208767" y="87040"/>
                </a:lnTo>
                <a:lnTo>
                  <a:pt x="199548" y="87344"/>
                </a:lnTo>
                <a:lnTo>
                  <a:pt x="191928" y="874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15674" y="4352544"/>
            <a:ext cx="262255" cy="154305"/>
          </a:xfrm>
          <a:custGeom>
            <a:avLst/>
            <a:gdLst/>
            <a:ahLst/>
            <a:cxnLst/>
            <a:rect l="l" t="t" r="r" b="b"/>
            <a:pathLst>
              <a:path w="262254" h="154304">
                <a:moveTo>
                  <a:pt x="10763" y="38100"/>
                </a:moveTo>
                <a:lnTo>
                  <a:pt x="0" y="38100"/>
                </a:lnTo>
                <a:lnTo>
                  <a:pt x="8477" y="0"/>
                </a:lnTo>
                <a:lnTo>
                  <a:pt x="125730" y="0"/>
                </a:lnTo>
                <a:lnTo>
                  <a:pt x="123370" y="10668"/>
                </a:lnTo>
                <a:lnTo>
                  <a:pt x="40386" y="10668"/>
                </a:lnTo>
                <a:lnTo>
                  <a:pt x="35814" y="10763"/>
                </a:lnTo>
                <a:lnTo>
                  <a:pt x="14763" y="29718"/>
                </a:lnTo>
                <a:lnTo>
                  <a:pt x="10763" y="38100"/>
                </a:lnTo>
                <a:close/>
              </a:path>
              <a:path w="262254" h="154304">
                <a:moveTo>
                  <a:pt x="59150" y="153924"/>
                </a:moveTo>
                <a:lnTo>
                  <a:pt x="11811" y="153924"/>
                </a:lnTo>
                <a:lnTo>
                  <a:pt x="13049" y="147828"/>
                </a:lnTo>
                <a:lnTo>
                  <a:pt x="16097" y="147447"/>
                </a:lnTo>
                <a:lnTo>
                  <a:pt x="18288" y="146875"/>
                </a:lnTo>
                <a:lnTo>
                  <a:pt x="19716" y="146113"/>
                </a:lnTo>
                <a:lnTo>
                  <a:pt x="21145" y="145446"/>
                </a:lnTo>
                <a:lnTo>
                  <a:pt x="22383" y="144303"/>
                </a:lnTo>
                <a:lnTo>
                  <a:pt x="23431" y="142684"/>
                </a:lnTo>
                <a:lnTo>
                  <a:pt x="24574" y="141160"/>
                </a:lnTo>
                <a:lnTo>
                  <a:pt x="25622" y="138779"/>
                </a:lnTo>
                <a:lnTo>
                  <a:pt x="26735" y="135159"/>
                </a:lnTo>
                <a:lnTo>
                  <a:pt x="27813" y="132016"/>
                </a:lnTo>
                <a:lnTo>
                  <a:pt x="29051" y="126873"/>
                </a:lnTo>
                <a:lnTo>
                  <a:pt x="54673" y="10668"/>
                </a:lnTo>
                <a:lnTo>
                  <a:pt x="74866" y="10668"/>
                </a:lnTo>
                <a:lnTo>
                  <a:pt x="50482" y="120872"/>
                </a:lnTo>
                <a:lnTo>
                  <a:pt x="49815" y="123825"/>
                </a:lnTo>
                <a:lnTo>
                  <a:pt x="49339" y="126111"/>
                </a:lnTo>
                <a:lnTo>
                  <a:pt x="49053" y="127825"/>
                </a:lnTo>
                <a:lnTo>
                  <a:pt x="48863" y="129540"/>
                </a:lnTo>
                <a:lnTo>
                  <a:pt x="48577" y="131349"/>
                </a:lnTo>
                <a:lnTo>
                  <a:pt x="48196" y="135159"/>
                </a:lnTo>
                <a:lnTo>
                  <a:pt x="48201" y="141160"/>
                </a:lnTo>
                <a:lnTo>
                  <a:pt x="48482" y="142494"/>
                </a:lnTo>
                <a:lnTo>
                  <a:pt x="49244" y="143732"/>
                </a:lnTo>
                <a:lnTo>
                  <a:pt x="50006" y="145065"/>
                </a:lnTo>
                <a:lnTo>
                  <a:pt x="51149" y="146018"/>
                </a:lnTo>
                <a:lnTo>
                  <a:pt x="52673" y="146589"/>
                </a:lnTo>
                <a:lnTo>
                  <a:pt x="54197" y="147256"/>
                </a:lnTo>
                <a:lnTo>
                  <a:pt x="56769" y="147637"/>
                </a:lnTo>
                <a:lnTo>
                  <a:pt x="60388" y="147828"/>
                </a:lnTo>
                <a:lnTo>
                  <a:pt x="59150" y="153924"/>
                </a:lnTo>
                <a:close/>
              </a:path>
              <a:path w="262254" h="154304">
                <a:moveTo>
                  <a:pt x="116967" y="39624"/>
                </a:moveTo>
                <a:lnTo>
                  <a:pt x="106203" y="39624"/>
                </a:lnTo>
                <a:lnTo>
                  <a:pt x="106096" y="29718"/>
                </a:lnTo>
                <a:lnTo>
                  <a:pt x="106013" y="27432"/>
                </a:lnTo>
                <a:lnTo>
                  <a:pt x="91440" y="10668"/>
                </a:lnTo>
                <a:lnTo>
                  <a:pt x="123370" y="10668"/>
                </a:lnTo>
                <a:lnTo>
                  <a:pt x="116967" y="39624"/>
                </a:lnTo>
                <a:close/>
              </a:path>
              <a:path w="262254" h="154304">
                <a:moveTo>
                  <a:pt x="181927" y="153924"/>
                </a:moveTo>
                <a:lnTo>
                  <a:pt x="135731" y="153924"/>
                </a:lnTo>
                <a:lnTo>
                  <a:pt x="136969" y="147828"/>
                </a:lnTo>
                <a:lnTo>
                  <a:pt x="139827" y="147447"/>
                </a:lnTo>
                <a:lnTo>
                  <a:pt x="142017" y="146780"/>
                </a:lnTo>
                <a:lnTo>
                  <a:pt x="143446" y="145732"/>
                </a:lnTo>
                <a:lnTo>
                  <a:pt x="144875" y="144780"/>
                </a:lnTo>
                <a:lnTo>
                  <a:pt x="146018" y="143446"/>
                </a:lnTo>
                <a:lnTo>
                  <a:pt x="146970" y="141541"/>
                </a:lnTo>
                <a:lnTo>
                  <a:pt x="147923" y="139827"/>
                </a:lnTo>
                <a:lnTo>
                  <a:pt x="148875" y="137636"/>
                </a:lnTo>
                <a:lnTo>
                  <a:pt x="149637" y="134969"/>
                </a:lnTo>
                <a:lnTo>
                  <a:pt x="150495" y="132492"/>
                </a:lnTo>
                <a:lnTo>
                  <a:pt x="151733" y="127444"/>
                </a:lnTo>
                <a:lnTo>
                  <a:pt x="153352" y="120015"/>
                </a:lnTo>
                <a:lnTo>
                  <a:pt x="172497" y="33909"/>
                </a:lnTo>
                <a:lnTo>
                  <a:pt x="174212" y="26479"/>
                </a:lnTo>
                <a:lnTo>
                  <a:pt x="174961" y="20669"/>
                </a:lnTo>
                <a:lnTo>
                  <a:pt x="163925" y="6096"/>
                </a:lnTo>
                <a:lnTo>
                  <a:pt x="165163" y="0"/>
                </a:lnTo>
                <a:lnTo>
                  <a:pt x="214693" y="0"/>
                </a:lnTo>
                <a:lnTo>
                  <a:pt x="223647" y="95"/>
                </a:lnTo>
                <a:lnTo>
                  <a:pt x="253612" y="10668"/>
                </a:lnTo>
                <a:lnTo>
                  <a:pt x="212217" y="10668"/>
                </a:lnTo>
                <a:lnTo>
                  <a:pt x="202787" y="10858"/>
                </a:lnTo>
                <a:lnTo>
                  <a:pt x="197643" y="11049"/>
                </a:lnTo>
                <a:lnTo>
                  <a:pt x="182308" y="77724"/>
                </a:lnTo>
                <a:lnTo>
                  <a:pt x="194024" y="77724"/>
                </a:lnTo>
                <a:lnTo>
                  <a:pt x="203168" y="77819"/>
                </a:lnTo>
                <a:lnTo>
                  <a:pt x="239535" y="77819"/>
                </a:lnTo>
                <a:lnTo>
                  <a:pt x="238800" y="78346"/>
                </a:lnTo>
                <a:lnTo>
                  <a:pt x="232314" y="81629"/>
                </a:lnTo>
                <a:lnTo>
                  <a:pt x="225132" y="84183"/>
                </a:lnTo>
                <a:lnTo>
                  <a:pt x="217289" y="85986"/>
                </a:lnTo>
                <a:lnTo>
                  <a:pt x="210163" y="86868"/>
                </a:lnTo>
                <a:lnTo>
                  <a:pt x="180403" y="86868"/>
                </a:lnTo>
                <a:lnTo>
                  <a:pt x="173259" y="120300"/>
                </a:lnTo>
                <a:lnTo>
                  <a:pt x="172116" y="125920"/>
                </a:lnTo>
                <a:lnTo>
                  <a:pt x="171831" y="127539"/>
                </a:lnTo>
                <a:lnTo>
                  <a:pt x="171640" y="129254"/>
                </a:lnTo>
                <a:lnTo>
                  <a:pt x="171354" y="131064"/>
                </a:lnTo>
                <a:lnTo>
                  <a:pt x="170973" y="134969"/>
                </a:lnTo>
                <a:lnTo>
                  <a:pt x="170878" y="140589"/>
                </a:lnTo>
                <a:lnTo>
                  <a:pt x="171259" y="142398"/>
                </a:lnTo>
                <a:lnTo>
                  <a:pt x="172021" y="143637"/>
                </a:lnTo>
                <a:lnTo>
                  <a:pt x="172783" y="144970"/>
                </a:lnTo>
                <a:lnTo>
                  <a:pt x="173926" y="146018"/>
                </a:lnTo>
                <a:lnTo>
                  <a:pt x="175450" y="146589"/>
                </a:lnTo>
                <a:lnTo>
                  <a:pt x="176974" y="147256"/>
                </a:lnTo>
                <a:lnTo>
                  <a:pt x="179546" y="147637"/>
                </a:lnTo>
                <a:lnTo>
                  <a:pt x="183165" y="147828"/>
                </a:lnTo>
                <a:lnTo>
                  <a:pt x="181927" y="153924"/>
                </a:lnTo>
                <a:close/>
              </a:path>
              <a:path w="262254" h="154304">
                <a:moveTo>
                  <a:pt x="239535" y="77819"/>
                </a:moveTo>
                <a:lnTo>
                  <a:pt x="203168" y="77819"/>
                </a:lnTo>
                <a:lnTo>
                  <a:pt x="210502" y="76962"/>
                </a:lnTo>
                <a:lnTo>
                  <a:pt x="216026" y="75057"/>
                </a:lnTo>
                <a:lnTo>
                  <a:pt x="221646" y="73342"/>
                </a:lnTo>
                <a:lnTo>
                  <a:pt x="226218" y="70485"/>
                </a:lnTo>
                <a:lnTo>
                  <a:pt x="229743" y="66579"/>
                </a:lnTo>
                <a:lnTo>
                  <a:pt x="233362" y="62769"/>
                </a:lnTo>
                <a:lnTo>
                  <a:pt x="236124" y="58197"/>
                </a:lnTo>
                <a:lnTo>
                  <a:pt x="238029" y="52863"/>
                </a:lnTo>
                <a:lnTo>
                  <a:pt x="239934" y="47625"/>
                </a:lnTo>
                <a:lnTo>
                  <a:pt x="240887" y="41814"/>
                </a:lnTo>
                <a:lnTo>
                  <a:pt x="240887" y="26955"/>
                </a:lnTo>
                <a:lnTo>
                  <a:pt x="212217" y="10668"/>
                </a:lnTo>
                <a:lnTo>
                  <a:pt x="253612" y="10668"/>
                </a:lnTo>
                <a:lnTo>
                  <a:pt x="254603" y="11430"/>
                </a:lnTo>
                <a:lnTo>
                  <a:pt x="257365" y="15049"/>
                </a:lnTo>
                <a:lnTo>
                  <a:pt x="259175" y="19431"/>
                </a:lnTo>
                <a:lnTo>
                  <a:pt x="261080" y="23812"/>
                </a:lnTo>
                <a:lnTo>
                  <a:pt x="261937" y="28860"/>
                </a:lnTo>
                <a:lnTo>
                  <a:pt x="261937" y="34575"/>
                </a:lnTo>
                <a:lnTo>
                  <a:pt x="244554" y="74223"/>
                </a:lnTo>
                <a:lnTo>
                  <a:pt x="239535" y="77819"/>
                </a:lnTo>
                <a:close/>
              </a:path>
              <a:path w="262254" h="154304">
                <a:moveTo>
                  <a:pt x="191928" y="87439"/>
                </a:moveTo>
                <a:lnTo>
                  <a:pt x="185547" y="87249"/>
                </a:lnTo>
                <a:lnTo>
                  <a:pt x="180403" y="86868"/>
                </a:lnTo>
                <a:lnTo>
                  <a:pt x="210163" y="86868"/>
                </a:lnTo>
                <a:lnTo>
                  <a:pt x="208767" y="87040"/>
                </a:lnTo>
                <a:lnTo>
                  <a:pt x="199548" y="87344"/>
                </a:lnTo>
                <a:lnTo>
                  <a:pt x="191928" y="8743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1330" y="4369828"/>
            <a:ext cx="139065" cy="142240"/>
          </a:xfrm>
          <a:custGeom>
            <a:avLst/>
            <a:gdLst/>
            <a:ahLst/>
            <a:cxnLst/>
            <a:rect l="l" t="t" r="r" b="b"/>
            <a:pathLst>
              <a:path w="139064" h="142239">
                <a:moveTo>
                  <a:pt x="138493" y="63500"/>
                </a:moveTo>
                <a:lnTo>
                  <a:pt x="77241" y="63500"/>
                </a:lnTo>
                <a:lnTo>
                  <a:pt x="77241" y="0"/>
                </a:lnTo>
                <a:lnTo>
                  <a:pt x="61239" y="0"/>
                </a:lnTo>
                <a:lnTo>
                  <a:pt x="61239" y="63500"/>
                </a:lnTo>
                <a:lnTo>
                  <a:pt x="0" y="63500"/>
                </a:lnTo>
                <a:lnTo>
                  <a:pt x="0" y="78740"/>
                </a:lnTo>
                <a:lnTo>
                  <a:pt x="61239" y="78740"/>
                </a:lnTo>
                <a:lnTo>
                  <a:pt x="61239" y="142240"/>
                </a:lnTo>
                <a:lnTo>
                  <a:pt x="77241" y="142240"/>
                </a:lnTo>
                <a:lnTo>
                  <a:pt x="77241" y="78740"/>
                </a:lnTo>
                <a:lnTo>
                  <a:pt x="138493" y="78740"/>
                </a:lnTo>
                <a:lnTo>
                  <a:pt x="138493" y="6350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3553" y="4352544"/>
            <a:ext cx="296545" cy="154305"/>
          </a:xfrm>
          <a:custGeom>
            <a:avLst/>
            <a:gdLst/>
            <a:ahLst/>
            <a:cxnLst/>
            <a:rect l="l" t="t" r="r" b="b"/>
            <a:pathLst>
              <a:path w="296545" h="154304">
                <a:moveTo>
                  <a:pt x="46196" y="153924"/>
                </a:moveTo>
                <a:lnTo>
                  <a:pt x="0" y="153924"/>
                </a:lnTo>
                <a:lnTo>
                  <a:pt x="1238" y="147828"/>
                </a:lnTo>
                <a:lnTo>
                  <a:pt x="4095" y="147447"/>
                </a:lnTo>
                <a:lnTo>
                  <a:pt x="6286" y="146780"/>
                </a:lnTo>
                <a:lnTo>
                  <a:pt x="7715" y="145732"/>
                </a:lnTo>
                <a:lnTo>
                  <a:pt x="9144" y="144780"/>
                </a:lnTo>
                <a:lnTo>
                  <a:pt x="10287" y="143446"/>
                </a:lnTo>
                <a:lnTo>
                  <a:pt x="11239" y="141541"/>
                </a:lnTo>
                <a:lnTo>
                  <a:pt x="12192" y="139827"/>
                </a:lnTo>
                <a:lnTo>
                  <a:pt x="13144" y="137636"/>
                </a:lnTo>
                <a:lnTo>
                  <a:pt x="13906" y="134969"/>
                </a:lnTo>
                <a:lnTo>
                  <a:pt x="14763" y="132492"/>
                </a:lnTo>
                <a:lnTo>
                  <a:pt x="16002" y="127444"/>
                </a:lnTo>
                <a:lnTo>
                  <a:pt x="17621" y="120015"/>
                </a:lnTo>
                <a:lnTo>
                  <a:pt x="36766" y="33909"/>
                </a:lnTo>
                <a:lnTo>
                  <a:pt x="38481" y="26479"/>
                </a:lnTo>
                <a:lnTo>
                  <a:pt x="39243" y="20574"/>
                </a:lnTo>
                <a:lnTo>
                  <a:pt x="39243" y="12668"/>
                </a:lnTo>
                <a:lnTo>
                  <a:pt x="38385" y="10191"/>
                </a:lnTo>
                <a:lnTo>
                  <a:pt x="36671" y="8667"/>
                </a:lnTo>
                <a:lnTo>
                  <a:pt x="34956" y="7334"/>
                </a:lnTo>
                <a:lnTo>
                  <a:pt x="32099" y="6477"/>
                </a:lnTo>
                <a:lnTo>
                  <a:pt x="28194" y="6096"/>
                </a:lnTo>
                <a:lnTo>
                  <a:pt x="29432" y="0"/>
                </a:lnTo>
                <a:lnTo>
                  <a:pt x="130778" y="0"/>
                </a:lnTo>
                <a:lnTo>
                  <a:pt x="128430" y="10668"/>
                </a:lnTo>
                <a:lnTo>
                  <a:pt x="61912" y="10668"/>
                </a:lnTo>
                <a:lnTo>
                  <a:pt x="48482" y="71628"/>
                </a:lnTo>
                <a:lnTo>
                  <a:pt x="69532" y="71628"/>
                </a:lnTo>
                <a:lnTo>
                  <a:pt x="72866" y="71723"/>
                </a:lnTo>
                <a:lnTo>
                  <a:pt x="96739" y="71723"/>
                </a:lnTo>
                <a:lnTo>
                  <a:pt x="94309" y="82296"/>
                </a:lnTo>
                <a:lnTo>
                  <a:pt x="46386" y="82296"/>
                </a:lnTo>
                <a:lnTo>
                  <a:pt x="37528" y="121253"/>
                </a:lnTo>
                <a:lnTo>
                  <a:pt x="36004" y="128301"/>
                </a:lnTo>
                <a:lnTo>
                  <a:pt x="35147" y="134016"/>
                </a:lnTo>
                <a:lnTo>
                  <a:pt x="35147" y="140779"/>
                </a:lnTo>
                <a:lnTo>
                  <a:pt x="35528" y="142589"/>
                </a:lnTo>
                <a:lnTo>
                  <a:pt x="36290" y="143827"/>
                </a:lnTo>
                <a:lnTo>
                  <a:pt x="37052" y="145161"/>
                </a:lnTo>
                <a:lnTo>
                  <a:pt x="38195" y="146018"/>
                </a:lnTo>
                <a:lnTo>
                  <a:pt x="39719" y="146589"/>
                </a:lnTo>
                <a:lnTo>
                  <a:pt x="41243" y="147256"/>
                </a:lnTo>
                <a:lnTo>
                  <a:pt x="43815" y="147637"/>
                </a:lnTo>
                <a:lnTo>
                  <a:pt x="47434" y="147828"/>
                </a:lnTo>
                <a:lnTo>
                  <a:pt x="46196" y="153924"/>
                </a:lnTo>
                <a:close/>
              </a:path>
              <a:path w="296545" h="154304">
                <a:moveTo>
                  <a:pt x="123063" y="35052"/>
                </a:moveTo>
                <a:lnTo>
                  <a:pt x="112204" y="35052"/>
                </a:lnTo>
                <a:lnTo>
                  <a:pt x="112014" y="29432"/>
                </a:lnTo>
                <a:lnTo>
                  <a:pt x="111537" y="24955"/>
                </a:lnTo>
                <a:lnTo>
                  <a:pt x="110871" y="21621"/>
                </a:lnTo>
                <a:lnTo>
                  <a:pt x="110299" y="18383"/>
                </a:lnTo>
                <a:lnTo>
                  <a:pt x="109347" y="16002"/>
                </a:lnTo>
                <a:lnTo>
                  <a:pt x="96488" y="10668"/>
                </a:lnTo>
                <a:lnTo>
                  <a:pt x="128430" y="10668"/>
                </a:lnTo>
                <a:lnTo>
                  <a:pt x="123063" y="35052"/>
                </a:lnTo>
                <a:close/>
              </a:path>
              <a:path w="296545" h="154304">
                <a:moveTo>
                  <a:pt x="96739" y="71723"/>
                </a:moveTo>
                <a:lnTo>
                  <a:pt x="72866" y="71723"/>
                </a:lnTo>
                <a:lnTo>
                  <a:pt x="75628" y="71342"/>
                </a:lnTo>
                <a:lnTo>
                  <a:pt x="77724" y="70389"/>
                </a:lnTo>
                <a:lnTo>
                  <a:pt x="79914" y="69532"/>
                </a:lnTo>
                <a:lnTo>
                  <a:pt x="81915" y="67913"/>
                </a:lnTo>
                <a:lnTo>
                  <a:pt x="83820" y="65532"/>
                </a:lnTo>
                <a:lnTo>
                  <a:pt x="85725" y="63246"/>
                </a:lnTo>
                <a:lnTo>
                  <a:pt x="88011" y="59150"/>
                </a:lnTo>
                <a:lnTo>
                  <a:pt x="90773" y="53340"/>
                </a:lnTo>
                <a:lnTo>
                  <a:pt x="100965" y="53340"/>
                </a:lnTo>
                <a:lnTo>
                  <a:pt x="96739" y="71723"/>
                </a:lnTo>
                <a:close/>
              </a:path>
              <a:path w="296545" h="154304">
                <a:moveTo>
                  <a:pt x="90106" y="100584"/>
                </a:moveTo>
                <a:lnTo>
                  <a:pt x="80200" y="100584"/>
                </a:lnTo>
                <a:lnTo>
                  <a:pt x="80200" y="93535"/>
                </a:lnTo>
                <a:lnTo>
                  <a:pt x="80010" y="89058"/>
                </a:lnTo>
                <a:lnTo>
                  <a:pt x="68389" y="82296"/>
                </a:lnTo>
                <a:lnTo>
                  <a:pt x="94309" y="82296"/>
                </a:lnTo>
                <a:lnTo>
                  <a:pt x="90106" y="100584"/>
                </a:lnTo>
                <a:close/>
              </a:path>
              <a:path w="296545" h="154304">
                <a:moveTo>
                  <a:pt x="179260" y="153924"/>
                </a:moveTo>
                <a:lnTo>
                  <a:pt x="140017" y="153924"/>
                </a:lnTo>
                <a:lnTo>
                  <a:pt x="141160" y="147828"/>
                </a:lnTo>
                <a:lnTo>
                  <a:pt x="144018" y="147447"/>
                </a:lnTo>
                <a:lnTo>
                  <a:pt x="146208" y="146780"/>
                </a:lnTo>
                <a:lnTo>
                  <a:pt x="147637" y="145732"/>
                </a:lnTo>
                <a:lnTo>
                  <a:pt x="149066" y="144780"/>
                </a:lnTo>
                <a:lnTo>
                  <a:pt x="150304" y="143446"/>
                </a:lnTo>
                <a:lnTo>
                  <a:pt x="151257" y="141541"/>
                </a:lnTo>
                <a:lnTo>
                  <a:pt x="152209" y="139827"/>
                </a:lnTo>
                <a:lnTo>
                  <a:pt x="153162" y="137636"/>
                </a:lnTo>
                <a:lnTo>
                  <a:pt x="153924" y="134969"/>
                </a:lnTo>
                <a:lnTo>
                  <a:pt x="154781" y="132492"/>
                </a:lnTo>
                <a:lnTo>
                  <a:pt x="156019" y="127444"/>
                </a:lnTo>
                <a:lnTo>
                  <a:pt x="157638" y="120015"/>
                </a:lnTo>
                <a:lnTo>
                  <a:pt x="176688" y="33909"/>
                </a:lnTo>
                <a:lnTo>
                  <a:pt x="177450" y="30765"/>
                </a:lnTo>
                <a:lnTo>
                  <a:pt x="178117" y="27717"/>
                </a:lnTo>
                <a:lnTo>
                  <a:pt x="178498" y="24765"/>
                </a:lnTo>
                <a:lnTo>
                  <a:pt x="178974" y="21907"/>
                </a:lnTo>
                <a:lnTo>
                  <a:pt x="179054" y="20669"/>
                </a:lnTo>
                <a:lnTo>
                  <a:pt x="168211" y="6096"/>
                </a:lnTo>
                <a:lnTo>
                  <a:pt x="169449" y="0"/>
                </a:lnTo>
                <a:lnTo>
                  <a:pt x="205263" y="0"/>
                </a:lnTo>
                <a:lnTo>
                  <a:pt x="212957" y="22860"/>
                </a:lnTo>
                <a:lnTo>
                  <a:pt x="191928" y="22860"/>
                </a:lnTo>
                <a:lnTo>
                  <a:pt x="191404" y="27051"/>
                </a:lnTo>
                <a:lnTo>
                  <a:pt x="183432" y="68462"/>
                </a:lnTo>
                <a:lnTo>
                  <a:pt x="171926" y="120777"/>
                </a:lnTo>
                <a:lnTo>
                  <a:pt x="170402" y="128016"/>
                </a:lnTo>
                <a:lnTo>
                  <a:pt x="169545" y="133826"/>
                </a:lnTo>
                <a:lnTo>
                  <a:pt x="169545" y="141636"/>
                </a:lnTo>
                <a:lnTo>
                  <a:pt x="170402" y="144113"/>
                </a:lnTo>
                <a:lnTo>
                  <a:pt x="172116" y="145446"/>
                </a:lnTo>
                <a:lnTo>
                  <a:pt x="173831" y="146875"/>
                </a:lnTo>
                <a:lnTo>
                  <a:pt x="176593" y="147637"/>
                </a:lnTo>
                <a:lnTo>
                  <a:pt x="180498" y="147828"/>
                </a:lnTo>
                <a:lnTo>
                  <a:pt x="179260" y="153924"/>
                </a:lnTo>
                <a:close/>
              </a:path>
              <a:path w="296545" h="154304">
                <a:moveTo>
                  <a:pt x="259334" y="120015"/>
                </a:moveTo>
                <a:lnTo>
                  <a:pt x="246030" y="120015"/>
                </a:lnTo>
                <a:lnTo>
                  <a:pt x="246697" y="115538"/>
                </a:lnTo>
                <a:lnTo>
                  <a:pt x="248126" y="107918"/>
                </a:lnTo>
                <a:lnTo>
                  <a:pt x="256032" y="69342"/>
                </a:lnTo>
                <a:lnTo>
                  <a:pt x="265652" y="26670"/>
                </a:lnTo>
                <a:lnTo>
                  <a:pt x="266414" y="20669"/>
                </a:lnTo>
                <a:lnTo>
                  <a:pt x="266414" y="12477"/>
                </a:lnTo>
                <a:lnTo>
                  <a:pt x="265557" y="10096"/>
                </a:lnTo>
                <a:lnTo>
                  <a:pt x="262032" y="7334"/>
                </a:lnTo>
                <a:lnTo>
                  <a:pt x="259175" y="6477"/>
                </a:lnTo>
                <a:lnTo>
                  <a:pt x="255365" y="6096"/>
                </a:lnTo>
                <a:lnTo>
                  <a:pt x="256603" y="0"/>
                </a:lnTo>
                <a:lnTo>
                  <a:pt x="295941" y="0"/>
                </a:lnTo>
                <a:lnTo>
                  <a:pt x="294703" y="6096"/>
                </a:lnTo>
                <a:lnTo>
                  <a:pt x="291846" y="6858"/>
                </a:lnTo>
                <a:lnTo>
                  <a:pt x="289845" y="7524"/>
                </a:lnTo>
                <a:lnTo>
                  <a:pt x="278320" y="34099"/>
                </a:lnTo>
                <a:lnTo>
                  <a:pt x="259334" y="120015"/>
                </a:lnTo>
                <a:close/>
              </a:path>
              <a:path w="296545" h="154304">
                <a:moveTo>
                  <a:pt x="251841" y="153924"/>
                </a:moveTo>
                <a:lnTo>
                  <a:pt x="203834" y="57435"/>
                </a:lnTo>
                <a:lnTo>
                  <a:pt x="193357" y="22860"/>
                </a:lnTo>
                <a:lnTo>
                  <a:pt x="212957" y="22860"/>
                </a:lnTo>
                <a:lnTo>
                  <a:pt x="237980" y="97250"/>
                </a:lnTo>
                <a:lnTo>
                  <a:pt x="240625" y="105584"/>
                </a:lnTo>
                <a:lnTo>
                  <a:pt x="242896" y="113192"/>
                </a:lnTo>
                <a:lnTo>
                  <a:pt x="244792" y="120015"/>
                </a:lnTo>
                <a:lnTo>
                  <a:pt x="259334" y="120015"/>
                </a:lnTo>
                <a:lnTo>
                  <a:pt x="251841" y="153924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7864" y="4279391"/>
            <a:ext cx="876300" cy="15240"/>
          </a:xfrm>
          <a:custGeom>
            <a:avLst/>
            <a:gdLst/>
            <a:ahLst/>
            <a:cxnLst/>
            <a:rect l="l" t="t" r="r" b="b"/>
            <a:pathLst>
              <a:path w="876300" h="15239">
                <a:moveTo>
                  <a:pt x="876300" y="15240"/>
                </a:moveTo>
                <a:lnTo>
                  <a:pt x="0" y="15240"/>
                </a:lnTo>
                <a:lnTo>
                  <a:pt x="0" y="0"/>
                </a:lnTo>
                <a:lnTo>
                  <a:pt x="876300" y="0"/>
                </a:lnTo>
                <a:lnTo>
                  <a:pt x="876300" y="1524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8695" y="4490937"/>
            <a:ext cx="8157845" cy="13214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615"/>
              </a:spcBef>
              <a:buClr>
                <a:srgbClr val="E48311"/>
              </a:buClr>
              <a:buFont typeface="Wingdings"/>
              <a:buChar char=""/>
              <a:tabLst>
                <a:tab pos="221615" algn="l"/>
              </a:tabLst>
            </a:pP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Recall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 high</a:t>
            </a:r>
            <a:r>
              <a:rPr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Negative is</a:t>
            </a:r>
            <a:r>
              <a:rPr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low.</a:t>
            </a:r>
            <a:endParaRPr sz="1800">
              <a:latin typeface="Times New Roman"/>
              <a:cs typeface="Times New Roman"/>
            </a:endParaRPr>
          </a:p>
          <a:p>
            <a:pPr marL="163195" marR="5080" indent="-151130">
              <a:lnSpc>
                <a:spcPct val="101099"/>
              </a:lnSpc>
              <a:spcBef>
                <a:spcPts val="490"/>
              </a:spcBef>
              <a:buClr>
                <a:srgbClr val="E48311"/>
              </a:buClr>
              <a:buFont typeface="Wingdings"/>
              <a:buChar char=""/>
              <a:tabLst>
                <a:tab pos="21717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Therefore,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recall</a:t>
            </a:r>
            <a:r>
              <a:rPr sz="1800" spc="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must</a:t>
            </a:r>
            <a:r>
              <a:rPr sz="18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be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used</a:t>
            </a:r>
            <a:r>
              <a:rPr sz="18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when</a:t>
            </a:r>
            <a:r>
              <a:rPr sz="18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F3F3F"/>
                </a:solidFill>
                <a:latin typeface="Times New Roman"/>
                <a:cs typeface="Times New Roman"/>
              </a:rPr>
              <a:t>we</a:t>
            </a:r>
            <a:r>
              <a:rPr sz="18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want</a:t>
            </a:r>
            <a:r>
              <a:rPr sz="18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8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minimize</a:t>
            </a:r>
            <a:r>
              <a:rPr sz="18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False</a:t>
            </a:r>
            <a:r>
              <a:rPr sz="1800" spc="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Negative</a:t>
            </a:r>
            <a:r>
              <a:rPr sz="18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error</a:t>
            </a:r>
            <a:r>
              <a:rPr sz="18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(such </a:t>
            </a:r>
            <a:r>
              <a:rPr sz="1800" spc="-43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medical</a:t>
            </a:r>
            <a:r>
              <a:rPr sz="18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F3F3F"/>
                </a:solidFill>
                <a:latin typeface="Times New Roman"/>
                <a:cs typeface="Times New Roman"/>
              </a:rPr>
              <a:t>diagnosis</a:t>
            </a:r>
            <a:r>
              <a:rPr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F3F3F"/>
                </a:solidFill>
                <a:latin typeface="Times New Roman"/>
                <a:cs typeface="Times New Roman"/>
              </a:rPr>
              <a:t>applications).</a:t>
            </a:r>
            <a:endParaRPr sz="18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505"/>
              </a:spcBef>
              <a:buClr>
                <a:srgbClr val="E48311"/>
              </a:buClr>
              <a:buFont typeface="Wingdings"/>
              <a:buChar char=""/>
              <a:tabLst>
                <a:tab pos="163830" algn="l"/>
              </a:tabLst>
            </a:pP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Recall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80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also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called</a:t>
            </a:r>
            <a:r>
              <a:rPr sz="18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sensitivity/</a:t>
            </a:r>
            <a:r>
              <a:rPr sz="180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hit</a:t>
            </a:r>
            <a:r>
              <a:rPr sz="180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rate/</a:t>
            </a:r>
            <a:r>
              <a:rPr sz="1800" b="1" spc="-30" dirty="0">
                <a:solidFill>
                  <a:srgbClr val="3F3F3F"/>
                </a:solidFill>
                <a:latin typeface="Times New Roman"/>
                <a:cs typeface="Times New Roman"/>
              </a:rPr>
              <a:t> True</a:t>
            </a:r>
            <a:r>
              <a:rPr sz="1800" b="1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Positive</a:t>
            </a:r>
            <a:r>
              <a:rPr sz="1800" b="1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Rate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1584</Words>
  <Application>Microsoft Office PowerPoint</Application>
  <PresentationFormat>Custom</PresentationFormat>
  <Paragraphs>175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Classification Evaluation  Metrics</vt:lpstr>
      <vt:lpstr>Evaluation Metrics-Classification</vt:lpstr>
      <vt:lpstr>Confusion Matrix</vt:lpstr>
      <vt:lpstr>Confusion Matrix Contd….</vt:lpstr>
      <vt:lpstr>Which error (Type I/Type II) is important?</vt:lpstr>
      <vt:lpstr>Accuracy</vt:lpstr>
      <vt:lpstr>Misclassification Rate</vt:lpstr>
      <vt:lpstr>Precision</vt:lpstr>
      <vt:lpstr>Recall</vt:lpstr>
      <vt:lpstr>F-β Score</vt:lpstr>
      <vt:lpstr>F1-Score</vt:lpstr>
      <vt:lpstr>Macro &amp; Weighted Precision</vt:lpstr>
      <vt:lpstr>Macro &amp; Weighted Recall</vt:lpstr>
      <vt:lpstr>Macro &amp; Weighted F1-Score</vt:lpstr>
      <vt:lpstr>Numerical Example</vt:lpstr>
      <vt:lpstr>Numerical Example-Solution</vt:lpstr>
      <vt:lpstr>Numerical Example-Solution</vt:lpstr>
      <vt:lpstr>Sensitivity and Specificity</vt:lpstr>
      <vt:lpstr>ROC Curve</vt:lpstr>
      <vt:lpstr>ROC Curve (Contd…)</vt:lpstr>
      <vt:lpstr>ROC Curve (Contd…)</vt:lpstr>
      <vt:lpstr>ROC Curve (Contd…)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Classification Evaluation Metrics</dc:title>
  <dc:creator>jasme</dc:creator>
  <cp:lastModifiedBy>Raman Singh</cp:lastModifiedBy>
  <cp:revision>1</cp:revision>
  <dcterms:created xsi:type="dcterms:W3CDTF">2021-09-05T06:13:30Z</dcterms:created>
  <dcterms:modified xsi:type="dcterms:W3CDTF">2021-09-05T06:14:13Z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2021-04-24T00:00:00Z</vt:filetime>
  </property>
  <property fmtid="{D5CDD505-2E9C-101B-9397-08002B2CF9AE}" pid="3" name="LastSaved">
    <vt:filetime>2021-09-05T00:00:00Z</vt:filetime>
  </property>
</Properties>
</file>