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02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22T06:19:22.9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1" timeString="2021-09-22T06:20:39.507"/>
    </inkml:context>
  </inkml:definitions>
  <inkml:trace contextRef="#ctx0" brushRef="#br0">14001 9277,'28'0,"0"0,0 0,0 0,0 0,0 0,1 0,27 0,-28 0,28 0,-28 0,0 0,0 0,1 0,27 0,-28 0,28 0,-28 0,28 0,-27 0</inkml:trace>
  <inkml:trace contextRef="#ctx0" brushRef="#br0" timeOffset="1760.0115">13804 10683,'0'0,"28"0,0 0,0 0,0-29,0 29,1 0,-1 0,0 0,0 0,0 0,0 0,28 0,-27 0,-1 0,28 0,0 0,-28 0,0 0,29 0,-29 0,28 0,-28 0,0 0,0 0,0 0,0 0,1 0</inkml:trace>
  <inkml:trace contextRef="#ctx1" brushRef="#br0">12214 9315 616,'0'0'223,"0"0"-41,0 0 20,0 0-33,0 0 13,0 0-67,0 0 13,0 0-21,0 0-14,0 0 4,0 0-13,0 0-9,0 0-12,0 0-1,0 0-6,0 0-15,0 0 26,0 0-37,-16 2 9,16-2-6,0 0 21,0 0 10,0 0 25,0 0 14,0 0 7,0 0 15,0 0 16,0 0-10,0 0 9,0 0 1,0 0 15,0 0-30,0 0 20,0 0-23,0 0 15,0 0-31,0 0-4,0 0-14,0 0 6,0 0 0,0 0 51,0 0-64,0 0-11,-4 13 24,4-13-8,0 0 3,-7 14 22,7-14-27,-3 14-27,3-3 17,-4 0-4,3 0-26,-4 4 8,4 0-15,0-1-2,-3 2 5,3-2 0,-2 2-16,3 1 16,-3-1-20,3-2 20,-1 3-23,0-1 5,1-2-3,-2 0-2,-1 0-5,1-1 13,2-2-19,0-11-2,-4 23-25,2-18-13,2-5-54,-6 17-49,6-17-174,-7 7-163,7-7-318,-14 7 48,14-7 73,0 0 86,0 0 72,-25-12 64,25 12 8,-11-15 12,10 7 101,1 8-16</inkml:trace>
  <inkml:trace contextRef="#ctx1" brushRef="#br0" timeOffset="620.4001">12195 9279 970,'16'-12'414,"-7"8"-20,1-2-56,-1-1-20,1 3-24,1-2-5,-1 0-38,3 1-20,-1 1-34,0-3-8,-1 4-12,0-2 2,2 2-33,-13 3-11,21-10-14,-11 7 22,-10 3-35,18-3-21,-7 0 7,-11 3 24,14-4-41,-14 4-8,15-1-8,-15 1 1,0 0 2,15 5 2,-15-5-22,6 11-1,-6-11 6,3 13-21,-3-13 21,-1 14-26,1-14 4,-7 20 0,0-11-3,3 1 5,-5 1-29,2-1-5,-1 1 31,-2-2-6,0 0-4,2-1-9,-3 0-9,0 0 12,0-3 3,-1 1 25,2-2-53,10-4 15,-18 9 5,11-5 0,7-4 16,-11 5-14,11-5 14,0 0-4,-16 7-6,16-7 7,0 0 7,-11 6-4,11-6 5,0 0-11,0 0-15,-10 6 31,10-6-16,0 0 18,0 0-12,0 14 25,0-14-31,0 0-10,6 19 29,-6-19-22,5 14-4,1-5 23,-6 0 5,8 3 10,-3-2 10,2 1-20,0 2-3,3-1 8,0 5-10,-1-6-13,0 5 20,-1-3-35,3 1 22,0-4-22,-1 2-39,1-1-31,-3-2-130,4 4-225,-5-7-436,2-1 60,-9-5 94,13 8 46,-13-8 74,0 0 78,16-4 32,-16 4 8,0 0 108,13-14 5,-8 7 2</inkml:trace>
  <inkml:trace contextRef="#ctx1" brushRef="#br0" timeOffset="1444.6535">12615 9362 1072,'0'0'430,"0"0"-36,0 0-28,0 0-46,0 0-31,0 0-4,-18-1-17,18 1-12,0 0-20,0 0-34,-15 5-2,15-5-24,0 0 3,-16 6-22,16-6-14,-14 9 5,9-3 6,5-6-23,-15 12-26,8-3 7,-2-1 1,5 0-26,-3 1 0,1 1-5,6-10 2,-8 19-35,4-9-3,1-1 23,3-9-20,-3 19 2,3-19 21,3 18-49,-3-18 0,5 16 7,-2-9-19,-3-7 6,9 14-9,-5-8 0,-4-6-8,10 9 2,-10-9 19,11 8-24,-11-8-2,13 2 5,-13-2 8,0 0-34,21-2 26,-21 2-23,0 0 18,19-8 0,-19 8 31,7-9-21,-7 9-18,10-8 18,-10 8 16,6-12-9,-6 12 4,6-10 4,-6 10 11,0 0 2,7-12-7,-7 12 17,0 0-17,5-10-6,-5 10-2,0 0-15,4-8 2,-4 8 13,0 0-13,0 0 10,0 0-10,7-8 6,-7 8 17,0 0-26,0 0 21,0 0-7,0 0-1,0 0-2,0 0 5,0 0 0,0 0 7,0 0-4,8 27 2,-8-27-8,2 11-5,-2-11 1,2 16 7,-2-16-6,2 14-9,-2-14 5,4 14-19,-4-14 9,1 14 4,-1-14 27,2 15-55,-2-15 11,5 13 25,-5-13-23,2 10-20,-2-10-16,5 13-20,-5-13-13,4 6-25,-4-6-52,4 9-118,-4-9-278,0 0-290,11 8 88,-11-8 89,0 0 38,0 0 62,0 0 74,0 0 41,23-17 66,-16 12 1,-7 5 43</inkml:trace>
  <inkml:trace contextRef="#ctx1" brushRef="#br0" timeOffset="1772.4258">12834 9487 1315,'0'0'494,"0"0"-48,0 0-50,0 0-14,0 0-60,0 0-48,0 0 5,0 0-28,0 0-13,0 0-26,0 0-14,16 16-32,-16-16 5,0 0-17,3 17-13,-3-17-13,1 11-21,-1-11 6,1 14-31,-1-14-18,2 13 15,-2-13-7,0 13-31,0-13-31,0 12-43,0-12-53,0 0-107,3 16-204,-3-16-368,0 0 28,0 0 86,-3 12 4,3-12 119,0 0 37,0 0 81,0 0 9,0 0 24,0 0 101</inkml:trace>
  <inkml:trace contextRef="#ctx1" brushRef="#br0" timeOffset="2012.2863">12886 9364 1113,'0'0'463,"0"-16"-51,0 16 0,0 0-51,0 0-25,0 0-47,0 0-15,2-14-8,-2 14-53,0 0-32,0 0-32,0 0-57,0 0-10,0 0-54,0 0-72,0 0-114,0 0-213,-4-15-244,4 15-45,0 0 115,0 0 43,0 0 41,0 0 41,-3-13 26,3 13 82</inkml:trace>
  <inkml:trace contextRef="#ctx1" brushRef="#br0" timeOffset="2472.2643">12993 9439 1246,'5'8'425,"-5"-8"-21,6 13-55,-6-13-24,3 16-26,0-8 1,-3-8-47,0 17-41,0-17-2,-3 18-23,3-18-28,-2 17-11,2-17-12,-1 17-16,1-17-10,-2 13-17,2-13-24,-4 14 36,4-14-11,0 0-22,0 14-3,0-14 3,0 0 5,0 0-6,0 0-9,0 0-24,0 0 31,0 0-18,0 0 24,26-23-9,-26 23 11,12-15 5,-9 10-10,-3 5-9,12-12 9,-7 6 2,-5 6 1,10-11-19,-10 11 0,7-8 6,-7 8-14,7-5-12,-7 5 3,0 0-4,0 0-14,18 0 30,-18 0-13,0 0-15,21 5 11,-21-5-14,13 6 1,-5 0-14,1-1 22,-9-5-14,14 8-2,-8-2-21,-6-6 5,11 8-20,-11-8-28,11 8-33,-11-8-21,8 5-49,-8-5-168,9 8-239,-9-8-278,9 6 71,-9-6 74,0 0 121,0 0 12,0 0 39,0 0 79,0 0-15,14 0 117,-14 0-17</inkml:trace>
  <inkml:trace contextRef="#ctx1" brushRef="#br0" timeOffset="2968.3564">13274 9473 1274,'0'0'435,"0"0"-17,0 0-37,0 0-41,0 0-27,0 0-24,0 0-33,0 0-26,0 0 1,0 0-14,0 0-43,0 0-53,0 0-16,0 0-6,15 29-17,-15-29-5,0 0-13,11 4-15,-11-4-6,0 0 24,13 0 15,-13 0 5,0 0 20,0 0-15,13-11 16,-13 11 5,0 0-21,8-14-5,-8 14 18,7-8-18,-7 8 2,0 0-17,5-9 23,-5 9-26,0 0-8,0 0-5,8-8-17,-8 8 7,0 0 3,0 0-8,0 0-11,3 33 1,-3-19-16,0 3 6,0 4-6,-4 4 16,0 3-18,1 3 2,0-1-5,-3 1-7,0 0 5,-1-4-1,-4 6-12,0-4 3,0-5-4,1 0 1,-3-5 16,2-2-22,3-2 11,-4-2 13,0-4 2,0-3 11,2-2-8,10-4-23,-19 0 20,19 0 1,-15-13-4,11 4 37,0-3-23,4 12-11,0-26 8,2 13-8,0 1 11,0-1-8,4 0-18,1 3-5,0-4-23,2 1-21,3 2-74,0 6-182,5-4-626,0-2 78,-2 2 93,5 0 74,-2 0 77,0 0 15,1 2 100,-3-1-10,4-1 112,-2 0 6,-2 1 27</inkml:trace>
  <inkml:trace contextRef="#ctx1" brushRef="#br0" timeOffset="4280.3228">12184 10570 1223,'-12'-11'404,"12"11"-30,0 0-33,-20-3-29,20 3-8,-21 1-22,21-1-5,-24 3-16,11-1-21,1 3-32,1-1-6,-2 0-28,0 0 23,2 0-18,0 2-15,2-1-28,-1 1-34,4 3 36,6-9-12,-8 18-29,7-9 0,1-9-23,4 24 6,0-13-12,1 3-3,3 3 19,-2-1-27,3 1-16,0 1 0,0-1 7,-3 0-2,0 2-10,-2-1-10,-1-1-3,-2-3-34,-1 3 37,-1-3-5,-1 0-14,-2 2 3,-3-3-2,-3-2 25,3 2-15,-4-2 5,-2-4-5,-1 0-2,1-1-6,-1-3 15,-2 0-12,0-3 0,16 0-8,-27-4 5,13 2 13,0-2-7,1 0-8,1-3-14,2 2 14,10 5 7,-18-13-17,11 6 4,7 7-32,-10-11-9,10 11-27,-10-12-47,10 12-79,-1-10-153,1 10-219,0 0-239,0 0 50,12-20 75,-6 13 61,-6 7 102,15-7 16,-6 2 80,-9 5 32,21-9 36,-10 7 42</inkml:trace>
  <inkml:trace contextRef="#ctx1" brushRef="#br0" timeOffset="4756.334">12134 10858 1302,'0'0'469,"0"0"-34,0 0-49,0 0-20,0 0-28,0 0-18,0 0-28,12 10-28,-12-10-8,0 0-31,2 15-23,-2-15-43,4 14 15,-2-6-26,-2-8-7,5 16-38,-2-8 2,3 1-36,-6-9 7,14 13-42,-9-7 2,4 1-21,-9-7-30,18 9 9,-11-6-1,-7-3 20,20 2-13,-20-2-11,19-1 9,-19 1 9,13-4 5,-13 4 25,13-6-9,-13 6 34,10-10 4,-10 10 6,8-8-8,-8 8 8,7-6 15,-7 6-5,0 0 20,11-9-23,-11 9-7,0 0 18,7-8 2,-7 8-39,0 0-17,0 0 21,0 0-4,10-7-9,-10 7-13,0 0 17,0 0-27,0 0 2,0 0 0,0 0 5,0 0-10,18 19-8,-18-19 5,6 10-2,-6-10-8,9 14-20,-6-8-44,2 2 3,-5-8-29,9 11-73,-6-3-45,5 3-178,-8-11-505,9 12 52,-9-12 61,9 7 95,-9-7 66,8 6 67,-8-6 38,0 0 54,17 0 71,-17 0 34,0 0 5</inkml:trace>
  <inkml:trace contextRef="#ctx1" brushRef="#br0" timeOffset="5212.4607">12543 10884 1476,'0'0'523,"0"0"-68,0 0-14,0 0-37,0 0-12,0 0-70,0 0-2,0 0-51,0 0-18,0 0-26,0 0-8,0 0-27,13 35-34,-13-35 0,4 15-66,-3-6 24,-1-9-13,2 14 6,-2-14-30,5 16-5,-5-16-16,0 9 11,0-9-21,0 0 5,5 12 15,-5-12 11,0 0-18,0 0-26,0 0 36,0 0 21,0 0-21,0 0-10,0 0 13,21-21-1,-21 21 6,6-10 3,-6 10 30,5-10-16,-5 10 1,8-10-5,-8 10-6,5-10-7,-5 10 0,0 0-11,9-9 8,-9 9-50,9-7-24,-9 7 0,12-4 0,-12 4 0,0 0 0,16 0 0,-16 0 0,0 0 0,19 8 0,-19-8 0,13 9 0,-9-4 0,-4-5 0,9 13 0,-9-13 0,5 14 0,-5-14 0,5 11 0,-5-11-103,2 12-40,-2-12-111,4 11-181,-4-11-527,0 0 45,0 0 142,1 13 40,-1-13 65,0 0 78,0 0 62,0 0 52,0 0 37,0 0 29,0 0 69,0 0 31</inkml:trace>
  <inkml:trace contextRef="#ctx1" brushRef="#br0" timeOffset="5607.3585">12795 10893 1338,'0'0'522,"5"-9"-53,-5 9-42,0 0-50,0 0-32,0 0-48,0 0-5,0 0-49,0 0-13,0 0-33,12 26-15,-12-26-5,1 11-34,-1-11-23,0 0-12,3 17-16,-3-17-20,0 0 17,3 13-35,-3-13 26,0 0-22,3 8 1,-3-8-20,0 0 4,0 0 3,0 0-2,0 0 2,0 0 5,0 0-5,21-19 0,-21 19 3,10-10-18,-10 10 30,4-9-5,-4 9 21,10-11-13,-10 11-18,7-9 16,-7 9-4,0 0-9,7-8 0,-7 8 15,0 0-46,9-7-3,-9 7 11,0 0 7,0 0 5,18 0-12,-18 0-8,0 0-13,16 10 10,-16-10 16,12 9-26,-5-1-18,-1 0-20,-6-8-11,12 12-60,-7-5-12,0 1-91,3 1-223,-8-9-448,11 12 87,-8-8 56,-3-4 83,11 7 32,-11-7 106,0 0 10,0 0 58,16 0 47,-16 0 69,0 0 15</inkml:trace>
  <inkml:trace contextRef="#ctx1" brushRef="#br0" timeOffset="6064.7404">13072 10909 1587,'0'0'476,"0"0"-59,0 0-41,0 0-12,6-10-34,-6 10-13,0 0-38,0 0-48,0 0-19,0 0-30,0 0-18,0 0-16,0 0-71,0 0-39,27 6-28,-27-6-12,0 0-16,24 0 0,-24 0-2,19 0 17,-19 0 31,17-4 31,-7 2 18,-10 2 38,14-7 21,-4 3-6,-10 4 8,11-16 8,-4 10 3,-7 6-1,10-11 1,-10 11-11,5-7-5,-5 7-2,6-9-29,-6 9 13,0 0-15,0 0-36,0 0 8,0 0-13,0 0-3,0 0-13,7 38 14,-2-16-27,-5 5 27,2 4-29,0 8-8,-1 3 3,0-1-7,-1 1-19,-1-1 11,-2-1-16,1-3 11,-5-1-24,1-7 24,-1-3-8,-2-2 15,-2-4-20,4-2 5,-5-3-1,2-3 14,-4-5-39,4-2 52,10-5-16,-19 0 31,19 0-16,-17-12 3,12 2 0,2-5 29,3-1-27,1-6-9,4-4-11,4 0-3,4-5-15,3 0-33,3 3 5,1 0-56,5 2-110,-2 3-515,5 0-240,0 0 122,2 3 77,-3 1 80,-6 1 79,-2 2 20,-2-1 52,1 1 68,-2-1 22,-4 3 81,0 0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124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6027" y="2491739"/>
            <a:ext cx="8221980" cy="0"/>
          </a:xfrm>
          <a:custGeom>
            <a:avLst/>
            <a:gdLst/>
            <a:ahLst/>
            <a:cxnLst/>
            <a:rect l="l" t="t" r="r" b="b"/>
            <a:pathLst>
              <a:path w="8221980">
                <a:moveTo>
                  <a:pt x="0" y="0"/>
                </a:moveTo>
                <a:lnTo>
                  <a:pt x="8221979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2199" y="1804002"/>
            <a:ext cx="8214000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108" y="2570447"/>
            <a:ext cx="8375650" cy="3295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124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0809" y="1806949"/>
            <a:ext cx="711263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5" dirty="0">
                <a:solidFill>
                  <a:srgbClr val="262626"/>
                </a:solidFill>
              </a:rPr>
              <a:t>Naïve</a:t>
            </a:r>
            <a:r>
              <a:rPr sz="6600" spc="-170" dirty="0">
                <a:solidFill>
                  <a:srgbClr val="262626"/>
                </a:solidFill>
              </a:rPr>
              <a:t> </a:t>
            </a:r>
            <a:r>
              <a:rPr sz="6600" spc="-120" dirty="0">
                <a:solidFill>
                  <a:srgbClr val="262626"/>
                </a:solidFill>
              </a:rPr>
              <a:t>Bayes </a:t>
            </a:r>
            <a:r>
              <a:rPr sz="6600" spc="-75" dirty="0">
                <a:solidFill>
                  <a:srgbClr val="262626"/>
                </a:solidFill>
              </a:rPr>
              <a:t>Classifier</a:t>
            </a:r>
            <a:endParaRPr sz="6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693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90" dirty="0"/>
              <a:t> </a:t>
            </a:r>
            <a:r>
              <a:rPr spc="-55" dirty="0"/>
              <a:t>1-Solution</a:t>
            </a:r>
            <a:r>
              <a:rPr spc="-110" dirty="0"/>
              <a:t> </a:t>
            </a:r>
            <a:r>
              <a:rPr spc="-65" dirty="0"/>
              <a:t>(Contd….)</a:t>
            </a:r>
          </a:p>
        </p:txBody>
      </p:sp>
      <p:sp>
        <p:nvSpPr>
          <p:cNvPr id="3" name="object 3"/>
          <p:cNvSpPr/>
          <p:nvPr/>
        </p:nvSpPr>
        <p:spPr>
          <a:xfrm>
            <a:off x="1258824" y="3323844"/>
            <a:ext cx="344805" cy="144780"/>
          </a:xfrm>
          <a:custGeom>
            <a:avLst/>
            <a:gdLst/>
            <a:ahLst/>
            <a:cxnLst/>
            <a:rect l="l" t="t" r="r" b="b"/>
            <a:pathLst>
              <a:path w="344805" h="144779">
                <a:moveTo>
                  <a:pt x="298704" y="144780"/>
                </a:moveTo>
                <a:lnTo>
                  <a:pt x="297180" y="138684"/>
                </a:lnTo>
                <a:lnTo>
                  <a:pt x="304871" y="135540"/>
                </a:lnTo>
                <a:lnTo>
                  <a:pt x="311848" y="130683"/>
                </a:lnTo>
                <a:lnTo>
                  <a:pt x="329184" y="96012"/>
                </a:lnTo>
                <a:lnTo>
                  <a:pt x="330708" y="71628"/>
                </a:lnTo>
                <a:lnTo>
                  <a:pt x="330374" y="59388"/>
                </a:lnTo>
                <a:lnTo>
                  <a:pt x="317944" y="20669"/>
                </a:lnTo>
                <a:lnTo>
                  <a:pt x="295656" y="6096"/>
                </a:lnTo>
                <a:lnTo>
                  <a:pt x="298704" y="0"/>
                </a:lnTo>
                <a:lnTo>
                  <a:pt x="332232" y="24384"/>
                </a:lnTo>
                <a:lnTo>
                  <a:pt x="344424" y="71628"/>
                </a:lnTo>
                <a:lnTo>
                  <a:pt x="343804" y="85653"/>
                </a:lnTo>
                <a:lnTo>
                  <a:pt x="325921" y="128277"/>
                </a:lnTo>
                <a:lnTo>
                  <a:pt x="309300" y="141374"/>
                </a:lnTo>
                <a:lnTo>
                  <a:pt x="298704" y="144780"/>
                </a:lnTo>
                <a:close/>
              </a:path>
              <a:path w="344805" h="144779">
                <a:moveTo>
                  <a:pt x="45720" y="144780"/>
                </a:moveTo>
                <a:lnTo>
                  <a:pt x="10668" y="118872"/>
                </a:lnTo>
                <a:lnTo>
                  <a:pt x="0" y="71628"/>
                </a:lnTo>
                <a:lnTo>
                  <a:pt x="595" y="58459"/>
                </a:lnTo>
                <a:lnTo>
                  <a:pt x="17859" y="15859"/>
                </a:lnTo>
                <a:lnTo>
                  <a:pt x="45720" y="0"/>
                </a:lnTo>
                <a:lnTo>
                  <a:pt x="47244" y="6096"/>
                </a:lnTo>
                <a:lnTo>
                  <a:pt x="38909" y="9239"/>
                </a:lnTo>
                <a:lnTo>
                  <a:pt x="32004" y="14097"/>
                </a:lnTo>
                <a:lnTo>
                  <a:pt x="14478" y="48006"/>
                </a:lnTo>
                <a:lnTo>
                  <a:pt x="12192" y="71628"/>
                </a:lnTo>
                <a:lnTo>
                  <a:pt x="12763" y="84534"/>
                </a:lnTo>
                <a:lnTo>
                  <a:pt x="26241" y="124110"/>
                </a:lnTo>
                <a:lnTo>
                  <a:pt x="47244" y="138684"/>
                </a:lnTo>
                <a:lnTo>
                  <a:pt x="45720" y="1447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3324" y="2547609"/>
            <a:ext cx="7660005" cy="9378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6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Example:</a:t>
            </a:r>
            <a:r>
              <a:rPr sz="16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Outlook=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Rainy,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Temperature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=Cool,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Humidity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=High,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Windy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=True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300" spc="55" dirty="0">
                <a:solidFill>
                  <a:srgbClr val="3F3F3F"/>
                </a:solidFill>
                <a:latin typeface="Cambria Math"/>
                <a:cs typeface="Cambria Math"/>
              </a:rPr>
              <a:t>𝑃(𝑝𝑙𝑎𝑦</a:t>
            </a:r>
            <a:r>
              <a:rPr sz="1425" spc="82" baseline="-14619" dirty="0">
                <a:solidFill>
                  <a:srgbClr val="3F3F3F"/>
                </a:solidFill>
                <a:latin typeface="Cambria Math"/>
                <a:cs typeface="Cambria Math"/>
              </a:rPr>
              <a:t>golf</a:t>
            </a:r>
            <a:r>
              <a:rPr sz="1425" spc="375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𝑦𝑒𝑠|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Outlook=Rainy,</a:t>
            </a:r>
            <a:r>
              <a:rPr sz="13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Temperature=Cool,</a:t>
            </a:r>
            <a:r>
              <a:rPr sz="13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Humidity=High,</a:t>
            </a:r>
            <a:r>
              <a:rPr sz="13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Windy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=True)</a:t>
            </a:r>
            <a:endParaRPr sz="13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145"/>
              </a:spcBef>
            </a:pP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200" spc="2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𝑦𝑒𝑠</a:t>
            </a:r>
            <a:r>
              <a:rPr sz="1200" spc="2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𝑃(</a:t>
            </a:r>
            <a:r>
              <a:rPr sz="1200" spc="15" dirty="0">
                <a:solidFill>
                  <a:srgbClr val="3F3F3F"/>
                </a:solidFill>
                <a:latin typeface="Times New Roman"/>
                <a:cs typeface="Times New Roman"/>
              </a:rPr>
              <a:t>Outlook=Rainy|yes)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𝑃(Temperature=Cool</a:t>
            </a:r>
            <a:r>
              <a:rPr sz="1200" spc="15" dirty="0">
                <a:solidFill>
                  <a:srgbClr val="3F3F3F"/>
                </a:solidFill>
                <a:latin typeface="Times New Roman"/>
                <a:cs typeface="Times New Roman"/>
              </a:rPr>
              <a:t>|yes)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𝑃(Humidity=High</a:t>
            </a:r>
            <a:r>
              <a:rPr sz="1200" spc="15" dirty="0">
                <a:solidFill>
                  <a:srgbClr val="3F3F3F"/>
                </a:solidFill>
                <a:latin typeface="Times New Roman"/>
                <a:cs typeface="Times New Roman"/>
              </a:rPr>
              <a:t>|yes)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𝑃(Windy=True</a:t>
            </a:r>
            <a:r>
              <a:rPr sz="1200" spc="15" dirty="0">
                <a:solidFill>
                  <a:srgbClr val="3F3F3F"/>
                </a:solidFill>
                <a:latin typeface="Times New Roman"/>
                <a:cs typeface="Times New Roman"/>
              </a:rPr>
              <a:t>|yes)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6339" y="3782567"/>
            <a:ext cx="178435" cy="13970"/>
          </a:xfrm>
          <a:custGeom>
            <a:avLst/>
            <a:gdLst/>
            <a:ahLst/>
            <a:cxnLst/>
            <a:rect l="l" t="t" r="r" b="b"/>
            <a:pathLst>
              <a:path w="178434" h="13970">
                <a:moveTo>
                  <a:pt x="178308" y="13716"/>
                </a:moveTo>
                <a:lnTo>
                  <a:pt x="0" y="13716"/>
                </a:lnTo>
                <a:lnTo>
                  <a:pt x="0" y="0"/>
                </a:lnTo>
                <a:lnTo>
                  <a:pt x="178308" y="0"/>
                </a:lnTo>
                <a:lnTo>
                  <a:pt x="17830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6963" y="3782567"/>
            <a:ext cx="88900" cy="13970"/>
          </a:xfrm>
          <a:custGeom>
            <a:avLst/>
            <a:gdLst/>
            <a:ahLst/>
            <a:cxnLst/>
            <a:rect l="l" t="t" r="r" b="b"/>
            <a:pathLst>
              <a:path w="88900" h="13970">
                <a:moveTo>
                  <a:pt x="88391" y="13716"/>
                </a:moveTo>
                <a:lnTo>
                  <a:pt x="0" y="13716"/>
                </a:lnTo>
                <a:lnTo>
                  <a:pt x="0" y="0"/>
                </a:lnTo>
                <a:lnTo>
                  <a:pt x="88391" y="0"/>
                </a:lnTo>
                <a:lnTo>
                  <a:pt x="883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7672" y="3782567"/>
            <a:ext cx="88900" cy="13970"/>
          </a:xfrm>
          <a:custGeom>
            <a:avLst/>
            <a:gdLst/>
            <a:ahLst/>
            <a:cxnLst/>
            <a:rect l="l" t="t" r="r" b="b"/>
            <a:pathLst>
              <a:path w="88900" h="13970">
                <a:moveTo>
                  <a:pt x="88391" y="13716"/>
                </a:moveTo>
                <a:lnTo>
                  <a:pt x="0" y="13716"/>
                </a:lnTo>
                <a:lnTo>
                  <a:pt x="0" y="0"/>
                </a:lnTo>
                <a:lnTo>
                  <a:pt x="88391" y="0"/>
                </a:lnTo>
                <a:lnTo>
                  <a:pt x="883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9904" y="3782567"/>
            <a:ext cx="88900" cy="13970"/>
          </a:xfrm>
          <a:custGeom>
            <a:avLst/>
            <a:gdLst/>
            <a:ahLst/>
            <a:cxnLst/>
            <a:rect l="l" t="t" r="r" b="b"/>
            <a:pathLst>
              <a:path w="88900" h="13970">
                <a:moveTo>
                  <a:pt x="88391" y="13716"/>
                </a:moveTo>
                <a:lnTo>
                  <a:pt x="0" y="13716"/>
                </a:lnTo>
                <a:lnTo>
                  <a:pt x="0" y="0"/>
                </a:lnTo>
                <a:lnTo>
                  <a:pt x="88391" y="0"/>
                </a:lnTo>
                <a:lnTo>
                  <a:pt x="883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0611" y="3782567"/>
            <a:ext cx="88900" cy="13970"/>
          </a:xfrm>
          <a:custGeom>
            <a:avLst/>
            <a:gdLst/>
            <a:ahLst/>
            <a:cxnLst/>
            <a:rect l="l" t="t" r="r" b="b"/>
            <a:pathLst>
              <a:path w="88900" h="13970">
                <a:moveTo>
                  <a:pt x="88391" y="13716"/>
                </a:moveTo>
                <a:lnTo>
                  <a:pt x="0" y="13716"/>
                </a:lnTo>
                <a:lnTo>
                  <a:pt x="0" y="0"/>
                </a:lnTo>
                <a:lnTo>
                  <a:pt x="88391" y="0"/>
                </a:lnTo>
                <a:lnTo>
                  <a:pt x="883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8239" y="3625050"/>
            <a:ext cx="19602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  <a:tab pos="784225" algn="l"/>
                <a:tab pos="1114425" algn="l"/>
                <a:tab pos="1447165" algn="l"/>
                <a:tab pos="1790064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×	×	×	×	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857" y="3558036"/>
            <a:ext cx="2107565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5445" algn="l"/>
                <a:tab pos="716280" algn="l"/>
                <a:tab pos="1048385" algn="l"/>
                <a:tab pos="1379220" algn="l"/>
                <a:tab pos="1830705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9	</a:t>
            </a:r>
            <a:r>
              <a:rPr lang="en-IN" sz="1200" dirty="0" smtClean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	3	3	3	</a:t>
            </a:r>
            <a:r>
              <a:rPr lang="en-IN" sz="1200" spc="20" dirty="0" smtClean="0">
                <a:solidFill>
                  <a:srgbClr val="3F3F3F"/>
                </a:solidFill>
                <a:latin typeface="Cambria Math"/>
                <a:cs typeface="Cambria Math"/>
              </a:rPr>
              <a:t>486</a:t>
            </a:r>
            <a:endParaRPr sz="12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3658" y="3786590"/>
            <a:ext cx="22428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4340" algn="l"/>
                <a:tab pos="765175" algn="l"/>
                <a:tab pos="1097280" algn="l"/>
                <a:tab pos="1428115" algn="l"/>
                <a:tab pos="1789430" algn="l"/>
              </a:tabLst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9	9	9	9	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54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3324" y="3782567"/>
            <a:ext cx="440690" cy="13970"/>
          </a:xfrm>
          <a:custGeom>
            <a:avLst/>
            <a:gdLst/>
            <a:ahLst/>
            <a:cxnLst/>
            <a:rect l="l" t="t" r="r" b="b"/>
            <a:pathLst>
              <a:path w="440689" h="13970">
                <a:moveTo>
                  <a:pt x="440435" y="13716"/>
                </a:moveTo>
                <a:lnTo>
                  <a:pt x="0" y="13716"/>
                </a:lnTo>
                <a:lnTo>
                  <a:pt x="0" y="0"/>
                </a:lnTo>
                <a:lnTo>
                  <a:pt x="440435" y="0"/>
                </a:lnTo>
                <a:lnTo>
                  <a:pt x="44043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58998" y="3625050"/>
            <a:ext cx="120142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 smtClean="0">
                <a:solidFill>
                  <a:srgbClr val="3F3F3F"/>
                </a:solidFill>
                <a:latin typeface="Cambria Math"/>
                <a:cs typeface="Cambria Math"/>
              </a:rPr>
              <a:t>𝟎𝟎</a:t>
            </a:r>
            <a:r>
              <a:rPr lang="en-IN" sz="1650" spc="5" dirty="0" smtClean="0">
                <a:solidFill>
                  <a:srgbClr val="3F3F3F"/>
                </a:solidFill>
                <a:latin typeface="Cambria Math"/>
                <a:cs typeface="Cambria Math"/>
              </a:rPr>
              <a:t>5291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5588" y="4503420"/>
            <a:ext cx="299085" cy="155575"/>
          </a:xfrm>
          <a:custGeom>
            <a:avLst/>
            <a:gdLst/>
            <a:ahLst/>
            <a:cxnLst/>
            <a:rect l="l" t="t" r="r" b="b"/>
            <a:pathLst>
              <a:path w="299084" h="155575">
                <a:moveTo>
                  <a:pt x="249936" y="155448"/>
                </a:moveTo>
                <a:lnTo>
                  <a:pt x="248412" y="149352"/>
                </a:lnTo>
                <a:lnTo>
                  <a:pt x="256984" y="145089"/>
                </a:lnTo>
                <a:lnTo>
                  <a:pt x="264414" y="139255"/>
                </a:lnTo>
                <a:lnTo>
                  <a:pt x="282702" y="102679"/>
                </a:lnTo>
                <a:lnTo>
                  <a:pt x="284988" y="76200"/>
                </a:lnTo>
                <a:lnTo>
                  <a:pt x="284416" y="63055"/>
                </a:lnTo>
                <a:lnTo>
                  <a:pt x="270700" y="22169"/>
                </a:lnTo>
                <a:lnTo>
                  <a:pt x="248412" y="6096"/>
                </a:lnTo>
                <a:lnTo>
                  <a:pt x="249936" y="0"/>
                </a:lnTo>
                <a:lnTo>
                  <a:pt x="286512" y="27432"/>
                </a:lnTo>
                <a:lnTo>
                  <a:pt x="298704" y="77724"/>
                </a:lnTo>
                <a:lnTo>
                  <a:pt x="298084" y="92011"/>
                </a:lnTo>
                <a:lnTo>
                  <a:pt x="279082" y="137445"/>
                </a:lnTo>
                <a:lnTo>
                  <a:pt x="260794" y="151161"/>
                </a:lnTo>
                <a:lnTo>
                  <a:pt x="249936" y="155448"/>
                </a:lnTo>
                <a:close/>
              </a:path>
              <a:path w="299084" h="155575">
                <a:moveTo>
                  <a:pt x="50292" y="155448"/>
                </a:moveTo>
                <a:lnTo>
                  <a:pt x="13716" y="128016"/>
                </a:lnTo>
                <a:lnTo>
                  <a:pt x="857" y="92011"/>
                </a:lnTo>
                <a:lnTo>
                  <a:pt x="0" y="77724"/>
                </a:lnTo>
                <a:lnTo>
                  <a:pt x="857" y="63436"/>
                </a:lnTo>
                <a:lnTo>
                  <a:pt x="13716" y="27432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1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1992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2578" y="4050296"/>
            <a:ext cx="7743825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𝑃(𝑝𝑙𝑎𝑦</a:t>
            </a:r>
            <a:r>
              <a:rPr sz="1800" spc="97" baseline="-16203" dirty="0">
                <a:solidFill>
                  <a:srgbClr val="3F3F3F"/>
                </a:solidFill>
                <a:latin typeface="Cambria Math"/>
                <a:cs typeface="Cambria Math"/>
              </a:rPr>
              <a:t>golf</a:t>
            </a:r>
            <a:r>
              <a:rPr sz="1800" spc="4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𝑛𝑜|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Outlook=Rainy,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Temperature=Cool,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Humidity=High,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 Windy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=True)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55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𝑃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𝑛𝑜 </a:t>
            </a:r>
            <a:r>
              <a:rPr sz="130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𝑃(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Outlook=Rainy|no)</a:t>
            </a:r>
            <a:r>
              <a:rPr sz="1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𝑃(Temperature=Cool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|no)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𝑃(Humidity=High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|no)</a:t>
            </a:r>
            <a:r>
              <a:rPr sz="13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𝑃(Windy=True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|no)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1851"/>
              </p:ext>
            </p:extLst>
          </p:nvPr>
        </p:nvGraphicFramePr>
        <p:xfrm>
          <a:off x="999744" y="4773295"/>
          <a:ext cx="3152774" cy="49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05"/>
                <a:gridCol w="292735"/>
                <a:gridCol w="142875"/>
                <a:gridCol w="289559"/>
                <a:gridCol w="106680"/>
                <a:gridCol w="290830"/>
                <a:gridCol w="106680"/>
                <a:gridCol w="290830"/>
                <a:gridCol w="1173480"/>
              </a:tblGrid>
              <a:tr h="265810">
                <a:tc>
                  <a:txBody>
                    <a:bodyPr/>
                    <a:lstStyle/>
                    <a:p>
                      <a:pPr marR="3175">
                        <a:lnSpc>
                          <a:spcPts val="1575"/>
                        </a:lnSpc>
                        <a:tabLst>
                          <a:tab pos="196215" algn="l"/>
                        </a:tabLst>
                      </a:pPr>
                      <a:r>
                        <a:rPr sz="1450" u="heavy" dirty="0">
                          <a:solidFill>
                            <a:srgbClr val="3F3F3F"/>
                          </a:solidFill>
                          <a:uFill>
                            <a:solidFill>
                              <a:srgbClr val="3F3F3F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50" spc="3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14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lang="en-IN" sz="1450" dirty="0" smtClean="0">
                          <a:latin typeface="Cambria Math"/>
                          <a:cs typeface="Cambria Math"/>
                        </a:rPr>
                        <a:t>3</a:t>
                      </a:r>
                      <a:endParaRPr sz="14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tabLst>
                          <a:tab pos="389890" algn="l"/>
                          <a:tab pos="944244" algn="l"/>
                          <a:tab pos="1141095" algn="l"/>
                        </a:tabLst>
                      </a:pPr>
                      <a:r>
                        <a:rPr sz="1450" spc="3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50" u="heavy" spc="30" dirty="0">
                          <a:solidFill>
                            <a:srgbClr val="3F3F3F"/>
                          </a:solidFill>
                          <a:uFill>
                            <a:solidFill>
                              <a:srgbClr val="3F3F3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50" spc="30" dirty="0" smtClean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lang="en-IN" sz="1450" spc="30" dirty="0" smtClean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8</a:t>
                      </a:r>
                      <a:r>
                        <a:rPr sz="1450" spc="30" dirty="0" smtClean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50" spc="3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2108">
                <a:tc>
                  <a:txBody>
                    <a:bodyPr/>
                    <a:lstStyle/>
                    <a:p>
                      <a:pPr marL="237490">
                        <a:lnSpc>
                          <a:spcPts val="1570"/>
                        </a:lnSpc>
                      </a:pPr>
                      <a:r>
                        <a:rPr sz="14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14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13335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13335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13335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0"/>
                        </a:lnSpc>
                        <a:tabLst>
                          <a:tab pos="432434" algn="l"/>
                        </a:tabLst>
                      </a:pPr>
                      <a:r>
                        <a:rPr sz="1450" spc="3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	</a:t>
                      </a:r>
                      <a:r>
                        <a:rPr sz="1450" spc="2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8750</a:t>
                      </a:r>
                      <a:endParaRPr sz="14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237487" y="5004815"/>
            <a:ext cx="212090" cy="17145"/>
          </a:xfrm>
          <a:custGeom>
            <a:avLst/>
            <a:gdLst/>
            <a:ahLst/>
            <a:cxnLst/>
            <a:rect l="l" t="t" r="r" b="b"/>
            <a:pathLst>
              <a:path w="212090" h="17145">
                <a:moveTo>
                  <a:pt x="211836" y="16764"/>
                </a:moveTo>
                <a:lnTo>
                  <a:pt x="0" y="16764"/>
                </a:lnTo>
                <a:lnTo>
                  <a:pt x="0" y="0"/>
                </a:lnTo>
                <a:lnTo>
                  <a:pt x="211836" y="0"/>
                </a:lnTo>
                <a:lnTo>
                  <a:pt x="211836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810" y="4945379"/>
            <a:ext cx="135350" cy="135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5573" y="4945379"/>
            <a:ext cx="135350" cy="135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338" y="4945379"/>
            <a:ext cx="135350" cy="135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9578" y="4945379"/>
            <a:ext cx="135350" cy="13563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933700" y="5004815"/>
            <a:ext cx="106680" cy="17145"/>
          </a:xfrm>
          <a:custGeom>
            <a:avLst/>
            <a:gdLst/>
            <a:ahLst/>
            <a:cxnLst/>
            <a:rect l="l" t="t" r="r" b="b"/>
            <a:pathLst>
              <a:path w="106680" h="17145">
                <a:moveTo>
                  <a:pt x="106680" y="16764"/>
                </a:moveTo>
                <a:lnTo>
                  <a:pt x="0" y="16764"/>
                </a:lnTo>
                <a:lnTo>
                  <a:pt x="0" y="0"/>
                </a:lnTo>
                <a:lnTo>
                  <a:pt x="106680" y="0"/>
                </a:lnTo>
                <a:lnTo>
                  <a:pt x="106680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7248" y="5030723"/>
            <a:ext cx="151765" cy="17145"/>
          </a:xfrm>
          <a:custGeom>
            <a:avLst/>
            <a:gdLst/>
            <a:ahLst/>
            <a:cxnLst/>
            <a:rect l="l" t="t" r="r" b="b"/>
            <a:pathLst>
              <a:path w="151764" h="17145">
                <a:moveTo>
                  <a:pt x="151257" y="16764"/>
                </a:moveTo>
                <a:lnTo>
                  <a:pt x="0" y="16764"/>
                </a:lnTo>
                <a:lnTo>
                  <a:pt x="0" y="0"/>
                </a:lnTo>
                <a:lnTo>
                  <a:pt x="151257" y="0"/>
                </a:lnTo>
                <a:lnTo>
                  <a:pt x="151257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6515" y="5004815"/>
            <a:ext cx="424180" cy="17145"/>
          </a:xfrm>
          <a:custGeom>
            <a:avLst/>
            <a:gdLst/>
            <a:ahLst/>
            <a:cxnLst/>
            <a:rect l="l" t="t" r="r" b="b"/>
            <a:pathLst>
              <a:path w="424179" h="17145">
                <a:moveTo>
                  <a:pt x="423672" y="16764"/>
                </a:moveTo>
                <a:lnTo>
                  <a:pt x="0" y="16764"/>
                </a:lnTo>
                <a:lnTo>
                  <a:pt x="0" y="0"/>
                </a:lnTo>
                <a:lnTo>
                  <a:pt x="423672" y="0"/>
                </a:lnTo>
                <a:lnTo>
                  <a:pt x="423672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8701" y="5266459"/>
            <a:ext cx="70942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example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should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labeled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Play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Golf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No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14"/>
          <p:cNvSpPr txBox="1"/>
          <p:nvPr/>
        </p:nvSpPr>
        <p:spPr>
          <a:xfrm>
            <a:off x="3982941" y="4837891"/>
            <a:ext cx="120142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lang="en-IN" sz="1650" spc="-105" dirty="0" smtClean="0">
                <a:solidFill>
                  <a:srgbClr val="3F3F3F"/>
                </a:solidFill>
                <a:latin typeface="Cambria Math"/>
                <a:cs typeface="Cambria Math"/>
              </a:rPr>
              <a:t>02057</a:t>
            </a:r>
            <a:endParaRPr sz="165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1342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Advantages</a:t>
            </a:r>
            <a:r>
              <a:rPr spc="-95" dirty="0"/>
              <a:t> </a:t>
            </a:r>
            <a:r>
              <a:rPr spc="-25" dirty="0"/>
              <a:t>of</a:t>
            </a:r>
            <a:r>
              <a:rPr spc="-105" dirty="0"/>
              <a:t> </a:t>
            </a:r>
            <a:r>
              <a:rPr spc="-70" dirty="0"/>
              <a:t>Naïve</a:t>
            </a:r>
            <a:r>
              <a:rPr spc="-85" dirty="0"/>
              <a:t> Bayes</a:t>
            </a:r>
            <a:r>
              <a:rPr spc="-95" dirty="0"/>
              <a:t> </a:t>
            </a:r>
            <a:r>
              <a:rPr spc="-5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645170"/>
            <a:ext cx="8016240" cy="304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simple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easy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understand.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48311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No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hyper-parameter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tuning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  <a:p>
            <a:pPr marL="390525" marR="586740" indent="-378460">
              <a:lnSpc>
                <a:spcPct val="131100"/>
              </a:lnSpc>
              <a:spcBef>
                <a:spcPts val="115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scalable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i.e.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if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new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instance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added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easy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adjust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prior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likelihood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probabilities.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48311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real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classifications.</a:t>
            </a:r>
            <a:endParaRPr sz="1800">
              <a:latin typeface="Times New Roman"/>
              <a:cs typeface="Times New Roman"/>
            </a:endParaRPr>
          </a:p>
          <a:p>
            <a:pPr marL="390525" marR="5080" indent="-378460">
              <a:lnSpc>
                <a:spcPct val="131100"/>
              </a:lnSpc>
              <a:spcBef>
                <a:spcPts val="1150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very suitable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multi-class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(as we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need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apply techniques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like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one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vs.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rest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fit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multiple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binary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classifiers).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3455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Naïve</a:t>
            </a:r>
            <a:r>
              <a:rPr spc="-80" dirty="0"/>
              <a:t> Bayes</a:t>
            </a:r>
            <a:r>
              <a:rPr spc="-125" dirty="0"/>
              <a:t> </a:t>
            </a:r>
            <a:r>
              <a:rPr spc="-55" dirty="0"/>
              <a:t>Classifier-</a:t>
            </a:r>
            <a:r>
              <a:rPr spc="-85" dirty="0"/>
              <a:t> </a:t>
            </a:r>
            <a:r>
              <a:rPr spc="-7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489559"/>
            <a:ext cx="8324215" cy="3173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90500" indent="-178435" algn="just">
              <a:lnSpc>
                <a:spcPct val="100000"/>
              </a:lnSpc>
              <a:spcBef>
                <a:spcPts val="50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I: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Zero</a:t>
            </a: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Frequency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endParaRPr sz="1950">
              <a:latin typeface="Times New Roman"/>
              <a:cs typeface="Times New Roman"/>
            </a:endParaRPr>
          </a:p>
          <a:p>
            <a:pPr marL="329565" marR="5080" lvl="1" indent="-151130" algn="just">
              <a:lnSpc>
                <a:spcPct val="111800"/>
              </a:lnSpc>
              <a:spcBef>
                <a:spcPts val="135"/>
              </a:spcBef>
              <a:buClr>
                <a:srgbClr val="E48311"/>
              </a:buClr>
              <a:buSzPct val="94871"/>
              <a:buFont typeface="Wingdings"/>
              <a:buChar char=""/>
              <a:tabLst>
                <a:tab pos="379730" algn="l"/>
              </a:tabLst>
            </a:pP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If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an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individual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feature value for a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particular class label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missing,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then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frequency-based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probability estimate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will be zero.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will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get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 zero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when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all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probabilities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are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multiplied.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This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problem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called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zero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frequency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problem.</a:t>
            </a:r>
            <a:endParaRPr sz="1950">
              <a:latin typeface="Times New Roman"/>
              <a:cs typeface="Times New Roman"/>
            </a:endParaRPr>
          </a:p>
          <a:p>
            <a:pPr marL="440690" lvl="1" indent="-262890" algn="just">
              <a:lnSpc>
                <a:spcPct val="100000"/>
              </a:lnSpc>
              <a:spcBef>
                <a:spcPts val="765"/>
              </a:spcBef>
              <a:buClr>
                <a:srgbClr val="E48311"/>
              </a:buClr>
              <a:buSzPct val="94871"/>
              <a:buFont typeface="Wingdings"/>
              <a:buChar char=""/>
              <a:tabLst>
                <a:tab pos="441325" algn="l"/>
              </a:tabLst>
            </a:pP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950" spc="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example,</a:t>
            </a:r>
            <a:r>
              <a:rPr sz="1950" spc="2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spc="2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2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figure</a:t>
            </a:r>
            <a:r>
              <a:rPr sz="1950" spc="2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(shown</a:t>
            </a:r>
            <a:r>
              <a:rPr sz="1950" spc="20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spc="2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slide</a:t>
            </a:r>
            <a:r>
              <a:rPr sz="1950" spc="2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9),</a:t>
            </a:r>
            <a:r>
              <a:rPr sz="1950" spc="2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P(outlook=Overcast</a:t>
            </a:r>
            <a:r>
              <a:rPr sz="1950" i="1" spc="20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|</a:t>
            </a:r>
            <a:r>
              <a:rPr sz="1950" i="1" spc="2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i="1" spc="10" dirty="0">
                <a:solidFill>
                  <a:srgbClr val="282828"/>
                </a:solidFill>
                <a:latin typeface="Times New Roman"/>
                <a:cs typeface="Times New Roman"/>
              </a:rPr>
              <a:t>no)</a:t>
            </a:r>
            <a:endParaRPr sz="195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280"/>
              </a:spcBef>
            </a:pPr>
            <a:r>
              <a:rPr sz="1950" i="1" spc="10" dirty="0">
                <a:solidFill>
                  <a:srgbClr val="282828"/>
                </a:solidFill>
                <a:latin typeface="Times New Roman"/>
                <a:cs typeface="Times New Roman"/>
              </a:rPr>
              <a:t>=0</a:t>
            </a:r>
            <a:r>
              <a:rPr sz="1950" i="1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because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there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950" spc="1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no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example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which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has</a:t>
            </a:r>
            <a:r>
              <a:rPr sz="1950" spc="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282828"/>
                </a:solidFill>
                <a:latin typeface="Times New Roman"/>
                <a:cs typeface="Times New Roman"/>
              </a:rPr>
              <a:t>overcast</a:t>
            </a:r>
            <a:r>
              <a:rPr sz="1950" i="1" spc="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i="1" spc="10" dirty="0">
                <a:solidFill>
                  <a:srgbClr val="282828"/>
                </a:solidFill>
                <a:latin typeface="Times New Roman"/>
                <a:cs typeface="Times New Roman"/>
              </a:rPr>
              <a:t>outlook</a:t>
            </a:r>
            <a:r>
              <a:rPr sz="1950" i="1" spc="1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950" spc="1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label</a:t>
            </a:r>
            <a:endParaRPr sz="195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260"/>
              </a:spcBef>
            </a:pPr>
            <a:r>
              <a:rPr sz="1950" i="1" spc="15" dirty="0">
                <a:solidFill>
                  <a:srgbClr val="282828"/>
                </a:solidFill>
                <a:latin typeface="Times New Roman"/>
                <a:cs typeface="Times New Roman"/>
              </a:rPr>
              <a:t>no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  <a:p>
            <a:pPr marL="436245" lvl="1" indent="-258445">
              <a:lnSpc>
                <a:spcPct val="100000"/>
              </a:lnSpc>
              <a:spcBef>
                <a:spcPts val="770"/>
              </a:spcBef>
              <a:buClr>
                <a:srgbClr val="E48311"/>
              </a:buClr>
              <a:buSzPct val="94871"/>
              <a:buFont typeface="Wingdings"/>
              <a:buChar char=""/>
              <a:tabLst>
                <a:tab pos="436880" algn="l"/>
              </a:tabLst>
            </a:pPr>
            <a:r>
              <a:rPr sz="1950" spc="-6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handle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this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zero frequency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problem,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apply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smoothing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technique.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Naïve</a:t>
            </a:r>
            <a:r>
              <a:rPr spc="-80" dirty="0"/>
              <a:t> Bayes</a:t>
            </a:r>
            <a:r>
              <a:rPr spc="-125" dirty="0"/>
              <a:t> </a:t>
            </a:r>
            <a:r>
              <a:rPr spc="-55" dirty="0"/>
              <a:t>Classifier-</a:t>
            </a:r>
            <a:r>
              <a:rPr spc="-85" dirty="0"/>
              <a:t> </a:t>
            </a:r>
            <a:r>
              <a:rPr spc="-75" dirty="0"/>
              <a:t>Problems</a:t>
            </a:r>
            <a:r>
              <a:rPr spc="-85" dirty="0"/>
              <a:t> </a:t>
            </a:r>
            <a:r>
              <a:rPr spc="-60" dirty="0"/>
              <a:t>(Contd..)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56194"/>
            <a:ext cx="8325484" cy="10788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229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</a:tabLst>
            </a:pP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16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I: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Zero</a:t>
            </a:r>
            <a:r>
              <a:rPr sz="16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Frequency</a:t>
            </a:r>
            <a:r>
              <a:rPr sz="1650" b="1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(Solution)</a:t>
            </a:r>
            <a:endParaRPr sz="1650">
              <a:latin typeface="Times New Roman"/>
              <a:cs typeface="Times New Roman"/>
            </a:endParaRPr>
          </a:p>
          <a:p>
            <a:pPr marL="396240" lvl="1" indent="-218440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Font typeface="Wingdings"/>
              <a:buChar char=""/>
              <a:tabLst>
                <a:tab pos="396875" algn="l"/>
              </a:tabLst>
            </a:pP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moothing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technique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handles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problem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zero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probability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Naïve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Bayes.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ts val="1789"/>
              </a:lnSpc>
              <a:spcBef>
                <a:spcPts val="520"/>
              </a:spcBef>
              <a:buClr>
                <a:srgbClr val="E48311"/>
              </a:buClr>
              <a:buFont typeface="Wingdings"/>
              <a:buChar char=""/>
              <a:tabLst>
                <a:tab pos="398780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smoothing,</a:t>
            </a:r>
            <a:r>
              <a:rPr sz="165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while</a:t>
            </a:r>
            <a:r>
              <a:rPr sz="165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computing</a:t>
            </a:r>
            <a:r>
              <a:rPr sz="165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likelihood</a:t>
            </a:r>
            <a:r>
              <a:rPr sz="165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any</a:t>
            </a:r>
            <a:r>
              <a:rPr sz="165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feature</a:t>
            </a:r>
            <a:r>
              <a:rPr sz="165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given</a:t>
            </a:r>
            <a:r>
              <a:rPr sz="165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label,</a:t>
            </a:r>
            <a:r>
              <a:rPr sz="165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65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add</a:t>
            </a:r>
            <a:r>
              <a:rPr sz="165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parameter</a:t>
            </a:r>
            <a:r>
              <a:rPr sz="165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α</a:t>
            </a:r>
            <a:r>
              <a:rPr sz="165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in </a:t>
            </a:r>
            <a:r>
              <a:rPr sz="1650" spc="-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numerator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α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X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number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features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denominator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i.e.,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2296" y="3794759"/>
            <a:ext cx="949960" cy="253365"/>
          </a:xfrm>
          <a:custGeom>
            <a:avLst/>
            <a:gdLst/>
            <a:ahLst/>
            <a:cxnLst/>
            <a:rect l="l" t="t" r="r" b="b"/>
            <a:pathLst>
              <a:path w="949960" h="253364">
                <a:moveTo>
                  <a:pt x="883920" y="252983"/>
                </a:moveTo>
                <a:lnTo>
                  <a:pt x="880872" y="245364"/>
                </a:lnTo>
                <a:lnTo>
                  <a:pt x="892611" y="239363"/>
                </a:lnTo>
                <a:lnTo>
                  <a:pt x="902779" y="230505"/>
                </a:lnTo>
                <a:lnTo>
                  <a:pt x="924091" y="187356"/>
                </a:lnTo>
                <a:lnTo>
                  <a:pt x="930330" y="148494"/>
                </a:lnTo>
                <a:lnTo>
                  <a:pt x="931164" y="126492"/>
                </a:lnTo>
                <a:lnTo>
                  <a:pt x="930330" y="104489"/>
                </a:lnTo>
                <a:lnTo>
                  <a:pt x="924091" y="65627"/>
                </a:lnTo>
                <a:lnTo>
                  <a:pt x="902779" y="22479"/>
                </a:lnTo>
                <a:lnTo>
                  <a:pt x="880872" y="7620"/>
                </a:lnTo>
                <a:lnTo>
                  <a:pt x="883920" y="0"/>
                </a:lnTo>
                <a:lnTo>
                  <a:pt x="922924" y="27003"/>
                </a:lnTo>
                <a:lnTo>
                  <a:pt x="940450" y="61555"/>
                </a:lnTo>
                <a:lnTo>
                  <a:pt x="948547" y="103322"/>
                </a:lnTo>
                <a:lnTo>
                  <a:pt x="949452" y="126492"/>
                </a:lnTo>
                <a:lnTo>
                  <a:pt x="948547" y="149661"/>
                </a:lnTo>
                <a:lnTo>
                  <a:pt x="940450" y="191428"/>
                </a:lnTo>
                <a:lnTo>
                  <a:pt x="922924" y="225980"/>
                </a:lnTo>
                <a:lnTo>
                  <a:pt x="898826" y="247602"/>
                </a:lnTo>
                <a:lnTo>
                  <a:pt x="883920" y="252983"/>
                </a:lnTo>
                <a:close/>
              </a:path>
              <a:path w="949960" h="253364">
                <a:moveTo>
                  <a:pt x="669036" y="252983"/>
                </a:moveTo>
                <a:lnTo>
                  <a:pt x="653796" y="252983"/>
                </a:lnTo>
                <a:lnTo>
                  <a:pt x="653796" y="0"/>
                </a:lnTo>
                <a:lnTo>
                  <a:pt x="669036" y="0"/>
                </a:lnTo>
                <a:lnTo>
                  <a:pt x="669036" y="252983"/>
                </a:lnTo>
                <a:close/>
              </a:path>
              <a:path w="949960" h="253364">
                <a:moveTo>
                  <a:pt x="65532" y="252983"/>
                </a:moveTo>
                <a:lnTo>
                  <a:pt x="26527" y="225980"/>
                </a:lnTo>
                <a:lnTo>
                  <a:pt x="9001" y="191428"/>
                </a:lnTo>
                <a:lnTo>
                  <a:pt x="904" y="149661"/>
                </a:lnTo>
                <a:lnTo>
                  <a:pt x="0" y="126492"/>
                </a:lnTo>
                <a:lnTo>
                  <a:pt x="904" y="103322"/>
                </a:lnTo>
                <a:lnTo>
                  <a:pt x="9001" y="61555"/>
                </a:lnTo>
                <a:lnTo>
                  <a:pt x="26527" y="27003"/>
                </a:lnTo>
                <a:lnTo>
                  <a:pt x="65532" y="0"/>
                </a:lnTo>
                <a:lnTo>
                  <a:pt x="68580" y="7620"/>
                </a:lnTo>
                <a:lnTo>
                  <a:pt x="56840" y="13620"/>
                </a:lnTo>
                <a:lnTo>
                  <a:pt x="46672" y="22479"/>
                </a:lnTo>
                <a:lnTo>
                  <a:pt x="25360" y="65627"/>
                </a:lnTo>
                <a:lnTo>
                  <a:pt x="19121" y="104489"/>
                </a:lnTo>
                <a:lnTo>
                  <a:pt x="18288" y="126492"/>
                </a:lnTo>
                <a:lnTo>
                  <a:pt x="19121" y="148494"/>
                </a:lnTo>
                <a:lnTo>
                  <a:pt x="25360" y="187356"/>
                </a:lnTo>
                <a:lnTo>
                  <a:pt x="46672" y="230505"/>
                </a:lnTo>
                <a:lnTo>
                  <a:pt x="68580" y="245364"/>
                </a:lnTo>
                <a:lnTo>
                  <a:pt x="65532" y="2529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8499" y="3603710"/>
            <a:ext cx="11156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135" baseline="11784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500" spc="135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=c,y</a:t>
            </a:r>
            <a:r>
              <a:rPr sz="1500" spc="135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spc="33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1784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475" spc="-30" baseline="1178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1784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endParaRPr sz="2475" baseline="11784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6048" y="3756187"/>
            <a:ext cx="16186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23190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4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0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spc="45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𝑐</a:t>
            </a:r>
            <a:r>
              <a:rPr sz="1650" spc="2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2475" baseline="-3703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5133" y="3995378"/>
            <a:ext cx="2216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00" spc="18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6288" y="3896361"/>
            <a:ext cx="7664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3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𝑘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2832" y="3913632"/>
            <a:ext cx="1071880" cy="13970"/>
          </a:xfrm>
          <a:custGeom>
            <a:avLst/>
            <a:gdLst/>
            <a:ahLst/>
            <a:cxnLst/>
            <a:rect l="l" t="t" r="r" b="b"/>
            <a:pathLst>
              <a:path w="1071879" h="13970">
                <a:moveTo>
                  <a:pt x="1071371" y="13716"/>
                </a:moveTo>
                <a:lnTo>
                  <a:pt x="0" y="13716"/>
                </a:lnTo>
                <a:lnTo>
                  <a:pt x="0" y="0"/>
                </a:lnTo>
                <a:lnTo>
                  <a:pt x="1071371" y="0"/>
                </a:lnTo>
                <a:lnTo>
                  <a:pt x="107137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8682" y="4199610"/>
            <a:ext cx="8160384" cy="15354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6985">
              <a:lnSpc>
                <a:spcPts val="1780"/>
              </a:lnSpc>
              <a:spcBef>
                <a:spcPts val="33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features.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1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added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so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never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𝑘</a:t>
            </a:r>
            <a:r>
              <a:rPr sz="1650" spc="1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added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denominator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never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greater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than 1.</a:t>
            </a:r>
            <a:endParaRPr sz="1650">
              <a:latin typeface="Times New Roman"/>
              <a:cs typeface="Times New Roman"/>
            </a:endParaRPr>
          </a:p>
          <a:p>
            <a:pPr marL="163195" marR="5080" indent="-151130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"/>
              <a:tabLst>
                <a:tab pos="22923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Laplace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Smoothing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(correction)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if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&lt;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Lidstone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Smoothing.</a:t>
            </a:r>
            <a:endParaRPr sz="1650">
              <a:latin typeface="Times New Roman"/>
              <a:cs typeface="Times New Roman"/>
            </a:endParaRPr>
          </a:p>
          <a:p>
            <a:pPr marL="163195" marR="5080" indent="-151130">
              <a:lnSpc>
                <a:spcPts val="1789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"/>
              <a:tabLst>
                <a:tab pos="23114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should</a:t>
            </a:r>
            <a:r>
              <a:rPr sz="1650" spc="2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65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taken</a:t>
            </a:r>
            <a:r>
              <a:rPr sz="165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greater</a:t>
            </a:r>
            <a:r>
              <a:rPr sz="165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than</a:t>
            </a:r>
            <a:r>
              <a:rPr sz="165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spc="2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because</a:t>
            </a:r>
            <a:r>
              <a:rPr sz="165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will</a:t>
            </a:r>
            <a:r>
              <a:rPr sz="165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</a:t>
            </a:r>
            <a:r>
              <a:rPr sz="165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higher</a:t>
            </a:r>
            <a:r>
              <a:rPr sz="1650" spc="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65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mass</a:t>
            </a:r>
            <a:r>
              <a:rPr sz="165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2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zero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frequency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counts.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Naïve</a:t>
            </a:r>
            <a:r>
              <a:rPr spc="-80" dirty="0"/>
              <a:t> Bayes</a:t>
            </a:r>
            <a:r>
              <a:rPr spc="-125" dirty="0"/>
              <a:t> </a:t>
            </a:r>
            <a:r>
              <a:rPr spc="-55" dirty="0"/>
              <a:t>Classifier-</a:t>
            </a:r>
            <a:r>
              <a:rPr spc="-85" dirty="0"/>
              <a:t> </a:t>
            </a:r>
            <a:r>
              <a:rPr spc="-75" dirty="0"/>
              <a:t>Problems</a:t>
            </a:r>
            <a:r>
              <a:rPr spc="-85" dirty="0"/>
              <a:t> </a:t>
            </a:r>
            <a:r>
              <a:rPr spc="-60" dirty="0"/>
              <a:t>(Contd..)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36272"/>
            <a:ext cx="8326120" cy="31273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62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</a:tabLst>
            </a:pP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I: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ss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ion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10300"/>
              </a:lnSpc>
              <a:spcBef>
                <a:spcPts val="325"/>
              </a:spcBef>
              <a:buClr>
                <a:srgbClr val="E48311"/>
              </a:buClr>
              <a:buFont typeface="Wingdings"/>
              <a:buChar char=""/>
              <a:tabLst>
                <a:tab pos="39878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Classifier,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based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assumption,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other.</a:t>
            </a:r>
            <a:endParaRPr sz="1650">
              <a:latin typeface="Times New Roman"/>
              <a:cs typeface="Times New Roman"/>
            </a:endParaRPr>
          </a:p>
          <a:p>
            <a:pPr marL="396240" lvl="1" indent="-218440">
              <a:lnSpc>
                <a:spcPct val="100000"/>
              </a:lnSpc>
              <a:spcBef>
                <a:spcPts val="685"/>
              </a:spcBef>
              <a:buClr>
                <a:srgbClr val="E48311"/>
              </a:buClr>
              <a:buFont typeface="Wingdings"/>
              <a:buChar char=""/>
              <a:tabLst>
                <a:tab pos="39687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real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case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scenarios,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always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independent.</a:t>
            </a:r>
            <a:endParaRPr sz="1650">
              <a:latin typeface="Times New Roman"/>
              <a:cs typeface="Times New Roman"/>
            </a:endParaRPr>
          </a:p>
          <a:p>
            <a:pPr marL="329565" marR="5715" lvl="1" indent="-151130">
              <a:lnSpc>
                <a:spcPct val="11030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"/>
              <a:tabLst>
                <a:tab pos="39878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instance,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have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person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i="1" spc="-5" dirty="0">
                <a:solidFill>
                  <a:srgbClr val="3F3F3F"/>
                </a:solidFill>
                <a:latin typeface="Times New Roman"/>
                <a:cs typeface="Times New Roman"/>
              </a:rPr>
              <a:t>adult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i="1" spc="-5" dirty="0">
                <a:solidFill>
                  <a:srgbClr val="3F3F3F"/>
                </a:solidFill>
                <a:latin typeface="Times New Roman"/>
                <a:cs typeface="Times New Roman"/>
              </a:rPr>
              <a:t>child</a:t>
            </a:r>
            <a:r>
              <a:rPr sz="1650" i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basis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of height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weight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person,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height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weight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 not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other.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10300"/>
              </a:lnSpc>
              <a:spcBef>
                <a:spcPts val="480"/>
              </a:spcBef>
              <a:buClr>
                <a:srgbClr val="E48311"/>
              </a:buClr>
              <a:buFont typeface="Wingdings"/>
              <a:buChar char=""/>
              <a:tabLst>
                <a:tab pos="39878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order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handle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problem,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must</a:t>
            </a:r>
            <a:r>
              <a:rPr sz="16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apply</a:t>
            </a:r>
            <a:r>
              <a:rPr sz="16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dimensionality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reduction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corelated.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09700"/>
              </a:lnSpc>
              <a:spcBef>
                <a:spcPts val="505"/>
              </a:spcBef>
              <a:buClr>
                <a:srgbClr val="E48311"/>
              </a:buClr>
              <a:buFont typeface="Wingdings"/>
              <a:buChar char=""/>
              <a:tabLst>
                <a:tab pos="39878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Due</a:t>
            </a:r>
            <a:r>
              <a:rPr sz="165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65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assumption,</a:t>
            </a:r>
            <a:r>
              <a:rPr sz="165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650" spc="2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classifier</a:t>
            </a:r>
            <a:r>
              <a:rPr sz="165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most</a:t>
            </a:r>
            <a:r>
              <a:rPr sz="165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suitable</a:t>
            </a:r>
            <a:r>
              <a:rPr sz="165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Text</a:t>
            </a:r>
            <a:r>
              <a:rPr sz="165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165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words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text and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these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words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considered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for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classification.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Naïve</a:t>
            </a:r>
            <a:r>
              <a:rPr spc="-80" dirty="0"/>
              <a:t> Bayes</a:t>
            </a:r>
            <a:r>
              <a:rPr spc="-125" dirty="0"/>
              <a:t> </a:t>
            </a:r>
            <a:r>
              <a:rPr spc="-55" dirty="0"/>
              <a:t>Classifier-</a:t>
            </a:r>
            <a:r>
              <a:rPr spc="-85" dirty="0"/>
              <a:t> </a:t>
            </a:r>
            <a:r>
              <a:rPr spc="-75" dirty="0"/>
              <a:t>Problems</a:t>
            </a:r>
            <a:r>
              <a:rPr spc="-85" dirty="0"/>
              <a:t> </a:t>
            </a:r>
            <a:r>
              <a:rPr spc="-60" dirty="0"/>
              <a:t>(Contd..)</a:t>
            </a:r>
          </a:p>
        </p:txBody>
      </p:sp>
      <p:sp>
        <p:nvSpPr>
          <p:cNvPr id="3" name="object 3"/>
          <p:cNvSpPr/>
          <p:nvPr/>
        </p:nvSpPr>
        <p:spPr>
          <a:xfrm>
            <a:off x="3901440" y="3593591"/>
            <a:ext cx="495300" cy="184785"/>
          </a:xfrm>
          <a:custGeom>
            <a:avLst/>
            <a:gdLst/>
            <a:ahLst/>
            <a:cxnLst/>
            <a:rect l="l" t="t" r="r" b="b"/>
            <a:pathLst>
              <a:path w="495300" h="184785">
                <a:moveTo>
                  <a:pt x="272796" y="182880"/>
                </a:moveTo>
                <a:lnTo>
                  <a:pt x="257556" y="182880"/>
                </a:lnTo>
                <a:lnTo>
                  <a:pt x="257556" y="1524"/>
                </a:lnTo>
                <a:lnTo>
                  <a:pt x="272796" y="1524"/>
                </a:lnTo>
                <a:lnTo>
                  <a:pt x="272796" y="182880"/>
                </a:lnTo>
                <a:close/>
              </a:path>
              <a:path w="495300" h="184785">
                <a:moveTo>
                  <a:pt x="437388" y="184404"/>
                </a:moveTo>
                <a:lnTo>
                  <a:pt x="434340" y="176784"/>
                </a:lnTo>
                <a:lnTo>
                  <a:pt x="444936" y="172473"/>
                </a:lnTo>
                <a:lnTo>
                  <a:pt x="453961" y="166306"/>
                </a:lnTo>
                <a:lnTo>
                  <a:pt x="476059" y="122491"/>
                </a:lnTo>
                <a:lnTo>
                  <a:pt x="478536" y="91440"/>
                </a:lnTo>
                <a:lnTo>
                  <a:pt x="477940" y="76009"/>
                </a:lnTo>
                <a:lnTo>
                  <a:pt x="467868" y="36576"/>
                </a:lnTo>
                <a:lnTo>
                  <a:pt x="434340" y="7620"/>
                </a:lnTo>
                <a:lnTo>
                  <a:pt x="437388" y="0"/>
                </a:lnTo>
                <a:lnTo>
                  <a:pt x="472106" y="20574"/>
                </a:lnTo>
                <a:lnTo>
                  <a:pt x="491680" y="59626"/>
                </a:lnTo>
                <a:lnTo>
                  <a:pt x="495300" y="92964"/>
                </a:lnTo>
                <a:lnTo>
                  <a:pt x="494418" y="109537"/>
                </a:lnTo>
                <a:lnTo>
                  <a:pt x="480060" y="152400"/>
                </a:lnTo>
                <a:lnTo>
                  <a:pt x="450484" y="179832"/>
                </a:lnTo>
                <a:lnTo>
                  <a:pt x="437388" y="184404"/>
                </a:lnTo>
                <a:close/>
              </a:path>
              <a:path w="495300" h="184785">
                <a:moveTo>
                  <a:pt x="59436" y="184404"/>
                </a:moveTo>
                <a:lnTo>
                  <a:pt x="23860" y="163830"/>
                </a:lnTo>
                <a:lnTo>
                  <a:pt x="3619" y="124968"/>
                </a:lnTo>
                <a:lnTo>
                  <a:pt x="0" y="92964"/>
                </a:lnTo>
                <a:lnTo>
                  <a:pt x="881" y="75509"/>
                </a:lnTo>
                <a:lnTo>
                  <a:pt x="15240" y="32004"/>
                </a:lnTo>
                <a:lnTo>
                  <a:pt x="45672" y="4572"/>
                </a:lnTo>
                <a:lnTo>
                  <a:pt x="59436" y="0"/>
                </a:lnTo>
                <a:lnTo>
                  <a:pt x="60960" y="7620"/>
                </a:lnTo>
                <a:lnTo>
                  <a:pt x="50363" y="12144"/>
                </a:lnTo>
                <a:lnTo>
                  <a:pt x="41338" y="18669"/>
                </a:lnTo>
                <a:lnTo>
                  <a:pt x="19240" y="61722"/>
                </a:lnTo>
                <a:lnTo>
                  <a:pt x="16764" y="91440"/>
                </a:lnTo>
                <a:lnTo>
                  <a:pt x="17359" y="107751"/>
                </a:lnTo>
                <a:lnTo>
                  <a:pt x="27432" y="147828"/>
                </a:lnTo>
                <a:lnTo>
                  <a:pt x="60960" y="176784"/>
                </a:lnTo>
                <a:lnTo>
                  <a:pt x="59436" y="1844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824" y="2557001"/>
            <a:ext cx="8376284" cy="23164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7005" indent="-142240">
              <a:lnSpc>
                <a:spcPct val="100000"/>
              </a:lnSpc>
              <a:spcBef>
                <a:spcPts val="440"/>
              </a:spcBef>
              <a:buClr>
                <a:srgbClr val="E48311"/>
              </a:buClr>
              <a:buFont typeface="Wingdings"/>
              <a:buChar char=""/>
              <a:tabLst>
                <a:tab pos="167640" algn="l"/>
              </a:tabLst>
            </a:pP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15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3F3F3F"/>
                </a:solidFill>
                <a:latin typeface="Times New Roman"/>
                <a:cs typeface="Times New Roman"/>
              </a:rPr>
              <a:t>III:</a:t>
            </a:r>
            <a:r>
              <a:rPr sz="15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3F3F3F"/>
                </a:solidFill>
                <a:latin typeface="Times New Roman"/>
                <a:cs typeface="Times New Roman"/>
              </a:rPr>
              <a:t>Numerical</a:t>
            </a:r>
            <a:r>
              <a:rPr sz="15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Underflow</a:t>
            </a:r>
            <a:endParaRPr sz="1550">
              <a:latin typeface="Times New Roman"/>
              <a:cs typeface="Times New Roman"/>
            </a:endParaRPr>
          </a:p>
          <a:p>
            <a:pPr marL="395605" lvl="1" indent="-205104">
              <a:lnSpc>
                <a:spcPct val="100000"/>
              </a:lnSpc>
              <a:spcBef>
                <a:spcPts val="350"/>
              </a:spcBef>
              <a:buClr>
                <a:srgbClr val="E48311"/>
              </a:buClr>
              <a:buFont typeface="Wingdings"/>
              <a:buChar char=""/>
              <a:tabLst>
                <a:tab pos="396240" algn="l"/>
              </a:tabLst>
            </a:pPr>
            <a:r>
              <a:rPr sz="1550" spc="-6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know,</a:t>
            </a:r>
            <a:r>
              <a:rPr sz="15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likelihood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5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550">
              <a:latin typeface="Times New Roman"/>
              <a:cs typeface="Times New Roman"/>
            </a:endParaRPr>
          </a:p>
          <a:p>
            <a:pPr marL="483870" algn="ctr">
              <a:lnSpc>
                <a:spcPct val="100000"/>
              </a:lnSpc>
              <a:spcBef>
                <a:spcPts val="1325"/>
              </a:spcBef>
            </a:pPr>
            <a:r>
              <a:rPr sz="1150" spc="90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150">
              <a:latin typeface="Cambria Math"/>
              <a:cs typeface="Cambria Math"/>
            </a:endParaRPr>
          </a:p>
          <a:p>
            <a:pPr marR="184150" algn="ctr">
              <a:lnSpc>
                <a:spcPct val="100000"/>
              </a:lnSpc>
              <a:spcBef>
                <a:spcPts val="560"/>
              </a:spcBef>
              <a:tabLst>
                <a:tab pos="714375" algn="l"/>
              </a:tabLst>
            </a:pP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𝑃 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12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14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∝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27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425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-1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487" baseline="-14492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|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27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550">
              <a:latin typeface="Cambria Math"/>
              <a:cs typeface="Cambria Math"/>
            </a:endParaRPr>
          </a:p>
          <a:p>
            <a:pPr marL="486409" algn="ctr">
              <a:lnSpc>
                <a:spcPct val="100000"/>
              </a:lnSpc>
              <a:spcBef>
                <a:spcPts val="545"/>
              </a:spcBef>
            </a:pPr>
            <a:r>
              <a:rPr sz="1150" spc="90" dirty="0">
                <a:solidFill>
                  <a:srgbClr val="3F3F3F"/>
                </a:solidFill>
                <a:latin typeface="Cambria Math"/>
                <a:cs typeface="Cambria Math"/>
              </a:rPr>
              <a:t>j=1</a:t>
            </a:r>
            <a:endParaRPr sz="1150">
              <a:latin typeface="Cambria Math"/>
              <a:cs typeface="Cambria Math"/>
            </a:endParaRPr>
          </a:p>
          <a:p>
            <a:pPr marL="191135" marR="43180">
              <a:lnSpc>
                <a:spcPct val="101299"/>
              </a:lnSpc>
              <a:spcBef>
                <a:spcPts val="425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5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55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(number</a:t>
            </a:r>
            <a:r>
              <a:rPr sz="15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5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large).</a:t>
            </a:r>
            <a:r>
              <a:rPr sz="15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55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product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very</a:t>
            </a:r>
            <a:r>
              <a:rPr sz="155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small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approximate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5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zero.</a:t>
            </a:r>
            <a:r>
              <a:rPr sz="15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This </a:t>
            </a:r>
            <a:r>
              <a:rPr sz="1550" spc="-3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numerical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underflow.</a:t>
            </a:r>
            <a:endParaRPr sz="155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  <a:spcBef>
                <a:spcPts val="515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order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solve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problem,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log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likelihoods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(so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convert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product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sum).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9447" y="5295900"/>
            <a:ext cx="803275" cy="241300"/>
          </a:xfrm>
          <a:custGeom>
            <a:avLst/>
            <a:gdLst/>
            <a:ahLst/>
            <a:cxnLst/>
            <a:rect l="l" t="t" r="r" b="b"/>
            <a:pathLst>
              <a:path w="803275" h="241300">
                <a:moveTo>
                  <a:pt x="65532" y="7632"/>
                </a:moveTo>
                <a:lnTo>
                  <a:pt x="64020" y="0"/>
                </a:lnTo>
                <a:lnTo>
                  <a:pt x="49136" y="5156"/>
                </a:lnTo>
                <a:lnTo>
                  <a:pt x="36385" y="13728"/>
                </a:lnTo>
                <a:lnTo>
                  <a:pt x="9652" y="58889"/>
                </a:lnTo>
                <a:lnTo>
                  <a:pt x="1130" y="98374"/>
                </a:lnTo>
                <a:lnTo>
                  <a:pt x="0" y="120408"/>
                </a:lnTo>
                <a:lnTo>
                  <a:pt x="1130" y="142430"/>
                </a:lnTo>
                <a:lnTo>
                  <a:pt x="9652" y="181914"/>
                </a:lnTo>
                <a:lnTo>
                  <a:pt x="36385" y="227088"/>
                </a:lnTo>
                <a:lnTo>
                  <a:pt x="64020" y="240804"/>
                </a:lnTo>
                <a:lnTo>
                  <a:pt x="65532" y="233184"/>
                </a:lnTo>
                <a:lnTo>
                  <a:pt x="54698" y="227418"/>
                </a:lnTo>
                <a:lnTo>
                  <a:pt x="45148" y="219087"/>
                </a:lnTo>
                <a:lnTo>
                  <a:pt x="24726" y="177838"/>
                </a:lnTo>
                <a:lnTo>
                  <a:pt x="18288" y="120408"/>
                </a:lnTo>
                <a:lnTo>
                  <a:pt x="18910" y="99517"/>
                </a:lnTo>
                <a:lnTo>
                  <a:pt x="30480" y="45732"/>
                </a:lnTo>
                <a:lnTo>
                  <a:pt x="54698" y="13360"/>
                </a:lnTo>
                <a:lnTo>
                  <a:pt x="65532" y="7632"/>
                </a:lnTo>
                <a:close/>
              </a:path>
              <a:path w="803275" h="241300">
                <a:moveTo>
                  <a:pt x="277380" y="35052"/>
                </a:moveTo>
                <a:lnTo>
                  <a:pt x="275856" y="27432"/>
                </a:lnTo>
                <a:lnTo>
                  <a:pt x="262089" y="32004"/>
                </a:lnTo>
                <a:lnTo>
                  <a:pt x="250329" y="38862"/>
                </a:lnTo>
                <a:lnTo>
                  <a:pt x="224777" y="72605"/>
                </a:lnTo>
                <a:lnTo>
                  <a:pt x="216420" y="120396"/>
                </a:lnTo>
                <a:lnTo>
                  <a:pt x="217297" y="136969"/>
                </a:lnTo>
                <a:lnTo>
                  <a:pt x="231660" y="179832"/>
                </a:lnTo>
                <a:lnTo>
                  <a:pt x="262089" y="207264"/>
                </a:lnTo>
                <a:lnTo>
                  <a:pt x="275856" y="211836"/>
                </a:lnTo>
                <a:lnTo>
                  <a:pt x="277380" y="204216"/>
                </a:lnTo>
                <a:lnTo>
                  <a:pt x="266776" y="199910"/>
                </a:lnTo>
                <a:lnTo>
                  <a:pt x="257759" y="193738"/>
                </a:lnTo>
                <a:lnTo>
                  <a:pt x="235661" y="149923"/>
                </a:lnTo>
                <a:lnTo>
                  <a:pt x="233184" y="118872"/>
                </a:lnTo>
                <a:lnTo>
                  <a:pt x="233768" y="103441"/>
                </a:lnTo>
                <a:lnTo>
                  <a:pt x="243852" y="64008"/>
                </a:lnTo>
                <a:lnTo>
                  <a:pt x="266776" y="39585"/>
                </a:lnTo>
                <a:lnTo>
                  <a:pt x="277380" y="35052"/>
                </a:lnTo>
                <a:close/>
              </a:path>
              <a:path w="803275" h="241300">
                <a:moveTo>
                  <a:pt x="490740" y="28956"/>
                </a:moveTo>
                <a:lnTo>
                  <a:pt x="475500" y="28956"/>
                </a:lnTo>
                <a:lnTo>
                  <a:pt x="475500" y="210312"/>
                </a:lnTo>
                <a:lnTo>
                  <a:pt x="490740" y="210312"/>
                </a:lnTo>
                <a:lnTo>
                  <a:pt x="490740" y="28956"/>
                </a:lnTo>
                <a:close/>
              </a:path>
              <a:path w="803275" h="241300">
                <a:moveTo>
                  <a:pt x="713244" y="120396"/>
                </a:moveTo>
                <a:lnTo>
                  <a:pt x="704875" y="72605"/>
                </a:lnTo>
                <a:lnTo>
                  <a:pt x="680097" y="38862"/>
                </a:lnTo>
                <a:lnTo>
                  <a:pt x="655332" y="27432"/>
                </a:lnTo>
                <a:lnTo>
                  <a:pt x="652284" y="35052"/>
                </a:lnTo>
                <a:lnTo>
                  <a:pt x="662876" y="39585"/>
                </a:lnTo>
                <a:lnTo>
                  <a:pt x="671906" y="46101"/>
                </a:lnTo>
                <a:lnTo>
                  <a:pt x="694004" y="89154"/>
                </a:lnTo>
                <a:lnTo>
                  <a:pt x="696480" y="118872"/>
                </a:lnTo>
                <a:lnTo>
                  <a:pt x="695883" y="135191"/>
                </a:lnTo>
                <a:lnTo>
                  <a:pt x="685812" y="175260"/>
                </a:lnTo>
                <a:lnTo>
                  <a:pt x="652284" y="204216"/>
                </a:lnTo>
                <a:lnTo>
                  <a:pt x="655332" y="211836"/>
                </a:lnTo>
                <a:lnTo>
                  <a:pt x="690041" y="191262"/>
                </a:lnTo>
                <a:lnTo>
                  <a:pt x="709625" y="152400"/>
                </a:lnTo>
                <a:lnTo>
                  <a:pt x="712355" y="136969"/>
                </a:lnTo>
                <a:lnTo>
                  <a:pt x="713244" y="120396"/>
                </a:lnTo>
                <a:close/>
              </a:path>
              <a:path w="803275" h="241300">
                <a:moveTo>
                  <a:pt x="803160" y="120408"/>
                </a:moveTo>
                <a:lnTo>
                  <a:pt x="798779" y="77927"/>
                </a:lnTo>
                <a:lnTo>
                  <a:pt x="786396" y="41160"/>
                </a:lnTo>
                <a:lnTo>
                  <a:pt x="754024" y="5156"/>
                </a:lnTo>
                <a:lnTo>
                  <a:pt x="739152" y="0"/>
                </a:lnTo>
                <a:lnTo>
                  <a:pt x="737616" y="7632"/>
                </a:lnTo>
                <a:lnTo>
                  <a:pt x="748461" y="13360"/>
                </a:lnTo>
                <a:lnTo>
                  <a:pt x="758012" y="21539"/>
                </a:lnTo>
                <a:lnTo>
                  <a:pt x="777798" y="62318"/>
                </a:lnTo>
                <a:lnTo>
                  <a:pt x="784872" y="120408"/>
                </a:lnTo>
                <a:lnTo>
                  <a:pt x="784034" y="141262"/>
                </a:lnTo>
                <a:lnTo>
                  <a:pt x="772680" y="193560"/>
                </a:lnTo>
                <a:lnTo>
                  <a:pt x="748461" y="227418"/>
                </a:lnTo>
                <a:lnTo>
                  <a:pt x="737616" y="233184"/>
                </a:lnTo>
                <a:lnTo>
                  <a:pt x="739152" y="240804"/>
                </a:lnTo>
                <a:lnTo>
                  <a:pt x="777506" y="215087"/>
                </a:lnTo>
                <a:lnTo>
                  <a:pt x="798779" y="162890"/>
                </a:lnTo>
                <a:lnTo>
                  <a:pt x="802030" y="142430"/>
                </a:lnTo>
                <a:lnTo>
                  <a:pt x="803160" y="12040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3960" y="5258869"/>
            <a:ext cx="9963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log</a:t>
            </a:r>
            <a:r>
              <a:rPr sz="1550" spc="3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550" spc="3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3F3F3F"/>
                </a:solidFill>
                <a:latin typeface="Cambria Math"/>
                <a:cs typeface="Cambria Math"/>
              </a:rPr>
              <a:t>i </a:t>
            </a:r>
            <a:r>
              <a:rPr sz="1725" spc="7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5139" y="5295900"/>
            <a:ext cx="608330" cy="241300"/>
          </a:xfrm>
          <a:custGeom>
            <a:avLst/>
            <a:gdLst/>
            <a:ahLst/>
            <a:cxnLst/>
            <a:rect l="l" t="t" r="r" b="b"/>
            <a:pathLst>
              <a:path w="608329" h="241300">
                <a:moveTo>
                  <a:pt x="65532" y="7632"/>
                </a:moveTo>
                <a:lnTo>
                  <a:pt x="64008" y="0"/>
                </a:lnTo>
                <a:lnTo>
                  <a:pt x="49136" y="5156"/>
                </a:lnTo>
                <a:lnTo>
                  <a:pt x="36385" y="13728"/>
                </a:lnTo>
                <a:lnTo>
                  <a:pt x="9652" y="58889"/>
                </a:lnTo>
                <a:lnTo>
                  <a:pt x="1130" y="98374"/>
                </a:lnTo>
                <a:lnTo>
                  <a:pt x="0" y="120408"/>
                </a:lnTo>
                <a:lnTo>
                  <a:pt x="1130" y="142430"/>
                </a:lnTo>
                <a:lnTo>
                  <a:pt x="9652" y="181914"/>
                </a:lnTo>
                <a:lnTo>
                  <a:pt x="36385" y="227088"/>
                </a:lnTo>
                <a:lnTo>
                  <a:pt x="64008" y="240804"/>
                </a:lnTo>
                <a:lnTo>
                  <a:pt x="65532" y="233184"/>
                </a:lnTo>
                <a:lnTo>
                  <a:pt x="54698" y="227418"/>
                </a:lnTo>
                <a:lnTo>
                  <a:pt x="45148" y="219087"/>
                </a:lnTo>
                <a:lnTo>
                  <a:pt x="24726" y="177838"/>
                </a:lnTo>
                <a:lnTo>
                  <a:pt x="18288" y="120408"/>
                </a:lnTo>
                <a:lnTo>
                  <a:pt x="18910" y="99517"/>
                </a:lnTo>
                <a:lnTo>
                  <a:pt x="30480" y="45732"/>
                </a:lnTo>
                <a:lnTo>
                  <a:pt x="54698" y="13360"/>
                </a:lnTo>
                <a:lnTo>
                  <a:pt x="65532" y="7632"/>
                </a:lnTo>
                <a:close/>
              </a:path>
              <a:path w="608329" h="241300">
                <a:moveTo>
                  <a:pt x="278904" y="35064"/>
                </a:moveTo>
                <a:lnTo>
                  <a:pt x="277380" y="27444"/>
                </a:lnTo>
                <a:lnTo>
                  <a:pt x="263613" y="32016"/>
                </a:lnTo>
                <a:lnTo>
                  <a:pt x="251853" y="38874"/>
                </a:lnTo>
                <a:lnTo>
                  <a:pt x="226301" y="72605"/>
                </a:lnTo>
                <a:lnTo>
                  <a:pt x="217944" y="120408"/>
                </a:lnTo>
                <a:lnTo>
                  <a:pt x="218821" y="136982"/>
                </a:lnTo>
                <a:lnTo>
                  <a:pt x="233184" y="179844"/>
                </a:lnTo>
                <a:lnTo>
                  <a:pt x="263613" y="207276"/>
                </a:lnTo>
                <a:lnTo>
                  <a:pt x="277380" y="211848"/>
                </a:lnTo>
                <a:lnTo>
                  <a:pt x="278904" y="204228"/>
                </a:lnTo>
                <a:lnTo>
                  <a:pt x="268300" y="199910"/>
                </a:lnTo>
                <a:lnTo>
                  <a:pt x="259283" y="193751"/>
                </a:lnTo>
                <a:lnTo>
                  <a:pt x="237185" y="149936"/>
                </a:lnTo>
                <a:lnTo>
                  <a:pt x="234708" y="118884"/>
                </a:lnTo>
                <a:lnTo>
                  <a:pt x="235292" y="103454"/>
                </a:lnTo>
                <a:lnTo>
                  <a:pt x="245376" y="64020"/>
                </a:lnTo>
                <a:lnTo>
                  <a:pt x="268300" y="39585"/>
                </a:lnTo>
                <a:lnTo>
                  <a:pt x="278904" y="35064"/>
                </a:lnTo>
                <a:close/>
              </a:path>
              <a:path w="608329" h="241300">
                <a:moveTo>
                  <a:pt x="516648" y="120408"/>
                </a:moveTo>
                <a:lnTo>
                  <a:pt x="508279" y="72605"/>
                </a:lnTo>
                <a:lnTo>
                  <a:pt x="483501" y="38874"/>
                </a:lnTo>
                <a:lnTo>
                  <a:pt x="458736" y="27444"/>
                </a:lnTo>
                <a:lnTo>
                  <a:pt x="455688" y="35064"/>
                </a:lnTo>
                <a:lnTo>
                  <a:pt x="466280" y="39585"/>
                </a:lnTo>
                <a:lnTo>
                  <a:pt x="475310" y="46113"/>
                </a:lnTo>
                <a:lnTo>
                  <a:pt x="497408" y="89166"/>
                </a:lnTo>
                <a:lnTo>
                  <a:pt x="499884" y="118884"/>
                </a:lnTo>
                <a:lnTo>
                  <a:pt x="499287" y="135191"/>
                </a:lnTo>
                <a:lnTo>
                  <a:pt x="489216" y="175272"/>
                </a:lnTo>
                <a:lnTo>
                  <a:pt x="455688" y="204228"/>
                </a:lnTo>
                <a:lnTo>
                  <a:pt x="458736" y="211848"/>
                </a:lnTo>
                <a:lnTo>
                  <a:pt x="493445" y="191274"/>
                </a:lnTo>
                <a:lnTo>
                  <a:pt x="513029" y="152412"/>
                </a:lnTo>
                <a:lnTo>
                  <a:pt x="515759" y="136982"/>
                </a:lnTo>
                <a:lnTo>
                  <a:pt x="516648" y="120408"/>
                </a:lnTo>
                <a:close/>
              </a:path>
              <a:path w="608329" h="241300">
                <a:moveTo>
                  <a:pt x="608076" y="120408"/>
                </a:moveTo>
                <a:lnTo>
                  <a:pt x="603694" y="77927"/>
                </a:lnTo>
                <a:lnTo>
                  <a:pt x="591312" y="41160"/>
                </a:lnTo>
                <a:lnTo>
                  <a:pt x="558952" y="5156"/>
                </a:lnTo>
                <a:lnTo>
                  <a:pt x="544068" y="0"/>
                </a:lnTo>
                <a:lnTo>
                  <a:pt x="542544" y="7632"/>
                </a:lnTo>
                <a:lnTo>
                  <a:pt x="553389" y="13360"/>
                </a:lnTo>
                <a:lnTo>
                  <a:pt x="562927" y="21539"/>
                </a:lnTo>
                <a:lnTo>
                  <a:pt x="582726" y="62318"/>
                </a:lnTo>
                <a:lnTo>
                  <a:pt x="589788" y="120408"/>
                </a:lnTo>
                <a:lnTo>
                  <a:pt x="588962" y="141262"/>
                </a:lnTo>
                <a:lnTo>
                  <a:pt x="577596" y="193560"/>
                </a:lnTo>
                <a:lnTo>
                  <a:pt x="553389" y="227418"/>
                </a:lnTo>
                <a:lnTo>
                  <a:pt x="542544" y="233184"/>
                </a:lnTo>
                <a:lnTo>
                  <a:pt x="544068" y="240804"/>
                </a:lnTo>
                <a:lnTo>
                  <a:pt x="582434" y="215087"/>
                </a:lnTo>
                <a:lnTo>
                  <a:pt x="603694" y="162890"/>
                </a:lnTo>
                <a:lnTo>
                  <a:pt x="606958" y="142430"/>
                </a:lnTo>
                <a:lnTo>
                  <a:pt x="608076" y="12040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36107" y="5258869"/>
            <a:ext cx="9861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∝</a:t>
            </a:r>
            <a:r>
              <a:rPr sz="15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log</a:t>
            </a:r>
            <a:r>
              <a:rPr sz="1550" spc="3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550" spc="3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4607" y="4964928"/>
            <a:ext cx="1684655" cy="8032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951230" algn="ctr">
              <a:lnSpc>
                <a:spcPct val="100000"/>
              </a:lnSpc>
              <a:spcBef>
                <a:spcPts val="495"/>
              </a:spcBef>
            </a:pPr>
            <a:r>
              <a:rPr sz="1150" spc="90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1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23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-1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487" baseline="-14492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|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27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550">
              <a:latin typeface="Cambria Math"/>
              <a:cs typeface="Cambria Math"/>
            </a:endParaRPr>
          </a:p>
          <a:p>
            <a:pPr marR="947419" algn="ctr">
              <a:lnSpc>
                <a:spcPct val="100000"/>
              </a:lnSpc>
              <a:spcBef>
                <a:spcPts val="545"/>
              </a:spcBef>
            </a:pP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j=1</a:t>
            </a:r>
            <a:endParaRPr sz="11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78708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Numerical</a:t>
            </a:r>
            <a:r>
              <a:rPr spc="-105" dirty="0"/>
              <a:t> </a:t>
            </a:r>
            <a:r>
              <a:rPr spc="-70" dirty="0"/>
              <a:t>Example</a:t>
            </a:r>
            <a:r>
              <a:rPr spc="-80" dirty="0"/>
              <a:t> </a:t>
            </a:r>
            <a:r>
              <a:rPr spc="-40" dirty="0"/>
              <a:t>II:</a:t>
            </a:r>
            <a:r>
              <a:rPr spc="-114" dirty="0"/>
              <a:t> </a:t>
            </a:r>
            <a:r>
              <a:rPr spc="-150" dirty="0"/>
              <a:t>Text</a:t>
            </a:r>
            <a:r>
              <a:rPr spc="-100" dirty="0"/>
              <a:t> </a:t>
            </a:r>
            <a:r>
              <a:rPr spc="-6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297" y="2568926"/>
            <a:ext cx="4024629" cy="25203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just">
              <a:lnSpc>
                <a:spcPts val="2140"/>
              </a:lnSpc>
              <a:spcBef>
                <a:spcPts val="365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Consider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the training dataset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(shown in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figure),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in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training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document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labeled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Sports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Politics</a:t>
            </a:r>
            <a:r>
              <a:rPr sz="19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category.</a:t>
            </a:r>
            <a:endParaRPr sz="1950">
              <a:latin typeface="Times New Roman"/>
              <a:cs typeface="Times New Roman"/>
            </a:endParaRPr>
          </a:p>
          <a:p>
            <a:pPr marL="12700" marR="5715" indent="62230" algn="just">
              <a:lnSpc>
                <a:spcPts val="2140"/>
              </a:lnSpc>
              <a:spcBef>
                <a:spcPts val="1150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Using Naïve Bayes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Classifier,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classify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document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‘</a:t>
            </a:r>
            <a:r>
              <a:rPr sz="1950" i="1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i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i="1" spc="10" dirty="0">
                <a:solidFill>
                  <a:srgbClr val="3F3F3F"/>
                </a:solidFill>
                <a:latin typeface="Times New Roman"/>
                <a:cs typeface="Times New Roman"/>
              </a:rPr>
              <a:t>very</a:t>
            </a:r>
            <a:r>
              <a:rPr sz="1950" i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i="1" spc="5" dirty="0">
                <a:solidFill>
                  <a:srgbClr val="3F3F3F"/>
                </a:solidFill>
                <a:latin typeface="Times New Roman"/>
                <a:cs typeface="Times New Roman"/>
              </a:rPr>
              <a:t>close</a:t>
            </a:r>
            <a:r>
              <a:rPr sz="1950" i="1" spc="15" dirty="0">
                <a:solidFill>
                  <a:srgbClr val="3F3F3F"/>
                </a:solidFill>
                <a:latin typeface="Times New Roman"/>
                <a:cs typeface="Times New Roman"/>
              </a:rPr>
              <a:t> game</a:t>
            </a:r>
            <a:r>
              <a:rPr sz="1950" i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’</a:t>
            </a:r>
            <a:endParaRPr sz="1950">
              <a:latin typeface="Times New Roman"/>
              <a:cs typeface="Times New Roman"/>
            </a:endParaRPr>
          </a:p>
          <a:p>
            <a:pPr marL="12700" marR="8255" algn="just">
              <a:lnSpc>
                <a:spcPts val="2140"/>
              </a:lnSpc>
              <a:spcBef>
                <a:spcPts val="1145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(Pre-processing: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Convert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lower  case,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no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stopword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removal,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no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stemming).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3688" y="2694432"/>
            <a:ext cx="4262756" cy="28618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917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10" dirty="0"/>
              <a:t> </a:t>
            </a:r>
            <a:r>
              <a:rPr spc="-25" dirty="0"/>
              <a:t>2:</a:t>
            </a:r>
            <a:r>
              <a:rPr spc="-100" dirty="0"/>
              <a:t> </a:t>
            </a:r>
            <a:r>
              <a:rPr spc="-6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24" y="2458534"/>
            <a:ext cx="2625090" cy="6686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Phase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Computing</a:t>
            </a:r>
            <a:r>
              <a:rPr sz="1650" b="1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Prior</a:t>
            </a:r>
            <a:r>
              <a:rPr sz="1650" b="1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336035"/>
            <a:ext cx="760730" cy="195580"/>
          </a:xfrm>
          <a:custGeom>
            <a:avLst/>
            <a:gdLst/>
            <a:ahLst/>
            <a:cxnLst/>
            <a:rect l="l" t="t" r="r" b="b"/>
            <a:pathLst>
              <a:path w="760729" h="195579">
                <a:moveTo>
                  <a:pt x="697992" y="195072"/>
                </a:moveTo>
                <a:lnTo>
                  <a:pt x="694944" y="187452"/>
                </a:lnTo>
                <a:lnTo>
                  <a:pt x="706421" y="182022"/>
                </a:lnTo>
                <a:lnTo>
                  <a:pt x="715899" y="174879"/>
                </a:lnTo>
                <a:lnTo>
                  <a:pt x="738949" y="129159"/>
                </a:lnTo>
                <a:lnTo>
                  <a:pt x="742188" y="96012"/>
                </a:lnTo>
                <a:lnTo>
                  <a:pt x="741354" y="79462"/>
                </a:lnTo>
                <a:lnTo>
                  <a:pt x="729996" y="38100"/>
                </a:lnTo>
                <a:lnTo>
                  <a:pt x="694944" y="7620"/>
                </a:lnTo>
                <a:lnTo>
                  <a:pt x="697992" y="0"/>
                </a:lnTo>
                <a:lnTo>
                  <a:pt x="734853" y="21859"/>
                </a:lnTo>
                <a:lnTo>
                  <a:pt x="756094" y="63246"/>
                </a:lnTo>
                <a:lnTo>
                  <a:pt x="760476" y="97536"/>
                </a:lnTo>
                <a:lnTo>
                  <a:pt x="759356" y="115252"/>
                </a:lnTo>
                <a:lnTo>
                  <a:pt x="743712" y="161543"/>
                </a:lnTo>
                <a:lnTo>
                  <a:pt x="711993" y="189618"/>
                </a:lnTo>
                <a:lnTo>
                  <a:pt x="697992" y="195072"/>
                </a:lnTo>
                <a:close/>
              </a:path>
              <a:path w="760729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8962" y="3268504"/>
            <a:ext cx="8674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2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𝑆𝑝𝑜𝑟𝑡𝑠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5635" y="3425952"/>
            <a:ext cx="3134995" cy="13970"/>
          </a:xfrm>
          <a:custGeom>
            <a:avLst/>
            <a:gdLst/>
            <a:ahLst/>
            <a:cxnLst/>
            <a:rect l="l" t="t" r="r" b="b"/>
            <a:pathLst>
              <a:path w="3134995" h="13970">
                <a:moveTo>
                  <a:pt x="3134867" y="13716"/>
                </a:moveTo>
                <a:lnTo>
                  <a:pt x="0" y="13716"/>
                </a:lnTo>
                <a:lnTo>
                  <a:pt x="0" y="0"/>
                </a:lnTo>
                <a:lnTo>
                  <a:pt x="3134867" y="0"/>
                </a:lnTo>
                <a:lnTo>
                  <a:pt x="31348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300" y="3425952"/>
            <a:ext cx="88900" cy="13970"/>
          </a:xfrm>
          <a:custGeom>
            <a:avLst/>
            <a:gdLst/>
            <a:ahLst/>
            <a:cxnLst/>
            <a:rect l="l" t="t" r="r" b="b"/>
            <a:pathLst>
              <a:path w="88900" h="13970">
                <a:moveTo>
                  <a:pt x="88392" y="13716"/>
                </a:moveTo>
                <a:lnTo>
                  <a:pt x="0" y="13716"/>
                </a:lnTo>
                <a:lnTo>
                  <a:pt x="0" y="0"/>
                </a:lnTo>
                <a:lnTo>
                  <a:pt x="88392" y="0"/>
                </a:lnTo>
                <a:lnTo>
                  <a:pt x="88392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7207" y="3837432"/>
            <a:ext cx="861060" cy="195580"/>
          </a:xfrm>
          <a:custGeom>
            <a:avLst/>
            <a:gdLst/>
            <a:ahLst/>
            <a:cxnLst/>
            <a:rect l="l" t="t" r="r" b="b"/>
            <a:pathLst>
              <a:path w="861060" h="195579">
                <a:moveTo>
                  <a:pt x="798575" y="195072"/>
                </a:moveTo>
                <a:lnTo>
                  <a:pt x="795527" y="187452"/>
                </a:lnTo>
                <a:lnTo>
                  <a:pt x="807005" y="182022"/>
                </a:lnTo>
                <a:lnTo>
                  <a:pt x="816482" y="174879"/>
                </a:lnTo>
                <a:lnTo>
                  <a:pt x="839533" y="129159"/>
                </a:lnTo>
                <a:lnTo>
                  <a:pt x="842771" y="96012"/>
                </a:lnTo>
                <a:lnTo>
                  <a:pt x="841938" y="79462"/>
                </a:lnTo>
                <a:lnTo>
                  <a:pt x="830579" y="38100"/>
                </a:lnTo>
                <a:lnTo>
                  <a:pt x="795527" y="7620"/>
                </a:lnTo>
                <a:lnTo>
                  <a:pt x="798575" y="0"/>
                </a:lnTo>
                <a:lnTo>
                  <a:pt x="835437" y="21859"/>
                </a:lnTo>
                <a:lnTo>
                  <a:pt x="856678" y="63246"/>
                </a:lnTo>
                <a:lnTo>
                  <a:pt x="861059" y="97536"/>
                </a:lnTo>
                <a:lnTo>
                  <a:pt x="859940" y="115252"/>
                </a:lnTo>
                <a:lnTo>
                  <a:pt x="844295" y="161543"/>
                </a:lnTo>
                <a:lnTo>
                  <a:pt x="812577" y="189618"/>
                </a:lnTo>
                <a:lnTo>
                  <a:pt x="798575" y="195072"/>
                </a:lnTo>
                <a:close/>
              </a:path>
              <a:path w="861060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40545" y="3769845"/>
            <a:ext cx="96646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𝑃𝑜𝑙𝑖𝑡𝑖𝑐𝑠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6303" y="3927347"/>
            <a:ext cx="3209925" cy="13970"/>
          </a:xfrm>
          <a:custGeom>
            <a:avLst/>
            <a:gdLst/>
            <a:ahLst/>
            <a:cxnLst/>
            <a:rect l="l" t="t" r="r" b="b"/>
            <a:pathLst>
              <a:path w="3209925" h="13970">
                <a:moveTo>
                  <a:pt x="3209544" y="13716"/>
                </a:moveTo>
                <a:lnTo>
                  <a:pt x="0" y="13716"/>
                </a:lnTo>
                <a:lnTo>
                  <a:pt x="0" y="0"/>
                </a:lnTo>
                <a:lnTo>
                  <a:pt x="3209544" y="0"/>
                </a:lnTo>
                <a:lnTo>
                  <a:pt x="3209544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4588" y="3100523"/>
            <a:ext cx="3938270" cy="10414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05815" marR="142240" indent="-730250">
              <a:lnSpc>
                <a:spcPct val="113599"/>
              </a:lnSpc>
              <a:spcBef>
                <a:spcPts val="185"/>
              </a:spcBef>
              <a:tabLst>
                <a:tab pos="3698240" algn="l"/>
              </a:tabLst>
            </a:pP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27" baseline="-3198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number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10" dirty="0">
                <a:solidFill>
                  <a:srgbClr val="3F3F3F"/>
                </a:solidFill>
                <a:latin typeface="Cambria Math"/>
                <a:cs typeface="Cambria Math"/>
              </a:rPr>
              <a:t>of</a:t>
            </a: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documents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labeled</a:t>
            </a: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as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'Sports'</a:t>
            </a:r>
            <a:r>
              <a:rPr sz="1200" spc="1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27" baseline="-3198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 </a:t>
            </a:r>
            <a:r>
              <a:rPr sz="1200" spc="-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200" spc="1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200" spc="16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200" spc="130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200" spc="110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200" spc="50" dirty="0">
                <a:solidFill>
                  <a:srgbClr val="3F3F3F"/>
                </a:solidFill>
                <a:latin typeface="Cambria Math"/>
                <a:cs typeface="Cambria Math"/>
              </a:rPr>
              <a:t>b</a:t>
            </a: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200" spc="360" dirty="0">
                <a:solidFill>
                  <a:srgbClr val="3F3F3F"/>
                </a:solidFill>
                <a:latin typeface="Cambria Math"/>
                <a:cs typeface="Cambria Math"/>
              </a:rPr>
              <a:t>f</a:t>
            </a: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200" spc="130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200" spc="5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200" spc="110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200" spc="11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endParaRPr sz="1200">
              <a:latin typeface="Cambria Math"/>
              <a:cs typeface="Cambria Math"/>
            </a:endParaRPr>
          </a:p>
          <a:p>
            <a:pPr marL="854710" marR="55880" indent="-768350">
              <a:lnSpc>
                <a:spcPts val="1800"/>
              </a:lnSpc>
              <a:spcBef>
                <a:spcPts val="450"/>
              </a:spcBef>
              <a:tabLst>
                <a:tab pos="3785235" algn="l"/>
              </a:tabLst>
            </a:pP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35" baseline="-3198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number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10" dirty="0">
                <a:solidFill>
                  <a:srgbClr val="3F3F3F"/>
                </a:solidFill>
                <a:latin typeface="Cambria Math"/>
                <a:cs typeface="Cambria Math"/>
              </a:rPr>
              <a:t>of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documents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labeled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as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'Politics'</a:t>
            </a:r>
            <a:r>
              <a:rPr sz="1200" spc="1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57" baseline="-3198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200" spc="-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200" spc="1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200" spc="16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200" spc="120" dirty="0">
                <a:solidFill>
                  <a:srgbClr val="3F3F3F"/>
                </a:solidFill>
                <a:latin typeface="Cambria Math"/>
                <a:cs typeface="Cambria Math"/>
              </a:rPr>
              <a:t>um</a:t>
            </a:r>
            <a:r>
              <a:rPr sz="1200" spc="50" dirty="0">
                <a:solidFill>
                  <a:srgbClr val="3F3F3F"/>
                </a:solidFill>
                <a:latin typeface="Cambria Math"/>
                <a:cs typeface="Cambria Math"/>
              </a:rPr>
              <a:t>b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200" spc="360" dirty="0">
                <a:solidFill>
                  <a:srgbClr val="3F3F3F"/>
                </a:solidFill>
                <a:latin typeface="Cambria Math"/>
                <a:cs typeface="Cambria Math"/>
              </a:rPr>
              <a:t>f</a:t>
            </a: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200" spc="120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200" spc="110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40167" y="3927347"/>
            <a:ext cx="88900" cy="13970"/>
          </a:xfrm>
          <a:custGeom>
            <a:avLst/>
            <a:gdLst/>
            <a:ahLst/>
            <a:cxnLst/>
            <a:rect l="l" t="t" r="r" b="b"/>
            <a:pathLst>
              <a:path w="88900" h="13970">
                <a:moveTo>
                  <a:pt x="88392" y="13716"/>
                </a:moveTo>
                <a:lnTo>
                  <a:pt x="0" y="13716"/>
                </a:lnTo>
                <a:lnTo>
                  <a:pt x="0" y="0"/>
                </a:lnTo>
                <a:lnTo>
                  <a:pt x="88392" y="0"/>
                </a:lnTo>
                <a:lnTo>
                  <a:pt x="88392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8701" y="4128887"/>
            <a:ext cx="7919084" cy="12503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Computing</a:t>
            </a:r>
            <a:r>
              <a:rPr sz="165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Likelihood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Probabilities: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(words)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=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14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|V|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70700"/>
              </a:lnSpc>
              <a:spcBef>
                <a:spcPts val="1165"/>
              </a:spcBef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{a,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great,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game,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the,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election,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was,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over,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very,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clean,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match,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but,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forgettable,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it, </a:t>
            </a:r>
            <a:r>
              <a:rPr sz="1950" spc="-4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close}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33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25" dirty="0"/>
              <a:t>2:</a:t>
            </a:r>
            <a:r>
              <a:rPr spc="-90" dirty="0"/>
              <a:t> </a:t>
            </a:r>
            <a:r>
              <a:rPr spc="-60" dirty="0"/>
              <a:t>Solution</a:t>
            </a:r>
            <a:r>
              <a:rPr spc="-114" dirty="0"/>
              <a:t> </a:t>
            </a:r>
            <a:r>
              <a:rPr spc="-65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24" y="2572049"/>
            <a:ext cx="47929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6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(word)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 Sports</a:t>
            </a:r>
            <a:r>
              <a:rPr sz="1650" b="1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7645" y="2939033"/>
          <a:ext cx="8503283" cy="3200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/>
                <a:gridCol w="1417320"/>
                <a:gridCol w="1417319"/>
                <a:gridCol w="1130935"/>
                <a:gridCol w="1289685"/>
                <a:gridCol w="1830704"/>
              </a:tblGrid>
              <a:tr h="352043">
                <a:tc>
                  <a:txBody>
                    <a:bodyPr/>
                    <a:lstStyle/>
                    <a:p>
                      <a:pPr marL="443230" marR="324485" indent="-114300">
                        <a:lnSpc>
                          <a:spcPts val="1390"/>
                        </a:lnSpc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50" dirty="0">
                          <a:latin typeface="Cambria"/>
                          <a:cs typeface="Cambria"/>
                        </a:rPr>
                        <a:t> </a:t>
                      </a:r>
                      <a:r>
                        <a:rPr sz="1150" spc="-6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150" spc="-60" dirty="0">
                          <a:latin typeface="Cambria"/>
                          <a:cs typeface="Cambria"/>
                        </a:rPr>
                        <a:t>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D1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D3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D4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Probability(word/Sports)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2+1/11+14=0.12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great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1+1/11+14=0.08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game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2+1/11+14=0.12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0+1/11+14=0.04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election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0+1/11+14=0.04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was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0+1/11+14=0.04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over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0+1/11+14=0.04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very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1+1/11+14=0.08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clean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2+1/11+14=0.12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match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2+1/11+14=0.12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but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1+1/11+14=0.08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forgettable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1+1/11+14=0.08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it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0+1/11+14=0.04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close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0+1/11+14=0.04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33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25" dirty="0"/>
              <a:t>2:</a:t>
            </a:r>
            <a:r>
              <a:rPr spc="-90" dirty="0"/>
              <a:t> </a:t>
            </a:r>
            <a:r>
              <a:rPr spc="-60" dirty="0"/>
              <a:t>Solution</a:t>
            </a:r>
            <a:r>
              <a:rPr spc="-114" dirty="0"/>
              <a:t> </a:t>
            </a:r>
            <a:r>
              <a:rPr spc="-65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24" y="2572049"/>
            <a:ext cx="48621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each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(word)</a:t>
            </a:r>
            <a:r>
              <a:rPr sz="1650" b="1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Politics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7645" y="2939033"/>
          <a:ext cx="7213599" cy="3187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/>
                <a:gridCol w="1417320"/>
                <a:gridCol w="1417319"/>
                <a:gridCol w="1130935"/>
                <a:gridCol w="1830705"/>
              </a:tblGrid>
              <a:tr h="352043">
                <a:tc>
                  <a:txBody>
                    <a:bodyPr/>
                    <a:lstStyle/>
                    <a:p>
                      <a:pPr marL="443230" marR="324485" indent="-114300">
                        <a:lnSpc>
                          <a:spcPts val="1390"/>
                        </a:lnSpc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50" dirty="0">
                          <a:latin typeface="Cambria"/>
                          <a:cs typeface="Cambria"/>
                        </a:rPr>
                        <a:t> </a:t>
                      </a:r>
                      <a:r>
                        <a:rPr sz="1150" spc="-6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150" spc="-60" dirty="0">
                          <a:latin typeface="Cambria"/>
                          <a:cs typeface="Cambria"/>
                        </a:rPr>
                        <a:t>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D2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D5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Probability(word/Politics)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1+1/9+14=0.09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great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0+1/9+14=0.04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game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0+1/9+14=0.04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2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1+1/9+14=0.09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election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2+1/9+14=0.13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was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2+1/9+14=0.13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over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1+1/9+14=0.09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very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0+1/9+14=0.04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clean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0+1/9+14=0.04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match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0+1/9+14=0.04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but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0+1/9+14=0.04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forgettable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0+1/9+14=0.04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it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4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1+1/9+14=0.09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close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33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1+1/9+14=0.09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 gridSpan="3"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29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9456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Naïve</a:t>
            </a:r>
            <a:r>
              <a:rPr spc="-85" dirty="0"/>
              <a:t> </a:t>
            </a:r>
            <a:r>
              <a:rPr spc="-80" dirty="0"/>
              <a:t>Bayes</a:t>
            </a:r>
            <a:r>
              <a:rPr spc="-135" dirty="0"/>
              <a:t> </a:t>
            </a:r>
            <a:r>
              <a:rPr spc="-55" dirty="0"/>
              <a:t>Classifier-</a:t>
            </a:r>
            <a:r>
              <a:rPr spc="-90" dirty="0"/>
              <a:t> </a:t>
            </a: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97864"/>
            <a:ext cx="7948295" cy="10013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900" marR="5080" indent="-76835">
              <a:lnSpc>
                <a:spcPct val="101099"/>
              </a:lnSpc>
              <a:spcBef>
                <a:spcPts val="85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20014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Naïve Bayes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classifier is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probabilistic classifier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that uses Bayes theorem and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Naïve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assumption to classify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examples.</a:t>
            </a:r>
            <a:endParaRPr sz="18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1165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63830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According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Theorem,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3061" y="3825240"/>
            <a:ext cx="693420" cy="213360"/>
            <a:chOff x="3923061" y="3825240"/>
            <a:chExt cx="693420" cy="213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061" y="3842003"/>
              <a:ext cx="126206" cy="1539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85843" y="3825240"/>
              <a:ext cx="530860" cy="213360"/>
            </a:xfrm>
            <a:custGeom>
              <a:avLst/>
              <a:gdLst/>
              <a:ahLst/>
              <a:cxnLst/>
              <a:rect l="l" t="t" r="r" b="b"/>
              <a:pathLst>
                <a:path w="530860" h="213360">
                  <a:moveTo>
                    <a:pt x="268224" y="210312"/>
                  </a:moveTo>
                  <a:lnTo>
                    <a:pt x="251460" y="210312"/>
                  </a:lnTo>
                  <a:lnTo>
                    <a:pt x="251460" y="1524"/>
                  </a:lnTo>
                  <a:lnTo>
                    <a:pt x="268224" y="1524"/>
                  </a:lnTo>
                  <a:lnTo>
                    <a:pt x="268224" y="210312"/>
                  </a:lnTo>
                  <a:close/>
                </a:path>
                <a:path w="530860" h="213360">
                  <a:moveTo>
                    <a:pt x="461772" y="213360"/>
                  </a:moveTo>
                  <a:lnTo>
                    <a:pt x="458724" y="204216"/>
                  </a:lnTo>
                  <a:lnTo>
                    <a:pt x="471344" y="198762"/>
                  </a:lnTo>
                  <a:lnTo>
                    <a:pt x="481965" y="191452"/>
                  </a:lnTo>
                  <a:lnTo>
                    <a:pt x="503467" y="156376"/>
                  </a:lnTo>
                  <a:lnTo>
                    <a:pt x="510540" y="105156"/>
                  </a:lnTo>
                  <a:lnTo>
                    <a:pt x="509706" y="86820"/>
                  </a:lnTo>
                  <a:lnTo>
                    <a:pt x="498348" y="42672"/>
                  </a:lnTo>
                  <a:lnTo>
                    <a:pt x="471344" y="13954"/>
                  </a:lnTo>
                  <a:lnTo>
                    <a:pt x="458724" y="9144"/>
                  </a:lnTo>
                  <a:lnTo>
                    <a:pt x="461772" y="0"/>
                  </a:lnTo>
                  <a:lnTo>
                    <a:pt x="502920" y="24003"/>
                  </a:lnTo>
                  <a:lnTo>
                    <a:pt x="525780" y="68770"/>
                  </a:lnTo>
                  <a:lnTo>
                    <a:pt x="530352" y="106680"/>
                  </a:lnTo>
                  <a:lnTo>
                    <a:pt x="529209" y="126396"/>
                  </a:lnTo>
                  <a:lnTo>
                    <a:pt x="512064" y="175260"/>
                  </a:lnTo>
                  <a:lnTo>
                    <a:pt x="477774" y="207621"/>
                  </a:lnTo>
                  <a:lnTo>
                    <a:pt x="461772" y="213360"/>
                  </a:lnTo>
                  <a:close/>
                </a:path>
                <a:path w="530860" h="213360">
                  <a:moveTo>
                    <a:pt x="67055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5" y="0"/>
                  </a:lnTo>
                  <a:lnTo>
                    <a:pt x="70103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3" y="170688"/>
                  </a:lnTo>
                  <a:lnTo>
                    <a:pt x="58150" y="198762"/>
                  </a:lnTo>
                  <a:lnTo>
                    <a:pt x="70103" y="204216"/>
                  </a:lnTo>
                  <a:lnTo>
                    <a:pt x="67055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8995" y="3840479"/>
              <a:ext cx="134683" cy="155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7881" y="3842004"/>
              <a:ext cx="131826" cy="1539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715154" y="3898404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941093" y="3651503"/>
            <a:ext cx="461645" cy="213360"/>
            <a:chOff x="4941093" y="3651503"/>
            <a:chExt cx="461645" cy="21336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1093" y="3668267"/>
              <a:ext cx="126206" cy="1539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03875" y="3651503"/>
              <a:ext cx="299085" cy="213360"/>
            </a:xfrm>
            <a:custGeom>
              <a:avLst/>
              <a:gdLst/>
              <a:ahLst/>
              <a:cxnLst/>
              <a:rect l="l" t="t" r="r" b="b"/>
              <a:pathLst>
                <a:path w="299085" h="213360">
                  <a:moveTo>
                    <a:pt x="230124" y="213360"/>
                  </a:moveTo>
                  <a:lnTo>
                    <a:pt x="227076" y="204216"/>
                  </a:lnTo>
                  <a:lnTo>
                    <a:pt x="239696" y="198762"/>
                  </a:lnTo>
                  <a:lnTo>
                    <a:pt x="250317" y="191452"/>
                  </a:lnTo>
                  <a:lnTo>
                    <a:pt x="271819" y="156376"/>
                  </a:lnTo>
                  <a:lnTo>
                    <a:pt x="278892" y="105156"/>
                  </a:lnTo>
                  <a:lnTo>
                    <a:pt x="278058" y="86820"/>
                  </a:lnTo>
                  <a:lnTo>
                    <a:pt x="266700" y="42672"/>
                  </a:lnTo>
                  <a:lnTo>
                    <a:pt x="239696" y="13954"/>
                  </a:lnTo>
                  <a:lnTo>
                    <a:pt x="227076" y="9144"/>
                  </a:lnTo>
                  <a:lnTo>
                    <a:pt x="230124" y="0"/>
                  </a:lnTo>
                  <a:lnTo>
                    <a:pt x="271272" y="24003"/>
                  </a:lnTo>
                  <a:lnTo>
                    <a:pt x="294132" y="68770"/>
                  </a:lnTo>
                  <a:lnTo>
                    <a:pt x="298704" y="106680"/>
                  </a:lnTo>
                  <a:lnTo>
                    <a:pt x="297561" y="126396"/>
                  </a:lnTo>
                  <a:lnTo>
                    <a:pt x="280416" y="175260"/>
                  </a:lnTo>
                  <a:lnTo>
                    <a:pt x="246126" y="207621"/>
                  </a:lnTo>
                  <a:lnTo>
                    <a:pt x="230124" y="213360"/>
                  </a:lnTo>
                  <a:close/>
                </a:path>
                <a:path w="299085" h="213360">
                  <a:moveTo>
                    <a:pt x="67055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5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5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7027" y="3666743"/>
              <a:ext cx="134683" cy="15544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479065" y="3659123"/>
            <a:ext cx="377190" cy="213360"/>
            <a:chOff x="5479065" y="3659123"/>
            <a:chExt cx="377190" cy="21336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9065" y="3668267"/>
              <a:ext cx="126206" cy="153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1848" y="3659123"/>
              <a:ext cx="214407" cy="2133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902452" y="3659123"/>
            <a:ext cx="269875" cy="213360"/>
            <a:chOff x="5902452" y="3659123"/>
            <a:chExt cx="269875" cy="213360"/>
          </a:xfrm>
        </p:grpSpPr>
        <p:sp>
          <p:nvSpPr>
            <p:cNvPr id="18" name="object 18"/>
            <p:cNvSpPr/>
            <p:nvPr/>
          </p:nvSpPr>
          <p:spPr>
            <a:xfrm>
              <a:off x="5902452" y="3660648"/>
              <a:ext cx="17145" cy="210820"/>
            </a:xfrm>
            <a:custGeom>
              <a:avLst/>
              <a:gdLst/>
              <a:ahLst/>
              <a:cxnLst/>
              <a:rect l="l" t="t" r="r" b="b"/>
              <a:pathLst>
                <a:path w="17145" h="210820">
                  <a:moveTo>
                    <a:pt x="16764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210311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6648" y="3666743"/>
              <a:ext cx="134683" cy="1554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0762" y="3659123"/>
              <a:ext cx="71437" cy="2133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320569" y="3986783"/>
            <a:ext cx="472440" cy="213360"/>
            <a:chOff x="5320569" y="3986783"/>
            <a:chExt cx="472440" cy="21336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0569" y="3995927"/>
              <a:ext cx="126206" cy="1539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3352" y="3986783"/>
              <a:ext cx="214407" cy="2133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1286" y="3986783"/>
              <a:ext cx="71437" cy="21336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4934711" y="3922776"/>
            <a:ext cx="1257300" cy="15240"/>
          </a:xfrm>
          <a:custGeom>
            <a:avLst/>
            <a:gdLst/>
            <a:ahLst/>
            <a:cxnLst/>
            <a:rect l="l" t="t" r="r" b="b"/>
            <a:pathLst>
              <a:path w="1257300" h="15239">
                <a:moveTo>
                  <a:pt x="1257300" y="15240"/>
                </a:moveTo>
                <a:lnTo>
                  <a:pt x="0" y="15240"/>
                </a:lnTo>
                <a:lnTo>
                  <a:pt x="0" y="0"/>
                </a:lnTo>
                <a:lnTo>
                  <a:pt x="1257300" y="0"/>
                </a:lnTo>
                <a:lnTo>
                  <a:pt x="1257300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2508" y="4327604"/>
            <a:ext cx="8323580" cy="579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5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P(A|B)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is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F3F3F"/>
                </a:solidFill>
                <a:latin typeface="Times New Roman"/>
                <a:cs typeface="Times New Roman"/>
              </a:rPr>
              <a:t>posterior</a:t>
            </a:r>
            <a:r>
              <a:rPr sz="1800" i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800" i="1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B;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P(A)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F3F3F"/>
                </a:solidFill>
                <a:latin typeface="Times New Roman"/>
                <a:cs typeface="Times New Roman"/>
              </a:rPr>
              <a:t>prior</a:t>
            </a:r>
            <a:r>
              <a:rPr sz="1800" i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800" i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A;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P(B|A)is</a:t>
            </a:r>
            <a:r>
              <a:rPr sz="18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F3F3F"/>
                </a:solidFill>
                <a:latin typeface="Times New Roman"/>
                <a:cs typeface="Times New Roman"/>
              </a:rPr>
              <a:t>likelihood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 given</a:t>
            </a:r>
            <a:r>
              <a:rPr sz="1800" spc="-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A;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P(B)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F3F3F"/>
                </a:solidFill>
                <a:latin typeface="Times New Roman"/>
                <a:cs typeface="Times New Roman"/>
              </a:rPr>
              <a:t>evidence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80582" y="5163311"/>
            <a:ext cx="124587" cy="15697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289052" y="5138378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81178" y="5108447"/>
            <a:ext cx="71437" cy="21336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92508" y="5028646"/>
            <a:ext cx="83242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  <a:tab pos="5668010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machine</a:t>
            </a:r>
            <a:r>
              <a:rPr sz="18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8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tasks;</a:t>
            </a:r>
            <a:r>
              <a:rPr sz="180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target</a:t>
            </a:r>
            <a:r>
              <a:rPr sz="1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(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80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80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case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1267" y="5384291"/>
            <a:ext cx="222885" cy="21336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312062" y="5449836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5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5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33429" y="5439155"/>
            <a:ext cx="115728" cy="10972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55933" y="5439155"/>
            <a:ext cx="115728" cy="10972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83009" y="5439155"/>
            <a:ext cx="115728" cy="10972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11609" y="5439155"/>
            <a:ext cx="115728" cy="109728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502395" y="5521451"/>
            <a:ext cx="132715" cy="26034"/>
          </a:xfrm>
          <a:custGeom>
            <a:avLst/>
            <a:gdLst/>
            <a:ahLst/>
            <a:cxnLst/>
            <a:rect l="l" t="t" r="r" b="b"/>
            <a:pathLst>
              <a:path w="132714" h="26035">
                <a:moveTo>
                  <a:pt x="22860" y="0"/>
                </a:moveTo>
                <a:lnTo>
                  <a:pt x="0" y="0"/>
                </a:lnTo>
                <a:lnTo>
                  <a:pt x="0" y="25908"/>
                </a:lnTo>
                <a:lnTo>
                  <a:pt x="22860" y="25908"/>
                </a:lnTo>
                <a:lnTo>
                  <a:pt x="22860" y="0"/>
                </a:lnTo>
                <a:close/>
              </a:path>
              <a:path w="132714" h="26035">
                <a:moveTo>
                  <a:pt x="77724" y="0"/>
                </a:moveTo>
                <a:lnTo>
                  <a:pt x="54864" y="0"/>
                </a:lnTo>
                <a:lnTo>
                  <a:pt x="54864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32714" h="26035">
                <a:moveTo>
                  <a:pt x="132588" y="0"/>
                </a:moveTo>
                <a:lnTo>
                  <a:pt x="109728" y="0"/>
                </a:lnTo>
                <a:lnTo>
                  <a:pt x="109728" y="25908"/>
                </a:lnTo>
                <a:lnTo>
                  <a:pt x="132588" y="25908"/>
                </a:lnTo>
                <a:lnTo>
                  <a:pt x="13258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14231" y="5521451"/>
            <a:ext cx="132715" cy="26034"/>
          </a:xfrm>
          <a:custGeom>
            <a:avLst/>
            <a:gdLst/>
            <a:ahLst/>
            <a:cxnLst/>
            <a:rect l="l" t="t" r="r" b="b"/>
            <a:pathLst>
              <a:path w="132714" h="26035">
                <a:moveTo>
                  <a:pt x="22860" y="0"/>
                </a:moveTo>
                <a:lnTo>
                  <a:pt x="0" y="0"/>
                </a:lnTo>
                <a:lnTo>
                  <a:pt x="0" y="25908"/>
                </a:lnTo>
                <a:lnTo>
                  <a:pt x="22860" y="25908"/>
                </a:lnTo>
                <a:lnTo>
                  <a:pt x="22860" y="0"/>
                </a:lnTo>
                <a:close/>
              </a:path>
              <a:path w="132714" h="26035">
                <a:moveTo>
                  <a:pt x="77724" y="0"/>
                </a:moveTo>
                <a:lnTo>
                  <a:pt x="54864" y="0"/>
                </a:lnTo>
                <a:lnTo>
                  <a:pt x="54864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32714" h="26035">
                <a:moveTo>
                  <a:pt x="132588" y="0"/>
                </a:moveTo>
                <a:lnTo>
                  <a:pt x="109728" y="0"/>
                </a:lnTo>
                <a:lnTo>
                  <a:pt x="109728" y="25908"/>
                </a:lnTo>
                <a:lnTo>
                  <a:pt x="132588" y="25908"/>
                </a:lnTo>
                <a:lnTo>
                  <a:pt x="13258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24556" y="5521451"/>
            <a:ext cx="132715" cy="26034"/>
          </a:xfrm>
          <a:custGeom>
            <a:avLst/>
            <a:gdLst/>
            <a:ahLst/>
            <a:cxnLst/>
            <a:rect l="l" t="t" r="r" b="b"/>
            <a:pathLst>
              <a:path w="132714" h="26035">
                <a:moveTo>
                  <a:pt x="22860" y="0"/>
                </a:moveTo>
                <a:lnTo>
                  <a:pt x="0" y="0"/>
                </a:lnTo>
                <a:lnTo>
                  <a:pt x="0" y="25908"/>
                </a:lnTo>
                <a:lnTo>
                  <a:pt x="22860" y="25908"/>
                </a:lnTo>
                <a:lnTo>
                  <a:pt x="22860" y="0"/>
                </a:lnTo>
                <a:close/>
              </a:path>
              <a:path w="132714" h="26035">
                <a:moveTo>
                  <a:pt x="77724" y="0"/>
                </a:moveTo>
                <a:lnTo>
                  <a:pt x="54864" y="0"/>
                </a:lnTo>
                <a:lnTo>
                  <a:pt x="54864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32714" h="26035">
                <a:moveTo>
                  <a:pt x="132588" y="0"/>
                </a:moveTo>
                <a:lnTo>
                  <a:pt x="109728" y="0"/>
                </a:lnTo>
                <a:lnTo>
                  <a:pt x="109728" y="25908"/>
                </a:lnTo>
                <a:lnTo>
                  <a:pt x="132588" y="25908"/>
                </a:lnTo>
                <a:lnTo>
                  <a:pt x="13258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6379" y="5521451"/>
            <a:ext cx="132715" cy="26034"/>
          </a:xfrm>
          <a:custGeom>
            <a:avLst/>
            <a:gdLst/>
            <a:ahLst/>
            <a:cxnLst/>
            <a:rect l="l" t="t" r="r" b="b"/>
            <a:pathLst>
              <a:path w="132714" h="26035">
                <a:moveTo>
                  <a:pt x="22860" y="0"/>
                </a:moveTo>
                <a:lnTo>
                  <a:pt x="0" y="0"/>
                </a:lnTo>
                <a:lnTo>
                  <a:pt x="0" y="25908"/>
                </a:lnTo>
                <a:lnTo>
                  <a:pt x="22860" y="25908"/>
                </a:lnTo>
                <a:lnTo>
                  <a:pt x="22860" y="0"/>
                </a:lnTo>
                <a:close/>
              </a:path>
              <a:path w="132714" h="26035">
                <a:moveTo>
                  <a:pt x="77724" y="0"/>
                </a:moveTo>
                <a:lnTo>
                  <a:pt x="54864" y="0"/>
                </a:lnTo>
                <a:lnTo>
                  <a:pt x="54864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32714" h="26035">
                <a:moveTo>
                  <a:pt x="132588" y="0"/>
                </a:moveTo>
                <a:lnTo>
                  <a:pt x="109728" y="0"/>
                </a:lnTo>
                <a:lnTo>
                  <a:pt x="109728" y="25908"/>
                </a:lnTo>
                <a:lnTo>
                  <a:pt x="132588" y="25908"/>
                </a:lnTo>
                <a:lnTo>
                  <a:pt x="13258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6704" y="5521451"/>
            <a:ext cx="132715" cy="26034"/>
          </a:xfrm>
          <a:custGeom>
            <a:avLst/>
            <a:gdLst/>
            <a:ahLst/>
            <a:cxnLst/>
            <a:rect l="l" t="t" r="r" b="b"/>
            <a:pathLst>
              <a:path w="132714" h="26035">
                <a:moveTo>
                  <a:pt x="22860" y="0"/>
                </a:moveTo>
                <a:lnTo>
                  <a:pt x="0" y="0"/>
                </a:lnTo>
                <a:lnTo>
                  <a:pt x="0" y="25908"/>
                </a:lnTo>
                <a:lnTo>
                  <a:pt x="22860" y="25908"/>
                </a:lnTo>
                <a:lnTo>
                  <a:pt x="22860" y="0"/>
                </a:lnTo>
                <a:close/>
              </a:path>
              <a:path w="132714" h="26035">
                <a:moveTo>
                  <a:pt x="77724" y="0"/>
                </a:moveTo>
                <a:lnTo>
                  <a:pt x="54864" y="0"/>
                </a:lnTo>
                <a:lnTo>
                  <a:pt x="54864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32714" h="26035">
                <a:moveTo>
                  <a:pt x="132588" y="0"/>
                </a:moveTo>
                <a:lnTo>
                  <a:pt x="109728" y="0"/>
                </a:lnTo>
                <a:lnTo>
                  <a:pt x="109728" y="25908"/>
                </a:lnTo>
                <a:lnTo>
                  <a:pt x="132588" y="25908"/>
                </a:lnTo>
                <a:lnTo>
                  <a:pt x="13258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58527" y="5521451"/>
            <a:ext cx="132715" cy="26034"/>
          </a:xfrm>
          <a:custGeom>
            <a:avLst/>
            <a:gdLst/>
            <a:ahLst/>
            <a:cxnLst/>
            <a:rect l="l" t="t" r="r" b="b"/>
            <a:pathLst>
              <a:path w="132714" h="26035">
                <a:moveTo>
                  <a:pt x="22872" y="0"/>
                </a:moveTo>
                <a:lnTo>
                  <a:pt x="0" y="0"/>
                </a:lnTo>
                <a:lnTo>
                  <a:pt x="0" y="25908"/>
                </a:lnTo>
                <a:lnTo>
                  <a:pt x="22872" y="25908"/>
                </a:lnTo>
                <a:lnTo>
                  <a:pt x="22872" y="0"/>
                </a:lnTo>
                <a:close/>
              </a:path>
              <a:path w="132714" h="26035">
                <a:moveTo>
                  <a:pt x="77736" y="0"/>
                </a:moveTo>
                <a:lnTo>
                  <a:pt x="54876" y="0"/>
                </a:lnTo>
                <a:lnTo>
                  <a:pt x="54876" y="25908"/>
                </a:lnTo>
                <a:lnTo>
                  <a:pt x="77736" y="25908"/>
                </a:lnTo>
                <a:lnTo>
                  <a:pt x="77736" y="0"/>
                </a:lnTo>
                <a:close/>
              </a:path>
              <a:path w="132714" h="26035">
                <a:moveTo>
                  <a:pt x="132600" y="0"/>
                </a:moveTo>
                <a:lnTo>
                  <a:pt x="109740" y="0"/>
                </a:lnTo>
                <a:lnTo>
                  <a:pt x="109740" y="25908"/>
                </a:lnTo>
                <a:lnTo>
                  <a:pt x="132600" y="25908"/>
                </a:lnTo>
                <a:lnTo>
                  <a:pt x="13260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44753" y="5439155"/>
            <a:ext cx="115728" cy="10972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83926" y="5384291"/>
            <a:ext cx="71437" cy="213360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633251" y="5414231"/>
            <a:ext cx="2387600" cy="687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9395" algn="l"/>
                <a:tab pos="466725" algn="l"/>
                <a:tab pos="695325" algn="l"/>
                <a:tab pos="2228215" algn="l"/>
              </a:tabLst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2	3	4	</a:t>
            </a: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50">
              <a:latin typeface="Cambria Math"/>
              <a:cs typeface="Cambria Math"/>
            </a:endParaRPr>
          </a:p>
          <a:p>
            <a:pPr marL="650875" indent="-107314">
              <a:lnSpc>
                <a:spcPct val="100000"/>
              </a:lnSpc>
              <a:buClr>
                <a:srgbClr val="E48311"/>
              </a:buClr>
              <a:buSzPct val="94444"/>
              <a:buFont typeface="Wingdings"/>
              <a:buChar char=""/>
              <a:tabLst>
                <a:tab pos="65151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Therefore we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find,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72413" y="5871972"/>
            <a:ext cx="737870" cy="219710"/>
            <a:chOff x="4072413" y="5871972"/>
            <a:chExt cx="737870" cy="21971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2413" y="5888735"/>
              <a:ext cx="126206" cy="1539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236720" y="5871972"/>
              <a:ext cx="573405" cy="213360"/>
            </a:xfrm>
            <a:custGeom>
              <a:avLst/>
              <a:gdLst/>
              <a:ahLst/>
              <a:cxnLst/>
              <a:rect l="l" t="t" r="r" b="b"/>
              <a:pathLst>
                <a:path w="573404" h="213360">
                  <a:moveTo>
                    <a:pt x="315468" y="210312"/>
                  </a:moveTo>
                  <a:lnTo>
                    <a:pt x="298704" y="210312"/>
                  </a:lnTo>
                  <a:lnTo>
                    <a:pt x="298704" y="1524"/>
                  </a:lnTo>
                  <a:lnTo>
                    <a:pt x="315468" y="1524"/>
                  </a:lnTo>
                  <a:lnTo>
                    <a:pt x="315468" y="210312"/>
                  </a:lnTo>
                  <a:close/>
                </a:path>
                <a:path w="573404" h="213360">
                  <a:moveTo>
                    <a:pt x="504444" y="213360"/>
                  </a:moveTo>
                  <a:lnTo>
                    <a:pt x="501396" y="204216"/>
                  </a:lnTo>
                  <a:lnTo>
                    <a:pt x="514016" y="198762"/>
                  </a:lnTo>
                  <a:lnTo>
                    <a:pt x="524637" y="191452"/>
                  </a:lnTo>
                  <a:lnTo>
                    <a:pt x="546139" y="156376"/>
                  </a:lnTo>
                  <a:lnTo>
                    <a:pt x="553212" y="105156"/>
                  </a:lnTo>
                  <a:lnTo>
                    <a:pt x="552378" y="86820"/>
                  </a:lnTo>
                  <a:lnTo>
                    <a:pt x="541020" y="42672"/>
                  </a:lnTo>
                  <a:lnTo>
                    <a:pt x="514016" y="13954"/>
                  </a:lnTo>
                  <a:lnTo>
                    <a:pt x="501396" y="9144"/>
                  </a:lnTo>
                  <a:lnTo>
                    <a:pt x="504444" y="0"/>
                  </a:lnTo>
                  <a:lnTo>
                    <a:pt x="545592" y="24003"/>
                  </a:lnTo>
                  <a:lnTo>
                    <a:pt x="568452" y="68770"/>
                  </a:lnTo>
                  <a:lnTo>
                    <a:pt x="573024" y="106680"/>
                  </a:lnTo>
                  <a:lnTo>
                    <a:pt x="571881" y="126396"/>
                  </a:lnTo>
                  <a:lnTo>
                    <a:pt x="554736" y="175260"/>
                  </a:lnTo>
                  <a:lnTo>
                    <a:pt x="520446" y="207621"/>
                  </a:lnTo>
                  <a:lnTo>
                    <a:pt x="504444" y="213360"/>
                  </a:lnTo>
                  <a:close/>
                </a:path>
                <a:path w="573404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10634" y="5934456"/>
              <a:ext cx="124587" cy="15697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419123" y="5909560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77238" y="5888735"/>
            <a:ext cx="149066" cy="153924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4910232" y="5993892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57800" y="5785103"/>
            <a:ext cx="276225" cy="155575"/>
          </a:xfrm>
          <a:custGeom>
            <a:avLst/>
            <a:gdLst/>
            <a:ahLst/>
            <a:cxnLst/>
            <a:rect l="l" t="t" r="r" b="b"/>
            <a:pathLst>
              <a:path w="276225" h="155575">
                <a:moveTo>
                  <a:pt x="227076" y="155448"/>
                </a:moveTo>
                <a:lnTo>
                  <a:pt x="225552" y="149352"/>
                </a:lnTo>
                <a:lnTo>
                  <a:pt x="234124" y="145089"/>
                </a:lnTo>
                <a:lnTo>
                  <a:pt x="241554" y="139255"/>
                </a:lnTo>
                <a:lnTo>
                  <a:pt x="259842" y="102679"/>
                </a:lnTo>
                <a:lnTo>
                  <a:pt x="262128" y="76200"/>
                </a:lnTo>
                <a:lnTo>
                  <a:pt x="261556" y="63055"/>
                </a:lnTo>
                <a:lnTo>
                  <a:pt x="247840" y="22169"/>
                </a:lnTo>
                <a:lnTo>
                  <a:pt x="225552" y="6096"/>
                </a:lnTo>
                <a:lnTo>
                  <a:pt x="227076" y="0"/>
                </a:lnTo>
                <a:lnTo>
                  <a:pt x="263652" y="27432"/>
                </a:lnTo>
                <a:lnTo>
                  <a:pt x="275844" y="77724"/>
                </a:lnTo>
                <a:lnTo>
                  <a:pt x="275224" y="92011"/>
                </a:lnTo>
                <a:lnTo>
                  <a:pt x="256222" y="137445"/>
                </a:lnTo>
                <a:lnTo>
                  <a:pt x="237934" y="151161"/>
                </a:lnTo>
                <a:lnTo>
                  <a:pt x="227076" y="155448"/>
                </a:lnTo>
                <a:close/>
              </a:path>
              <a:path w="276225" h="155575">
                <a:moveTo>
                  <a:pt x="50292" y="155448"/>
                </a:moveTo>
                <a:lnTo>
                  <a:pt x="13716" y="128016"/>
                </a:lnTo>
                <a:lnTo>
                  <a:pt x="857" y="92011"/>
                </a:lnTo>
                <a:lnTo>
                  <a:pt x="0" y="77724"/>
                </a:lnTo>
                <a:lnTo>
                  <a:pt x="857" y="63436"/>
                </a:lnTo>
                <a:lnTo>
                  <a:pt x="13716" y="27432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1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1992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72132" y="5679502"/>
            <a:ext cx="1341120" cy="5257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0"/>
              </a:spcBef>
              <a:tabLst>
                <a:tab pos="217804" algn="l"/>
              </a:tabLst>
            </a:pP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u="heavy" spc="114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P</a:t>
            </a:r>
            <a:r>
              <a:rPr sz="1300" u="heavy" spc="27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r>
              <a:rPr sz="1300" u="heavy" spc="1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y</a:t>
            </a:r>
            <a:r>
              <a:rPr sz="1650" u="heavy" spc="209" baseline="-1515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i </a:t>
            </a:r>
            <a:r>
              <a:rPr sz="1650" u="heavy" spc="345" baseline="-1515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r>
              <a:rPr sz="1300" u="heavy" spc="8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P(K|y</a:t>
            </a:r>
            <a:r>
              <a:rPr sz="1650" u="heavy" spc="127" baseline="-1515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i</a:t>
            </a:r>
            <a:r>
              <a:rPr sz="1300" u="heavy" spc="8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  <a:p>
            <a:pPr marL="594360">
              <a:lnSpc>
                <a:spcPct val="100000"/>
              </a:lnSpc>
              <a:spcBef>
                <a:spcPts val="409"/>
              </a:spcBef>
            </a:pPr>
            <a:r>
              <a:rPr sz="1300" spc="65" dirty="0">
                <a:solidFill>
                  <a:srgbClr val="3F3F3F"/>
                </a:solidFill>
                <a:latin typeface="Cambria Math"/>
                <a:cs typeface="Cambria Math"/>
              </a:rPr>
              <a:t>P(K)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16434" y="5881115"/>
            <a:ext cx="355600" cy="212090"/>
          </a:xfrm>
          <a:custGeom>
            <a:avLst/>
            <a:gdLst/>
            <a:ahLst/>
            <a:cxnLst/>
            <a:rect l="l" t="t" r="r" b="b"/>
            <a:pathLst>
              <a:path w="355600" h="212089">
                <a:moveTo>
                  <a:pt x="100012" y="65532"/>
                </a:moveTo>
                <a:lnTo>
                  <a:pt x="33337" y="65532"/>
                </a:lnTo>
                <a:lnTo>
                  <a:pt x="35052" y="57912"/>
                </a:lnTo>
                <a:lnTo>
                  <a:pt x="40100" y="57721"/>
                </a:lnTo>
                <a:lnTo>
                  <a:pt x="43719" y="57340"/>
                </a:lnTo>
                <a:lnTo>
                  <a:pt x="45910" y="56769"/>
                </a:lnTo>
                <a:lnTo>
                  <a:pt x="48196" y="56292"/>
                </a:lnTo>
                <a:lnTo>
                  <a:pt x="49911" y="55530"/>
                </a:lnTo>
                <a:lnTo>
                  <a:pt x="51149" y="54387"/>
                </a:lnTo>
                <a:lnTo>
                  <a:pt x="52387" y="53435"/>
                </a:lnTo>
                <a:lnTo>
                  <a:pt x="53435" y="52006"/>
                </a:lnTo>
                <a:lnTo>
                  <a:pt x="55149" y="48577"/>
                </a:lnTo>
                <a:lnTo>
                  <a:pt x="56197" y="45434"/>
                </a:lnTo>
                <a:lnTo>
                  <a:pt x="57531" y="40862"/>
                </a:lnTo>
                <a:lnTo>
                  <a:pt x="60925" y="31343"/>
                </a:lnTo>
                <a:lnTo>
                  <a:pt x="90046" y="2643"/>
                </a:lnTo>
                <a:lnTo>
                  <a:pt x="107537" y="0"/>
                </a:lnTo>
                <a:lnTo>
                  <a:pt x="114966" y="95"/>
                </a:lnTo>
                <a:lnTo>
                  <a:pt x="121253" y="762"/>
                </a:lnTo>
                <a:lnTo>
                  <a:pt x="126492" y="1905"/>
                </a:lnTo>
                <a:lnTo>
                  <a:pt x="124859" y="9144"/>
                </a:lnTo>
                <a:lnTo>
                  <a:pt x="100679" y="9144"/>
                </a:lnTo>
                <a:lnTo>
                  <a:pt x="96488" y="9239"/>
                </a:lnTo>
                <a:lnTo>
                  <a:pt x="76390" y="42481"/>
                </a:lnTo>
                <a:lnTo>
                  <a:pt x="73628" y="54864"/>
                </a:lnTo>
                <a:lnTo>
                  <a:pt x="102489" y="54864"/>
                </a:lnTo>
                <a:lnTo>
                  <a:pt x="100012" y="65532"/>
                </a:lnTo>
                <a:close/>
              </a:path>
              <a:path w="355600" h="212089">
                <a:moveTo>
                  <a:pt x="122110" y="21336"/>
                </a:moveTo>
                <a:lnTo>
                  <a:pt x="112204" y="21336"/>
                </a:lnTo>
                <a:lnTo>
                  <a:pt x="111252" y="17145"/>
                </a:lnTo>
                <a:lnTo>
                  <a:pt x="109918" y="14001"/>
                </a:lnTo>
                <a:lnTo>
                  <a:pt x="106489" y="10191"/>
                </a:lnTo>
                <a:lnTo>
                  <a:pt x="104013" y="9239"/>
                </a:lnTo>
                <a:lnTo>
                  <a:pt x="100679" y="9144"/>
                </a:lnTo>
                <a:lnTo>
                  <a:pt x="124859" y="9144"/>
                </a:lnTo>
                <a:lnTo>
                  <a:pt x="122110" y="21336"/>
                </a:lnTo>
                <a:close/>
              </a:path>
              <a:path w="355600" h="212089">
                <a:moveTo>
                  <a:pt x="32955" y="201168"/>
                </a:moveTo>
                <a:lnTo>
                  <a:pt x="10572" y="201168"/>
                </a:lnTo>
                <a:lnTo>
                  <a:pt x="13525" y="200310"/>
                </a:lnTo>
                <a:lnTo>
                  <a:pt x="18288" y="196881"/>
                </a:lnTo>
                <a:lnTo>
                  <a:pt x="20478" y="193929"/>
                </a:lnTo>
                <a:lnTo>
                  <a:pt x="22574" y="189642"/>
                </a:lnTo>
                <a:lnTo>
                  <a:pt x="24669" y="185451"/>
                </a:lnTo>
                <a:lnTo>
                  <a:pt x="26479" y="179546"/>
                </a:lnTo>
                <a:lnTo>
                  <a:pt x="52387" y="65532"/>
                </a:lnTo>
                <a:lnTo>
                  <a:pt x="70961" y="65532"/>
                </a:lnTo>
                <a:lnTo>
                  <a:pt x="50101" y="163544"/>
                </a:lnTo>
                <a:lnTo>
                  <a:pt x="34290" y="199929"/>
                </a:lnTo>
                <a:lnTo>
                  <a:pt x="32955" y="201168"/>
                </a:lnTo>
                <a:close/>
              </a:path>
              <a:path w="355600" h="212089">
                <a:moveTo>
                  <a:pt x="7429" y="211836"/>
                </a:moveTo>
                <a:lnTo>
                  <a:pt x="4286" y="211836"/>
                </a:lnTo>
                <a:lnTo>
                  <a:pt x="1809" y="211645"/>
                </a:lnTo>
                <a:lnTo>
                  <a:pt x="0" y="211264"/>
                </a:lnTo>
                <a:lnTo>
                  <a:pt x="1905" y="200882"/>
                </a:lnTo>
                <a:lnTo>
                  <a:pt x="2667" y="201072"/>
                </a:lnTo>
                <a:lnTo>
                  <a:pt x="4476" y="201168"/>
                </a:lnTo>
                <a:lnTo>
                  <a:pt x="32955" y="201168"/>
                </a:lnTo>
                <a:lnTo>
                  <a:pt x="28646" y="205165"/>
                </a:lnTo>
                <a:lnTo>
                  <a:pt x="22288" y="208883"/>
                </a:lnTo>
                <a:lnTo>
                  <a:pt x="15216" y="211100"/>
                </a:lnTo>
                <a:lnTo>
                  <a:pt x="7429" y="211836"/>
                </a:lnTo>
                <a:close/>
              </a:path>
              <a:path w="355600" h="212089">
                <a:moveTo>
                  <a:pt x="177165" y="163068"/>
                </a:moveTo>
                <a:lnTo>
                  <a:pt x="142910" y="141815"/>
                </a:lnTo>
                <a:lnTo>
                  <a:pt x="140493" y="125730"/>
                </a:lnTo>
                <a:lnTo>
                  <a:pt x="140493" y="119919"/>
                </a:lnTo>
                <a:lnTo>
                  <a:pt x="154971" y="77724"/>
                </a:lnTo>
                <a:lnTo>
                  <a:pt x="187785" y="54994"/>
                </a:lnTo>
                <a:lnTo>
                  <a:pt x="201549" y="53340"/>
                </a:lnTo>
                <a:lnTo>
                  <a:pt x="210014" y="54002"/>
                </a:lnTo>
                <a:lnTo>
                  <a:pt x="217408" y="55852"/>
                </a:lnTo>
                <a:lnTo>
                  <a:pt x="223730" y="58898"/>
                </a:lnTo>
                <a:lnTo>
                  <a:pt x="228157" y="62484"/>
                </a:lnTo>
                <a:lnTo>
                  <a:pt x="199263" y="62484"/>
                </a:lnTo>
                <a:lnTo>
                  <a:pt x="191547" y="62579"/>
                </a:lnTo>
                <a:lnTo>
                  <a:pt x="165258" y="99631"/>
                </a:lnTo>
                <a:lnTo>
                  <a:pt x="160210" y="130302"/>
                </a:lnTo>
                <a:lnTo>
                  <a:pt x="160210" y="138493"/>
                </a:lnTo>
                <a:lnTo>
                  <a:pt x="161925" y="144399"/>
                </a:lnTo>
                <a:lnTo>
                  <a:pt x="165363" y="148219"/>
                </a:lnTo>
                <a:lnTo>
                  <a:pt x="168783" y="152114"/>
                </a:lnTo>
                <a:lnTo>
                  <a:pt x="173926" y="154019"/>
                </a:lnTo>
                <a:lnTo>
                  <a:pt x="210784" y="154019"/>
                </a:lnTo>
                <a:lnTo>
                  <a:pt x="209835" y="154781"/>
                </a:lnTo>
                <a:lnTo>
                  <a:pt x="202501" y="158115"/>
                </a:lnTo>
                <a:lnTo>
                  <a:pt x="196787" y="160335"/>
                </a:lnTo>
                <a:lnTo>
                  <a:pt x="190654" y="161877"/>
                </a:lnTo>
                <a:lnTo>
                  <a:pt x="184110" y="162776"/>
                </a:lnTo>
                <a:lnTo>
                  <a:pt x="177165" y="163068"/>
                </a:lnTo>
                <a:close/>
              </a:path>
              <a:path w="355600" h="212089">
                <a:moveTo>
                  <a:pt x="210784" y="154019"/>
                </a:moveTo>
                <a:lnTo>
                  <a:pt x="188118" y="154019"/>
                </a:lnTo>
                <a:lnTo>
                  <a:pt x="194595" y="150780"/>
                </a:lnTo>
                <a:lnTo>
                  <a:pt x="200310" y="144303"/>
                </a:lnTo>
                <a:lnTo>
                  <a:pt x="215961" y="108707"/>
                </a:lnTo>
                <a:lnTo>
                  <a:pt x="218694" y="86391"/>
                </a:lnTo>
                <a:lnTo>
                  <a:pt x="218694" y="78581"/>
                </a:lnTo>
                <a:lnTo>
                  <a:pt x="217170" y="72580"/>
                </a:lnTo>
                <a:lnTo>
                  <a:pt x="210883" y="64579"/>
                </a:lnTo>
                <a:lnTo>
                  <a:pt x="205930" y="62579"/>
                </a:lnTo>
                <a:lnTo>
                  <a:pt x="199263" y="62484"/>
                </a:lnTo>
                <a:lnTo>
                  <a:pt x="228157" y="62484"/>
                </a:lnTo>
                <a:lnTo>
                  <a:pt x="238385" y="90511"/>
                </a:lnTo>
                <a:lnTo>
                  <a:pt x="238303" y="93342"/>
                </a:lnTo>
                <a:lnTo>
                  <a:pt x="228457" y="131992"/>
                </a:lnTo>
                <a:lnTo>
                  <a:pt x="216122" y="149733"/>
                </a:lnTo>
                <a:lnTo>
                  <a:pt x="210784" y="154019"/>
                </a:lnTo>
                <a:close/>
              </a:path>
              <a:path w="355600" h="212089">
                <a:moveTo>
                  <a:pt x="188118" y="154019"/>
                </a:moveTo>
                <a:lnTo>
                  <a:pt x="173926" y="154019"/>
                </a:lnTo>
                <a:lnTo>
                  <a:pt x="180784" y="153924"/>
                </a:lnTo>
                <a:lnTo>
                  <a:pt x="188118" y="154019"/>
                </a:lnTo>
                <a:close/>
              </a:path>
              <a:path w="355600" h="212089">
                <a:moveTo>
                  <a:pt x="259080" y="79248"/>
                </a:moveTo>
                <a:lnTo>
                  <a:pt x="285369" y="53340"/>
                </a:lnTo>
                <a:lnTo>
                  <a:pt x="290131" y="53435"/>
                </a:lnTo>
                <a:lnTo>
                  <a:pt x="293846" y="54959"/>
                </a:lnTo>
                <a:lnTo>
                  <a:pt x="296513" y="58007"/>
                </a:lnTo>
                <a:lnTo>
                  <a:pt x="299275" y="61055"/>
                </a:lnTo>
                <a:lnTo>
                  <a:pt x="300608" y="65055"/>
                </a:lnTo>
                <a:lnTo>
                  <a:pt x="300608" y="65532"/>
                </a:lnTo>
                <a:lnTo>
                  <a:pt x="277082" y="65532"/>
                </a:lnTo>
                <a:lnTo>
                  <a:pt x="274796" y="65627"/>
                </a:lnTo>
                <a:lnTo>
                  <a:pt x="272319" y="66675"/>
                </a:lnTo>
                <a:lnTo>
                  <a:pt x="269631" y="68675"/>
                </a:lnTo>
                <a:lnTo>
                  <a:pt x="267176" y="70675"/>
                </a:lnTo>
                <a:lnTo>
                  <a:pt x="263652" y="74199"/>
                </a:lnTo>
                <a:lnTo>
                  <a:pt x="259080" y="79248"/>
                </a:lnTo>
                <a:close/>
              </a:path>
              <a:path w="355600" h="212089">
                <a:moveTo>
                  <a:pt x="309789" y="82962"/>
                </a:moveTo>
                <a:lnTo>
                  <a:pt x="299942" y="82962"/>
                </a:lnTo>
                <a:lnTo>
                  <a:pt x="305494" y="75819"/>
                </a:lnTo>
                <a:lnTo>
                  <a:pt x="341757" y="53340"/>
                </a:lnTo>
                <a:lnTo>
                  <a:pt x="347281" y="53435"/>
                </a:lnTo>
                <a:lnTo>
                  <a:pt x="351853" y="53911"/>
                </a:lnTo>
                <a:lnTo>
                  <a:pt x="355473" y="54673"/>
                </a:lnTo>
                <a:lnTo>
                  <a:pt x="352630" y="68580"/>
                </a:lnTo>
                <a:lnTo>
                  <a:pt x="329374" y="68580"/>
                </a:lnTo>
                <a:lnTo>
                  <a:pt x="326707" y="68675"/>
                </a:lnTo>
                <a:lnTo>
                  <a:pt x="323850" y="69818"/>
                </a:lnTo>
                <a:lnTo>
                  <a:pt x="320611" y="72104"/>
                </a:lnTo>
                <a:lnTo>
                  <a:pt x="317468" y="74390"/>
                </a:lnTo>
                <a:lnTo>
                  <a:pt x="313944" y="78009"/>
                </a:lnTo>
                <a:lnTo>
                  <a:pt x="309789" y="82962"/>
                </a:lnTo>
                <a:close/>
              </a:path>
              <a:path w="355600" h="212089">
                <a:moveTo>
                  <a:pt x="283845" y="161544"/>
                </a:moveTo>
                <a:lnTo>
                  <a:pt x="264318" y="161544"/>
                </a:lnTo>
                <a:lnTo>
                  <a:pt x="280701" y="90678"/>
                </a:lnTo>
                <a:lnTo>
                  <a:pt x="281749" y="86296"/>
                </a:lnTo>
                <a:lnTo>
                  <a:pt x="282416" y="82772"/>
                </a:lnTo>
                <a:lnTo>
                  <a:pt x="282976" y="78009"/>
                </a:lnTo>
                <a:lnTo>
                  <a:pt x="282958" y="70675"/>
                </a:lnTo>
                <a:lnTo>
                  <a:pt x="282606" y="69056"/>
                </a:lnTo>
                <a:lnTo>
                  <a:pt x="281654" y="67627"/>
                </a:lnTo>
                <a:lnTo>
                  <a:pt x="280701" y="66294"/>
                </a:lnTo>
                <a:lnTo>
                  <a:pt x="279177" y="65627"/>
                </a:lnTo>
                <a:lnTo>
                  <a:pt x="277082" y="65532"/>
                </a:lnTo>
                <a:lnTo>
                  <a:pt x="300608" y="65532"/>
                </a:lnTo>
                <a:lnTo>
                  <a:pt x="300489" y="74199"/>
                </a:lnTo>
                <a:lnTo>
                  <a:pt x="299942" y="77247"/>
                </a:lnTo>
                <a:lnTo>
                  <a:pt x="298513" y="81057"/>
                </a:lnTo>
                <a:lnTo>
                  <a:pt x="299942" y="82962"/>
                </a:lnTo>
                <a:lnTo>
                  <a:pt x="309789" y="82962"/>
                </a:lnTo>
                <a:lnTo>
                  <a:pt x="305943" y="87725"/>
                </a:lnTo>
                <a:lnTo>
                  <a:pt x="302799" y="92392"/>
                </a:lnTo>
                <a:lnTo>
                  <a:pt x="300418" y="96774"/>
                </a:lnTo>
                <a:lnTo>
                  <a:pt x="298037" y="101346"/>
                </a:lnTo>
                <a:lnTo>
                  <a:pt x="296037" y="106965"/>
                </a:lnTo>
                <a:lnTo>
                  <a:pt x="283845" y="161544"/>
                </a:lnTo>
                <a:close/>
              </a:path>
              <a:path w="355600" h="212089">
                <a:moveTo>
                  <a:pt x="350139" y="80772"/>
                </a:moveTo>
                <a:lnTo>
                  <a:pt x="338518" y="80772"/>
                </a:lnTo>
                <a:lnTo>
                  <a:pt x="338137" y="77724"/>
                </a:lnTo>
                <a:lnTo>
                  <a:pt x="337470" y="75247"/>
                </a:lnTo>
                <a:lnTo>
                  <a:pt x="336613" y="73437"/>
                </a:lnTo>
                <a:lnTo>
                  <a:pt x="335851" y="71723"/>
                </a:lnTo>
                <a:lnTo>
                  <a:pt x="334899" y="70485"/>
                </a:lnTo>
                <a:lnTo>
                  <a:pt x="333756" y="69723"/>
                </a:lnTo>
                <a:lnTo>
                  <a:pt x="332613" y="69056"/>
                </a:lnTo>
                <a:lnTo>
                  <a:pt x="331184" y="68675"/>
                </a:lnTo>
                <a:lnTo>
                  <a:pt x="329374" y="68580"/>
                </a:lnTo>
                <a:lnTo>
                  <a:pt x="352630" y="68580"/>
                </a:lnTo>
                <a:lnTo>
                  <a:pt x="350139" y="807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45915" y="5881115"/>
            <a:ext cx="254635" cy="163195"/>
          </a:xfrm>
          <a:custGeom>
            <a:avLst/>
            <a:gdLst/>
            <a:ahLst/>
            <a:cxnLst/>
            <a:rect l="l" t="t" r="r" b="b"/>
            <a:pathLst>
              <a:path w="254634" h="163195">
                <a:moveTo>
                  <a:pt x="33242" y="163068"/>
                </a:moveTo>
                <a:lnTo>
                  <a:pt x="17811" y="163068"/>
                </a:lnTo>
                <a:lnTo>
                  <a:pt x="11430" y="160115"/>
                </a:lnTo>
                <a:lnTo>
                  <a:pt x="0" y="128016"/>
                </a:lnTo>
                <a:lnTo>
                  <a:pt x="480" y="118602"/>
                </a:lnTo>
                <a:lnTo>
                  <a:pt x="16692" y="75699"/>
                </a:lnTo>
                <a:lnTo>
                  <a:pt x="50058" y="54036"/>
                </a:lnTo>
                <a:lnTo>
                  <a:pt x="58007" y="53340"/>
                </a:lnTo>
                <a:lnTo>
                  <a:pt x="62960" y="53435"/>
                </a:lnTo>
                <a:lnTo>
                  <a:pt x="67532" y="54006"/>
                </a:lnTo>
                <a:lnTo>
                  <a:pt x="75914" y="56292"/>
                </a:lnTo>
                <a:lnTo>
                  <a:pt x="80295" y="58293"/>
                </a:lnTo>
                <a:lnTo>
                  <a:pt x="84772" y="61055"/>
                </a:lnTo>
                <a:lnTo>
                  <a:pt x="100923" y="61055"/>
                </a:lnTo>
                <a:lnTo>
                  <a:pt x="100590" y="62484"/>
                </a:lnTo>
                <a:lnTo>
                  <a:pt x="60293" y="62484"/>
                </a:lnTo>
                <a:lnTo>
                  <a:pt x="52578" y="62579"/>
                </a:lnTo>
                <a:lnTo>
                  <a:pt x="25146" y="96107"/>
                </a:lnTo>
                <a:lnTo>
                  <a:pt x="19907" y="134397"/>
                </a:lnTo>
                <a:lnTo>
                  <a:pt x="21050" y="140112"/>
                </a:lnTo>
                <a:lnTo>
                  <a:pt x="23145" y="143827"/>
                </a:lnTo>
                <a:lnTo>
                  <a:pt x="25336" y="147637"/>
                </a:lnTo>
                <a:lnTo>
                  <a:pt x="28956" y="149447"/>
                </a:lnTo>
                <a:lnTo>
                  <a:pt x="53375" y="149447"/>
                </a:lnTo>
                <a:lnTo>
                  <a:pt x="51387" y="151542"/>
                </a:lnTo>
                <a:lnTo>
                  <a:pt x="46482" y="155733"/>
                </a:lnTo>
                <a:lnTo>
                  <a:pt x="40005" y="160686"/>
                </a:lnTo>
                <a:lnTo>
                  <a:pt x="33242" y="163068"/>
                </a:lnTo>
                <a:close/>
              </a:path>
              <a:path w="254634" h="163195">
                <a:moveTo>
                  <a:pt x="100923" y="61055"/>
                </a:moveTo>
                <a:lnTo>
                  <a:pt x="84772" y="61055"/>
                </a:lnTo>
                <a:lnTo>
                  <a:pt x="95154" y="53340"/>
                </a:lnTo>
                <a:lnTo>
                  <a:pt x="102298" y="55149"/>
                </a:lnTo>
                <a:lnTo>
                  <a:pt x="100923" y="61055"/>
                </a:lnTo>
                <a:close/>
              </a:path>
              <a:path w="254634" h="163195">
                <a:moveTo>
                  <a:pt x="53375" y="149447"/>
                </a:moveTo>
                <a:lnTo>
                  <a:pt x="38862" y="149447"/>
                </a:lnTo>
                <a:lnTo>
                  <a:pt x="43624" y="147351"/>
                </a:lnTo>
                <a:lnTo>
                  <a:pt x="48387" y="143160"/>
                </a:lnTo>
                <a:lnTo>
                  <a:pt x="72071" y="105993"/>
                </a:lnTo>
                <a:lnTo>
                  <a:pt x="74866" y="93821"/>
                </a:lnTo>
                <a:lnTo>
                  <a:pt x="75628" y="90963"/>
                </a:lnTo>
                <a:lnTo>
                  <a:pt x="76104" y="88392"/>
                </a:lnTo>
                <a:lnTo>
                  <a:pt x="76485" y="84010"/>
                </a:lnTo>
                <a:lnTo>
                  <a:pt x="76581" y="73342"/>
                </a:lnTo>
                <a:lnTo>
                  <a:pt x="75342" y="69151"/>
                </a:lnTo>
                <a:lnTo>
                  <a:pt x="72866" y="66484"/>
                </a:lnTo>
                <a:lnTo>
                  <a:pt x="70389" y="63912"/>
                </a:lnTo>
                <a:lnTo>
                  <a:pt x="66198" y="62579"/>
                </a:lnTo>
                <a:lnTo>
                  <a:pt x="60293" y="62484"/>
                </a:lnTo>
                <a:lnTo>
                  <a:pt x="100590" y="62484"/>
                </a:lnTo>
                <a:lnTo>
                  <a:pt x="85820" y="125920"/>
                </a:lnTo>
                <a:lnTo>
                  <a:pt x="84373" y="132302"/>
                </a:lnTo>
                <a:lnTo>
                  <a:pt x="66865" y="132302"/>
                </a:lnTo>
                <a:lnTo>
                  <a:pt x="61577" y="139821"/>
                </a:lnTo>
                <a:lnTo>
                  <a:pt x="56355" y="146304"/>
                </a:lnTo>
                <a:lnTo>
                  <a:pt x="53375" y="149447"/>
                </a:lnTo>
                <a:close/>
              </a:path>
              <a:path w="254634" h="163195">
                <a:moveTo>
                  <a:pt x="86582" y="163068"/>
                </a:moveTo>
                <a:lnTo>
                  <a:pt x="76485" y="163068"/>
                </a:lnTo>
                <a:lnTo>
                  <a:pt x="72771" y="161639"/>
                </a:lnTo>
                <a:lnTo>
                  <a:pt x="70008" y="158591"/>
                </a:lnTo>
                <a:lnTo>
                  <a:pt x="67246" y="155638"/>
                </a:lnTo>
                <a:lnTo>
                  <a:pt x="65817" y="151542"/>
                </a:lnTo>
                <a:lnTo>
                  <a:pt x="65817" y="142398"/>
                </a:lnTo>
                <a:lnTo>
                  <a:pt x="66675" y="138112"/>
                </a:lnTo>
                <a:lnTo>
                  <a:pt x="68389" y="133350"/>
                </a:lnTo>
                <a:lnTo>
                  <a:pt x="66865" y="132302"/>
                </a:lnTo>
                <a:lnTo>
                  <a:pt x="84373" y="132302"/>
                </a:lnTo>
                <a:lnTo>
                  <a:pt x="84201" y="133064"/>
                </a:lnTo>
                <a:lnTo>
                  <a:pt x="83417" y="138112"/>
                </a:lnTo>
                <a:lnTo>
                  <a:pt x="83343" y="145446"/>
                </a:lnTo>
                <a:lnTo>
                  <a:pt x="83820" y="147637"/>
                </a:lnTo>
                <a:lnTo>
                  <a:pt x="85725" y="150304"/>
                </a:lnTo>
                <a:lnTo>
                  <a:pt x="87249" y="150971"/>
                </a:lnTo>
                <a:lnTo>
                  <a:pt x="106732" y="150971"/>
                </a:lnTo>
                <a:lnTo>
                  <a:pt x="101250" y="155733"/>
                </a:lnTo>
                <a:lnTo>
                  <a:pt x="91725" y="161639"/>
                </a:lnTo>
                <a:lnTo>
                  <a:pt x="86582" y="163068"/>
                </a:lnTo>
                <a:close/>
              </a:path>
              <a:path w="254634" h="163195">
                <a:moveTo>
                  <a:pt x="106732" y="150971"/>
                </a:moveTo>
                <a:lnTo>
                  <a:pt x="91630" y="150971"/>
                </a:lnTo>
                <a:lnTo>
                  <a:pt x="94107" y="150018"/>
                </a:lnTo>
                <a:lnTo>
                  <a:pt x="96583" y="148113"/>
                </a:lnTo>
                <a:lnTo>
                  <a:pt x="99155" y="146304"/>
                </a:lnTo>
                <a:lnTo>
                  <a:pt x="102774" y="142684"/>
                </a:lnTo>
                <a:lnTo>
                  <a:pt x="107346" y="137160"/>
                </a:lnTo>
                <a:lnTo>
                  <a:pt x="113728" y="143446"/>
                </a:lnTo>
                <a:lnTo>
                  <a:pt x="107061" y="150685"/>
                </a:lnTo>
                <a:lnTo>
                  <a:pt x="106732" y="150971"/>
                </a:lnTo>
                <a:close/>
              </a:path>
              <a:path w="254634" h="163195">
                <a:moveTo>
                  <a:pt x="38862" y="149447"/>
                </a:moveTo>
                <a:lnTo>
                  <a:pt x="28956" y="149447"/>
                </a:lnTo>
                <a:lnTo>
                  <a:pt x="33909" y="149352"/>
                </a:lnTo>
                <a:lnTo>
                  <a:pt x="38862" y="149447"/>
                </a:lnTo>
                <a:close/>
              </a:path>
              <a:path w="254634" h="163195">
                <a:moveTo>
                  <a:pt x="91630" y="150971"/>
                </a:moveTo>
                <a:lnTo>
                  <a:pt x="87249" y="150971"/>
                </a:lnTo>
                <a:lnTo>
                  <a:pt x="89344" y="150876"/>
                </a:lnTo>
                <a:lnTo>
                  <a:pt x="91630" y="150971"/>
                </a:lnTo>
                <a:close/>
              </a:path>
              <a:path w="254634" h="163195">
                <a:moveTo>
                  <a:pt x="153543" y="163068"/>
                </a:moveTo>
                <a:lnTo>
                  <a:pt x="142970" y="163068"/>
                </a:lnTo>
                <a:lnTo>
                  <a:pt x="139065" y="161448"/>
                </a:lnTo>
                <a:lnTo>
                  <a:pt x="133254" y="154305"/>
                </a:lnTo>
                <a:lnTo>
                  <a:pt x="131921" y="150304"/>
                </a:lnTo>
                <a:lnTo>
                  <a:pt x="131799" y="138684"/>
                </a:lnTo>
                <a:lnTo>
                  <a:pt x="132778" y="131921"/>
                </a:lnTo>
                <a:lnTo>
                  <a:pt x="134874" y="122396"/>
                </a:lnTo>
                <a:lnTo>
                  <a:pt x="155067" y="32480"/>
                </a:lnTo>
                <a:lnTo>
                  <a:pt x="156019" y="28575"/>
                </a:lnTo>
                <a:lnTo>
                  <a:pt x="156591" y="25431"/>
                </a:lnTo>
                <a:lnTo>
                  <a:pt x="157353" y="20764"/>
                </a:lnTo>
                <a:lnTo>
                  <a:pt x="157543" y="18478"/>
                </a:lnTo>
                <a:lnTo>
                  <a:pt x="157543" y="14287"/>
                </a:lnTo>
                <a:lnTo>
                  <a:pt x="144494" y="7620"/>
                </a:lnTo>
                <a:lnTo>
                  <a:pt x="145827" y="1524"/>
                </a:lnTo>
                <a:lnTo>
                  <a:pt x="174117" y="0"/>
                </a:lnTo>
                <a:lnTo>
                  <a:pt x="180784" y="0"/>
                </a:lnTo>
                <a:lnTo>
                  <a:pt x="153162" y="125539"/>
                </a:lnTo>
                <a:lnTo>
                  <a:pt x="151542" y="133159"/>
                </a:lnTo>
                <a:lnTo>
                  <a:pt x="150685" y="138684"/>
                </a:lnTo>
                <a:lnTo>
                  <a:pt x="150685" y="145446"/>
                </a:lnTo>
                <a:lnTo>
                  <a:pt x="151161" y="147637"/>
                </a:lnTo>
                <a:lnTo>
                  <a:pt x="153066" y="150304"/>
                </a:lnTo>
                <a:lnTo>
                  <a:pt x="154590" y="150971"/>
                </a:lnTo>
                <a:lnTo>
                  <a:pt x="173921" y="150971"/>
                </a:lnTo>
                <a:lnTo>
                  <a:pt x="167925" y="156305"/>
                </a:lnTo>
                <a:lnTo>
                  <a:pt x="163353" y="158972"/>
                </a:lnTo>
                <a:lnTo>
                  <a:pt x="158781" y="161734"/>
                </a:lnTo>
                <a:lnTo>
                  <a:pt x="153543" y="163068"/>
                </a:lnTo>
                <a:close/>
              </a:path>
              <a:path w="254634" h="163195">
                <a:moveTo>
                  <a:pt x="173921" y="150971"/>
                </a:moveTo>
                <a:lnTo>
                  <a:pt x="158972" y="150971"/>
                </a:lnTo>
                <a:lnTo>
                  <a:pt x="161448" y="150018"/>
                </a:lnTo>
                <a:lnTo>
                  <a:pt x="163925" y="148113"/>
                </a:lnTo>
                <a:lnTo>
                  <a:pt x="166497" y="146304"/>
                </a:lnTo>
                <a:lnTo>
                  <a:pt x="170116" y="142684"/>
                </a:lnTo>
                <a:lnTo>
                  <a:pt x="174688" y="137160"/>
                </a:lnTo>
                <a:lnTo>
                  <a:pt x="181070" y="143446"/>
                </a:lnTo>
                <a:lnTo>
                  <a:pt x="173921" y="150971"/>
                </a:lnTo>
                <a:close/>
              </a:path>
              <a:path w="254634" h="163195">
                <a:moveTo>
                  <a:pt x="158972" y="150971"/>
                </a:moveTo>
                <a:lnTo>
                  <a:pt x="154590" y="150971"/>
                </a:lnTo>
                <a:lnTo>
                  <a:pt x="156686" y="150876"/>
                </a:lnTo>
                <a:lnTo>
                  <a:pt x="158972" y="150971"/>
                </a:lnTo>
                <a:close/>
              </a:path>
              <a:path w="254634" h="163195">
                <a:moveTo>
                  <a:pt x="226695" y="163068"/>
                </a:moveTo>
                <a:lnTo>
                  <a:pt x="216122" y="163068"/>
                </a:lnTo>
                <a:lnTo>
                  <a:pt x="212217" y="161448"/>
                </a:lnTo>
                <a:lnTo>
                  <a:pt x="206406" y="154305"/>
                </a:lnTo>
                <a:lnTo>
                  <a:pt x="205073" y="150304"/>
                </a:lnTo>
                <a:lnTo>
                  <a:pt x="204951" y="138684"/>
                </a:lnTo>
                <a:lnTo>
                  <a:pt x="205930" y="131921"/>
                </a:lnTo>
                <a:lnTo>
                  <a:pt x="208026" y="122396"/>
                </a:lnTo>
                <a:lnTo>
                  <a:pt x="228219" y="32480"/>
                </a:lnTo>
                <a:lnTo>
                  <a:pt x="229171" y="28575"/>
                </a:lnTo>
                <a:lnTo>
                  <a:pt x="229743" y="25431"/>
                </a:lnTo>
                <a:lnTo>
                  <a:pt x="230505" y="20764"/>
                </a:lnTo>
                <a:lnTo>
                  <a:pt x="230695" y="18478"/>
                </a:lnTo>
                <a:lnTo>
                  <a:pt x="230695" y="14287"/>
                </a:lnTo>
                <a:lnTo>
                  <a:pt x="217646" y="7620"/>
                </a:lnTo>
                <a:lnTo>
                  <a:pt x="218979" y="1524"/>
                </a:lnTo>
                <a:lnTo>
                  <a:pt x="247268" y="0"/>
                </a:lnTo>
                <a:lnTo>
                  <a:pt x="253936" y="0"/>
                </a:lnTo>
                <a:lnTo>
                  <a:pt x="226314" y="125539"/>
                </a:lnTo>
                <a:lnTo>
                  <a:pt x="224694" y="133159"/>
                </a:lnTo>
                <a:lnTo>
                  <a:pt x="223837" y="138684"/>
                </a:lnTo>
                <a:lnTo>
                  <a:pt x="223837" y="145446"/>
                </a:lnTo>
                <a:lnTo>
                  <a:pt x="224313" y="147637"/>
                </a:lnTo>
                <a:lnTo>
                  <a:pt x="226218" y="150304"/>
                </a:lnTo>
                <a:lnTo>
                  <a:pt x="227742" y="150971"/>
                </a:lnTo>
                <a:lnTo>
                  <a:pt x="247073" y="150971"/>
                </a:lnTo>
                <a:lnTo>
                  <a:pt x="241077" y="156305"/>
                </a:lnTo>
                <a:lnTo>
                  <a:pt x="236505" y="158972"/>
                </a:lnTo>
                <a:lnTo>
                  <a:pt x="231933" y="161734"/>
                </a:lnTo>
                <a:lnTo>
                  <a:pt x="226695" y="163068"/>
                </a:lnTo>
                <a:close/>
              </a:path>
              <a:path w="254634" h="163195">
                <a:moveTo>
                  <a:pt x="247073" y="150971"/>
                </a:moveTo>
                <a:lnTo>
                  <a:pt x="232124" y="150971"/>
                </a:lnTo>
                <a:lnTo>
                  <a:pt x="234600" y="150018"/>
                </a:lnTo>
                <a:lnTo>
                  <a:pt x="237077" y="148113"/>
                </a:lnTo>
                <a:lnTo>
                  <a:pt x="239649" y="146304"/>
                </a:lnTo>
                <a:lnTo>
                  <a:pt x="243268" y="142684"/>
                </a:lnTo>
                <a:lnTo>
                  <a:pt x="247840" y="137160"/>
                </a:lnTo>
                <a:lnTo>
                  <a:pt x="254222" y="143446"/>
                </a:lnTo>
                <a:lnTo>
                  <a:pt x="247073" y="150971"/>
                </a:lnTo>
                <a:close/>
              </a:path>
              <a:path w="254634" h="163195">
                <a:moveTo>
                  <a:pt x="232124" y="150971"/>
                </a:moveTo>
                <a:lnTo>
                  <a:pt x="227742" y="150971"/>
                </a:lnTo>
                <a:lnTo>
                  <a:pt x="229838" y="150876"/>
                </a:lnTo>
                <a:lnTo>
                  <a:pt x="232124" y="15097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20533" y="5934455"/>
            <a:ext cx="124587" cy="156972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429044" y="5909560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95616" y="5910071"/>
            <a:ext cx="109727" cy="13258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97736" y="5888735"/>
            <a:ext cx="125349" cy="153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33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25" dirty="0"/>
              <a:t>2:</a:t>
            </a:r>
            <a:r>
              <a:rPr spc="-90" dirty="0"/>
              <a:t> </a:t>
            </a:r>
            <a:r>
              <a:rPr spc="-60" dirty="0"/>
              <a:t>Solution</a:t>
            </a:r>
            <a:r>
              <a:rPr spc="-114" dirty="0"/>
              <a:t> </a:t>
            </a:r>
            <a:r>
              <a:rPr spc="-65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04" y="2546469"/>
            <a:ext cx="8263255" cy="35553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80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Testing</a:t>
            </a:r>
            <a:r>
              <a:rPr sz="180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Phase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Sentence=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very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close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game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P(Sports|X)=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P(S)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7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P(a|Sports)</a:t>
            </a:r>
            <a:r>
              <a:rPr sz="18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7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P(very|Sports)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P(close|Sports)</a:t>
            </a:r>
            <a:r>
              <a:rPr sz="18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7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P(game|Sports)</a:t>
            </a:r>
            <a:endParaRPr sz="1800">
              <a:latin typeface="Times New Roman"/>
              <a:cs typeface="Times New Roman"/>
            </a:endParaRPr>
          </a:p>
          <a:p>
            <a:pPr marL="729615">
              <a:lnSpc>
                <a:spcPct val="100000"/>
              </a:lnSpc>
              <a:spcBef>
                <a:spcPts val="625"/>
              </a:spcBef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.6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8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4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729615">
              <a:lnSpc>
                <a:spcPct val="100000"/>
              </a:lnSpc>
              <a:spcBef>
                <a:spcPts val="625"/>
              </a:spcBef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2.76</a:t>
            </a:r>
            <a:r>
              <a:rPr sz="1800" spc="-85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10</a:t>
            </a:r>
            <a:r>
              <a:rPr sz="1800" spc="-127" baseline="25462" dirty="0">
                <a:solidFill>
                  <a:srgbClr val="3F3F3F"/>
                </a:solidFill>
                <a:latin typeface="Times New Roman"/>
                <a:cs typeface="Times New Roman"/>
              </a:rPr>
              <a:t>-5</a:t>
            </a:r>
            <a:endParaRPr sz="1800" baseline="2546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P(P|X)=</a:t>
            </a:r>
            <a:r>
              <a:rPr sz="18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P(Politcs)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7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P(a|Politcs)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8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P(very|Politics)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7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P(close|Politics)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8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P(game|Politics)</a:t>
            </a:r>
            <a:endParaRPr sz="1800">
              <a:latin typeface="Times New Roman"/>
              <a:cs typeface="Times New Roman"/>
            </a:endParaRPr>
          </a:p>
          <a:p>
            <a:pPr marL="729615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.4 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9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4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9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10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60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729615">
              <a:lnSpc>
                <a:spcPct val="100000"/>
              </a:lnSpc>
              <a:spcBef>
                <a:spcPts val="610"/>
              </a:spcBef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5.18</a:t>
            </a:r>
            <a:r>
              <a:rPr sz="1800" spc="-85" dirty="0">
                <a:solidFill>
                  <a:srgbClr val="3F3F3F"/>
                </a:solidFill>
                <a:latin typeface="Cambria"/>
                <a:cs typeface="Cambria"/>
              </a:rPr>
              <a:t>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10</a:t>
            </a:r>
            <a:r>
              <a:rPr sz="1800" spc="-127" baseline="25462" dirty="0">
                <a:solidFill>
                  <a:srgbClr val="3F3F3F"/>
                </a:solidFill>
                <a:latin typeface="Times New Roman"/>
                <a:cs typeface="Times New Roman"/>
              </a:rPr>
              <a:t>-6</a:t>
            </a:r>
            <a:endParaRPr sz="1800" baseline="2546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Since P(Sports|X)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&gt;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P(Politics|X)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sentence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labeled as Sports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4452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Variants</a:t>
            </a:r>
            <a:r>
              <a:rPr spc="-90" dirty="0"/>
              <a:t> </a:t>
            </a:r>
            <a:r>
              <a:rPr spc="-45" dirty="0"/>
              <a:t>of</a:t>
            </a:r>
            <a:r>
              <a:rPr spc="-100" dirty="0"/>
              <a:t> </a:t>
            </a:r>
            <a:r>
              <a:rPr spc="-60" dirty="0"/>
              <a:t>Naïve</a:t>
            </a:r>
            <a:r>
              <a:rPr spc="-114" dirty="0"/>
              <a:t> </a:t>
            </a:r>
            <a:r>
              <a:rPr spc="-80" dirty="0"/>
              <a:t>Bayes</a:t>
            </a:r>
            <a:r>
              <a:rPr spc="-130" dirty="0"/>
              <a:t> </a:t>
            </a:r>
            <a:r>
              <a:rPr spc="-5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451858"/>
            <a:ext cx="4381500" cy="1607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45"/>
              </a:spcBef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Classifier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has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variants:</a:t>
            </a:r>
            <a:endParaRPr sz="1800">
              <a:latin typeface="Times New Roman"/>
              <a:cs typeface="Times New Roman"/>
            </a:endParaRPr>
          </a:p>
          <a:p>
            <a:pPr marL="448309" indent="-436245">
              <a:lnSpc>
                <a:spcPct val="100000"/>
              </a:lnSpc>
              <a:spcBef>
                <a:spcPts val="944"/>
              </a:spcBef>
              <a:buClr>
                <a:srgbClr val="E48311"/>
              </a:buClr>
              <a:buAutoNum type="arabicPeriod"/>
              <a:tabLst>
                <a:tab pos="448309" algn="l"/>
                <a:tab pos="448945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Multinomial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Classifier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960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Bernoulli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Classifier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96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Gaussian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Naïve Bayes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6949"/>
            <a:ext cx="710310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>
                <a:latin typeface="Times New Roman"/>
                <a:cs typeface="Times New Roman"/>
              </a:rPr>
              <a:t>Multinomial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Naïve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Bayes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3236975" y="5091684"/>
            <a:ext cx="18415" cy="175260"/>
          </a:xfrm>
          <a:custGeom>
            <a:avLst/>
            <a:gdLst/>
            <a:ahLst/>
            <a:cxnLst/>
            <a:rect l="l" t="t" r="r" b="b"/>
            <a:pathLst>
              <a:path w="18414" h="175260">
                <a:moveTo>
                  <a:pt x="18288" y="175260"/>
                </a:moveTo>
                <a:lnTo>
                  <a:pt x="0" y="175260"/>
                </a:lnTo>
                <a:lnTo>
                  <a:pt x="0" y="0"/>
                </a:lnTo>
                <a:lnTo>
                  <a:pt x="18288" y="0"/>
                </a:lnTo>
                <a:lnTo>
                  <a:pt x="18288" y="175260"/>
                </a:lnTo>
                <a:close/>
              </a:path>
            </a:pathLst>
          </a:custGeom>
          <a:solidFill>
            <a:srgbClr val="212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94105" y="5780532"/>
            <a:ext cx="1205230" cy="277495"/>
            <a:chOff x="3894105" y="5780532"/>
            <a:chExt cx="1205230" cy="277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105" y="5830823"/>
              <a:ext cx="126206" cy="1539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56887" y="5780532"/>
              <a:ext cx="1042669" cy="277495"/>
            </a:xfrm>
            <a:custGeom>
              <a:avLst/>
              <a:gdLst/>
              <a:ahLst/>
              <a:cxnLst/>
              <a:rect l="l" t="t" r="r" b="b"/>
              <a:pathLst>
                <a:path w="1042670" h="277495">
                  <a:moveTo>
                    <a:pt x="969264" y="277368"/>
                  </a:moveTo>
                  <a:lnTo>
                    <a:pt x="966216" y="268224"/>
                  </a:lnTo>
                  <a:lnTo>
                    <a:pt x="979074" y="261961"/>
                  </a:lnTo>
                  <a:lnTo>
                    <a:pt x="990219" y="252412"/>
                  </a:lnTo>
                  <a:lnTo>
                    <a:pt x="1013364" y="205978"/>
                  </a:lnTo>
                  <a:lnTo>
                    <a:pt x="1020222" y="163591"/>
                  </a:lnTo>
                  <a:lnTo>
                    <a:pt x="1021080" y="138684"/>
                  </a:lnTo>
                  <a:lnTo>
                    <a:pt x="1020222" y="114419"/>
                  </a:lnTo>
                  <a:lnTo>
                    <a:pt x="1013364" y="71604"/>
                  </a:lnTo>
                  <a:lnTo>
                    <a:pt x="990219" y="25527"/>
                  </a:lnTo>
                  <a:lnTo>
                    <a:pt x="966216" y="9144"/>
                  </a:lnTo>
                  <a:lnTo>
                    <a:pt x="969264" y="0"/>
                  </a:lnTo>
                  <a:lnTo>
                    <a:pt x="1012983" y="30432"/>
                  </a:lnTo>
                  <a:lnTo>
                    <a:pt x="1032129" y="67532"/>
                  </a:lnTo>
                  <a:lnTo>
                    <a:pt x="1041273" y="113252"/>
                  </a:lnTo>
                  <a:lnTo>
                    <a:pt x="1042416" y="138684"/>
                  </a:lnTo>
                  <a:lnTo>
                    <a:pt x="1041273" y="164115"/>
                  </a:lnTo>
                  <a:lnTo>
                    <a:pt x="1032129" y="209835"/>
                  </a:lnTo>
                  <a:lnTo>
                    <a:pt x="1012983" y="247578"/>
                  </a:lnTo>
                  <a:lnTo>
                    <a:pt x="985551" y="271057"/>
                  </a:lnTo>
                  <a:lnTo>
                    <a:pt x="969264" y="277368"/>
                  </a:lnTo>
                  <a:close/>
                </a:path>
                <a:path w="1042670" h="277495">
                  <a:moveTo>
                    <a:pt x="734568" y="277368"/>
                  </a:moveTo>
                  <a:lnTo>
                    <a:pt x="717804" y="277368"/>
                  </a:lnTo>
                  <a:lnTo>
                    <a:pt x="717804" y="0"/>
                  </a:lnTo>
                  <a:lnTo>
                    <a:pt x="734568" y="0"/>
                  </a:lnTo>
                  <a:lnTo>
                    <a:pt x="734568" y="277368"/>
                  </a:lnTo>
                  <a:close/>
                </a:path>
                <a:path w="1042670" h="277495">
                  <a:moveTo>
                    <a:pt x="73152" y="277368"/>
                  </a:moveTo>
                  <a:lnTo>
                    <a:pt x="29217" y="247578"/>
                  </a:lnTo>
                  <a:lnTo>
                    <a:pt x="10287" y="209835"/>
                  </a:lnTo>
                  <a:lnTo>
                    <a:pt x="1142" y="164115"/>
                  </a:lnTo>
                  <a:lnTo>
                    <a:pt x="0" y="138684"/>
                  </a:lnTo>
                  <a:lnTo>
                    <a:pt x="1142" y="113252"/>
                  </a:lnTo>
                  <a:lnTo>
                    <a:pt x="10287" y="67532"/>
                  </a:lnTo>
                  <a:lnTo>
                    <a:pt x="29217" y="30432"/>
                  </a:lnTo>
                  <a:lnTo>
                    <a:pt x="73152" y="0"/>
                  </a:lnTo>
                  <a:lnTo>
                    <a:pt x="76200" y="9144"/>
                  </a:lnTo>
                  <a:lnTo>
                    <a:pt x="63317" y="16049"/>
                  </a:lnTo>
                  <a:lnTo>
                    <a:pt x="52006" y="25527"/>
                  </a:lnTo>
                  <a:lnTo>
                    <a:pt x="27527" y="71604"/>
                  </a:lnTo>
                  <a:lnTo>
                    <a:pt x="20669" y="114419"/>
                  </a:lnTo>
                  <a:lnTo>
                    <a:pt x="19812" y="138684"/>
                  </a:lnTo>
                  <a:lnTo>
                    <a:pt x="20669" y="163591"/>
                  </a:lnTo>
                  <a:lnTo>
                    <a:pt x="27527" y="205978"/>
                  </a:lnTo>
                  <a:lnTo>
                    <a:pt x="52006" y="252412"/>
                  </a:lnTo>
                  <a:lnTo>
                    <a:pt x="76200" y="268224"/>
                  </a:lnTo>
                  <a:lnTo>
                    <a:pt x="73152" y="27736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2517" y="5876543"/>
              <a:ext cx="115728" cy="1097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13402" y="5887211"/>
              <a:ext cx="139065" cy="64135"/>
            </a:xfrm>
            <a:custGeom>
              <a:avLst/>
              <a:gdLst/>
              <a:ahLst/>
              <a:cxnLst/>
              <a:rect l="l" t="t" r="r" b="b"/>
              <a:pathLst>
                <a:path w="139064" h="64135">
                  <a:moveTo>
                    <a:pt x="138493" y="48768"/>
                  </a:moveTo>
                  <a:lnTo>
                    <a:pt x="0" y="48768"/>
                  </a:lnTo>
                  <a:lnTo>
                    <a:pt x="0" y="64008"/>
                  </a:lnTo>
                  <a:lnTo>
                    <a:pt x="138493" y="64008"/>
                  </a:lnTo>
                  <a:lnTo>
                    <a:pt x="138493" y="48768"/>
                  </a:lnTo>
                  <a:close/>
                </a:path>
                <a:path w="139064" h="64135">
                  <a:moveTo>
                    <a:pt x="13849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38493" y="15240"/>
                  </a:lnTo>
                  <a:lnTo>
                    <a:pt x="138493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4675" y="5876543"/>
              <a:ext cx="90201" cy="1097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9649" y="5876543"/>
              <a:ext cx="124587" cy="156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227090" y="5851698"/>
            <a:ext cx="7854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3105" algn="l"/>
              </a:tabLst>
            </a:pPr>
            <a:r>
              <a:rPr sz="1300" spc="270" dirty="0">
                <a:solidFill>
                  <a:srgbClr val="3F3F3F"/>
                </a:solidFill>
                <a:latin typeface="Cambria Math"/>
                <a:cs typeface="Cambria Math"/>
              </a:rPr>
              <a:t>j	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4300" marR="33020" indent="-76835">
              <a:lnSpc>
                <a:spcPts val="1960"/>
              </a:lnSpc>
              <a:spcBef>
                <a:spcPts val="34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45415" algn="l"/>
              </a:tabLst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naive</a:t>
            </a:r>
            <a:r>
              <a:rPr spc="5" dirty="0"/>
              <a:t> Bayes</a:t>
            </a:r>
            <a:r>
              <a:rPr spc="10" dirty="0"/>
              <a:t> </a:t>
            </a:r>
            <a:r>
              <a:rPr dirty="0"/>
              <a:t>algorithm</a:t>
            </a:r>
            <a:r>
              <a:rPr spc="5" dirty="0"/>
              <a:t> for</a:t>
            </a:r>
            <a:r>
              <a:rPr spc="10" dirty="0"/>
              <a:t> </a:t>
            </a:r>
            <a:r>
              <a:rPr dirty="0"/>
              <a:t>multinomially</a:t>
            </a:r>
            <a:r>
              <a:rPr spc="5" dirty="0"/>
              <a:t> </a:t>
            </a:r>
            <a:r>
              <a:rPr dirty="0"/>
              <a:t>distributed</a:t>
            </a:r>
            <a:r>
              <a:rPr spc="5" dirty="0"/>
              <a:t> data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called</a:t>
            </a:r>
            <a:r>
              <a:rPr spc="450" dirty="0"/>
              <a:t> </a:t>
            </a:r>
            <a:r>
              <a:rPr dirty="0"/>
              <a:t>Multinomial </a:t>
            </a:r>
            <a:r>
              <a:rPr spc="-434" dirty="0"/>
              <a:t> </a:t>
            </a:r>
            <a:r>
              <a:rPr spc="5" dirty="0"/>
              <a:t>Naïve</a:t>
            </a:r>
            <a:r>
              <a:rPr spc="-10" dirty="0"/>
              <a:t> </a:t>
            </a:r>
            <a:r>
              <a:rPr spc="5" dirty="0"/>
              <a:t>Bayes</a:t>
            </a:r>
            <a:r>
              <a:rPr spc="-35" dirty="0"/>
              <a:t> </a:t>
            </a:r>
            <a:r>
              <a:rPr spc="-10" dirty="0"/>
              <a:t>Classifier.</a:t>
            </a:r>
          </a:p>
          <a:p>
            <a:pPr marL="114300" marR="30480" indent="-76835">
              <a:lnSpc>
                <a:spcPts val="1960"/>
              </a:lnSpc>
              <a:spcBef>
                <a:spcPts val="116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45415" algn="l"/>
              </a:tabLst>
            </a:pPr>
            <a:r>
              <a:rPr dirty="0">
                <a:solidFill>
                  <a:srgbClr val="111111"/>
                </a:solidFill>
              </a:rPr>
              <a:t>The</a:t>
            </a:r>
            <a:r>
              <a:rPr spc="5" dirty="0">
                <a:solidFill>
                  <a:srgbClr val="111111"/>
                </a:solidFill>
              </a:rPr>
              <a:t> </a:t>
            </a:r>
            <a:r>
              <a:rPr dirty="0">
                <a:solidFill>
                  <a:srgbClr val="111111"/>
                </a:solidFill>
              </a:rPr>
              <a:t>multinomial</a:t>
            </a:r>
            <a:r>
              <a:rPr spc="5" dirty="0">
                <a:solidFill>
                  <a:srgbClr val="111111"/>
                </a:solidFill>
              </a:rPr>
              <a:t> </a:t>
            </a:r>
            <a:r>
              <a:rPr dirty="0">
                <a:solidFill>
                  <a:srgbClr val="111111"/>
                </a:solidFill>
              </a:rPr>
              <a:t>distribution </a:t>
            </a:r>
            <a:r>
              <a:rPr spc="-5" dirty="0">
                <a:solidFill>
                  <a:srgbClr val="111111"/>
                </a:solidFill>
              </a:rPr>
              <a:t>is</a:t>
            </a:r>
            <a:r>
              <a:rPr spc="440" dirty="0">
                <a:solidFill>
                  <a:srgbClr val="111111"/>
                </a:solidFill>
              </a:rPr>
              <a:t> </a:t>
            </a:r>
            <a:r>
              <a:rPr spc="5" dirty="0">
                <a:solidFill>
                  <a:srgbClr val="111111"/>
                </a:solidFill>
              </a:rPr>
              <a:t>a </a:t>
            </a:r>
            <a:r>
              <a:rPr dirty="0">
                <a:solidFill>
                  <a:srgbClr val="111111"/>
                </a:solidFill>
              </a:rPr>
              <a:t>probability distribution used in experiments with</a:t>
            </a:r>
            <a:r>
              <a:rPr spc="450" dirty="0">
                <a:solidFill>
                  <a:srgbClr val="111111"/>
                </a:solidFill>
              </a:rPr>
              <a:t> </a:t>
            </a:r>
            <a:r>
              <a:rPr spc="-5" dirty="0">
                <a:solidFill>
                  <a:srgbClr val="111111"/>
                </a:solidFill>
              </a:rPr>
              <a:t>two </a:t>
            </a:r>
            <a:r>
              <a:rPr spc="-434" dirty="0">
                <a:solidFill>
                  <a:srgbClr val="111111"/>
                </a:solidFill>
              </a:rPr>
              <a:t> </a:t>
            </a:r>
            <a:r>
              <a:rPr spc="5" dirty="0">
                <a:solidFill>
                  <a:srgbClr val="111111"/>
                </a:solidFill>
              </a:rPr>
              <a:t>or</a:t>
            </a:r>
            <a:r>
              <a:rPr spc="10" dirty="0">
                <a:solidFill>
                  <a:srgbClr val="111111"/>
                </a:solidFill>
              </a:rPr>
              <a:t> </a:t>
            </a:r>
            <a:r>
              <a:rPr spc="-5" dirty="0">
                <a:solidFill>
                  <a:srgbClr val="111111"/>
                </a:solidFill>
              </a:rPr>
              <a:t>more</a:t>
            </a:r>
            <a:r>
              <a:rPr spc="30" dirty="0">
                <a:solidFill>
                  <a:srgbClr val="111111"/>
                </a:solidFill>
              </a:rPr>
              <a:t> </a:t>
            </a:r>
            <a:r>
              <a:rPr dirty="0">
                <a:solidFill>
                  <a:srgbClr val="111111"/>
                </a:solidFill>
              </a:rPr>
              <a:t>variables.</a:t>
            </a:r>
          </a:p>
          <a:p>
            <a:pPr marL="114300" marR="30480" indent="-76835" algn="just">
              <a:lnSpc>
                <a:spcPct val="90700"/>
              </a:lnSpc>
              <a:spcBef>
                <a:spcPts val="1125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98120" algn="l"/>
              </a:tabLst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multinomial</a:t>
            </a:r>
            <a:r>
              <a:rPr spc="5" dirty="0"/>
              <a:t> Naive</a:t>
            </a:r>
            <a:r>
              <a:rPr spc="10" dirty="0"/>
              <a:t> </a:t>
            </a:r>
            <a:r>
              <a:rPr dirty="0"/>
              <a:t>Bayes</a:t>
            </a:r>
            <a:r>
              <a:rPr spc="5" dirty="0"/>
              <a:t> </a:t>
            </a:r>
            <a:r>
              <a:rPr dirty="0"/>
              <a:t>classifier</a:t>
            </a:r>
            <a:r>
              <a:rPr spc="5" dirty="0"/>
              <a:t> </a:t>
            </a:r>
            <a:r>
              <a:rPr spc="-5" dirty="0"/>
              <a:t>is</a:t>
            </a:r>
            <a:r>
              <a:rPr dirty="0"/>
              <a:t> suitable</a:t>
            </a:r>
            <a:r>
              <a:rPr spc="5" dirty="0"/>
              <a:t> for</a:t>
            </a:r>
            <a:r>
              <a:rPr spc="10" dirty="0"/>
              <a:t> </a:t>
            </a:r>
            <a:r>
              <a:rPr dirty="0"/>
              <a:t>classification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discrete </a:t>
            </a:r>
            <a:r>
              <a:rPr spc="5" dirty="0"/>
              <a:t> </a:t>
            </a:r>
            <a:r>
              <a:rPr dirty="0"/>
              <a:t>features (e.g., word </a:t>
            </a:r>
            <a:r>
              <a:rPr spc="5" dirty="0"/>
              <a:t>counts </a:t>
            </a:r>
            <a:r>
              <a:rPr dirty="0"/>
              <a:t>for text classification). The multinomial distribution normally </a:t>
            </a:r>
            <a:r>
              <a:rPr spc="5" dirty="0"/>
              <a:t> </a:t>
            </a:r>
            <a:r>
              <a:rPr dirty="0"/>
              <a:t>requires integer feature </a:t>
            </a:r>
            <a:r>
              <a:rPr spc="5" dirty="0"/>
              <a:t>counts. </a:t>
            </a:r>
            <a:r>
              <a:rPr spc="-5" dirty="0"/>
              <a:t>However, </a:t>
            </a:r>
            <a:r>
              <a:rPr dirty="0"/>
              <a:t>in practice, fractional counts such as tf-idf </a:t>
            </a:r>
            <a:r>
              <a:rPr spc="5" dirty="0"/>
              <a:t>may </a:t>
            </a:r>
            <a:r>
              <a:rPr spc="10" dirty="0"/>
              <a:t> </a:t>
            </a:r>
            <a:r>
              <a:rPr dirty="0"/>
              <a:t>also</a:t>
            </a:r>
            <a:r>
              <a:rPr spc="-5" dirty="0"/>
              <a:t> </a:t>
            </a:r>
            <a:r>
              <a:rPr spc="5" dirty="0"/>
              <a:t>work.</a:t>
            </a:r>
          </a:p>
          <a:p>
            <a:pPr marL="114300" marR="30480" indent="-76835">
              <a:lnSpc>
                <a:spcPts val="1960"/>
              </a:lnSpc>
              <a:spcBef>
                <a:spcPts val="119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98120" algn="l"/>
              </a:tabLst>
            </a:pPr>
            <a:r>
              <a:rPr dirty="0"/>
              <a:t>The</a:t>
            </a:r>
            <a:r>
              <a:rPr spc="270" dirty="0"/>
              <a:t> </a:t>
            </a:r>
            <a:r>
              <a:rPr dirty="0"/>
              <a:t>probability</a:t>
            </a:r>
            <a:r>
              <a:rPr spc="280" dirty="0"/>
              <a:t> </a:t>
            </a:r>
            <a:r>
              <a:rPr dirty="0"/>
              <a:t>P(x</a:t>
            </a:r>
            <a:r>
              <a:rPr sz="1800" baseline="-20833" dirty="0"/>
              <a:t>j</a:t>
            </a:r>
            <a:r>
              <a:rPr sz="1800" dirty="0"/>
              <a:t>=c</a:t>
            </a:r>
            <a:r>
              <a:rPr sz="1800" spc="85" dirty="0"/>
              <a:t> </a:t>
            </a:r>
            <a:r>
              <a:rPr sz="1800" spc="5" dirty="0"/>
              <a:t>y</a:t>
            </a:r>
            <a:r>
              <a:rPr sz="1800" spc="7" baseline="-20833" dirty="0"/>
              <a:t>i</a:t>
            </a:r>
            <a:r>
              <a:rPr sz="1800" spc="5" dirty="0"/>
              <a:t>)</a:t>
            </a:r>
            <a:r>
              <a:rPr sz="1800" spc="270" dirty="0"/>
              <a:t> </a:t>
            </a:r>
            <a:r>
              <a:rPr sz="1800" spc="5" dirty="0"/>
              <a:t>of</a:t>
            </a:r>
            <a:r>
              <a:rPr sz="1800" spc="275" dirty="0"/>
              <a:t> </a:t>
            </a:r>
            <a:r>
              <a:rPr sz="1800" dirty="0"/>
              <a:t>feature</a:t>
            </a:r>
            <a:r>
              <a:rPr sz="1800" spc="270" dirty="0"/>
              <a:t> </a:t>
            </a:r>
            <a:r>
              <a:rPr sz="1800" dirty="0"/>
              <a:t>j</a:t>
            </a:r>
            <a:r>
              <a:rPr sz="1800" spc="270" dirty="0"/>
              <a:t> </a:t>
            </a:r>
            <a:r>
              <a:rPr sz="1800" dirty="0"/>
              <a:t>appearing</a:t>
            </a:r>
            <a:r>
              <a:rPr sz="1800" spc="275" dirty="0"/>
              <a:t> </a:t>
            </a:r>
            <a:r>
              <a:rPr sz="1800" dirty="0"/>
              <a:t>in</a:t>
            </a:r>
            <a:r>
              <a:rPr sz="1800" spc="265" dirty="0"/>
              <a:t> </a:t>
            </a:r>
            <a:r>
              <a:rPr sz="1800" spc="5" dirty="0"/>
              <a:t>a</a:t>
            </a:r>
            <a:r>
              <a:rPr sz="1800" spc="270" dirty="0"/>
              <a:t> </a:t>
            </a:r>
            <a:r>
              <a:rPr sz="1800" dirty="0"/>
              <a:t>sample</a:t>
            </a:r>
            <a:r>
              <a:rPr sz="1800" spc="275" dirty="0"/>
              <a:t> </a:t>
            </a:r>
            <a:r>
              <a:rPr sz="1800" spc="5" dirty="0"/>
              <a:t>belonging</a:t>
            </a:r>
            <a:r>
              <a:rPr sz="1800" spc="275" dirty="0"/>
              <a:t> </a:t>
            </a:r>
            <a:r>
              <a:rPr sz="1800" dirty="0"/>
              <a:t>to</a:t>
            </a:r>
            <a:r>
              <a:rPr sz="1800" spc="265" dirty="0"/>
              <a:t> </a:t>
            </a:r>
            <a:r>
              <a:rPr sz="1800" dirty="0"/>
              <a:t>class</a:t>
            </a:r>
            <a:r>
              <a:rPr sz="1800" spc="260" dirty="0"/>
              <a:t> </a:t>
            </a:r>
            <a:r>
              <a:rPr sz="1800" spc="15" dirty="0"/>
              <a:t>y</a:t>
            </a:r>
            <a:r>
              <a:rPr sz="1800" spc="22" baseline="-20833" dirty="0"/>
              <a:t>i</a:t>
            </a:r>
            <a:r>
              <a:rPr sz="1800" spc="157" baseline="-20833" dirty="0"/>
              <a:t> </a:t>
            </a:r>
            <a:r>
              <a:rPr sz="1800" spc="-5" dirty="0"/>
              <a:t>is </a:t>
            </a:r>
            <a:r>
              <a:rPr sz="1800" spc="-434" dirty="0"/>
              <a:t> </a:t>
            </a:r>
            <a:r>
              <a:rPr sz="1800" dirty="0"/>
              <a:t>computed</a:t>
            </a:r>
            <a:r>
              <a:rPr sz="1800" spc="25" dirty="0"/>
              <a:t> </a:t>
            </a:r>
            <a:r>
              <a:rPr sz="1800" dirty="0"/>
              <a:t>as</a:t>
            </a:r>
            <a:r>
              <a:rPr sz="1800" spc="-5" dirty="0"/>
              <a:t> </a:t>
            </a:r>
            <a:r>
              <a:rPr sz="1800" spc="5" dirty="0"/>
              <a:t>follows</a:t>
            </a:r>
            <a:r>
              <a:rPr sz="1800" dirty="0"/>
              <a:t> in</a:t>
            </a:r>
            <a:r>
              <a:rPr sz="1800" spc="-20" dirty="0"/>
              <a:t> </a:t>
            </a:r>
            <a:r>
              <a:rPr sz="1800" dirty="0"/>
              <a:t>multinomial</a:t>
            </a:r>
            <a:r>
              <a:rPr sz="1800" spc="40" dirty="0"/>
              <a:t> </a:t>
            </a:r>
            <a:r>
              <a:rPr sz="1800" dirty="0"/>
              <a:t>classifier:</a:t>
            </a:r>
            <a:endParaRPr sz="1800"/>
          </a:p>
          <a:p>
            <a:pPr marL="1380490" algn="ctr">
              <a:lnSpc>
                <a:spcPct val="100000"/>
              </a:lnSpc>
              <a:spcBef>
                <a:spcPts val="860"/>
              </a:spcBef>
              <a:tabLst>
                <a:tab pos="1560195" algn="l"/>
              </a:tabLst>
            </a:pPr>
            <a:r>
              <a:rPr sz="1950" u="heavy" spc="7" baseline="10683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 	</a:t>
            </a:r>
            <a:r>
              <a:rPr sz="1950" spc="-30" baseline="10683" dirty="0">
                <a:solidFill>
                  <a:srgbClr val="3F3F3F"/>
                </a:solidFill>
              </a:rPr>
              <a:t> </a:t>
            </a:r>
            <a:r>
              <a:rPr sz="1950" u="heavy" spc="172" baseline="10683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n</a:t>
            </a:r>
            <a:r>
              <a:rPr sz="1100" u="heavy" spc="114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x</a:t>
            </a:r>
            <a:r>
              <a:rPr sz="1650" u="heavy" spc="172" baseline="-1767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j</a:t>
            </a:r>
            <a:r>
              <a:rPr sz="1100" u="heavy" spc="114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=c,y</a:t>
            </a:r>
            <a:r>
              <a:rPr sz="1650" u="heavy" spc="172" baseline="-1767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i</a:t>
            </a:r>
            <a:r>
              <a:rPr sz="1950" u="heavy" spc="172" baseline="10683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+α</a:t>
            </a:r>
            <a:endParaRPr sz="1950" baseline="10683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8268" y="5935979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31591" y="5920252"/>
            <a:ext cx="8439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13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650" spc="195" baseline="-12626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650" spc="195" baseline="-3282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130" dirty="0">
                <a:solidFill>
                  <a:srgbClr val="3F3F3F"/>
                </a:solidFill>
                <a:latin typeface="Cambria Math"/>
                <a:cs typeface="Cambria Math"/>
              </a:rPr>
              <a:t>+α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65" dirty="0">
                <a:solidFill>
                  <a:srgbClr val="3F3F3F"/>
                </a:solidFill>
                <a:latin typeface="Cambria Math"/>
                <a:cs typeface="Cambria Math"/>
              </a:rPr>
              <a:t>×k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6949"/>
            <a:ext cx="64998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>
                <a:latin typeface="Times New Roman"/>
                <a:cs typeface="Times New Roman"/>
              </a:rPr>
              <a:t>Bernoulli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Naïve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Bayes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70447"/>
            <a:ext cx="8324850" cy="1839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88900" marR="5080" indent="-76835">
              <a:lnSpc>
                <a:spcPts val="1960"/>
              </a:lnSpc>
              <a:spcBef>
                <a:spcPts val="34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The</a:t>
            </a:r>
            <a:r>
              <a:rPr sz="1800" spc="6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naive</a:t>
            </a:r>
            <a:r>
              <a:rPr sz="1800" spc="4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Bayes</a:t>
            </a:r>
            <a:r>
              <a:rPr sz="1800" spc="70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training</a:t>
            </a:r>
            <a:r>
              <a:rPr sz="1800" spc="7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and</a:t>
            </a:r>
            <a:r>
              <a:rPr sz="1800" spc="50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classification</a:t>
            </a:r>
            <a:r>
              <a:rPr sz="1800" spc="7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algorithms</a:t>
            </a:r>
            <a:r>
              <a:rPr sz="1800" spc="5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for</a:t>
            </a:r>
            <a:r>
              <a:rPr sz="1800" spc="60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data</a:t>
            </a:r>
            <a:r>
              <a:rPr sz="1800" spc="6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that</a:t>
            </a:r>
            <a:r>
              <a:rPr sz="1800" spc="5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is</a:t>
            </a:r>
            <a:r>
              <a:rPr sz="1800" spc="5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distributed </a:t>
            </a:r>
            <a:r>
              <a:rPr sz="1800" spc="-434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according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 to multivariate</a:t>
            </a:r>
            <a:r>
              <a:rPr sz="1800" spc="10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Bernoulli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distributions.</a:t>
            </a:r>
            <a:endParaRPr sz="1800">
              <a:latin typeface="Times New Roman"/>
              <a:cs typeface="Times New Roman"/>
            </a:endParaRPr>
          </a:p>
          <a:p>
            <a:pPr marL="88900" marR="7620" indent="-76835">
              <a:lnSpc>
                <a:spcPts val="196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20014" algn="l"/>
                <a:tab pos="793115" algn="l"/>
                <a:tab pos="1327150" algn="l"/>
                <a:tab pos="1681480" algn="l"/>
                <a:tab pos="2585720" algn="l"/>
                <a:tab pos="3448685" algn="l"/>
                <a:tab pos="3879215" algn="l"/>
                <a:tab pos="4438650" algn="l"/>
                <a:tab pos="4905375" algn="l"/>
                <a:tab pos="5195570" algn="l"/>
                <a:tab pos="6122670" algn="l"/>
                <a:tab pos="6438265" algn="l"/>
                <a:tab pos="6790055" algn="l"/>
                <a:tab pos="7029450" algn="l"/>
              </a:tabLst>
            </a:pP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h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m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ult</a:t>
            </a:r>
            <a:r>
              <a:rPr sz="1800" spc="-15" dirty="0">
                <a:solidFill>
                  <a:srgbClr val="212428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le	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fea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u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s	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t	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212428"/>
                </a:solidFill>
                <a:latin typeface="Times New Roman"/>
                <a:cs typeface="Times New Roman"/>
              </a:rPr>
              <a:t>o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n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is	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ssu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212428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bin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212428"/>
                </a:solidFill>
                <a:latin typeface="Times New Roman"/>
                <a:cs typeface="Times New Roman"/>
              </a:rPr>
              <a:t>r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-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l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u</a:t>
            </a:r>
            <a:r>
              <a:rPr sz="1800" spc="-2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d  (Bernoulli,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boolean)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variable.</a:t>
            </a:r>
            <a:endParaRPr sz="1800">
              <a:latin typeface="Times New Roman"/>
              <a:cs typeface="Times New Roman"/>
            </a:endParaRPr>
          </a:p>
          <a:p>
            <a:pPr marL="88900" marR="6350" indent="-76835">
              <a:lnSpc>
                <a:spcPts val="196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  <a:tab pos="1272540" algn="l"/>
                <a:tab pos="1739264" algn="l"/>
                <a:tab pos="2321560" algn="l"/>
                <a:tab pos="3198495" algn="l"/>
                <a:tab pos="4072890" algn="l"/>
                <a:tab pos="4385945" algn="l"/>
                <a:tab pos="4735830" algn="l"/>
                <a:tab pos="5932170" algn="l"/>
                <a:tab pos="6256655" algn="l"/>
                <a:tab pos="7672070" algn="l"/>
              </a:tabLst>
            </a:pP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h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f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o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,	this	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l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ss	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re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q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ui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s	s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pl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s	to	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10" dirty="0">
                <a:solidFill>
                  <a:srgbClr val="212428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n</a:t>
            </a:r>
            <a:r>
              <a:rPr sz="1800" spc="-15" dirty="0">
                <a:solidFill>
                  <a:srgbClr val="212428"/>
                </a:solidFill>
                <a:latin typeface="Times New Roman"/>
                <a:cs typeface="Times New Roman"/>
              </a:rPr>
              <a:t>t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s	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ar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-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v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212428"/>
                </a:solidFill>
                <a:latin typeface="Times New Roman"/>
                <a:cs typeface="Times New Roman"/>
              </a:rPr>
              <a:t>l</a:t>
            </a:r>
            <a:r>
              <a:rPr sz="1800" spc="20" dirty="0">
                <a:solidFill>
                  <a:srgbClr val="212428"/>
                </a:solidFill>
                <a:latin typeface="Times New Roman"/>
                <a:cs typeface="Times New Roman"/>
              </a:rPr>
              <a:t>u</a:t>
            </a:r>
            <a:r>
              <a:rPr sz="1800" spc="-5" dirty="0">
                <a:solidFill>
                  <a:srgbClr val="212428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212428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fe</a:t>
            </a:r>
            <a:r>
              <a:rPr sz="1800" spc="15" dirty="0">
                <a:solidFill>
                  <a:srgbClr val="212428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tu</a:t>
            </a:r>
            <a:r>
              <a:rPr sz="1800" spc="-10" dirty="0">
                <a:solidFill>
                  <a:srgbClr val="212428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212428"/>
                </a:solidFill>
                <a:latin typeface="Times New Roman"/>
                <a:cs typeface="Times New Roman"/>
              </a:rPr>
              <a:t>e  vectors.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1233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Gaussian</a:t>
            </a:r>
            <a:r>
              <a:rPr spc="-105" dirty="0"/>
              <a:t> </a:t>
            </a:r>
            <a:r>
              <a:rPr spc="-60" dirty="0"/>
              <a:t>Naïve</a:t>
            </a:r>
            <a:r>
              <a:rPr spc="-125" dirty="0"/>
              <a:t> </a:t>
            </a:r>
            <a:r>
              <a:rPr spc="-80" dirty="0"/>
              <a:t>Bayes</a:t>
            </a:r>
            <a:r>
              <a:rPr spc="-130" dirty="0"/>
              <a:t> </a:t>
            </a:r>
            <a:r>
              <a:rPr spc="-5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47609"/>
            <a:ext cx="4102100" cy="31324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88265" marR="6350" indent="-76200" algn="just">
              <a:lnSpc>
                <a:spcPts val="158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case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continuous,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 is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possible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 likelihood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 value given label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continuous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range.</a:t>
            </a:r>
            <a:endParaRPr sz="16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ts val="1580"/>
              </a:lnSpc>
              <a:spcBef>
                <a:spcPts val="1170"/>
              </a:spcBef>
              <a:buClr>
                <a:srgbClr val="E48311"/>
              </a:buClr>
              <a:buFont typeface="Wingdings"/>
              <a:buChar char=""/>
              <a:tabLst>
                <a:tab pos="1593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version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algorithm</a:t>
            </a:r>
            <a:r>
              <a:rPr sz="165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deal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continuous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 values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is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called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Gaussian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Bayes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Classifier.</a:t>
            </a:r>
            <a:endParaRPr sz="1650">
              <a:latin typeface="Times New Roman"/>
              <a:cs typeface="Times New Roman"/>
            </a:endParaRPr>
          </a:p>
          <a:p>
            <a:pPr marL="88265" marR="6350" indent="-76200" algn="just">
              <a:lnSpc>
                <a:spcPts val="158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Gaussian Naive Bayes, continuous values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associated with each feature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are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assumed </a:t>
            </a:r>
            <a:r>
              <a:rPr sz="1650" spc="-10" dirty="0">
                <a:solidFill>
                  <a:srgbClr val="3F424D"/>
                </a:solidFill>
                <a:latin typeface="Times New Roman"/>
                <a:cs typeface="Times New Roman"/>
              </a:rPr>
              <a:t>to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be </a:t>
            </a:r>
            <a:r>
              <a:rPr sz="1650" spc="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distributed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according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424D"/>
                </a:solidFill>
                <a:latin typeface="Times New Roman"/>
                <a:cs typeface="Times New Roman"/>
              </a:rPr>
              <a:t>to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a</a:t>
            </a:r>
            <a:r>
              <a:rPr sz="1650" spc="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424D"/>
                </a:solidFill>
                <a:latin typeface="Times New Roman"/>
                <a:cs typeface="Times New Roman"/>
              </a:rPr>
              <a:t>Gaussian </a:t>
            </a:r>
            <a:r>
              <a:rPr sz="1650" b="1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424D"/>
                </a:solidFill>
                <a:latin typeface="Times New Roman"/>
                <a:cs typeface="Times New Roman"/>
              </a:rPr>
              <a:t>distribution.</a:t>
            </a:r>
            <a:endParaRPr sz="1650">
              <a:latin typeface="Times New Roman"/>
              <a:cs typeface="Times New Roman"/>
            </a:endParaRPr>
          </a:p>
          <a:p>
            <a:pPr marL="88265" marR="5715" indent="-76200" algn="just">
              <a:lnSpc>
                <a:spcPts val="1580"/>
              </a:lnSpc>
              <a:spcBef>
                <a:spcPts val="1185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So, </a:t>
            </a:r>
            <a:r>
              <a:rPr sz="1650" spc="5" dirty="0">
                <a:solidFill>
                  <a:srgbClr val="3F424D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make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use of z-score for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observing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each </a:t>
            </a:r>
            <a:r>
              <a:rPr sz="1650" spc="-40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feature</a:t>
            </a:r>
            <a:r>
              <a:rPr sz="1650" spc="-1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value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given</a:t>
            </a:r>
            <a:r>
              <a:rPr sz="1650" spc="-2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424D"/>
                </a:solidFill>
                <a:latin typeface="Times New Roman"/>
                <a:cs typeface="Times New Roman"/>
              </a:rPr>
              <a:t>a</a:t>
            </a:r>
            <a:r>
              <a:rPr sz="1650" spc="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424D"/>
                </a:solidFill>
                <a:latin typeface="Times New Roman"/>
                <a:cs typeface="Times New Roman"/>
              </a:rPr>
              <a:t>label.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79" y="2845308"/>
            <a:ext cx="3732275" cy="27904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9813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Gaussian</a:t>
            </a:r>
            <a:r>
              <a:rPr spc="-105" dirty="0"/>
              <a:t> </a:t>
            </a:r>
            <a:r>
              <a:rPr spc="-60" dirty="0"/>
              <a:t>Naïve</a:t>
            </a:r>
            <a:r>
              <a:rPr spc="-120" dirty="0"/>
              <a:t> </a:t>
            </a:r>
            <a:r>
              <a:rPr spc="-80" dirty="0"/>
              <a:t>Bayes</a:t>
            </a:r>
            <a:r>
              <a:rPr spc="-135" dirty="0"/>
              <a:t> </a:t>
            </a:r>
            <a:r>
              <a:rPr spc="-55" dirty="0"/>
              <a:t>Classifier</a:t>
            </a:r>
            <a:r>
              <a:rPr spc="-120" dirty="0"/>
              <a:t> </a:t>
            </a:r>
            <a:r>
              <a:rPr spc="-65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476" y="2567453"/>
            <a:ext cx="8184515" cy="5988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6364" marR="43180" indent="-76200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2292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particular,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Probability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observing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any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feature value c for feature x</a:t>
            </a:r>
            <a:r>
              <a:rPr sz="1950" spc="15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j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given a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950" spc="7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spc="254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as: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4537" y="3418332"/>
            <a:ext cx="1314450" cy="303530"/>
            <a:chOff x="2774537" y="3418332"/>
            <a:chExt cx="1314450" cy="303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4537" y="3473196"/>
              <a:ext cx="137922" cy="1676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1987" y="3418332"/>
              <a:ext cx="1137285" cy="303530"/>
            </a:xfrm>
            <a:custGeom>
              <a:avLst/>
              <a:gdLst/>
              <a:ahLst/>
              <a:cxnLst/>
              <a:rect l="l" t="t" r="r" b="b"/>
              <a:pathLst>
                <a:path w="1137285" h="303529">
                  <a:moveTo>
                    <a:pt x="1057656" y="303276"/>
                  </a:moveTo>
                  <a:lnTo>
                    <a:pt x="1054608" y="292607"/>
                  </a:lnTo>
                  <a:lnTo>
                    <a:pt x="1068585" y="285416"/>
                  </a:lnTo>
                  <a:lnTo>
                    <a:pt x="1080706" y="275082"/>
                  </a:lnTo>
                  <a:lnTo>
                    <a:pt x="1105685" y="224385"/>
                  </a:lnTo>
                  <a:lnTo>
                    <a:pt x="1113162" y="178046"/>
                  </a:lnTo>
                  <a:lnTo>
                    <a:pt x="1114044" y="150876"/>
                  </a:lnTo>
                  <a:lnTo>
                    <a:pt x="1113162" y="124563"/>
                  </a:lnTo>
                  <a:lnTo>
                    <a:pt x="1105685" y="78224"/>
                  </a:lnTo>
                  <a:lnTo>
                    <a:pt x="1090826" y="41076"/>
                  </a:lnTo>
                  <a:lnTo>
                    <a:pt x="1054608" y="9144"/>
                  </a:lnTo>
                  <a:lnTo>
                    <a:pt x="1057656" y="0"/>
                  </a:lnTo>
                  <a:lnTo>
                    <a:pt x="1104161" y="32361"/>
                  </a:lnTo>
                  <a:lnTo>
                    <a:pt x="1125331" y="73509"/>
                  </a:lnTo>
                  <a:lnTo>
                    <a:pt x="1135713" y="123182"/>
                  </a:lnTo>
                  <a:lnTo>
                    <a:pt x="1136904" y="150876"/>
                  </a:lnTo>
                  <a:lnTo>
                    <a:pt x="1135713" y="178593"/>
                  </a:lnTo>
                  <a:lnTo>
                    <a:pt x="1125331" y="228885"/>
                  </a:lnTo>
                  <a:lnTo>
                    <a:pt x="1104161" y="270271"/>
                  </a:lnTo>
                  <a:lnTo>
                    <a:pt x="1075062" y="296465"/>
                  </a:lnTo>
                  <a:lnTo>
                    <a:pt x="1057656" y="303276"/>
                  </a:lnTo>
                  <a:close/>
                </a:path>
                <a:path w="1137285" h="303529">
                  <a:moveTo>
                    <a:pt x="803148" y="303276"/>
                  </a:moveTo>
                  <a:lnTo>
                    <a:pt x="783336" y="303276"/>
                  </a:lnTo>
                  <a:lnTo>
                    <a:pt x="783336" y="0"/>
                  </a:lnTo>
                  <a:lnTo>
                    <a:pt x="803148" y="0"/>
                  </a:lnTo>
                  <a:lnTo>
                    <a:pt x="803148" y="303276"/>
                  </a:lnTo>
                  <a:close/>
                </a:path>
                <a:path w="1137285" h="303529">
                  <a:moveTo>
                    <a:pt x="79248" y="303276"/>
                  </a:moveTo>
                  <a:lnTo>
                    <a:pt x="32742" y="270271"/>
                  </a:lnTo>
                  <a:lnTo>
                    <a:pt x="12215" y="228885"/>
                  </a:lnTo>
                  <a:lnTo>
                    <a:pt x="1404" y="178593"/>
                  </a:lnTo>
                  <a:lnTo>
                    <a:pt x="0" y="150876"/>
                  </a:lnTo>
                  <a:lnTo>
                    <a:pt x="1404" y="123182"/>
                  </a:lnTo>
                  <a:lnTo>
                    <a:pt x="12215" y="73509"/>
                  </a:lnTo>
                  <a:lnTo>
                    <a:pt x="32742" y="32361"/>
                  </a:lnTo>
                  <a:lnTo>
                    <a:pt x="61841" y="6596"/>
                  </a:lnTo>
                  <a:lnTo>
                    <a:pt x="79248" y="0"/>
                  </a:lnTo>
                  <a:lnTo>
                    <a:pt x="82295" y="9144"/>
                  </a:lnTo>
                  <a:lnTo>
                    <a:pt x="68532" y="16549"/>
                  </a:lnTo>
                  <a:lnTo>
                    <a:pt x="56769" y="27241"/>
                  </a:lnTo>
                  <a:lnTo>
                    <a:pt x="31218" y="78224"/>
                  </a:lnTo>
                  <a:lnTo>
                    <a:pt x="23741" y="124563"/>
                  </a:lnTo>
                  <a:lnTo>
                    <a:pt x="22860" y="150876"/>
                  </a:lnTo>
                  <a:lnTo>
                    <a:pt x="23741" y="178046"/>
                  </a:lnTo>
                  <a:lnTo>
                    <a:pt x="31218" y="224385"/>
                  </a:lnTo>
                  <a:lnTo>
                    <a:pt x="46720" y="261318"/>
                  </a:lnTo>
                  <a:lnTo>
                    <a:pt x="82295" y="292607"/>
                  </a:lnTo>
                  <a:lnTo>
                    <a:pt x="79248" y="303276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5523" y="3521963"/>
              <a:ext cx="126492" cy="1203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37439" y="3497128"/>
            <a:ext cx="1117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8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42132" y="3521964"/>
            <a:ext cx="579120" cy="172720"/>
            <a:chOff x="3342132" y="3521964"/>
            <a:chExt cx="579120" cy="172720"/>
          </a:xfrm>
        </p:grpSpPr>
        <p:sp>
          <p:nvSpPr>
            <p:cNvPr id="10" name="object 10"/>
            <p:cNvSpPr/>
            <p:nvPr/>
          </p:nvSpPr>
          <p:spPr>
            <a:xfrm>
              <a:off x="3342132" y="3534155"/>
              <a:ext cx="151765" cy="70485"/>
            </a:xfrm>
            <a:custGeom>
              <a:avLst/>
              <a:gdLst/>
              <a:ahLst/>
              <a:cxnLst/>
              <a:rect l="l" t="t" r="r" b="b"/>
              <a:pathLst>
                <a:path w="151764" h="70485">
                  <a:moveTo>
                    <a:pt x="151257" y="53340"/>
                  </a:moveTo>
                  <a:lnTo>
                    <a:pt x="0" y="53340"/>
                  </a:lnTo>
                  <a:lnTo>
                    <a:pt x="0" y="70104"/>
                  </a:lnTo>
                  <a:lnTo>
                    <a:pt x="151257" y="70104"/>
                  </a:lnTo>
                  <a:lnTo>
                    <a:pt x="151257" y="53340"/>
                  </a:lnTo>
                  <a:close/>
                </a:path>
                <a:path w="151764" h="70485">
                  <a:moveTo>
                    <a:pt x="15125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1257" y="16764"/>
                  </a:lnTo>
                  <a:lnTo>
                    <a:pt x="15125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258" y="3521964"/>
              <a:ext cx="98488" cy="120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4949" y="3521964"/>
              <a:ext cx="136060" cy="1722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903966" y="3497128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8607" y="3534155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4231" y="3281171"/>
            <a:ext cx="97536" cy="16916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442459" y="3627120"/>
            <a:ext cx="1026160" cy="561340"/>
            <a:chOff x="4442459" y="3627120"/>
            <a:chExt cx="1026160" cy="561340"/>
          </a:xfrm>
        </p:grpSpPr>
        <p:sp>
          <p:nvSpPr>
            <p:cNvPr id="17" name="object 17"/>
            <p:cNvSpPr/>
            <p:nvPr/>
          </p:nvSpPr>
          <p:spPr>
            <a:xfrm>
              <a:off x="4442459" y="3627120"/>
              <a:ext cx="1026160" cy="561340"/>
            </a:xfrm>
            <a:custGeom>
              <a:avLst/>
              <a:gdLst/>
              <a:ahLst/>
              <a:cxnLst/>
              <a:rect l="l" t="t" r="r" b="b"/>
              <a:pathLst>
                <a:path w="1026160" h="561339">
                  <a:moveTo>
                    <a:pt x="114300" y="560832"/>
                  </a:moveTo>
                  <a:lnTo>
                    <a:pt x="103632" y="560832"/>
                  </a:lnTo>
                  <a:lnTo>
                    <a:pt x="27432" y="422148"/>
                  </a:lnTo>
                  <a:lnTo>
                    <a:pt x="4572" y="432815"/>
                  </a:lnTo>
                  <a:lnTo>
                    <a:pt x="0" y="425195"/>
                  </a:lnTo>
                  <a:lnTo>
                    <a:pt x="42672" y="402336"/>
                  </a:lnTo>
                  <a:lnTo>
                    <a:pt x="105156" y="516636"/>
                  </a:lnTo>
                  <a:lnTo>
                    <a:pt x="155448" y="0"/>
                  </a:lnTo>
                  <a:lnTo>
                    <a:pt x="1025652" y="0"/>
                  </a:lnTo>
                  <a:lnTo>
                    <a:pt x="1025652" y="16764"/>
                  </a:lnTo>
                  <a:lnTo>
                    <a:pt x="169164" y="16764"/>
                  </a:lnTo>
                  <a:lnTo>
                    <a:pt x="114300" y="560832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3627" y="3797808"/>
              <a:ext cx="102107" cy="1691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9833" y="3849624"/>
              <a:ext cx="294894" cy="11887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12463" y="3676884"/>
            <a:ext cx="476250" cy="391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0">
              <a:lnSpc>
                <a:spcPts val="1445"/>
              </a:lnSpc>
              <a:spcBef>
                <a:spcPts val="90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1445"/>
              </a:lnSpc>
            </a:pPr>
            <a:r>
              <a:rPr sz="1450" spc="15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725" spc="232" baseline="-14492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450" spc="155" dirty="0">
                <a:solidFill>
                  <a:srgbClr val="3F3F3F"/>
                </a:solidFill>
                <a:latin typeface="Cambria Math"/>
                <a:cs typeface="Cambria Math"/>
              </a:rPr>
              <a:t>,y</a:t>
            </a:r>
            <a:r>
              <a:rPr sz="1725" spc="232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37888" y="3561588"/>
            <a:ext cx="1030605" cy="17145"/>
          </a:xfrm>
          <a:custGeom>
            <a:avLst/>
            <a:gdLst/>
            <a:ahLst/>
            <a:cxnLst/>
            <a:rect l="l" t="t" r="r" b="b"/>
            <a:pathLst>
              <a:path w="1030604" h="17145">
                <a:moveTo>
                  <a:pt x="1030224" y="16763"/>
                </a:moveTo>
                <a:lnTo>
                  <a:pt x="0" y="16763"/>
                </a:lnTo>
                <a:lnTo>
                  <a:pt x="0" y="0"/>
                </a:lnTo>
                <a:lnTo>
                  <a:pt x="1030224" y="0"/>
                </a:lnTo>
                <a:lnTo>
                  <a:pt x="1030224" y="167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2118" y="3521964"/>
            <a:ext cx="100185" cy="12039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35239" y="3216645"/>
            <a:ext cx="264795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90"/>
              </a:spcBef>
            </a:pPr>
            <a:r>
              <a:rPr sz="1450" u="sng" spc="32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–</a:t>
            </a:r>
            <a:r>
              <a:rPr sz="1450" u="sng" spc="3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78105">
              <a:lnSpc>
                <a:spcPts val="1650"/>
              </a:lnSpc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58839" y="3197351"/>
            <a:ext cx="1247140" cy="744220"/>
            <a:chOff x="5958839" y="3197351"/>
            <a:chExt cx="1247140" cy="744220"/>
          </a:xfrm>
        </p:grpSpPr>
        <p:sp>
          <p:nvSpPr>
            <p:cNvPr id="25" name="object 25"/>
            <p:cNvSpPr/>
            <p:nvPr/>
          </p:nvSpPr>
          <p:spPr>
            <a:xfrm>
              <a:off x="5958839" y="3197351"/>
              <a:ext cx="1247140" cy="744220"/>
            </a:xfrm>
            <a:custGeom>
              <a:avLst/>
              <a:gdLst/>
              <a:ahLst/>
              <a:cxnLst/>
              <a:rect l="l" t="t" r="r" b="b"/>
              <a:pathLst>
                <a:path w="1247140" h="744220">
                  <a:moveTo>
                    <a:pt x="1129284" y="743712"/>
                  </a:moveTo>
                  <a:lnTo>
                    <a:pt x="1121664" y="734568"/>
                  </a:lnTo>
                  <a:lnTo>
                    <a:pt x="1144476" y="704588"/>
                  </a:lnTo>
                  <a:lnTo>
                    <a:pt x="1164717" y="669607"/>
                  </a:lnTo>
                  <a:lnTo>
                    <a:pt x="1182100" y="629769"/>
                  </a:lnTo>
                  <a:lnTo>
                    <a:pt x="1196340" y="585216"/>
                  </a:lnTo>
                  <a:lnTo>
                    <a:pt x="1207460" y="536876"/>
                  </a:lnTo>
                  <a:lnTo>
                    <a:pt x="1215580" y="485394"/>
                  </a:lnTo>
                  <a:lnTo>
                    <a:pt x="1220557" y="430482"/>
                  </a:lnTo>
                  <a:lnTo>
                    <a:pt x="1222248" y="371856"/>
                  </a:lnTo>
                  <a:lnTo>
                    <a:pt x="1220557" y="313872"/>
                  </a:lnTo>
                  <a:lnTo>
                    <a:pt x="1215580" y="258889"/>
                  </a:lnTo>
                  <a:lnTo>
                    <a:pt x="1207460" y="207049"/>
                  </a:lnTo>
                  <a:lnTo>
                    <a:pt x="1196340" y="158495"/>
                  </a:lnTo>
                  <a:lnTo>
                    <a:pt x="1182100" y="114157"/>
                  </a:lnTo>
                  <a:lnTo>
                    <a:pt x="1164717" y="74676"/>
                  </a:lnTo>
                  <a:lnTo>
                    <a:pt x="1144476" y="39766"/>
                  </a:lnTo>
                  <a:lnTo>
                    <a:pt x="1121664" y="9144"/>
                  </a:lnTo>
                  <a:lnTo>
                    <a:pt x="1129284" y="0"/>
                  </a:lnTo>
                  <a:lnTo>
                    <a:pt x="1155287" y="29979"/>
                  </a:lnTo>
                  <a:lnTo>
                    <a:pt x="1178433" y="64960"/>
                  </a:lnTo>
                  <a:lnTo>
                    <a:pt x="1198721" y="104798"/>
                  </a:lnTo>
                  <a:lnTo>
                    <a:pt x="1216152" y="149352"/>
                  </a:lnTo>
                  <a:lnTo>
                    <a:pt x="1229272" y="199120"/>
                  </a:lnTo>
                  <a:lnTo>
                    <a:pt x="1238821" y="252603"/>
                  </a:lnTo>
                  <a:lnTo>
                    <a:pt x="1244655" y="310086"/>
                  </a:lnTo>
                  <a:lnTo>
                    <a:pt x="1246632" y="371856"/>
                  </a:lnTo>
                  <a:lnTo>
                    <a:pt x="1244655" y="433839"/>
                  </a:lnTo>
                  <a:lnTo>
                    <a:pt x="1238821" y="491680"/>
                  </a:lnTo>
                  <a:lnTo>
                    <a:pt x="1229272" y="545234"/>
                  </a:lnTo>
                  <a:lnTo>
                    <a:pt x="1216152" y="594360"/>
                  </a:lnTo>
                  <a:lnTo>
                    <a:pt x="1198721" y="639556"/>
                  </a:lnTo>
                  <a:lnTo>
                    <a:pt x="1178433" y="679323"/>
                  </a:lnTo>
                  <a:lnTo>
                    <a:pt x="1155287" y="713946"/>
                  </a:lnTo>
                  <a:lnTo>
                    <a:pt x="1129284" y="743712"/>
                  </a:lnTo>
                  <a:close/>
                </a:path>
                <a:path w="1247140" h="744220">
                  <a:moveTo>
                    <a:pt x="118871" y="743712"/>
                  </a:moveTo>
                  <a:lnTo>
                    <a:pt x="92011" y="713946"/>
                  </a:lnTo>
                  <a:lnTo>
                    <a:pt x="68579" y="679323"/>
                  </a:lnTo>
                  <a:lnTo>
                    <a:pt x="48577" y="639556"/>
                  </a:lnTo>
                  <a:lnTo>
                    <a:pt x="32004" y="594360"/>
                  </a:lnTo>
                  <a:lnTo>
                    <a:pt x="18002" y="545234"/>
                  </a:lnTo>
                  <a:lnTo>
                    <a:pt x="8000" y="491680"/>
                  </a:lnTo>
                  <a:lnTo>
                    <a:pt x="2000" y="433839"/>
                  </a:lnTo>
                  <a:lnTo>
                    <a:pt x="0" y="371856"/>
                  </a:lnTo>
                  <a:lnTo>
                    <a:pt x="2000" y="310086"/>
                  </a:lnTo>
                  <a:lnTo>
                    <a:pt x="8000" y="252603"/>
                  </a:lnTo>
                  <a:lnTo>
                    <a:pt x="18002" y="199120"/>
                  </a:lnTo>
                  <a:lnTo>
                    <a:pt x="32004" y="149352"/>
                  </a:lnTo>
                  <a:lnTo>
                    <a:pt x="48577" y="104798"/>
                  </a:lnTo>
                  <a:lnTo>
                    <a:pt x="68579" y="64960"/>
                  </a:lnTo>
                  <a:lnTo>
                    <a:pt x="92011" y="29979"/>
                  </a:lnTo>
                  <a:lnTo>
                    <a:pt x="118871" y="0"/>
                  </a:lnTo>
                  <a:lnTo>
                    <a:pt x="126491" y="9144"/>
                  </a:lnTo>
                  <a:lnTo>
                    <a:pt x="103012" y="39766"/>
                  </a:lnTo>
                  <a:lnTo>
                    <a:pt x="82676" y="74676"/>
                  </a:lnTo>
                  <a:lnTo>
                    <a:pt x="65198" y="114157"/>
                  </a:lnTo>
                  <a:lnTo>
                    <a:pt x="50291" y="158495"/>
                  </a:lnTo>
                  <a:lnTo>
                    <a:pt x="39409" y="207049"/>
                  </a:lnTo>
                  <a:lnTo>
                    <a:pt x="31813" y="258889"/>
                  </a:lnTo>
                  <a:lnTo>
                    <a:pt x="27360" y="313872"/>
                  </a:lnTo>
                  <a:lnTo>
                    <a:pt x="25908" y="371856"/>
                  </a:lnTo>
                  <a:lnTo>
                    <a:pt x="27360" y="430482"/>
                  </a:lnTo>
                  <a:lnTo>
                    <a:pt x="31813" y="485394"/>
                  </a:lnTo>
                  <a:lnTo>
                    <a:pt x="39409" y="536876"/>
                  </a:lnTo>
                  <a:lnTo>
                    <a:pt x="50291" y="585216"/>
                  </a:lnTo>
                  <a:lnTo>
                    <a:pt x="65198" y="629769"/>
                  </a:lnTo>
                  <a:lnTo>
                    <a:pt x="82676" y="669607"/>
                  </a:lnTo>
                  <a:lnTo>
                    <a:pt x="103012" y="704588"/>
                  </a:lnTo>
                  <a:lnTo>
                    <a:pt x="126491" y="734568"/>
                  </a:lnTo>
                  <a:lnTo>
                    <a:pt x="118871" y="743712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5810" y="3288792"/>
              <a:ext cx="98488" cy="1203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89548" y="3326891"/>
              <a:ext cx="151765" cy="17145"/>
            </a:xfrm>
            <a:custGeom>
              <a:avLst/>
              <a:gdLst/>
              <a:ahLst/>
              <a:cxnLst/>
              <a:rect l="l" t="t" r="r" b="b"/>
              <a:pathLst>
                <a:path w="151764" h="17145">
                  <a:moveTo>
                    <a:pt x="151257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51257" y="0"/>
                  </a:lnTo>
                  <a:lnTo>
                    <a:pt x="151257" y="1676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6910" y="3290315"/>
              <a:ext cx="133064" cy="16611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14211" y="3263884"/>
            <a:ext cx="4775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15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725" spc="232" baseline="-14492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450" spc="155" dirty="0">
                <a:solidFill>
                  <a:srgbClr val="3F3F3F"/>
                </a:solidFill>
                <a:latin typeface="Cambria Math"/>
                <a:cs typeface="Cambria Math"/>
              </a:rPr>
              <a:t>,y</a:t>
            </a:r>
            <a:r>
              <a:rPr sz="1725" spc="232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18953" y="3691127"/>
            <a:ext cx="134138" cy="11887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400845" y="3664739"/>
            <a:ext cx="4762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15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725" spc="232" baseline="-14492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450" spc="155" dirty="0">
                <a:solidFill>
                  <a:srgbClr val="3F3F3F"/>
                </a:solidFill>
                <a:latin typeface="Cambria Math"/>
                <a:cs typeface="Cambria Math"/>
              </a:rPr>
              <a:t>,y</a:t>
            </a:r>
            <a:r>
              <a:rPr sz="1725" spc="232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92952" y="3561588"/>
            <a:ext cx="978535" cy="17145"/>
          </a:xfrm>
          <a:custGeom>
            <a:avLst/>
            <a:gdLst/>
            <a:ahLst/>
            <a:cxnLst/>
            <a:rect l="l" t="t" r="r" b="b"/>
            <a:pathLst>
              <a:path w="978534" h="17145">
                <a:moveTo>
                  <a:pt x="978408" y="16763"/>
                </a:moveTo>
                <a:lnTo>
                  <a:pt x="0" y="16763"/>
                </a:lnTo>
                <a:lnTo>
                  <a:pt x="0" y="0"/>
                </a:lnTo>
                <a:lnTo>
                  <a:pt x="978408" y="0"/>
                </a:lnTo>
                <a:lnTo>
                  <a:pt x="978408" y="167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12619" y="3058143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4785" y="4401311"/>
            <a:ext cx="133064" cy="16611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75086" y="4401311"/>
            <a:ext cx="134138" cy="11887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917901" y="4231598"/>
            <a:ext cx="8193405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43180">
              <a:lnSpc>
                <a:spcPct val="109200"/>
              </a:lnSpc>
              <a:spcBef>
                <a:spcPts val="95"/>
              </a:spcBef>
              <a:tabLst>
                <a:tab pos="932180" algn="l"/>
                <a:tab pos="6576695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Where	</a:t>
            </a:r>
            <a:r>
              <a:rPr sz="2175" spc="232" baseline="-1532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725" spc="232" baseline="-33816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2175" spc="232" baseline="-15325" dirty="0">
                <a:solidFill>
                  <a:srgbClr val="3F3F3F"/>
                </a:solidFill>
                <a:latin typeface="Cambria Math"/>
                <a:cs typeface="Cambria Math"/>
              </a:rPr>
              <a:t>,y</a:t>
            </a:r>
            <a:r>
              <a:rPr sz="1725" spc="232" baseline="-3381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600" baseline="-3381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denote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mean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950" spc="247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values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labeled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950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spc="277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and	</a:t>
            </a:r>
            <a:r>
              <a:rPr sz="2175" spc="232" baseline="-1532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725" spc="232" baseline="-33816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2175" spc="232" baseline="-15325" dirty="0">
                <a:solidFill>
                  <a:srgbClr val="3F3F3F"/>
                </a:solidFill>
                <a:latin typeface="Cambria Math"/>
                <a:cs typeface="Cambria Math"/>
              </a:rPr>
              <a:t>,y</a:t>
            </a:r>
            <a:r>
              <a:rPr sz="1725" spc="232" baseline="-3381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517" baseline="-3381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standard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deviation</a:t>
            </a:r>
            <a:r>
              <a:rPr sz="19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950" spc="240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values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labeled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as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950" baseline="-21367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4450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Numerical</a:t>
            </a:r>
            <a:r>
              <a:rPr spc="-130" dirty="0"/>
              <a:t> </a:t>
            </a:r>
            <a:r>
              <a:rPr spc="-70" dirty="0"/>
              <a:t>Example</a:t>
            </a:r>
            <a:r>
              <a:rPr spc="-100" dirty="0"/>
              <a:t> </a:t>
            </a:r>
            <a:r>
              <a:rPr dirty="0"/>
              <a:t>-</a:t>
            </a:r>
            <a:r>
              <a:rPr spc="-110" dirty="0"/>
              <a:t> </a:t>
            </a:r>
            <a:r>
              <a:rPr spc="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24" y="2572830"/>
            <a:ext cx="4026535" cy="318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650" spc="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set,</a:t>
            </a:r>
            <a:r>
              <a:rPr sz="1650" spc="4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classify the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output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 play golf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Yes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depending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upon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weather conditions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such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Temperature,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Humidity (same as example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1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but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continuous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instead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of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categorical).</a:t>
            </a:r>
            <a:endParaRPr sz="16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20000"/>
              </a:lnSpc>
              <a:spcBef>
                <a:spcPts val="115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Gaussian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Naïve</a:t>
            </a:r>
            <a:r>
              <a:rPr sz="1650" spc="4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650" spc="4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Classifier,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classify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whether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on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day</a:t>
            </a:r>
            <a:r>
              <a:rPr sz="1650" spc="4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temperature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 66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humidity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90 is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play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golf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not.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284" y="2773680"/>
            <a:ext cx="3639311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917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10" dirty="0"/>
              <a:t> </a:t>
            </a:r>
            <a:r>
              <a:rPr spc="-25" dirty="0"/>
              <a:t>3:</a:t>
            </a:r>
            <a:r>
              <a:rPr spc="-100" dirty="0"/>
              <a:t> </a:t>
            </a:r>
            <a:r>
              <a:rPr spc="-6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97" y="2619262"/>
            <a:ext cx="8275320" cy="94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34620" algn="l"/>
              </a:tabLst>
            </a:pP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4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Phase: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E48311"/>
              </a:buClr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Computing</a:t>
            </a:r>
            <a:r>
              <a:rPr sz="140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40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Prior</a:t>
            </a:r>
            <a:r>
              <a:rPr sz="140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endParaRPr sz="1400">
              <a:latin typeface="Times New Roman"/>
              <a:cs typeface="Times New Roman"/>
            </a:endParaRPr>
          </a:p>
          <a:p>
            <a:pPr marL="329565" lvl="1" indent="-151765">
              <a:lnSpc>
                <a:spcPct val="100000"/>
              </a:lnSpc>
              <a:spcBef>
                <a:spcPts val="670"/>
              </a:spcBef>
              <a:buClr>
                <a:srgbClr val="E48311"/>
              </a:buClr>
              <a:buSzPct val="92857"/>
              <a:buFont typeface="Wingdings"/>
              <a:buChar char=""/>
              <a:tabLst>
                <a:tab pos="330200" algn="l"/>
              </a:tabLst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 each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unique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4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Play Golf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i.e.,</a:t>
            </a:r>
            <a:r>
              <a:rPr sz="14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3F3F3F"/>
                </a:solidFill>
                <a:latin typeface="Times New Roman"/>
                <a:cs typeface="Times New Roman"/>
              </a:rPr>
              <a:t>Yes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No,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the prior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follows: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0820" y="3899915"/>
            <a:ext cx="1382395" cy="165100"/>
          </a:xfrm>
          <a:custGeom>
            <a:avLst/>
            <a:gdLst/>
            <a:ahLst/>
            <a:cxnLst/>
            <a:rect l="l" t="t" r="r" b="b"/>
            <a:pathLst>
              <a:path w="1382395" h="165100">
                <a:moveTo>
                  <a:pt x="1328928" y="164592"/>
                </a:moveTo>
                <a:lnTo>
                  <a:pt x="1327404" y="158495"/>
                </a:lnTo>
                <a:lnTo>
                  <a:pt x="1336857" y="154209"/>
                </a:lnTo>
                <a:lnTo>
                  <a:pt x="1344739" y="148209"/>
                </a:lnTo>
                <a:lnTo>
                  <a:pt x="1364551" y="109347"/>
                </a:lnTo>
                <a:lnTo>
                  <a:pt x="1367028" y="80772"/>
                </a:lnTo>
                <a:lnTo>
                  <a:pt x="1366432" y="67365"/>
                </a:lnTo>
                <a:lnTo>
                  <a:pt x="1351192" y="23455"/>
                </a:lnTo>
                <a:lnTo>
                  <a:pt x="1327404" y="6096"/>
                </a:lnTo>
                <a:lnTo>
                  <a:pt x="1328928" y="0"/>
                </a:lnTo>
                <a:lnTo>
                  <a:pt x="1368552" y="28956"/>
                </a:lnTo>
                <a:lnTo>
                  <a:pt x="1381410" y="67103"/>
                </a:lnTo>
                <a:lnTo>
                  <a:pt x="1382268" y="82296"/>
                </a:lnTo>
                <a:lnTo>
                  <a:pt x="1381410" y="97702"/>
                </a:lnTo>
                <a:lnTo>
                  <a:pt x="1368552" y="135636"/>
                </a:lnTo>
                <a:lnTo>
                  <a:pt x="1340905" y="160281"/>
                </a:lnTo>
                <a:lnTo>
                  <a:pt x="1328928" y="164592"/>
                </a:lnTo>
                <a:close/>
              </a:path>
              <a:path w="1382395" h="165100">
                <a:moveTo>
                  <a:pt x="51816" y="164592"/>
                </a:moveTo>
                <a:lnTo>
                  <a:pt x="13716" y="135636"/>
                </a:lnTo>
                <a:lnTo>
                  <a:pt x="857" y="97702"/>
                </a:lnTo>
                <a:lnTo>
                  <a:pt x="0" y="82296"/>
                </a:lnTo>
                <a:lnTo>
                  <a:pt x="857" y="67103"/>
                </a:lnTo>
                <a:lnTo>
                  <a:pt x="13716" y="28956"/>
                </a:lnTo>
                <a:lnTo>
                  <a:pt x="51816" y="0"/>
                </a:lnTo>
                <a:lnTo>
                  <a:pt x="54864" y="6096"/>
                </a:lnTo>
                <a:lnTo>
                  <a:pt x="45172" y="10358"/>
                </a:lnTo>
                <a:lnTo>
                  <a:pt x="36766" y="16192"/>
                </a:lnTo>
                <a:lnTo>
                  <a:pt x="17526" y="54673"/>
                </a:lnTo>
                <a:lnTo>
                  <a:pt x="15240" y="80772"/>
                </a:lnTo>
                <a:lnTo>
                  <a:pt x="15811" y="95916"/>
                </a:lnTo>
                <a:lnTo>
                  <a:pt x="29789" y="140493"/>
                </a:lnTo>
                <a:lnTo>
                  <a:pt x="54864" y="158495"/>
                </a:lnTo>
                <a:lnTo>
                  <a:pt x="51816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7073" y="3839995"/>
            <a:ext cx="1476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400" spc="2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𝑝𝑙𝑎𝑦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𝑔𝑜𝑙𝑓</a:t>
            </a:r>
            <a:r>
              <a:rPr sz="140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𝑦𝑒𝑠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9976" y="3974591"/>
            <a:ext cx="2726690" cy="12700"/>
          </a:xfrm>
          <a:custGeom>
            <a:avLst/>
            <a:gdLst/>
            <a:ahLst/>
            <a:cxnLst/>
            <a:rect l="l" t="t" r="r" b="b"/>
            <a:pathLst>
              <a:path w="2726690" h="12700">
                <a:moveTo>
                  <a:pt x="2726436" y="12191"/>
                </a:moveTo>
                <a:lnTo>
                  <a:pt x="0" y="12191"/>
                </a:lnTo>
                <a:lnTo>
                  <a:pt x="0" y="0"/>
                </a:lnTo>
                <a:lnTo>
                  <a:pt x="2726436" y="0"/>
                </a:lnTo>
                <a:lnTo>
                  <a:pt x="2726436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9583" y="3974591"/>
            <a:ext cx="149860" cy="12700"/>
          </a:xfrm>
          <a:custGeom>
            <a:avLst/>
            <a:gdLst/>
            <a:ahLst/>
            <a:cxnLst/>
            <a:rect l="l" t="t" r="r" b="b"/>
            <a:pathLst>
              <a:path w="149859" h="12700">
                <a:moveTo>
                  <a:pt x="149351" y="12191"/>
                </a:moveTo>
                <a:lnTo>
                  <a:pt x="0" y="12191"/>
                </a:lnTo>
                <a:lnTo>
                  <a:pt x="0" y="0"/>
                </a:lnTo>
                <a:lnTo>
                  <a:pt x="149351" y="0"/>
                </a:lnTo>
                <a:lnTo>
                  <a:pt x="14935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4827" y="4448555"/>
            <a:ext cx="1310640" cy="165100"/>
          </a:xfrm>
          <a:custGeom>
            <a:avLst/>
            <a:gdLst/>
            <a:ahLst/>
            <a:cxnLst/>
            <a:rect l="l" t="t" r="r" b="b"/>
            <a:pathLst>
              <a:path w="1310639" h="165100">
                <a:moveTo>
                  <a:pt x="1257300" y="164592"/>
                </a:moveTo>
                <a:lnTo>
                  <a:pt x="1255776" y="158495"/>
                </a:lnTo>
                <a:lnTo>
                  <a:pt x="1265229" y="154209"/>
                </a:lnTo>
                <a:lnTo>
                  <a:pt x="1273111" y="148209"/>
                </a:lnTo>
                <a:lnTo>
                  <a:pt x="1292923" y="109347"/>
                </a:lnTo>
                <a:lnTo>
                  <a:pt x="1295400" y="80772"/>
                </a:lnTo>
                <a:lnTo>
                  <a:pt x="1294804" y="67365"/>
                </a:lnTo>
                <a:lnTo>
                  <a:pt x="1279564" y="23455"/>
                </a:lnTo>
                <a:lnTo>
                  <a:pt x="1255776" y="6096"/>
                </a:lnTo>
                <a:lnTo>
                  <a:pt x="1257300" y="0"/>
                </a:lnTo>
                <a:lnTo>
                  <a:pt x="1296924" y="28956"/>
                </a:lnTo>
                <a:lnTo>
                  <a:pt x="1309782" y="67103"/>
                </a:lnTo>
                <a:lnTo>
                  <a:pt x="1310640" y="82296"/>
                </a:lnTo>
                <a:lnTo>
                  <a:pt x="1309782" y="97702"/>
                </a:lnTo>
                <a:lnTo>
                  <a:pt x="1296924" y="135636"/>
                </a:lnTo>
                <a:lnTo>
                  <a:pt x="1269277" y="160281"/>
                </a:lnTo>
                <a:lnTo>
                  <a:pt x="1257300" y="164592"/>
                </a:lnTo>
                <a:close/>
              </a:path>
              <a:path w="1310639" h="165100">
                <a:moveTo>
                  <a:pt x="51816" y="164592"/>
                </a:moveTo>
                <a:lnTo>
                  <a:pt x="13716" y="135636"/>
                </a:lnTo>
                <a:lnTo>
                  <a:pt x="857" y="97702"/>
                </a:lnTo>
                <a:lnTo>
                  <a:pt x="0" y="82296"/>
                </a:lnTo>
                <a:lnTo>
                  <a:pt x="857" y="67103"/>
                </a:lnTo>
                <a:lnTo>
                  <a:pt x="13716" y="28956"/>
                </a:lnTo>
                <a:lnTo>
                  <a:pt x="51816" y="0"/>
                </a:lnTo>
                <a:lnTo>
                  <a:pt x="54864" y="6096"/>
                </a:lnTo>
                <a:lnTo>
                  <a:pt x="45172" y="10358"/>
                </a:lnTo>
                <a:lnTo>
                  <a:pt x="36766" y="16192"/>
                </a:lnTo>
                <a:lnTo>
                  <a:pt x="17526" y="54673"/>
                </a:lnTo>
                <a:lnTo>
                  <a:pt x="15240" y="80772"/>
                </a:lnTo>
                <a:lnTo>
                  <a:pt x="15811" y="95916"/>
                </a:lnTo>
                <a:lnTo>
                  <a:pt x="29789" y="140493"/>
                </a:lnTo>
                <a:lnTo>
                  <a:pt x="54864" y="158495"/>
                </a:lnTo>
                <a:lnTo>
                  <a:pt x="51816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1066" y="4388589"/>
            <a:ext cx="140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400" spc="2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𝑝𝑙𝑎𝑦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 𝑔𝑜𝑙𝑓</a:t>
            </a:r>
            <a:r>
              <a:rPr sz="140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𝑛𝑜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0832" y="4523232"/>
            <a:ext cx="2670175" cy="12700"/>
          </a:xfrm>
          <a:custGeom>
            <a:avLst/>
            <a:gdLst/>
            <a:ahLst/>
            <a:cxnLst/>
            <a:rect l="l" t="t" r="r" b="b"/>
            <a:pathLst>
              <a:path w="2670175" h="12700">
                <a:moveTo>
                  <a:pt x="2670048" y="12191"/>
                </a:moveTo>
                <a:lnTo>
                  <a:pt x="0" y="12191"/>
                </a:lnTo>
                <a:lnTo>
                  <a:pt x="0" y="0"/>
                </a:lnTo>
                <a:lnTo>
                  <a:pt x="2670048" y="0"/>
                </a:lnTo>
                <a:lnTo>
                  <a:pt x="2670048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20922" y="3693684"/>
            <a:ext cx="3432810" cy="101473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845819" marR="55880" indent="-770255">
              <a:lnSpc>
                <a:spcPct val="115199"/>
              </a:lnSpc>
              <a:spcBef>
                <a:spcPts val="170"/>
              </a:spcBef>
              <a:tabLst>
                <a:tab pos="3218180" algn="l"/>
              </a:tabLst>
            </a:pPr>
            <a:r>
              <a:rPr sz="2100" baseline="-33730" dirty="0">
                <a:solidFill>
                  <a:srgbClr val="3F3F3F"/>
                </a:solidFill>
                <a:latin typeface="Cambria Math"/>
                <a:cs typeface="Cambria Math"/>
              </a:rPr>
              <a:t>= </a:t>
            </a:r>
            <a:r>
              <a:rPr sz="1000" spc="90" dirty="0">
                <a:solidFill>
                  <a:srgbClr val="3F3F3F"/>
                </a:solidFill>
                <a:latin typeface="Cambria Math"/>
                <a:cs typeface="Cambria Math"/>
              </a:rPr>
              <a:t>number </a:t>
            </a:r>
            <a:r>
              <a:rPr sz="1000" spc="185" dirty="0">
                <a:solidFill>
                  <a:srgbClr val="3F3F3F"/>
                </a:solidFill>
                <a:latin typeface="Cambria Math"/>
                <a:cs typeface="Cambria Math"/>
              </a:rPr>
              <a:t>of </a:t>
            </a: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training </a:t>
            </a:r>
            <a:r>
              <a:rPr sz="1000" spc="90" dirty="0">
                <a:solidFill>
                  <a:srgbClr val="3F3F3F"/>
                </a:solidFill>
                <a:latin typeface="Cambria Math"/>
                <a:cs typeface="Cambria Math"/>
              </a:rPr>
              <a:t>examples </a:t>
            </a:r>
            <a:r>
              <a:rPr sz="1000" spc="85" dirty="0">
                <a:solidFill>
                  <a:srgbClr val="3F3F3F"/>
                </a:solidFill>
                <a:latin typeface="Cambria Math"/>
                <a:cs typeface="Cambria Math"/>
              </a:rPr>
              <a:t>labelled </a:t>
            </a:r>
            <a:r>
              <a:rPr sz="1000" spc="90" dirty="0">
                <a:solidFill>
                  <a:srgbClr val="3F3F3F"/>
                </a:solidFill>
                <a:latin typeface="Cambria Math"/>
                <a:cs typeface="Cambria Math"/>
              </a:rPr>
              <a:t>yes </a:t>
            </a:r>
            <a:r>
              <a:rPr sz="2100" baseline="-3373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00" spc="7" baseline="-337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5" dirty="0">
                <a:solidFill>
                  <a:srgbClr val="3F3F3F"/>
                </a:solidFill>
                <a:latin typeface="Cambria Math"/>
                <a:cs typeface="Cambria Math"/>
              </a:rPr>
              <a:t>9 </a:t>
            </a:r>
            <a:r>
              <a:rPr sz="10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000" spc="6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000" spc="9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000" spc="16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000" spc="85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10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000" spc="15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00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00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000" spc="175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6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000" spc="11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000" spc="14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000" spc="125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000" spc="9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000" spc="8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000" spc="60" dirty="0">
                <a:solidFill>
                  <a:srgbClr val="3F3F3F"/>
                </a:solidFill>
                <a:latin typeface="Cambria Math"/>
                <a:cs typeface="Cambria Math"/>
              </a:rPr>
              <a:t>es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14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Cambria Math"/>
              <a:cs typeface="Cambria Math"/>
            </a:endParaRPr>
          </a:p>
          <a:p>
            <a:pPr marL="808990" marR="121285" indent="-742315">
              <a:lnSpc>
                <a:spcPct val="115199"/>
              </a:lnSpc>
              <a:tabLst>
                <a:tab pos="3152775" algn="l"/>
              </a:tabLst>
            </a:pPr>
            <a:r>
              <a:rPr sz="2100" baseline="-33730" dirty="0">
                <a:solidFill>
                  <a:srgbClr val="3F3F3F"/>
                </a:solidFill>
                <a:latin typeface="Cambria Math"/>
                <a:cs typeface="Cambria Math"/>
              </a:rPr>
              <a:t>= </a:t>
            </a:r>
            <a:r>
              <a:rPr sz="1000" spc="90" dirty="0">
                <a:solidFill>
                  <a:srgbClr val="3F3F3F"/>
                </a:solidFill>
                <a:latin typeface="Cambria Math"/>
                <a:cs typeface="Cambria Math"/>
              </a:rPr>
              <a:t>number </a:t>
            </a:r>
            <a:r>
              <a:rPr sz="1000" spc="185" dirty="0">
                <a:solidFill>
                  <a:srgbClr val="3F3F3F"/>
                </a:solidFill>
                <a:latin typeface="Cambria Math"/>
                <a:cs typeface="Cambria Math"/>
              </a:rPr>
              <a:t>of </a:t>
            </a: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training </a:t>
            </a:r>
            <a:r>
              <a:rPr sz="1000" spc="90" dirty="0">
                <a:solidFill>
                  <a:srgbClr val="3F3F3F"/>
                </a:solidFill>
                <a:latin typeface="Cambria Math"/>
                <a:cs typeface="Cambria Math"/>
              </a:rPr>
              <a:t>examples </a:t>
            </a:r>
            <a:r>
              <a:rPr sz="1000" spc="85" dirty="0">
                <a:solidFill>
                  <a:srgbClr val="3F3F3F"/>
                </a:solidFill>
                <a:latin typeface="Cambria Math"/>
                <a:cs typeface="Cambria Math"/>
              </a:rPr>
              <a:t>labelled no </a:t>
            </a:r>
            <a:r>
              <a:rPr sz="2100" baseline="-3373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00" spc="7" baseline="-337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5 </a:t>
            </a:r>
            <a:r>
              <a:rPr sz="100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10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000" spc="5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000" spc="14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000" spc="85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0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10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000" spc="13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000" spc="14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00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00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000" spc="175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00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6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000" spc="11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000" spc="15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000" spc="110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000" spc="9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000" spc="8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000" spc="60" dirty="0">
                <a:solidFill>
                  <a:srgbClr val="3F3F3F"/>
                </a:solidFill>
                <a:latin typeface="Cambria Math"/>
                <a:cs typeface="Cambria Math"/>
              </a:rPr>
              <a:t>es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14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4052" y="4523232"/>
            <a:ext cx="149860" cy="12700"/>
          </a:xfrm>
          <a:custGeom>
            <a:avLst/>
            <a:gdLst/>
            <a:ahLst/>
            <a:cxnLst/>
            <a:rect l="l" t="t" r="r" b="b"/>
            <a:pathLst>
              <a:path w="149859" h="12700">
                <a:moveTo>
                  <a:pt x="149351" y="12191"/>
                </a:moveTo>
                <a:lnTo>
                  <a:pt x="0" y="12191"/>
                </a:lnTo>
                <a:lnTo>
                  <a:pt x="0" y="0"/>
                </a:lnTo>
                <a:lnTo>
                  <a:pt x="149351" y="0"/>
                </a:lnTo>
                <a:lnTo>
                  <a:pt x="14935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33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25" dirty="0"/>
              <a:t>3:</a:t>
            </a:r>
            <a:r>
              <a:rPr spc="-90" dirty="0"/>
              <a:t> </a:t>
            </a:r>
            <a:r>
              <a:rPr spc="-60" dirty="0"/>
              <a:t>Solution</a:t>
            </a:r>
            <a:r>
              <a:rPr spc="-114" dirty="0"/>
              <a:t> </a:t>
            </a:r>
            <a:r>
              <a:rPr spc="-65" dirty="0"/>
              <a:t>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285" y="2662409"/>
            <a:ext cx="7864138" cy="30899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33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00" dirty="0"/>
              <a:t> </a:t>
            </a:r>
            <a:r>
              <a:rPr spc="-25" dirty="0"/>
              <a:t>3:</a:t>
            </a:r>
            <a:r>
              <a:rPr spc="-90" dirty="0"/>
              <a:t> </a:t>
            </a:r>
            <a:r>
              <a:rPr spc="-60" dirty="0"/>
              <a:t>Solution</a:t>
            </a:r>
            <a:r>
              <a:rPr spc="-114" dirty="0"/>
              <a:t> </a:t>
            </a:r>
            <a:r>
              <a:rPr spc="-65" dirty="0"/>
              <a:t>(Contd…)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7837" y="3296411"/>
            <a:ext cx="1435735" cy="219710"/>
            <a:chOff x="987837" y="3296411"/>
            <a:chExt cx="1435735" cy="219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837" y="3313176"/>
              <a:ext cx="126206" cy="153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" y="3296411"/>
              <a:ext cx="1272539" cy="21945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523642" y="3369563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8804" y="2570447"/>
            <a:ext cx="2487930" cy="808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10"/>
              </a:spcBef>
            </a:pP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Testing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Phase: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Example: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T=66,H=90</a:t>
            </a:r>
            <a:endParaRPr sz="1800">
              <a:latin typeface="Times New Roman"/>
              <a:cs typeface="Times New Roman"/>
            </a:endParaRPr>
          </a:p>
          <a:p>
            <a:pPr marR="323215" algn="r">
              <a:lnSpc>
                <a:spcPct val="100000"/>
              </a:lnSpc>
              <a:spcBef>
                <a:spcPts val="309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1663" y="3393960"/>
            <a:ext cx="670560" cy="207645"/>
          </a:xfrm>
          <a:custGeom>
            <a:avLst/>
            <a:gdLst/>
            <a:ahLst/>
            <a:cxnLst/>
            <a:rect l="l" t="t" r="r" b="b"/>
            <a:pathLst>
              <a:path w="670560" h="207645">
                <a:moveTo>
                  <a:pt x="321564" y="45707"/>
                </a:moveTo>
                <a:lnTo>
                  <a:pt x="99060" y="45707"/>
                </a:lnTo>
                <a:lnTo>
                  <a:pt x="59436" y="185915"/>
                </a:lnTo>
                <a:lnTo>
                  <a:pt x="30480" y="121907"/>
                </a:lnTo>
                <a:lnTo>
                  <a:pt x="3048" y="134099"/>
                </a:lnTo>
                <a:lnTo>
                  <a:pt x="6096" y="140195"/>
                </a:lnTo>
                <a:lnTo>
                  <a:pt x="19812" y="134099"/>
                </a:lnTo>
                <a:lnTo>
                  <a:pt x="53340" y="207251"/>
                </a:lnTo>
                <a:lnTo>
                  <a:pt x="62484" y="207251"/>
                </a:lnTo>
                <a:lnTo>
                  <a:pt x="105156" y="56375"/>
                </a:lnTo>
                <a:lnTo>
                  <a:pt x="321564" y="56375"/>
                </a:lnTo>
                <a:lnTo>
                  <a:pt x="321564" y="45707"/>
                </a:lnTo>
                <a:close/>
              </a:path>
              <a:path w="670560" h="207645">
                <a:moveTo>
                  <a:pt x="670560" y="0"/>
                </a:moveTo>
                <a:lnTo>
                  <a:pt x="0" y="0"/>
                </a:lnTo>
                <a:lnTo>
                  <a:pt x="0" y="15240"/>
                </a:lnTo>
                <a:lnTo>
                  <a:pt x="670560" y="15240"/>
                </a:lnTo>
                <a:lnTo>
                  <a:pt x="67056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8738" y="3402559"/>
            <a:ext cx="58928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300" spc="125" dirty="0">
                <a:solidFill>
                  <a:srgbClr val="3F3F3F"/>
                </a:solidFill>
                <a:latin typeface="Cambria Math"/>
                <a:cs typeface="Cambria Math"/>
              </a:rPr>
              <a:t>π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3575" y="3358896"/>
            <a:ext cx="91725" cy="10972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65691" y="3092048"/>
            <a:ext cx="212090" cy="38862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100" spc="-28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8352" y="3304032"/>
            <a:ext cx="186055" cy="10795"/>
          </a:xfrm>
          <a:custGeom>
            <a:avLst/>
            <a:gdLst/>
            <a:ahLst/>
            <a:cxnLst/>
            <a:rect l="l" t="t" r="r" b="b"/>
            <a:pathLst>
              <a:path w="186054" h="10795">
                <a:moveTo>
                  <a:pt x="185928" y="10667"/>
                </a:moveTo>
                <a:lnTo>
                  <a:pt x="0" y="10667"/>
                </a:lnTo>
                <a:lnTo>
                  <a:pt x="0" y="0"/>
                </a:lnTo>
                <a:lnTo>
                  <a:pt x="185928" y="0"/>
                </a:lnTo>
                <a:lnTo>
                  <a:pt x="185928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1335" y="3214116"/>
            <a:ext cx="699770" cy="379730"/>
          </a:xfrm>
          <a:custGeom>
            <a:avLst/>
            <a:gdLst/>
            <a:ahLst/>
            <a:cxnLst/>
            <a:rect l="l" t="t" r="r" b="b"/>
            <a:pathLst>
              <a:path w="699770" h="379729">
                <a:moveTo>
                  <a:pt x="617220" y="379476"/>
                </a:moveTo>
                <a:lnTo>
                  <a:pt x="612648" y="370332"/>
                </a:lnTo>
                <a:lnTo>
                  <a:pt x="627530" y="358568"/>
                </a:lnTo>
                <a:lnTo>
                  <a:pt x="640270" y="343662"/>
                </a:lnTo>
                <a:lnTo>
                  <a:pt x="659892" y="303276"/>
                </a:lnTo>
                <a:lnTo>
                  <a:pt x="672846" y="250698"/>
                </a:lnTo>
                <a:lnTo>
                  <a:pt x="676656" y="188976"/>
                </a:lnTo>
                <a:lnTo>
                  <a:pt x="675751" y="156972"/>
                </a:lnTo>
                <a:lnTo>
                  <a:pt x="667654" y="99822"/>
                </a:lnTo>
                <a:lnTo>
                  <a:pt x="650795" y="53292"/>
                </a:lnTo>
                <a:lnTo>
                  <a:pt x="626887" y="20240"/>
                </a:lnTo>
                <a:lnTo>
                  <a:pt x="612648" y="9144"/>
                </a:lnTo>
                <a:lnTo>
                  <a:pt x="617220" y="0"/>
                </a:lnTo>
                <a:lnTo>
                  <a:pt x="650367" y="26479"/>
                </a:lnTo>
                <a:lnTo>
                  <a:pt x="676656" y="70104"/>
                </a:lnTo>
                <a:lnTo>
                  <a:pt x="693801" y="124968"/>
                </a:lnTo>
                <a:lnTo>
                  <a:pt x="699516" y="188976"/>
                </a:lnTo>
                <a:lnTo>
                  <a:pt x="698087" y="222146"/>
                </a:lnTo>
                <a:lnTo>
                  <a:pt x="686657" y="282201"/>
                </a:lnTo>
                <a:lnTo>
                  <a:pt x="664368" y="332541"/>
                </a:lnTo>
                <a:lnTo>
                  <a:pt x="634650" y="367450"/>
                </a:lnTo>
                <a:lnTo>
                  <a:pt x="617220" y="379476"/>
                </a:lnTo>
                <a:close/>
              </a:path>
              <a:path w="699770" h="379729">
                <a:moveTo>
                  <a:pt x="82296" y="379476"/>
                </a:moveTo>
                <a:lnTo>
                  <a:pt x="49149" y="351853"/>
                </a:lnTo>
                <a:lnTo>
                  <a:pt x="22860" y="309372"/>
                </a:lnTo>
                <a:lnTo>
                  <a:pt x="5715" y="253174"/>
                </a:lnTo>
                <a:lnTo>
                  <a:pt x="0" y="188976"/>
                </a:lnTo>
                <a:lnTo>
                  <a:pt x="1428" y="155829"/>
                </a:lnTo>
                <a:lnTo>
                  <a:pt x="12858" y="96393"/>
                </a:lnTo>
                <a:lnTo>
                  <a:pt x="35147" y="46077"/>
                </a:lnTo>
                <a:lnTo>
                  <a:pt x="64865" y="11168"/>
                </a:lnTo>
                <a:lnTo>
                  <a:pt x="82296" y="0"/>
                </a:lnTo>
                <a:lnTo>
                  <a:pt x="86868" y="9144"/>
                </a:lnTo>
                <a:lnTo>
                  <a:pt x="72628" y="20240"/>
                </a:lnTo>
                <a:lnTo>
                  <a:pt x="59817" y="35052"/>
                </a:lnTo>
                <a:lnTo>
                  <a:pt x="39624" y="74676"/>
                </a:lnTo>
                <a:lnTo>
                  <a:pt x="26670" y="127254"/>
                </a:lnTo>
                <a:lnTo>
                  <a:pt x="22860" y="188976"/>
                </a:lnTo>
                <a:lnTo>
                  <a:pt x="23764" y="220980"/>
                </a:lnTo>
                <a:lnTo>
                  <a:pt x="31861" y="278130"/>
                </a:lnTo>
                <a:lnTo>
                  <a:pt x="48506" y="325326"/>
                </a:lnTo>
                <a:lnTo>
                  <a:pt x="71985" y="358568"/>
                </a:lnTo>
                <a:lnTo>
                  <a:pt x="86868" y="370332"/>
                </a:lnTo>
                <a:lnTo>
                  <a:pt x="82296" y="37947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1619" y="3152654"/>
            <a:ext cx="5365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66</a:t>
            </a:r>
            <a:r>
              <a:rPr sz="1300" spc="31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73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4300" y="3393947"/>
            <a:ext cx="509270" cy="15240"/>
          </a:xfrm>
          <a:custGeom>
            <a:avLst/>
            <a:gdLst/>
            <a:ahLst/>
            <a:cxnLst/>
            <a:rect l="l" t="t" r="r" b="b"/>
            <a:pathLst>
              <a:path w="509270" h="15239">
                <a:moveTo>
                  <a:pt x="509016" y="15240"/>
                </a:moveTo>
                <a:lnTo>
                  <a:pt x="0" y="15240"/>
                </a:lnTo>
                <a:lnTo>
                  <a:pt x="0" y="0"/>
                </a:lnTo>
                <a:lnTo>
                  <a:pt x="509016" y="0"/>
                </a:lnTo>
                <a:lnTo>
                  <a:pt x="509016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36423" y="308405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4966" y="3369563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968301" y="3311652"/>
            <a:ext cx="535305" cy="157480"/>
            <a:chOff x="4968301" y="3311652"/>
            <a:chExt cx="535305" cy="15748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301" y="3311652"/>
              <a:ext cx="97470" cy="1569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93195" y="3311664"/>
              <a:ext cx="410209" cy="157480"/>
            </a:xfrm>
            <a:custGeom>
              <a:avLst/>
              <a:gdLst/>
              <a:ahLst/>
              <a:cxnLst/>
              <a:rect l="l" t="t" r="r" b="b"/>
              <a:pathLst>
                <a:path w="410210" h="157479">
                  <a:moveTo>
                    <a:pt x="22860" y="129527"/>
                  </a:moveTo>
                  <a:lnTo>
                    <a:pt x="0" y="129527"/>
                  </a:lnTo>
                  <a:lnTo>
                    <a:pt x="0" y="155435"/>
                  </a:lnTo>
                  <a:lnTo>
                    <a:pt x="22860" y="155435"/>
                  </a:lnTo>
                  <a:lnTo>
                    <a:pt x="22860" y="129527"/>
                  </a:lnTo>
                  <a:close/>
                </a:path>
                <a:path w="410210" h="157479">
                  <a:moveTo>
                    <a:pt x="147828" y="76581"/>
                  </a:moveTo>
                  <a:lnTo>
                    <a:pt x="141160" y="29806"/>
                  </a:lnTo>
                  <a:lnTo>
                    <a:pt x="126492" y="8890"/>
                  </a:lnTo>
                  <a:lnTo>
                    <a:pt x="126492" y="81432"/>
                  </a:lnTo>
                  <a:lnTo>
                    <a:pt x="126085" y="97383"/>
                  </a:lnTo>
                  <a:lnTo>
                    <a:pt x="116192" y="138836"/>
                  </a:lnTo>
                  <a:lnTo>
                    <a:pt x="99631" y="147828"/>
                  </a:lnTo>
                  <a:lnTo>
                    <a:pt x="92964" y="146799"/>
                  </a:lnTo>
                  <a:lnTo>
                    <a:pt x="73342" y="108559"/>
                  </a:lnTo>
                  <a:lnTo>
                    <a:pt x="71716" y="68973"/>
                  </a:lnTo>
                  <a:lnTo>
                    <a:pt x="71983" y="61722"/>
                  </a:lnTo>
                  <a:lnTo>
                    <a:pt x="79730" y="21526"/>
                  </a:lnTo>
                  <a:lnTo>
                    <a:pt x="99060" y="9144"/>
                  </a:lnTo>
                  <a:lnTo>
                    <a:pt x="104775" y="9232"/>
                  </a:lnTo>
                  <a:lnTo>
                    <a:pt x="124650" y="48107"/>
                  </a:lnTo>
                  <a:lnTo>
                    <a:pt x="126492" y="81432"/>
                  </a:lnTo>
                  <a:lnTo>
                    <a:pt x="126492" y="8890"/>
                  </a:lnTo>
                  <a:lnTo>
                    <a:pt x="120840" y="4838"/>
                  </a:lnTo>
                  <a:lnTo>
                    <a:pt x="110972" y="1244"/>
                  </a:lnTo>
                  <a:lnTo>
                    <a:pt x="99542" y="0"/>
                  </a:lnTo>
                  <a:lnTo>
                    <a:pt x="92392" y="88"/>
                  </a:lnTo>
                  <a:lnTo>
                    <a:pt x="60972" y="24638"/>
                  </a:lnTo>
                  <a:lnTo>
                    <a:pt x="50533" y="69977"/>
                  </a:lnTo>
                  <a:lnTo>
                    <a:pt x="50355" y="81432"/>
                  </a:lnTo>
                  <a:lnTo>
                    <a:pt x="51028" y="98158"/>
                  </a:lnTo>
                  <a:lnTo>
                    <a:pt x="62014" y="137922"/>
                  </a:lnTo>
                  <a:lnTo>
                    <a:pt x="97828" y="156972"/>
                  </a:lnTo>
                  <a:lnTo>
                    <a:pt x="109372" y="155714"/>
                  </a:lnTo>
                  <a:lnTo>
                    <a:pt x="140677" y="125298"/>
                  </a:lnTo>
                  <a:lnTo>
                    <a:pt x="147040" y="95199"/>
                  </a:lnTo>
                  <a:lnTo>
                    <a:pt x="147828" y="76581"/>
                  </a:lnTo>
                  <a:close/>
                </a:path>
                <a:path w="410210" h="157479">
                  <a:moveTo>
                    <a:pt x="272796" y="106108"/>
                  </a:moveTo>
                  <a:lnTo>
                    <a:pt x="271843" y="101053"/>
                  </a:lnTo>
                  <a:lnTo>
                    <a:pt x="269748" y="96583"/>
                  </a:lnTo>
                  <a:lnTo>
                    <a:pt x="267754" y="92202"/>
                  </a:lnTo>
                  <a:lnTo>
                    <a:pt x="236893" y="73152"/>
                  </a:lnTo>
                  <a:lnTo>
                    <a:pt x="236893" y="72199"/>
                  </a:lnTo>
                  <a:lnTo>
                    <a:pt x="244322" y="68859"/>
                  </a:lnTo>
                  <a:lnTo>
                    <a:pt x="250418" y="65430"/>
                  </a:lnTo>
                  <a:lnTo>
                    <a:pt x="255079" y="61810"/>
                  </a:lnTo>
                  <a:lnTo>
                    <a:pt x="259753" y="58293"/>
                  </a:lnTo>
                  <a:lnTo>
                    <a:pt x="263372" y="54102"/>
                  </a:lnTo>
                  <a:lnTo>
                    <a:pt x="265938" y="49237"/>
                  </a:lnTo>
                  <a:lnTo>
                    <a:pt x="268516" y="44475"/>
                  </a:lnTo>
                  <a:lnTo>
                    <a:pt x="269748" y="38950"/>
                  </a:lnTo>
                  <a:lnTo>
                    <a:pt x="269748" y="25908"/>
                  </a:lnTo>
                  <a:lnTo>
                    <a:pt x="268135" y="20091"/>
                  </a:lnTo>
                  <a:lnTo>
                    <a:pt x="264706" y="15138"/>
                  </a:lnTo>
                  <a:lnTo>
                    <a:pt x="261480" y="10668"/>
                  </a:lnTo>
                  <a:lnTo>
                    <a:pt x="261277" y="10375"/>
                  </a:lnTo>
                  <a:lnTo>
                    <a:pt x="227749" y="0"/>
                  </a:lnTo>
                  <a:lnTo>
                    <a:pt x="220700" y="88"/>
                  </a:lnTo>
                  <a:lnTo>
                    <a:pt x="181356" y="12573"/>
                  </a:lnTo>
                  <a:lnTo>
                    <a:pt x="181356" y="33528"/>
                  </a:lnTo>
                  <a:lnTo>
                    <a:pt x="195072" y="33528"/>
                  </a:lnTo>
                  <a:lnTo>
                    <a:pt x="197167" y="25908"/>
                  </a:lnTo>
                  <a:lnTo>
                    <a:pt x="200507" y="20193"/>
                  </a:lnTo>
                  <a:lnTo>
                    <a:pt x="204889" y="16383"/>
                  </a:lnTo>
                  <a:lnTo>
                    <a:pt x="209359" y="12661"/>
                  </a:lnTo>
                  <a:lnTo>
                    <a:pt x="215176" y="10756"/>
                  </a:lnTo>
                  <a:lnTo>
                    <a:pt x="222224" y="10668"/>
                  </a:lnTo>
                  <a:lnTo>
                    <a:pt x="230797" y="10756"/>
                  </a:lnTo>
                  <a:lnTo>
                    <a:pt x="237274" y="13042"/>
                  </a:lnTo>
                  <a:lnTo>
                    <a:pt x="241744" y="17424"/>
                  </a:lnTo>
                  <a:lnTo>
                    <a:pt x="246227" y="21907"/>
                  </a:lnTo>
                  <a:lnTo>
                    <a:pt x="248412" y="28194"/>
                  </a:lnTo>
                  <a:lnTo>
                    <a:pt x="248412" y="42760"/>
                  </a:lnTo>
                  <a:lnTo>
                    <a:pt x="246697" y="48475"/>
                  </a:lnTo>
                  <a:lnTo>
                    <a:pt x="243268" y="53530"/>
                  </a:lnTo>
                  <a:lnTo>
                    <a:pt x="239839" y="58674"/>
                  </a:lnTo>
                  <a:lnTo>
                    <a:pt x="201168" y="71628"/>
                  </a:lnTo>
                  <a:lnTo>
                    <a:pt x="201168" y="80772"/>
                  </a:lnTo>
                  <a:lnTo>
                    <a:pt x="211556" y="80772"/>
                  </a:lnTo>
                  <a:lnTo>
                    <a:pt x="220751" y="81368"/>
                  </a:lnTo>
                  <a:lnTo>
                    <a:pt x="250837" y="107556"/>
                  </a:lnTo>
                  <a:lnTo>
                    <a:pt x="251460" y="115443"/>
                  </a:lnTo>
                  <a:lnTo>
                    <a:pt x="251002" y="123012"/>
                  </a:lnTo>
                  <a:lnTo>
                    <a:pt x="231559" y="147916"/>
                  </a:lnTo>
                  <a:lnTo>
                    <a:pt x="221653" y="147828"/>
                  </a:lnTo>
                  <a:lnTo>
                    <a:pt x="214223" y="147916"/>
                  </a:lnTo>
                  <a:lnTo>
                    <a:pt x="208407" y="146113"/>
                  </a:lnTo>
                  <a:lnTo>
                    <a:pt x="199644" y="138874"/>
                  </a:lnTo>
                  <a:lnTo>
                    <a:pt x="196215" y="133057"/>
                  </a:lnTo>
                  <a:lnTo>
                    <a:pt x="193548" y="124968"/>
                  </a:lnTo>
                  <a:lnTo>
                    <a:pt x="179832" y="124968"/>
                  </a:lnTo>
                  <a:lnTo>
                    <a:pt x="179832" y="149440"/>
                  </a:lnTo>
                  <a:lnTo>
                    <a:pt x="186118" y="151828"/>
                  </a:lnTo>
                  <a:lnTo>
                    <a:pt x="192976" y="153631"/>
                  </a:lnTo>
                  <a:lnTo>
                    <a:pt x="207835" y="156298"/>
                  </a:lnTo>
                  <a:lnTo>
                    <a:pt x="214795" y="156972"/>
                  </a:lnTo>
                  <a:lnTo>
                    <a:pt x="221170" y="156972"/>
                  </a:lnTo>
                  <a:lnTo>
                    <a:pt x="263271" y="141922"/>
                  </a:lnTo>
                  <a:lnTo>
                    <a:pt x="267030" y="135153"/>
                  </a:lnTo>
                  <a:lnTo>
                    <a:pt x="270891" y="128295"/>
                  </a:lnTo>
                  <a:lnTo>
                    <a:pt x="272796" y="120484"/>
                  </a:lnTo>
                  <a:lnTo>
                    <a:pt x="272796" y="106108"/>
                  </a:lnTo>
                  <a:close/>
                </a:path>
                <a:path w="410210" h="157479">
                  <a:moveTo>
                    <a:pt x="409956" y="86868"/>
                  </a:moveTo>
                  <a:lnTo>
                    <a:pt x="400812" y="86868"/>
                  </a:lnTo>
                  <a:lnTo>
                    <a:pt x="399770" y="90678"/>
                  </a:lnTo>
                  <a:lnTo>
                    <a:pt x="398627" y="93345"/>
                  </a:lnTo>
                  <a:lnTo>
                    <a:pt x="397383" y="94869"/>
                  </a:lnTo>
                  <a:lnTo>
                    <a:pt x="396151" y="96481"/>
                  </a:lnTo>
                  <a:lnTo>
                    <a:pt x="394627" y="97624"/>
                  </a:lnTo>
                  <a:lnTo>
                    <a:pt x="392722" y="98196"/>
                  </a:lnTo>
                  <a:lnTo>
                    <a:pt x="390817" y="98869"/>
                  </a:lnTo>
                  <a:lnTo>
                    <a:pt x="387667" y="99148"/>
                  </a:lnTo>
                  <a:lnTo>
                    <a:pt x="383286" y="99060"/>
                  </a:lnTo>
                  <a:lnTo>
                    <a:pt x="381000" y="99060"/>
                  </a:lnTo>
                  <a:lnTo>
                    <a:pt x="381000" y="26949"/>
                  </a:lnTo>
                  <a:lnTo>
                    <a:pt x="381000" y="1524"/>
                  </a:lnTo>
                  <a:lnTo>
                    <a:pt x="364426" y="1524"/>
                  </a:lnTo>
                  <a:lnTo>
                    <a:pt x="362242" y="4851"/>
                  </a:lnTo>
                  <a:lnTo>
                    <a:pt x="362242" y="26949"/>
                  </a:lnTo>
                  <a:lnTo>
                    <a:pt x="361759" y="38188"/>
                  </a:lnTo>
                  <a:lnTo>
                    <a:pt x="361188" y="63715"/>
                  </a:lnTo>
                  <a:lnTo>
                    <a:pt x="361188" y="99060"/>
                  </a:lnTo>
                  <a:lnTo>
                    <a:pt x="317182" y="99060"/>
                  </a:lnTo>
                  <a:lnTo>
                    <a:pt x="317182" y="97536"/>
                  </a:lnTo>
                  <a:lnTo>
                    <a:pt x="361188" y="26949"/>
                  </a:lnTo>
                  <a:lnTo>
                    <a:pt x="362242" y="26949"/>
                  </a:lnTo>
                  <a:lnTo>
                    <a:pt x="362242" y="4851"/>
                  </a:lnTo>
                  <a:lnTo>
                    <a:pt x="298704" y="101536"/>
                  </a:lnTo>
                  <a:lnTo>
                    <a:pt x="298704" y="109728"/>
                  </a:lnTo>
                  <a:lnTo>
                    <a:pt x="361188" y="109728"/>
                  </a:lnTo>
                  <a:lnTo>
                    <a:pt x="361188" y="133057"/>
                  </a:lnTo>
                  <a:lnTo>
                    <a:pt x="360997" y="137058"/>
                  </a:lnTo>
                  <a:lnTo>
                    <a:pt x="360426" y="139636"/>
                  </a:lnTo>
                  <a:lnTo>
                    <a:pt x="359956" y="142303"/>
                  </a:lnTo>
                  <a:lnTo>
                    <a:pt x="358902" y="144297"/>
                  </a:lnTo>
                  <a:lnTo>
                    <a:pt x="357378" y="145630"/>
                  </a:lnTo>
                  <a:lnTo>
                    <a:pt x="355854" y="147066"/>
                  </a:lnTo>
                  <a:lnTo>
                    <a:pt x="352717" y="148297"/>
                  </a:lnTo>
                  <a:lnTo>
                    <a:pt x="348043" y="149352"/>
                  </a:lnTo>
                  <a:lnTo>
                    <a:pt x="348043" y="155448"/>
                  </a:lnTo>
                  <a:lnTo>
                    <a:pt x="394144" y="155448"/>
                  </a:lnTo>
                  <a:lnTo>
                    <a:pt x="394144" y="149352"/>
                  </a:lnTo>
                  <a:lnTo>
                    <a:pt x="390715" y="148590"/>
                  </a:lnTo>
                  <a:lnTo>
                    <a:pt x="388150" y="147828"/>
                  </a:lnTo>
                  <a:lnTo>
                    <a:pt x="386626" y="146875"/>
                  </a:lnTo>
                  <a:lnTo>
                    <a:pt x="385102" y="146011"/>
                  </a:lnTo>
                  <a:lnTo>
                    <a:pt x="383959" y="144868"/>
                  </a:lnTo>
                  <a:lnTo>
                    <a:pt x="383197" y="143535"/>
                  </a:lnTo>
                  <a:lnTo>
                    <a:pt x="382435" y="142303"/>
                  </a:lnTo>
                  <a:lnTo>
                    <a:pt x="381863" y="140589"/>
                  </a:lnTo>
                  <a:lnTo>
                    <a:pt x="381482" y="138303"/>
                  </a:lnTo>
                  <a:lnTo>
                    <a:pt x="381190" y="136105"/>
                  </a:lnTo>
                  <a:lnTo>
                    <a:pt x="381038" y="133057"/>
                  </a:lnTo>
                  <a:lnTo>
                    <a:pt x="381000" y="109728"/>
                  </a:lnTo>
                  <a:lnTo>
                    <a:pt x="408533" y="109728"/>
                  </a:lnTo>
                  <a:lnTo>
                    <a:pt x="409194" y="99148"/>
                  </a:lnTo>
                  <a:lnTo>
                    <a:pt x="409956" y="8686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837" y="3747516"/>
            <a:ext cx="1342390" cy="213360"/>
            <a:chOff x="987837" y="3747516"/>
            <a:chExt cx="1342390" cy="2133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837" y="3764280"/>
              <a:ext cx="126206" cy="1539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620" y="3747516"/>
              <a:ext cx="1179575" cy="21336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2430678" y="3820680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0223" y="3845051"/>
            <a:ext cx="668020" cy="207645"/>
          </a:xfrm>
          <a:custGeom>
            <a:avLst/>
            <a:gdLst/>
            <a:ahLst/>
            <a:cxnLst/>
            <a:rect l="l" t="t" r="r" b="b"/>
            <a:pathLst>
              <a:path w="668020" h="207645">
                <a:moveTo>
                  <a:pt x="321576" y="45732"/>
                </a:moveTo>
                <a:lnTo>
                  <a:pt x="99072" y="45732"/>
                </a:lnTo>
                <a:lnTo>
                  <a:pt x="59448" y="185940"/>
                </a:lnTo>
                <a:lnTo>
                  <a:pt x="30492" y="121932"/>
                </a:lnTo>
                <a:lnTo>
                  <a:pt x="3060" y="134124"/>
                </a:lnTo>
                <a:lnTo>
                  <a:pt x="6108" y="140220"/>
                </a:lnTo>
                <a:lnTo>
                  <a:pt x="19824" y="134124"/>
                </a:lnTo>
                <a:lnTo>
                  <a:pt x="53352" y="207276"/>
                </a:lnTo>
                <a:lnTo>
                  <a:pt x="62496" y="207276"/>
                </a:lnTo>
                <a:lnTo>
                  <a:pt x="105168" y="56400"/>
                </a:lnTo>
                <a:lnTo>
                  <a:pt x="321576" y="56400"/>
                </a:lnTo>
                <a:lnTo>
                  <a:pt x="321576" y="45732"/>
                </a:lnTo>
                <a:close/>
              </a:path>
              <a:path w="668020" h="207645">
                <a:moveTo>
                  <a:pt x="667524" y="0"/>
                </a:moveTo>
                <a:lnTo>
                  <a:pt x="0" y="0"/>
                </a:lnTo>
                <a:lnTo>
                  <a:pt x="0" y="15240"/>
                </a:lnTo>
                <a:lnTo>
                  <a:pt x="667524" y="15240"/>
                </a:lnTo>
                <a:lnTo>
                  <a:pt x="66752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47305" y="3853665"/>
            <a:ext cx="58293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π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.9</a:t>
            </a:r>
            <a:endParaRPr sz="1300">
              <a:latin typeface="Cambria Math"/>
              <a:cs typeface="Cambria Math"/>
            </a:endParaRPr>
          </a:p>
          <a:p>
            <a:pPr marL="361315">
              <a:lnSpc>
                <a:spcPct val="100000"/>
              </a:lnSpc>
              <a:spcBef>
                <a:spcPts val="25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66039" y="3810000"/>
            <a:ext cx="91725" cy="10972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468178" y="3543046"/>
            <a:ext cx="212090" cy="3886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spc="-28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80815" y="3755135"/>
            <a:ext cx="186055" cy="10795"/>
          </a:xfrm>
          <a:custGeom>
            <a:avLst/>
            <a:gdLst/>
            <a:ahLst/>
            <a:cxnLst/>
            <a:rect l="l" t="t" r="r" b="b"/>
            <a:pathLst>
              <a:path w="186054" h="10795">
                <a:moveTo>
                  <a:pt x="185927" y="10667"/>
                </a:moveTo>
                <a:lnTo>
                  <a:pt x="0" y="10667"/>
                </a:lnTo>
                <a:lnTo>
                  <a:pt x="0" y="0"/>
                </a:lnTo>
                <a:lnTo>
                  <a:pt x="185927" y="0"/>
                </a:lnTo>
                <a:lnTo>
                  <a:pt x="185927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5323" y="3665220"/>
            <a:ext cx="698500" cy="379730"/>
          </a:xfrm>
          <a:custGeom>
            <a:avLst/>
            <a:gdLst/>
            <a:ahLst/>
            <a:cxnLst/>
            <a:rect l="l" t="t" r="r" b="b"/>
            <a:pathLst>
              <a:path w="698500" h="379729">
                <a:moveTo>
                  <a:pt x="615696" y="379476"/>
                </a:moveTo>
                <a:lnTo>
                  <a:pt x="611124" y="370332"/>
                </a:lnTo>
                <a:lnTo>
                  <a:pt x="626006" y="358568"/>
                </a:lnTo>
                <a:lnTo>
                  <a:pt x="638746" y="343662"/>
                </a:lnTo>
                <a:lnTo>
                  <a:pt x="658368" y="303276"/>
                </a:lnTo>
                <a:lnTo>
                  <a:pt x="671322" y="250698"/>
                </a:lnTo>
                <a:lnTo>
                  <a:pt x="675132" y="188976"/>
                </a:lnTo>
                <a:lnTo>
                  <a:pt x="674227" y="156972"/>
                </a:lnTo>
                <a:lnTo>
                  <a:pt x="666130" y="99822"/>
                </a:lnTo>
                <a:lnTo>
                  <a:pt x="649271" y="53292"/>
                </a:lnTo>
                <a:lnTo>
                  <a:pt x="625363" y="20240"/>
                </a:lnTo>
                <a:lnTo>
                  <a:pt x="611124" y="9144"/>
                </a:lnTo>
                <a:lnTo>
                  <a:pt x="615696" y="0"/>
                </a:lnTo>
                <a:lnTo>
                  <a:pt x="648843" y="26479"/>
                </a:lnTo>
                <a:lnTo>
                  <a:pt x="675132" y="70104"/>
                </a:lnTo>
                <a:lnTo>
                  <a:pt x="692277" y="124968"/>
                </a:lnTo>
                <a:lnTo>
                  <a:pt x="697992" y="188976"/>
                </a:lnTo>
                <a:lnTo>
                  <a:pt x="696563" y="222146"/>
                </a:lnTo>
                <a:lnTo>
                  <a:pt x="685133" y="282201"/>
                </a:lnTo>
                <a:lnTo>
                  <a:pt x="662844" y="332541"/>
                </a:lnTo>
                <a:lnTo>
                  <a:pt x="633126" y="367450"/>
                </a:lnTo>
                <a:lnTo>
                  <a:pt x="615696" y="379476"/>
                </a:lnTo>
                <a:close/>
              </a:path>
              <a:path w="698500" h="379729">
                <a:moveTo>
                  <a:pt x="82295" y="379476"/>
                </a:moveTo>
                <a:lnTo>
                  <a:pt x="49148" y="351853"/>
                </a:lnTo>
                <a:lnTo>
                  <a:pt x="22859" y="309372"/>
                </a:lnTo>
                <a:lnTo>
                  <a:pt x="5714" y="253174"/>
                </a:lnTo>
                <a:lnTo>
                  <a:pt x="0" y="188976"/>
                </a:lnTo>
                <a:lnTo>
                  <a:pt x="1428" y="155829"/>
                </a:lnTo>
                <a:lnTo>
                  <a:pt x="12858" y="96393"/>
                </a:lnTo>
                <a:lnTo>
                  <a:pt x="35147" y="46077"/>
                </a:lnTo>
                <a:lnTo>
                  <a:pt x="64865" y="11168"/>
                </a:lnTo>
                <a:lnTo>
                  <a:pt x="82295" y="0"/>
                </a:lnTo>
                <a:lnTo>
                  <a:pt x="86867" y="9144"/>
                </a:lnTo>
                <a:lnTo>
                  <a:pt x="72628" y="20240"/>
                </a:lnTo>
                <a:lnTo>
                  <a:pt x="59816" y="35052"/>
                </a:lnTo>
                <a:lnTo>
                  <a:pt x="39623" y="74676"/>
                </a:lnTo>
                <a:lnTo>
                  <a:pt x="26669" y="127254"/>
                </a:lnTo>
                <a:lnTo>
                  <a:pt x="22859" y="188976"/>
                </a:lnTo>
                <a:lnTo>
                  <a:pt x="23764" y="220980"/>
                </a:lnTo>
                <a:lnTo>
                  <a:pt x="31861" y="278130"/>
                </a:lnTo>
                <a:lnTo>
                  <a:pt x="48506" y="325326"/>
                </a:lnTo>
                <a:lnTo>
                  <a:pt x="71985" y="358568"/>
                </a:lnTo>
                <a:lnTo>
                  <a:pt x="86867" y="370332"/>
                </a:lnTo>
                <a:lnTo>
                  <a:pt x="82295" y="37947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15602" y="3402559"/>
            <a:ext cx="49149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6.2</a:t>
            </a:r>
            <a:endParaRPr sz="1300">
              <a:latin typeface="Cambria Math"/>
              <a:cs typeface="Cambria Math"/>
            </a:endParaRPr>
          </a:p>
          <a:p>
            <a:pPr marR="56515" algn="r">
              <a:lnSpc>
                <a:spcPct val="100000"/>
              </a:lnSpc>
              <a:spcBef>
                <a:spcPts val="25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66</a:t>
            </a:r>
            <a:r>
              <a:rPr sz="1300" spc="31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28288" y="3845052"/>
            <a:ext cx="509270" cy="15240"/>
          </a:xfrm>
          <a:custGeom>
            <a:avLst/>
            <a:gdLst/>
            <a:ahLst/>
            <a:cxnLst/>
            <a:rect l="l" t="t" r="r" b="b"/>
            <a:pathLst>
              <a:path w="509270" h="15239">
                <a:moveTo>
                  <a:pt x="509015" y="15240"/>
                </a:moveTo>
                <a:lnTo>
                  <a:pt x="0" y="15240"/>
                </a:lnTo>
                <a:lnTo>
                  <a:pt x="0" y="0"/>
                </a:lnTo>
                <a:lnTo>
                  <a:pt x="509015" y="0"/>
                </a:lnTo>
                <a:lnTo>
                  <a:pt x="509015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38933" y="353516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37430" y="3820680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4872289" y="3762755"/>
            <a:ext cx="654050" cy="157480"/>
            <a:chOff x="4872289" y="3762755"/>
            <a:chExt cx="654050" cy="15748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2289" y="3762755"/>
              <a:ext cx="97470" cy="1569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997196" y="3762768"/>
              <a:ext cx="528955" cy="157480"/>
            </a:xfrm>
            <a:custGeom>
              <a:avLst/>
              <a:gdLst/>
              <a:ahLst/>
              <a:cxnLst/>
              <a:rect l="l" t="t" r="r" b="b"/>
              <a:pathLst>
                <a:path w="528954" h="157479">
                  <a:moveTo>
                    <a:pt x="22847" y="129540"/>
                  </a:moveTo>
                  <a:lnTo>
                    <a:pt x="0" y="129540"/>
                  </a:lnTo>
                  <a:lnTo>
                    <a:pt x="0" y="155435"/>
                  </a:lnTo>
                  <a:lnTo>
                    <a:pt x="22847" y="155435"/>
                  </a:lnTo>
                  <a:lnTo>
                    <a:pt x="22847" y="129540"/>
                  </a:lnTo>
                  <a:close/>
                </a:path>
                <a:path w="528954" h="157479">
                  <a:moveTo>
                    <a:pt x="147815" y="76568"/>
                  </a:moveTo>
                  <a:lnTo>
                    <a:pt x="141147" y="29806"/>
                  </a:lnTo>
                  <a:lnTo>
                    <a:pt x="126479" y="8890"/>
                  </a:lnTo>
                  <a:lnTo>
                    <a:pt x="126479" y="81432"/>
                  </a:lnTo>
                  <a:lnTo>
                    <a:pt x="126072" y="97383"/>
                  </a:lnTo>
                  <a:lnTo>
                    <a:pt x="116179" y="138836"/>
                  </a:lnTo>
                  <a:lnTo>
                    <a:pt x="99618" y="147828"/>
                  </a:lnTo>
                  <a:lnTo>
                    <a:pt x="92951" y="146799"/>
                  </a:lnTo>
                  <a:lnTo>
                    <a:pt x="73342" y="108559"/>
                  </a:lnTo>
                  <a:lnTo>
                    <a:pt x="71704" y="68973"/>
                  </a:lnTo>
                  <a:lnTo>
                    <a:pt x="71970" y="61722"/>
                  </a:lnTo>
                  <a:lnTo>
                    <a:pt x="79717" y="21513"/>
                  </a:lnTo>
                  <a:lnTo>
                    <a:pt x="99047" y="9144"/>
                  </a:lnTo>
                  <a:lnTo>
                    <a:pt x="104775" y="9232"/>
                  </a:lnTo>
                  <a:lnTo>
                    <a:pt x="124637" y="48107"/>
                  </a:lnTo>
                  <a:lnTo>
                    <a:pt x="126479" y="81432"/>
                  </a:lnTo>
                  <a:lnTo>
                    <a:pt x="126479" y="8890"/>
                  </a:lnTo>
                  <a:lnTo>
                    <a:pt x="120827" y="4838"/>
                  </a:lnTo>
                  <a:lnTo>
                    <a:pt x="110959" y="1244"/>
                  </a:lnTo>
                  <a:lnTo>
                    <a:pt x="99529" y="0"/>
                  </a:lnTo>
                  <a:lnTo>
                    <a:pt x="92392" y="88"/>
                  </a:lnTo>
                  <a:lnTo>
                    <a:pt x="60960" y="24638"/>
                  </a:lnTo>
                  <a:lnTo>
                    <a:pt x="50520" y="69977"/>
                  </a:lnTo>
                  <a:lnTo>
                    <a:pt x="50342" y="81432"/>
                  </a:lnTo>
                  <a:lnTo>
                    <a:pt x="51015" y="98158"/>
                  </a:lnTo>
                  <a:lnTo>
                    <a:pt x="62001" y="137922"/>
                  </a:lnTo>
                  <a:lnTo>
                    <a:pt x="97815" y="156972"/>
                  </a:lnTo>
                  <a:lnTo>
                    <a:pt x="109359" y="155714"/>
                  </a:lnTo>
                  <a:lnTo>
                    <a:pt x="140665" y="125298"/>
                  </a:lnTo>
                  <a:lnTo>
                    <a:pt x="147027" y="95199"/>
                  </a:lnTo>
                  <a:lnTo>
                    <a:pt x="147815" y="76568"/>
                  </a:lnTo>
                  <a:close/>
                </a:path>
                <a:path w="528954" h="157479">
                  <a:moveTo>
                    <a:pt x="269748" y="121920"/>
                  </a:moveTo>
                  <a:lnTo>
                    <a:pt x="260604" y="121920"/>
                  </a:lnTo>
                  <a:lnTo>
                    <a:pt x="259461" y="125628"/>
                  </a:lnTo>
                  <a:lnTo>
                    <a:pt x="258406" y="128295"/>
                  </a:lnTo>
                  <a:lnTo>
                    <a:pt x="257644" y="130009"/>
                  </a:lnTo>
                  <a:lnTo>
                    <a:pt x="256882" y="131826"/>
                  </a:lnTo>
                  <a:lnTo>
                    <a:pt x="255841" y="133248"/>
                  </a:lnTo>
                  <a:lnTo>
                    <a:pt x="254508" y="134302"/>
                  </a:lnTo>
                  <a:lnTo>
                    <a:pt x="253161" y="135445"/>
                  </a:lnTo>
                  <a:lnTo>
                    <a:pt x="251447" y="136207"/>
                  </a:lnTo>
                  <a:lnTo>
                    <a:pt x="249174" y="136588"/>
                  </a:lnTo>
                  <a:lnTo>
                    <a:pt x="246976" y="137058"/>
                  </a:lnTo>
                  <a:lnTo>
                    <a:pt x="244030" y="137248"/>
                  </a:lnTo>
                  <a:lnTo>
                    <a:pt x="240411" y="137160"/>
                  </a:lnTo>
                  <a:lnTo>
                    <a:pt x="198780" y="137160"/>
                  </a:lnTo>
                  <a:lnTo>
                    <a:pt x="204406" y="128473"/>
                  </a:lnTo>
                  <a:lnTo>
                    <a:pt x="211442" y="119024"/>
                  </a:lnTo>
                  <a:lnTo>
                    <a:pt x="219875" y="108800"/>
                  </a:lnTo>
                  <a:lnTo>
                    <a:pt x="229743" y="97815"/>
                  </a:lnTo>
                  <a:lnTo>
                    <a:pt x="235546" y="91630"/>
                  </a:lnTo>
                  <a:lnTo>
                    <a:pt x="240411" y="86385"/>
                  </a:lnTo>
                  <a:lnTo>
                    <a:pt x="244335" y="82067"/>
                  </a:lnTo>
                  <a:lnTo>
                    <a:pt x="247357" y="78676"/>
                  </a:lnTo>
                  <a:lnTo>
                    <a:pt x="250698" y="74955"/>
                  </a:lnTo>
                  <a:lnTo>
                    <a:pt x="253834" y="71145"/>
                  </a:lnTo>
                  <a:lnTo>
                    <a:pt x="256692" y="67335"/>
                  </a:lnTo>
                  <a:lnTo>
                    <a:pt x="259549" y="63627"/>
                  </a:lnTo>
                  <a:lnTo>
                    <a:pt x="261747" y="60096"/>
                  </a:lnTo>
                  <a:lnTo>
                    <a:pt x="263359" y="56857"/>
                  </a:lnTo>
                  <a:lnTo>
                    <a:pt x="265074" y="53619"/>
                  </a:lnTo>
                  <a:lnTo>
                    <a:pt x="266306" y="50380"/>
                  </a:lnTo>
                  <a:lnTo>
                    <a:pt x="267081" y="46951"/>
                  </a:lnTo>
                  <a:lnTo>
                    <a:pt x="267843" y="43713"/>
                  </a:lnTo>
                  <a:lnTo>
                    <a:pt x="268224" y="40005"/>
                  </a:lnTo>
                  <a:lnTo>
                    <a:pt x="268224" y="36004"/>
                  </a:lnTo>
                  <a:lnTo>
                    <a:pt x="267550" y="27800"/>
                  </a:lnTo>
                  <a:lnTo>
                    <a:pt x="265569" y="20624"/>
                  </a:lnTo>
                  <a:lnTo>
                    <a:pt x="262267" y="14478"/>
                  </a:lnTo>
                  <a:lnTo>
                    <a:pt x="258838" y="10668"/>
                  </a:lnTo>
                  <a:lnTo>
                    <a:pt x="257644" y="9334"/>
                  </a:lnTo>
                  <a:lnTo>
                    <a:pt x="251714" y="5308"/>
                  </a:lnTo>
                  <a:lnTo>
                    <a:pt x="244500" y="2413"/>
                  </a:lnTo>
                  <a:lnTo>
                    <a:pt x="236004" y="635"/>
                  </a:lnTo>
                  <a:lnTo>
                    <a:pt x="226212" y="0"/>
                  </a:lnTo>
                  <a:lnTo>
                    <a:pt x="220027" y="88"/>
                  </a:lnTo>
                  <a:lnTo>
                    <a:pt x="179832" y="12471"/>
                  </a:lnTo>
                  <a:lnTo>
                    <a:pt x="179832" y="33528"/>
                  </a:lnTo>
                  <a:lnTo>
                    <a:pt x="193548" y="33528"/>
                  </a:lnTo>
                  <a:lnTo>
                    <a:pt x="198043" y="23571"/>
                  </a:lnTo>
                  <a:lnTo>
                    <a:pt x="204254" y="16446"/>
                  </a:lnTo>
                  <a:lnTo>
                    <a:pt x="212191" y="12141"/>
                  </a:lnTo>
                  <a:lnTo>
                    <a:pt x="221830" y="10668"/>
                  </a:lnTo>
                  <a:lnTo>
                    <a:pt x="227545" y="10756"/>
                  </a:lnTo>
                  <a:lnTo>
                    <a:pt x="246811" y="33528"/>
                  </a:lnTo>
                  <a:lnTo>
                    <a:pt x="246811" y="43713"/>
                  </a:lnTo>
                  <a:lnTo>
                    <a:pt x="246507" y="46482"/>
                  </a:lnTo>
                  <a:lnTo>
                    <a:pt x="245541" y="49911"/>
                  </a:lnTo>
                  <a:lnTo>
                    <a:pt x="244602" y="53428"/>
                  </a:lnTo>
                  <a:lnTo>
                    <a:pt x="243166" y="57150"/>
                  </a:lnTo>
                  <a:lnTo>
                    <a:pt x="241071" y="61048"/>
                  </a:lnTo>
                  <a:lnTo>
                    <a:pt x="239077" y="65049"/>
                  </a:lnTo>
                  <a:lnTo>
                    <a:pt x="212979" y="96672"/>
                  </a:lnTo>
                  <a:lnTo>
                    <a:pt x="205905" y="104800"/>
                  </a:lnTo>
                  <a:lnTo>
                    <a:pt x="182435" y="137934"/>
                  </a:lnTo>
                  <a:lnTo>
                    <a:pt x="176784" y="149733"/>
                  </a:lnTo>
                  <a:lnTo>
                    <a:pt x="176784" y="155435"/>
                  </a:lnTo>
                  <a:lnTo>
                    <a:pt x="267843" y="155435"/>
                  </a:lnTo>
                  <a:lnTo>
                    <a:pt x="268871" y="137248"/>
                  </a:lnTo>
                  <a:lnTo>
                    <a:pt x="269748" y="121920"/>
                  </a:lnTo>
                  <a:close/>
                </a:path>
                <a:path w="528954" h="157479">
                  <a:moveTo>
                    <a:pt x="405384" y="1524"/>
                  </a:moveTo>
                  <a:lnTo>
                    <a:pt x="307848" y="1524"/>
                  </a:lnTo>
                  <a:lnTo>
                    <a:pt x="306324" y="38100"/>
                  </a:lnTo>
                  <a:lnTo>
                    <a:pt x="315468" y="38100"/>
                  </a:lnTo>
                  <a:lnTo>
                    <a:pt x="316890" y="32956"/>
                  </a:lnTo>
                  <a:lnTo>
                    <a:pt x="318033" y="29425"/>
                  </a:lnTo>
                  <a:lnTo>
                    <a:pt x="334124" y="19812"/>
                  </a:lnTo>
                  <a:lnTo>
                    <a:pt x="384225" y="19812"/>
                  </a:lnTo>
                  <a:lnTo>
                    <a:pt x="384225" y="21513"/>
                  </a:lnTo>
                  <a:lnTo>
                    <a:pt x="323088" y="151536"/>
                  </a:lnTo>
                  <a:lnTo>
                    <a:pt x="323088" y="156972"/>
                  </a:lnTo>
                  <a:lnTo>
                    <a:pt x="339852" y="156972"/>
                  </a:lnTo>
                  <a:lnTo>
                    <a:pt x="399567" y="19812"/>
                  </a:lnTo>
                  <a:lnTo>
                    <a:pt x="405384" y="6477"/>
                  </a:lnTo>
                  <a:lnTo>
                    <a:pt x="405384" y="1524"/>
                  </a:lnTo>
                  <a:close/>
                </a:path>
                <a:path w="528954" h="157479">
                  <a:moveTo>
                    <a:pt x="528726" y="61429"/>
                  </a:moveTo>
                  <a:lnTo>
                    <a:pt x="516343" y="16383"/>
                  </a:lnTo>
                  <a:lnTo>
                    <a:pt x="509231" y="9144"/>
                  </a:lnTo>
                  <a:lnTo>
                    <a:pt x="507415" y="8039"/>
                  </a:lnTo>
                  <a:lnTo>
                    <a:pt x="507415" y="55092"/>
                  </a:lnTo>
                  <a:lnTo>
                    <a:pt x="507390" y="63906"/>
                  </a:lnTo>
                  <a:lnTo>
                    <a:pt x="507009" y="65430"/>
                  </a:lnTo>
                  <a:lnTo>
                    <a:pt x="506730" y="67043"/>
                  </a:lnTo>
                  <a:lnTo>
                    <a:pt x="506349" y="68287"/>
                  </a:lnTo>
                  <a:lnTo>
                    <a:pt x="505777" y="69240"/>
                  </a:lnTo>
                  <a:lnTo>
                    <a:pt x="505206" y="70294"/>
                  </a:lnTo>
                  <a:lnTo>
                    <a:pt x="504634" y="71056"/>
                  </a:lnTo>
                  <a:lnTo>
                    <a:pt x="503961" y="71628"/>
                  </a:lnTo>
                  <a:lnTo>
                    <a:pt x="502056" y="73342"/>
                  </a:lnTo>
                  <a:lnTo>
                    <a:pt x="499960" y="74866"/>
                  </a:lnTo>
                  <a:lnTo>
                    <a:pt x="497586" y="76200"/>
                  </a:lnTo>
                  <a:lnTo>
                    <a:pt x="495198" y="77622"/>
                  </a:lnTo>
                  <a:lnTo>
                    <a:pt x="492721" y="78765"/>
                  </a:lnTo>
                  <a:lnTo>
                    <a:pt x="490245" y="79629"/>
                  </a:lnTo>
                  <a:lnTo>
                    <a:pt x="487768" y="80581"/>
                  </a:lnTo>
                  <a:lnTo>
                    <a:pt x="485292" y="81330"/>
                  </a:lnTo>
                  <a:lnTo>
                    <a:pt x="482625" y="81724"/>
                  </a:lnTo>
                  <a:lnTo>
                    <a:pt x="480047" y="82194"/>
                  </a:lnTo>
                  <a:lnTo>
                    <a:pt x="477291" y="82384"/>
                  </a:lnTo>
                  <a:lnTo>
                    <a:pt x="474433" y="82296"/>
                  </a:lnTo>
                  <a:lnTo>
                    <a:pt x="466051" y="82384"/>
                  </a:lnTo>
                  <a:lnTo>
                    <a:pt x="448056" y="41808"/>
                  </a:lnTo>
                  <a:lnTo>
                    <a:pt x="448627" y="36855"/>
                  </a:lnTo>
                  <a:lnTo>
                    <a:pt x="479005" y="9144"/>
                  </a:lnTo>
                  <a:lnTo>
                    <a:pt x="485292" y="9232"/>
                  </a:lnTo>
                  <a:lnTo>
                    <a:pt x="506704" y="43599"/>
                  </a:lnTo>
                  <a:lnTo>
                    <a:pt x="507415" y="55092"/>
                  </a:lnTo>
                  <a:lnTo>
                    <a:pt x="507415" y="8039"/>
                  </a:lnTo>
                  <a:lnTo>
                    <a:pt x="501065" y="4152"/>
                  </a:lnTo>
                  <a:lnTo>
                    <a:pt x="491312" y="1066"/>
                  </a:lnTo>
                  <a:lnTo>
                    <a:pt x="480148" y="0"/>
                  </a:lnTo>
                  <a:lnTo>
                    <a:pt x="471297" y="88"/>
                  </a:lnTo>
                  <a:lnTo>
                    <a:pt x="435762" y="19418"/>
                  </a:lnTo>
                  <a:lnTo>
                    <a:pt x="426720" y="43141"/>
                  </a:lnTo>
                  <a:lnTo>
                    <a:pt x="426720" y="58864"/>
                  </a:lnTo>
                  <a:lnTo>
                    <a:pt x="428231" y="66763"/>
                  </a:lnTo>
                  <a:lnTo>
                    <a:pt x="431152" y="73152"/>
                  </a:lnTo>
                  <a:lnTo>
                    <a:pt x="434340" y="80200"/>
                  </a:lnTo>
                  <a:lnTo>
                    <a:pt x="438810" y="85432"/>
                  </a:lnTo>
                  <a:lnTo>
                    <a:pt x="444817" y="89052"/>
                  </a:lnTo>
                  <a:lnTo>
                    <a:pt x="450811" y="92773"/>
                  </a:lnTo>
                  <a:lnTo>
                    <a:pt x="458050" y="94576"/>
                  </a:lnTo>
                  <a:lnTo>
                    <a:pt x="466534" y="94488"/>
                  </a:lnTo>
                  <a:lnTo>
                    <a:pt x="473773" y="94576"/>
                  </a:lnTo>
                  <a:lnTo>
                    <a:pt x="504113" y="82384"/>
                  </a:lnTo>
                  <a:lnTo>
                    <a:pt x="505294" y="81534"/>
                  </a:lnTo>
                  <a:lnTo>
                    <a:pt x="493217" y="123888"/>
                  </a:lnTo>
                  <a:lnTo>
                    <a:pt x="458698" y="144399"/>
                  </a:lnTo>
                  <a:lnTo>
                    <a:pt x="451104" y="144780"/>
                  </a:lnTo>
                  <a:lnTo>
                    <a:pt x="451104" y="150583"/>
                  </a:lnTo>
                  <a:lnTo>
                    <a:pt x="455663" y="156972"/>
                  </a:lnTo>
                  <a:lnTo>
                    <a:pt x="466331" y="155397"/>
                  </a:lnTo>
                  <a:lnTo>
                    <a:pt x="476300" y="152654"/>
                  </a:lnTo>
                  <a:lnTo>
                    <a:pt x="508736" y="129997"/>
                  </a:lnTo>
                  <a:lnTo>
                    <a:pt x="526542" y="89357"/>
                  </a:lnTo>
                  <a:lnTo>
                    <a:pt x="527596" y="81534"/>
                  </a:lnTo>
                  <a:lnTo>
                    <a:pt x="528243" y="76733"/>
                  </a:lnTo>
                  <a:lnTo>
                    <a:pt x="528599" y="68287"/>
                  </a:lnTo>
                  <a:lnTo>
                    <a:pt x="528726" y="61429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7837" y="4198620"/>
            <a:ext cx="1467485" cy="219710"/>
            <a:chOff x="987837" y="4198620"/>
            <a:chExt cx="1467485" cy="21971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837" y="4215384"/>
              <a:ext cx="126206" cy="1539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0620" y="4198620"/>
              <a:ext cx="1304543" cy="219456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2555646" y="4271771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73680" y="4296168"/>
            <a:ext cx="768350" cy="207645"/>
          </a:xfrm>
          <a:custGeom>
            <a:avLst/>
            <a:gdLst/>
            <a:ahLst/>
            <a:cxnLst/>
            <a:rect l="l" t="t" r="r" b="b"/>
            <a:pathLst>
              <a:path w="768350" h="207645">
                <a:moveTo>
                  <a:pt x="321564" y="45707"/>
                </a:moveTo>
                <a:lnTo>
                  <a:pt x="99060" y="45707"/>
                </a:lnTo>
                <a:lnTo>
                  <a:pt x="59436" y="185915"/>
                </a:lnTo>
                <a:lnTo>
                  <a:pt x="30480" y="121907"/>
                </a:lnTo>
                <a:lnTo>
                  <a:pt x="3048" y="134099"/>
                </a:lnTo>
                <a:lnTo>
                  <a:pt x="6096" y="140195"/>
                </a:lnTo>
                <a:lnTo>
                  <a:pt x="19812" y="134099"/>
                </a:lnTo>
                <a:lnTo>
                  <a:pt x="53340" y="207251"/>
                </a:lnTo>
                <a:lnTo>
                  <a:pt x="62484" y="207251"/>
                </a:lnTo>
                <a:lnTo>
                  <a:pt x="105156" y="56375"/>
                </a:lnTo>
                <a:lnTo>
                  <a:pt x="321564" y="56375"/>
                </a:lnTo>
                <a:lnTo>
                  <a:pt x="321564" y="45707"/>
                </a:lnTo>
                <a:close/>
              </a:path>
              <a:path w="768350" h="207645">
                <a:moveTo>
                  <a:pt x="768083" y="0"/>
                </a:moveTo>
                <a:lnTo>
                  <a:pt x="0" y="0"/>
                </a:lnTo>
                <a:lnTo>
                  <a:pt x="0" y="15240"/>
                </a:lnTo>
                <a:lnTo>
                  <a:pt x="768083" y="15240"/>
                </a:lnTo>
                <a:lnTo>
                  <a:pt x="76808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1591" y="4261103"/>
            <a:ext cx="91725" cy="109728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693677" y="3994239"/>
            <a:ext cx="212090" cy="38862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100" spc="-28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06367" y="4206240"/>
            <a:ext cx="186055" cy="10795"/>
          </a:xfrm>
          <a:custGeom>
            <a:avLst/>
            <a:gdLst/>
            <a:ahLst/>
            <a:cxnLst/>
            <a:rect l="l" t="t" r="r" b="b"/>
            <a:pathLst>
              <a:path w="186054" h="10795">
                <a:moveTo>
                  <a:pt x="185928" y="10667"/>
                </a:moveTo>
                <a:lnTo>
                  <a:pt x="0" y="10667"/>
                </a:lnTo>
                <a:lnTo>
                  <a:pt x="0" y="0"/>
                </a:lnTo>
                <a:lnTo>
                  <a:pt x="185928" y="0"/>
                </a:lnTo>
                <a:lnTo>
                  <a:pt x="185928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60876" y="4116323"/>
            <a:ext cx="690880" cy="379730"/>
          </a:xfrm>
          <a:custGeom>
            <a:avLst/>
            <a:gdLst/>
            <a:ahLst/>
            <a:cxnLst/>
            <a:rect l="l" t="t" r="r" b="b"/>
            <a:pathLst>
              <a:path w="690879" h="379729">
                <a:moveTo>
                  <a:pt x="608076" y="379476"/>
                </a:moveTo>
                <a:lnTo>
                  <a:pt x="603504" y="370332"/>
                </a:lnTo>
                <a:lnTo>
                  <a:pt x="618386" y="358568"/>
                </a:lnTo>
                <a:lnTo>
                  <a:pt x="631126" y="343662"/>
                </a:lnTo>
                <a:lnTo>
                  <a:pt x="650748" y="303276"/>
                </a:lnTo>
                <a:lnTo>
                  <a:pt x="663702" y="250698"/>
                </a:lnTo>
                <a:lnTo>
                  <a:pt x="667512" y="188976"/>
                </a:lnTo>
                <a:lnTo>
                  <a:pt x="666607" y="156972"/>
                </a:lnTo>
                <a:lnTo>
                  <a:pt x="658510" y="99822"/>
                </a:lnTo>
                <a:lnTo>
                  <a:pt x="641651" y="53292"/>
                </a:lnTo>
                <a:lnTo>
                  <a:pt x="617743" y="20240"/>
                </a:lnTo>
                <a:lnTo>
                  <a:pt x="603504" y="9144"/>
                </a:lnTo>
                <a:lnTo>
                  <a:pt x="608076" y="0"/>
                </a:lnTo>
                <a:lnTo>
                  <a:pt x="641223" y="26479"/>
                </a:lnTo>
                <a:lnTo>
                  <a:pt x="667512" y="70104"/>
                </a:lnTo>
                <a:lnTo>
                  <a:pt x="684657" y="124968"/>
                </a:lnTo>
                <a:lnTo>
                  <a:pt x="690372" y="188976"/>
                </a:lnTo>
                <a:lnTo>
                  <a:pt x="688943" y="222146"/>
                </a:lnTo>
                <a:lnTo>
                  <a:pt x="677513" y="282201"/>
                </a:lnTo>
                <a:lnTo>
                  <a:pt x="655224" y="332541"/>
                </a:lnTo>
                <a:lnTo>
                  <a:pt x="625506" y="367450"/>
                </a:lnTo>
                <a:lnTo>
                  <a:pt x="608076" y="379476"/>
                </a:lnTo>
                <a:close/>
              </a:path>
              <a:path w="690879" h="379729">
                <a:moveTo>
                  <a:pt x="82295" y="379476"/>
                </a:moveTo>
                <a:lnTo>
                  <a:pt x="49149" y="351853"/>
                </a:lnTo>
                <a:lnTo>
                  <a:pt x="22860" y="309372"/>
                </a:lnTo>
                <a:lnTo>
                  <a:pt x="5714" y="253174"/>
                </a:lnTo>
                <a:lnTo>
                  <a:pt x="0" y="188976"/>
                </a:lnTo>
                <a:lnTo>
                  <a:pt x="1428" y="155829"/>
                </a:lnTo>
                <a:lnTo>
                  <a:pt x="12858" y="96393"/>
                </a:lnTo>
                <a:lnTo>
                  <a:pt x="35147" y="46077"/>
                </a:lnTo>
                <a:lnTo>
                  <a:pt x="64865" y="11168"/>
                </a:lnTo>
                <a:lnTo>
                  <a:pt x="82295" y="0"/>
                </a:lnTo>
                <a:lnTo>
                  <a:pt x="86867" y="9144"/>
                </a:lnTo>
                <a:lnTo>
                  <a:pt x="72628" y="20240"/>
                </a:lnTo>
                <a:lnTo>
                  <a:pt x="59817" y="35052"/>
                </a:lnTo>
                <a:lnTo>
                  <a:pt x="39624" y="74676"/>
                </a:lnTo>
                <a:lnTo>
                  <a:pt x="26670" y="127254"/>
                </a:lnTo>
                <a:lnTo>
                  <a:pt x="22860" y="188976"/>
                </a:lnTo>
                <a:lnTo>
                  <a:pt x="23764" y="220980"/>
                </a:lnTo>
                <a:lnTo>
                  <a:pt x="31861" y="278130"/>
                </a:lnTo>
                <a:lnTo>
                  <a:pt x="48506" y="325326"/>
                </a:lnTo>
                <a:lnTo>
                  <a:pt x="71985" y="358568"/>
                </a:lnTo>
                <a:lnTo>
                  <a:pt x="86867" y="370332"/>
                </a:lnTo>
                <a:lnTo>
                  <a:pt x="82295" y="37947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57294" y="3853665"/>
            <a:ext cx="612775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7.9</a:t>
            </a:r>
            <a:endParaRPr sz="1300">
              <a:latin typeface="Cambria Math"/>
              <a:cs typeface="Cambria Math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300" spc="5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30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300" spc="55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53840" y="4296155"/>
            <a:ext cx="501650" cy="15240"/>
          </a:xfrm>
          <a:custGeom>
            <a:avLst/>
            <a:gdLst/>
            <a:ahLst/>
            <a:cxnLst/>
            <a:rect l="l" t="t" r="r" b="b"/>
            <a:pathLst>
              <a:path w="501650" h="15239">
                <a:moveTo>
                  <a:pt x="501395" y="15240"/>
                </a:moveTo>
                <a:lnTo>
                  <a:pt x="0" y="15240"/>
                </a:lnTo>
                <a:lnTo>
                  <a:pt x="0" y="0"/>
                </a:lnTo>
                <a:lnTo>
                  <a:pt x="501395" y="0"/>
                </a:lnTo>
                <a:lnTo>
                  <a:pt x="501395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70744" y="4304771"/>
            <a:ext cx="685165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300" spc="125" dirty="0">
                <a:solidFill>
                  <a:srgbClr val="3F3F3F"/>
                </a:solidFill>
                <a:latin typeface="Cambria Math"/>
                <a:cs typeface="Cambria Math"/>
              </a:rPr>
              <a:t>π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4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-1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187325">
              <a:lnSpc>
                <a:spcPct val="100000"/>
              </a:lnSpc>
              <a:spcBef>
                <a:spcPts val="25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56832" y="398627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55362" y="4271771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5088696" y="4213860"/>
            <a:ext cx="652780" cy="157480"/>
            <a:chOff x="5088696" y="4213860"/>
            <a:chExt cx="652780" cy="157480"/>
          </a:xfrm>
        </p:grpSpPr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8696" y="4213860"/>
              <a:ext cx="97470" cy="15697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213591" y="4213872"/>
              <a:ext cx="527685" cy="157480"/>
            </a:xfrm>
            <a:custGeom>
              <a:avLst/>
              <a:gdLst/>
              <a:ahLst/>
              <a:cxnLst/>
              <a:rect l="l" t="t" r="r" b="b"/>
              <a:pathLst>
                <a:path w="527685" h="157479">
                  <a:moveTo>
                    <a:pt x="22872" y="129527"/>
                  </a:moveTo>
                  <a:lnTo>
                    <a:pt x="0" y="129527"/>
                  </a:lnTo>
                  <a:lnTo>
                    <a:pt x="0" y="155448"/>
                  </a:lnTo>
                  <a:lnTo>
                    <a:pt x="22872" y="155448"/>
                  </a:lnTo>
                  <a:lnTo>
                    <a:pt x="22872" y="129527"/>
                  </a:lnTo>
                  <a:close/>
                </a:path>
                <a:path w="527685" h="157479">
                  <a:moveTo>
                    <a:pt x="147828" y="76581"/>
                  </a:moveTo>
                  <a:lnTo>
                    <a:pt x="141160" y="29806"/>
                  </a:lnTo>
                  <a:lnTo>
                    <a:pt x="126504" y="8890"/>
                  </a:lnTo>
                  <a:lnTo>
                    <a:pt x="126504" y="81432"/>
                  </a:lnTo>
                  <a:lnTo>
                    <a:pt x="126085" y="97383"/>
                  </a:lnTo>
                  <a:lnTo>
                    <a:pt x="116192" y="138836"/>
                  </a:lnTo>
                  <a:lnTo>
                    <a:pt x="99644" y="147828"/>
                  </a:lnTo>
                  <a:lnTo>
                    <a:pt x="92964" y="146799"/>
                  </a:lnTo>
                  <a:lnTo>
                    <a:pt x="73355" y="108559"/>
                  </a:lnTo>
                  <a:lnTo>
                    <a:pt x="71716" y="68973"/>
                  </a:lnTo>
                  <a:lnTo>
                    <a:pt x="71983" y="61722"/>
                  </a:lnTo>
                  <a:lnTo>
                    <a:pt x="79730" y="21526"/>
                  </a:lnTo>
                  <a:lnTo>
                    <a:pt x="99072" y="9131"/>
                  </a:lnTo>
                  <a:lnTo>
                    <a:pt x="104787" y="9232"/>
                  </a:lnTo>
                  <a:lnTo>
                    <a:pt x="124650" y="48107"/>
                  </a:lnTo>
                  <a:lnTo>
                    <a:pt x="126504" y="81432"/>
                  </a:lnTo>
                  <a:lnTo>
                    <a:pt x="126504" y="8890"/>
                  </a:lnTo>
                  <a:lnTo>
                    <a:pt x="120840" y="4838"/>
                  </a:lnTo>
                  <a:lnTo>
                    <a:pt x="110972" y="1244"/>
                  </a:lnTo>
                  <a:lnTo>
                    <a:pt x="99542" y="0"/>
                  </a:lnTo>
                  <a:lnTo>
                    <a:pt x="92405" y="88"/>
                  </a:lnTo>
                  <a:lnTo>
                    <a:pt x="60972" y="24638"/>
                  </a:lnTo>
                  <a:lnTo>
                    <a:pt x="50533" y="69977"/>
                  </a:lnTo>
                  <a:lnTo>
                    <a:pt x="50355" y="81432"/>
                  </a:lnTo>
                  <a:lnTo>
                    <a:pt x="51028" y="98158"/>
                  </a:lnTo>
                  <a:lnTo>
                    <a:pt x="62014" y="137922"/>
                  </a:lnTo>
                  <a:lnTo>
                    <a:pt x="97828" y="156972"/>
                  </a:lnTo>
                  <a:lnTo>
                    <a:pt x="109372" y="155714"/>
                  </a:lnTo>
                  <a:lnTo>
                    <a:pt x="140677" y="125298"/>
                  </a:lnTo>
                  <a:lnTo>
                    <a:pt x="147040" y="95199"/>
                  </a:lnTo>
                  <a:lnTo>
                    <a:pt x="147828" y="76581"/>
                  </a:lnTo>
                  <a:close/>
                </a:path>
                <a:path w="527685" h="157479">
                  <a:moveTo>
                    <a:pt x="271284" y="121920"/>
                  </a:moveTo>
                  <a:lnTo>
                    <a:pt x="262140" y="121920"/>
                  </a:lnTo>
                  <a:lnTo>
                    <a:pt x="260997" y="125628"/>
                  </a:lnTo>
                  <a:lnTo>
                    <a:pt x="259943" y="128295"/>
                  </a:lnTo>
                  <a:lnTo>
                    <a:pt x="259181" y="130009"/>
                  </a:lnTo>
                  <a:lnTo>
                    <a:pt x="258419" y="131826"/>
                  </a:lnTo>
                  <a:lnTo>
                    <a:pt x="257378" y="133248"/>
                  </a:lnTo>
                  <a:lnTo>
                    <a:pt x="256044" y="134302"/>
                  </a:lnTo>
                  <a:lnTo>
                    <a:pt x="254698" y="135445"/>
                  </a:lnTo>
                  <a:lnTo>
                    <a:pt x="252996" y="136207"/>
                  </a:lnTo>
                  <a:lnTo>
                    <a:pt x="250710" y="136588"/>
                  </a:lnTo>
                  <a:lnTo>
                    <a:pt x="248513" y="137058"/>
                  </a:lnTo>
                  <a:lnTo>
                    <a:pt x="245567" y="137248"/>
                  </a:lnTo>
                  <a:lnTo>
                    <a:pt x="241947" y="137160"/>
                  </a:lnTo>
                  <a:lnTo>
                    <a:pt x="200317" y="137160"/>
                  </a:lnTo>
                  <a:lnTo>
                    <a:pt x="205943" y="128473"/>
                  </a:lnTo>
                  <a:lnTo>
                    <a:pt x="212979" y="119024"/>
                  </a:lnTo>
                  <a:lnTo>
                    <a:pt x="221411" y="108800"/>
                  </a:lnTo>
                  <a:lnTo>
                    <a:pt x="231279" y="97815"/>
                  </a:lnTo>
                  <a:lnTo>
                    <a:pt x="237083" y="91630"/>
                  </a:lnTo>
                  <a:lnTo>
                    <a:pt x="241947" y="86385"/>
                  </a:lnTo>
                  <a:lnTo>
                    <a:pt x="245872" y="82067"/>
                  </a:lnTo>
                  <a:lnTo>
                    <a:pt x="248894" y="78676"/>
                  </a:lnTo>
                  <a:lnTo>
                    <a:pt x="252234" y="74955"/>
                  </a:lnTo>
                  <a:lnTo>
                    <a:pt x="255371" y="71145"/>
                  </a:lnTo>
                  <a:lnTo>
                    <a:pt x="258229" y="67335"/>
                  </a:lnTo>
                  <a:lnTo>
                    <a:pt x="261086" y="63627"/>
                  </a:lnTo>
                  <a:lnTo>
                    <a:pt x="263283" y="60096"/>
                  </a:lnTo>
                  <a:lnTo>
                    <a:pt x="264896" y="56857"/>
                  </a:lnTo>
                  <a:lnTo>
                    <a:pt x="266611" y="53619"/>
                  </a:lnTo>
                  <a:lnTo>
                    <a:pt x="267843" y="50380"/>
                  </a:lnTo>
                  <a:lnTo>
                    <a:pt x="268617" y="46951"/>
                  </a:lnTo>
                  <a:lnTo>
                    <a:pt x="269379" y="43713"/>
                  </a:lnTo>
                  <a:lnTo>
                    <a:pt x="269760" y="40005"/>
                  </a:lnTo>
                  <a:lnTo>
                    <a:pt x="269760" y="36004"/>
                  </a:lnTo>
                  <a:lnTo>
                    <a:pt x="269087" y="27800"/>
                  </a:lnTo>
                  <a:lnTo>
                    <a:pt x="267106" y="20624"/>
                  </a:lnTo>
                  <a:lnTo>
                    <a:pt x="263804" y="14478"/>
                  </a:lnTo>
                  <a:lnTo>
                    <a:pt x="260375" y="10668"/>
                  </a:lnTo>
                  <a:lnTo>
                    <a:pt x="259181" y="9334"/>
                  </a:lnTo>
                  <a:lnTo>
                    <a:pt x="253250" y="5308"/>
                  </a:lnTo>
                  <a:lnTo>
                    <a:pt x="246037" y="2413"/>
                  </a:lnTo>
                  <a:lnTo>
                    <a:pt x="237540" y="635"/>
                  </a:lnTo>
                  <a:lnTo>
                    <a:pt x="227749" y="0"/>
                  </a:lnTo>
                  <a:lnTo>
                    <a:pt x="221564" y="88"/>
                  </a:lnTo>
                  <a:lnTo>
                    <a:pt x="181368" y="12471"/>
                  </a:lnTo>
                  <a:lnTo>
                    <a:pt x="181368" y="33528"/>
                  </a:lnTo>
                  <a:lnTo>
                    <a:pt x="195084" y="33528"/>
                  </a:lnTo>
                  <a:lnTo>
                    <a:pt x="199580" y="23571"/>
                  </a:lnTo>
                  <a:lnTo>
                    <a:pt x="205790" y="16446"/>
                  </a:lnTo>
                  <a:lnTo>
                    <a:pt x="213728" y="12141"/>
                  </a:lnTo>
                  <a:lnTo>
                    <a:pt x="223367" y="10668"/>
                  </a:lnTo>
                  <a:lnTo>
                    <a:pt x="229082" y="10756"/>
                  </a:lnTo>
                  <a:lnTo>
                    <a:pt x="248348" y="33528"/>
                  </a:lnTo>
                  <a:lnTo>
                    <a:pt x="248348" y="43713"/>
                  </a:lnTo>
                  <a:lnTo>
                    <a:pt x="248043" y="46482"/>
                  </a:lnTo>
                  <a:lnTo>
                    <a:pt x="247091" y="49911"/>
                  </a:lnTo>
                  <a:lnTo>
                    <a:pt x="246138" y="53428"/>
                  </a:lnTo>
                  <a:lnTo>
                    <a:pt x="244703" y="57150"/>
                  </a:lnTo>
                  <a:lnTo>
                    <a:pt x="242608" y="61048"/>
                  </a:lnTo>
                  <a:lnTo>
                    <a:pt x="240614" y="65049"/>
                  </a:lnTo>
                  <a:lnTo>
                    <a:pt x="214515" y="96672"/>
                  </a:lnTo>
                  <a:lnTo>
                    <a:pt x="207441" y="104800"/>
                  </a:lnTo>
                  <a:lnTo>
                    <a:pt x="183972" y="137934"/>
                  </a:lnTo>
                  <a:lnTo>
                    <a:pt x="178320" y="149733"/>
                  </a:lnTo>
                  <a:lnTo>
                    <a:pt x="178320" y="155448"/>
                  </a:lnTo>
                  <a:lnTo>
                    <a:pt x="269379" y="155448"/>
                  </a:lnTo>
                  <a:lnTo>
                    <a:pt x="270408" y="137248"/>
                  </a:lnTo>
                  <a:lnTo>
                    <a:pt x="271284" y="121920"/>
                  </a:lnTo>
                  <a:close/>
                </a:path>
                <a:path w="527685" h="157479">
                  <a:moveTo>
                    <a:pt x="399300" y="121920"/>
                  </a:moveTo>
                  <a:lnTo>
                    <a:pt x="390156" y="121920"/>
                  </a:lnTo>
                  <a:lnTo>
                    <a:pt x="389013" y="125628"/>
                  </a:lnTo>
                  <a:lnTo>
                    <a:pt x="387959" y="128295"/>
                  </a:lnTo>
                  <a:lnTo>
                    <a:pt x="387197" y="130009"/>
                  </a:lnTo>
                  <a:lnTo>
                    <a:pt x="386435" y="131826"/>
                  </a:lnTo>
                  <a:lnTo>
                    <a:pt x="385394" y="133248"/>
                  </a:lnTo>
                  <a:lnTo>
                    <a:pt x="384060" y="134302"/>
                  </a:lnTo>
                  <a:lnTo>
                    <a:pt x="382714" y="135445"/>
                  </a:lnTo>
                  <a:lnTo>
                    <a:pt x="381012" y="136207"/>
                  </a:lnTo>
                  <a:lnTo>
                    <a:pt x="378726" y="136588"/>
                  </a:lnTo>
                  <a:lnTo>
                    <a:pt x="376529" y="137058"/>
                  </a:lnTo>
                  <a:lnTo>
                    <a:pt x="373583" y="137248"/>
                  </a:lnTo>
                  <a:lnTo>
                    <a:pt x="369963" y="137160"/>
                  </a:lnTo>
                  <a:lnTo>
                    <a:pt x="328333" y="137160"/>
                  </a:lnTo>
                  <a:lnTo>
                    <a:pt x="333959" y="128473"/>
                  </a:lnTo>
                  <a:lnTo>
                    <a:pt x="340995" y="119024"/>
                  </a:lnTo>
                  <a:lnTo>
                    <a:pt x="349427" y="108800"/>
                  </a:lnTo>
                  <a:lnTo>
                    <a:pt x="359295" y="97815"/>
                  </a:lnTo>
                  <a:lnTo>
                    <a:pt x="365099" y="91630"/>
                  </a:lnTo>
                  <a:lnTo>
                    <a:pt x="369963" y="86385"/>
                  </a:lnTo>
                  <a:lnTo>
                    <a:pt x="373888" y="82067"/>
                  </a:lnTo>
                  <a:lnTo>
                    <a:pt x="376910" y="78676"/>
                  </a:lnTo>
                  <a:lnTo>
                    <a:pt x="380250" y="74955"/>
                  </a:lnTo>
                  <a:lnTo>
                    <a:pt x="383387" y="71145"/>
                  </a:lnTo>
                  <a:lnTo>
                    <a:pt x="386245" y="67335"/>
                  </a:lnTo>
                  <a:lnTo>
                    <a:pt x="389102" y="63627"/>
                  </a:lnTo>
                  <a:lnTo>
                    <a:pt x="391299" y="60096"/>
                  </a:lnTo>
                  <a:lnTo>
                    <a:pt x="392912" y="56857"/>
                  </a:lnTo>
                  <a:lnTo>
                    <a:pt x="394627" y="53619"/>
                  </a:lnTo>
                  <a:lnTo>
                    <a:pt x="395871" y="50380"/>
                  </a:lnTo>
                  <a:lnTo>
                    <a:pt x="396633" y="46951"/>
                  </a:lnTo>
                  <a:lnTo>
                    <a:pt x="397395" y="43713"/>
                  </a:lnTo>
                  <a:lnTo>
                    <a:pt x="397776" y="40005"/>
                  </a:lnTo>
                  <a:lnTo>
                    <a:pt x="397776" y="36004"/>
                  </a:lnTo>
                  <a:lnTo>
                    <a:pt x="397103" y="27800"/>
                  </a:lnTo>
                  <a:lnTo>
                    <a:pt x="395122" y="20624"/>
                  </a:lnTo>
                  <a:lnTo>
                    <a:pt x="391820" y="14478"/>
                  </a:lnTo>
                  <a:lnTo>
                    <a:pt x="388391" y="10668"/>
                  </a:lnTo>
                  <a:lnTo>
                    <a:pt x="387197" y="9334"/>
                  </a:lnTo>
                  <a:lnTo>
                    <a:pt x="381266" y="5308"/>
                  </a:lnTo>
                  <a:lnTo>
                    <a:pt x="374053" y="2413"/>
                  </a:lnTo>
                  <a:lnTo>
                    <a:pt x="365556" y="635"/>
                  </a:lnTo>
                  <a:lnTo>
                    <a:pt x="355765" y="0"/>
                  </a:lnTo>
                  <a:lnTo>
                    <a:pt x="349580" y="88"/>
                  </a:lnTo>
                  <a:lnTo>
                    <a:pt x="309384" y="12471"/>
                  </a:lnTo>
                  <a:lnTo>
                    <a:pt x="309384" y="33528"/>
                  </a:lnTo>
                  <a:lnTo>
                    <a:pt x="323100" y="33528"/>
                  </a:lnTo>
                  <a:lnTo>
                    <a:pt x="327596" y="23571"/>
                  </a:lnTo>
                  <a:lnTo>
                    <a:pt x="333806" y="16446"/>
                  </a:lnTo>
                  <a:lnTo>
                    <a:pt x="341744" y="12141"/>
                  </a:lnTo>
                  <a:lnTo>
                    <a:pt x="351383" y="10668"/>
                  </a:lnTo>
                  <a:lnTo>
                    <a:pt x="357098" y="10756"/>
                  </a:lnTo>
                  <a:lnTo>
                    <a:pt x="376364" y="33528"/>
                  </a:lnTo>
                  <a:lnTo>
                    <a:pt x="376364" y="43713"/>
                  </a:lnTo>
                  <a:lnTo>
                    <a:pt x="376059" y="46482"/>
                  </a:lnTo>
                  <a:lnTo>
                    <a:pt x="375107" y="49911"/>
                  </a:lnTo>
                  <a:lnTo>
                    <a:pt x="374154" y="53428"/>
                  </a:lnTo>
                  <a:lnTo>
                    <a:pt x="372719" y="57150"/>
                  </a:lnTo>
                  <a:lnTo>
                    <a:pt x="370624" y="61048"/>
                  </a:lnTo>
                  <a:lnTo>
                    <a:pt x="368630" y="65049"/>
                  </a:lnTo>
                  <a:lnTo>
                    <a:pt x="342531" y="96672"/>
                  </a:lnTo>
                  <a:lnTo>
                    <a:pt x="335457" y="104800"/>
                  </a:lnTo>
                  <a:lnTo>
                    <a:pt x="311988" y="137934"/>
                  </a:lnTo>
                  <a:lnTo>
                    <a:pt x="306336" y="149733"/>
                  </a:lnTo>
                  <a:lnTo>
                    <a:pt x="306336" y="155448"/>
                  </a:lnTo>
                  <a:lnTo>
                    <a:pt x="397395" y="155448"/>
                  </a:lnTo>
                  <a:lnTo>
                    <a:pt x="398424" y="137248"/>
                  </a:lnTo>
                  <a:lnTo>
                    <a:pt x="399300" y="121920"/>
                  </a:lnTo>
                  <a:close/>
                </a:path>
                <a:path w="527685" h="157479">
                  <a:moveTo>
                    <a:pt x="527304" y="147828"/>
                  </a:moveTo>
                  <a:lnTo>
                    <a:pt x="521398" y="147828"/>
                  </a:lnTo>
                  <a:lnTo>
                    <a:pt x="516737" y="147535"/>
                  </a:lnTo>
                  <a:lnTo>
                    <a:pt x="513118" y="147066"/>
                  </a:lnTo>
                  <a:lnTo>
                    <a:pt x="509498" y="146685"/>
                  </a:lnTo>
                  <a:lnTo>
                    <a:pt x="506539" y="146113"/>
                  </a:lnTo>
                  <a:lnTo>
                    <a:pt x="504164" y="145249"/>
                  </a:lnTo>
                  <a:lnTo>
                    <a:pt x="501777" y="144487"/>
                  </a:lnTo>
                  <a:lnTo>
                    <a:pt x="495325" y="25806"/>
                  </a:lnTo>
                  <a:lnTo>
                    <a:pt x="495350" y="21031"/>
                  </a:lnTo>
                  <a:lnTo>
                    <a:pt x="495503" y="13004"/>
                  </a:lnTo>
                  <a:lnTo>
                    <a:pt x="495706" y="5994"/>
                  </a:lnTo>
                  <a:lnTo>
                    <a:pt x="495973" y="0"/>
                  </a:lnTo>
                  <a:lnTo>
                    <a:pt x="489877" y="0"/>
                  </a:lnTo>
                  <a:lnTo>
                    <a:pt x="437400" y="31051"/>
                  </a:lnTo>
                  <a:lnTo>
                    <a:pt x="442353" y="39624"/>
                  </a:lnTo>
                  <a:lnTo>
                    <a:pt x="449021" y="35433"/>
                  </a:lnTo>
                  <a:lnTo>
                    <a:pt x="454545" y="32092"/>
                  </a:lnTo>
                  <a:lnTo>
                    <a:pt x="458914" y="29616"/>
                  </a:lnTo>
                  <a:lnTo>
                    <a:pt x="463397" y="27139"/>
                  </a:lnTo>
                  <a:lnTo>
                    <a:pt x="466826" y="25908"/>
                  </a:lnTo>
                  <a:lnTo>
                    <a:pt x="469214" y="25806"/>
                  </a:lnTo>
                  <a:lnTo>
                    <a:pt x="471309" y="25908"/>
                  </a:lnTo>
                  <a:lnTo>
                    <a:pt x="472833" y="26670"/>
                  </a:lnTo>
                  <a:lnTo>
                    <a:pt x="475018" y="29425"/>
                  </a:lnTo>
                  <a:lnTo>
                    <a:pt x="475373" y="31051"/>
                  </a:lnTo>
                  <a:lnTo>
                    <a:pt x="475246" y="134391"/>
                  </a:lnTo>
                  <a:lnTo>
                    <a:pt x="475119" y="135826"/>
                  </a:lnTo>
                  <a:lnTo>
                    <a:pt x="474167" y="138112"/>
                  </a:lnTo>
                  <a:lnTo>
                    <a:pt x="473303" y="140487"/>
                  </a:lnTo>
                  <a:lnTo>
                    <a:pt x="471881" y="142303"/>
                  </a:lnTo>
                  <a:lnTo>
                    <a:pt x="469976" y="143535"/>
                  </a:lnTo>
                  <a:lnTo>
                    <a:pt x="468071" y="144868"/>
                  </a:lnTo>
                  <a:lnTo>
                    <a:pt x="465302" y="145821"/>
                  </a:lnTo>
                  <a:lnTo>
                    <a:pt x="461683" y="146392"/>
                  </a:lnTo>
                  <a:lnTo>
                    <a:pt x="458063" y="147066"/>
                  </a:lnTo>
                  <a:lnTo>
                    <a:pt x="451967" y="147535"/>
                  </a:lnTo>
                  <a:lnTo>
                    <a:pt x="443496" y="147828"/>
                  </a:lnTo>
                  <a:lnTo>
                    <a:pt x="443496" y="155448"/>
                  </a:lnTo>
                  <a:lnTo>
                    <a:pt x="527304" y="155448"/>
                  </a:lnTo>
                  <a:lnTo>
                    <a:pt x="527304" y="14782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987837" y="4649723"/>
            <a:ext cx="1467485" cy="219710"/>
            <a:chOff x="987837" y="4649723"/>
            <a:chExt cx="1467485" cy="21971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837" y="4666487"/>
              <a:ext cx="126206" cy="15392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0620" y="4649723"/>
              <a:ext cx="1304543" cy="219456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2555646" y="4722888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73680" y="4747259"/>
            <a:ext cx="668020" cy="207645"/>
          </a:xfrm>
          <a:custGeom>
            <a:avLst/>
            <a:gdLst/>
            <a:ahLst/>
            <a:cxnLst/>
            <a:rect l="l" t="t" r="r" b="b"/>
            <a:pathLst>
              <a:path w="668020" h="207645">
                <a:moveTo>
                  <a:pt x="321564" y="45732"/>
                </a:moveTo>
                <a:lnTo>
                  <a:pt x="99060" y="45732"/>
                </a:lnTo>
                <a:lnTo>
                  <a:pt x="59436" y="185940"/>
                </a:lnTo>
                <a:lnTo>
                  <a:pt x="30480" y="121932"/>
                </a:lnTo>
                <a:lnTo>
                  <a:pt x="3048" y="134124"/>
                </a:lnTo>
                <a:lnTo>
                  <a:pt x="6096" y="140220"/>
                </a:lnTo>
                <a:lnTo>
                  <a:pt x="19812" y="134124"/>
                </a:lnTo>
                <a:lnTo>
                  <a:pt x="53340" y="207276"/>
                </a:lnTo>
                <a:lnTo>
                  <a:pt x="62484" y="207276"/>
                </a:lnTo>
                <a:lnTo>
                  <a:pt x="105156" y="56400"/>
                </a:lnTo>
                <a:lnTo>
                  <a:pt x="321564" y="56400"/>
                </a:lnTo>
                <a:lnTo>
                  <a:pt x="321564" y="45732"/>
                </a:lnTo>
                <a:close/>
              </a:path>
              <a:path w="668020" h="207645">
                <a:moveTo>
                  <a:pt x="667499" y="0"/>
                </a:moveTo>
                <a:lnTo>
                  <a:pt x="0" y="0"/>
                </a:lnTo>
                <a:lnTo>
                  <a:pt x="0" y="15240"/>
                </a:lnTo>
                <a:lnTo>
                  <a:pt x="667499" y="15240"/>
                </a:lnTo>
                <a:lnTo>
                  <a:pt x="66749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91007" y="4712208"/>
            <a:ext cx="91725" cy="109728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593116" y="4445363"/>
            <a:ext cx="212090" cy="38862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100" spc="-28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05784" y="4657344"/>
            <a:ext cx="186055" cy="10795"/>
          </a:xfrm>
          <a:custGeom>
            <a:avLst/>
            <a:gdLst/>
            <a:ahLst/>
            <a:cxnLst/>
            <a:rect l="l" t="t" r="r" b="b"/>
            <a:pathLst>
              <a:path w="186054" h="10795">
                <a:moveTo>
                  <a:pt x="185927" y="10667"/>
                </a:moveTo>
                <a:lnTo>
                  <a:pt x="0" y="10667"/>
                </a:lnTo>
                <a:lnTo>
                  <a:pt x="0" y="0"/>
                </a:lnTo>
                <a:lnTo>
                  <a:pt x="185927" y="0"/>
                </a:lnTo>
                <a:lnTo>
                  <a:pt x="185927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58767" y="4567427"/>
            <a:ext cx="695325" cy="379730"/>
          </a:xfrm>
          <a:custGeom>
            <a:avLst/>
            <a:gdLst/>
            <a:ahLst/>
            <a:cxnLst/>
            <a:rect l="l" t="t" r="r" b="b"/>
            <a:pathLst>
              <a:path w="695325" h="379729">
                <a:moveTo>
                  <a:pt x="612648" y="379476"/>
                </a:moveTo>
                <a:lnTo>
                  <a:pt x="608076" y="370332"/>
                </a:lnTo>
                <a:lnTo>
                  <a:pt x="622958" y="358568"/>
                </a:lnTo>
                <a:lnTo>
                  <a:pt x="635698" y="343662"/>
                </a:lnTo>
                <a:lnTo>
                  <a:pt x="655320" y="303276"/>
                </a:lnTo>
                <a:lnTo>
                  <a:pt x="668274" y="250698"/>
                </a:lnTo>
                <a:lnTo>
                  <a:pt x="672084" y="188976"/>
                </a:lnTo>
                <a:lnTo>
                  <a:pt x="671179" y="156972"/>
                </a:lnTo>
                <a:lnTo>
                  <a:pt x="663082" y="99822"/>
                </a:lnTo>
                <a:lnTo>
                  <a:pt x="646223" y="53292"/>
                </a:lnTo>
                <a:lnTo>
                  <a:pt x="622315" y="20240"/>
                </a:lnTo>
                <a:lnTo>
                  <a:pt x="608076" y="9144"/>
                </a:lnTo>
                <a:lnTo>
                  <a:pt x="612648" y="0"/>
                </a:lnTo>
                <a:lnTo>
                  <a:pt x="645795" y="26479"/>
                </a:lnTo>
                <a:lnTo>
                  <a:pt x="672084" y="70104"/>
                </a:lnTo>
                <a:lnTo>
                  <a:pt x="689229" y="124968"/>
                </a:lnTo>
                <a:lnTo>
                  <a:pt x="694944" y="188976"/>
                </a:lnTo>
                <a:lnTo>
                  <a:pt x="693515" y="222146"/>
                </a:lnTo>
                <a:lnTo>
                  <a:pt x="682085" y="282201"/>
                </a:lnTo>
                <a:lnTo>
                  <a:pt x="659796" y="332541"/>
                </a:lnTo>
                <a:lnTo>
                  <a:pt x="630078" y="367450"/>
                </a:lnTo>
                <a:lnTo>
                  <a:pt x="612648" y="379476"/>
                </a:lnTo>
                <a:close/>
              </a:path>
              <a:path w="695325" h="379729">
                <a:moveTo>
                  <a:pt x="82296" y="379476"/>
                </a:moveTo>
                <a:lnTo>
                  <a:pt x="49148" y="351853"/>
                </a:lnTo>
                <a:lnTo>
                  <a:pt x="22860" y="309372"/>
                </a:lnTo>
                <a:lnTo>
                  <a:pt x="5715" y="253174"/>
                </a:lnTo>
                <a:lnTo>
                  <a:pt x="0" y="188976"/>
                </a:lnTo>
                <a:lnTo>
                  <a:pt x="1428" y="155829"/>
                </a:lnTo>
                <a:lnTo>
                  <a:pt x="12858" y="96393"/>
                </a:lnTo>
                <a:lnTo>
                  <a:pt x="35147" y="46077"/>
                </a:lnTo>
                <a:lnTo>
                  <a:pt x="64865" y="11168"/>
                </a:lnTo>
                <a:lnTo>
                  <a:pt x="82296" y="0"/>
                </a:lnTo>
                <a:lnTo>
                  <a:pt x="86867" y="9144"/>
                </a:lnTo>
                <a:lnTo>
                  <a:pt x="72628" y="20240"/>
                </a:lnTo>
                <a:lnTo>
                  <a:pt x="59817" y="35052"/>
                </a:lnTo>
                <a:lnTo>
                  <a:pt x="39624" y="74676"/>
                </a:lnTo>
                <a:lnTo>
                  <a:pt x="26670" y="127254"/>
                </a:lnTo>
                <a:lnTo>
                  <a:pt x="22860" y="188976"/>
                </a:lnTo>
                <a:lnTo>
                  <a:pt x="23764" y="220980"/>
                </a:lnTo>
                <a:lnTo>
                  <a:pt x="31861" y="278130"/>
                </a:lnTo>
                <a:lnTo>
                  <a:pt x="48506" y="325326"/>
                </a:lnTo>
                <a:lnTo>
                  <a:pt x="71985" y="358568"/>
                </a:lnTo>
                <a:lnTo>
                  <a:pt x="86867" y="370332"/>
                </a:lnTo>
                <a:lnTo>
                  <a:pt x="82296" y="37947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940596" y="4304771"/>
            <a:ext cx="540385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10.2</a:t>
            </a:r>
            <a:endParaRPr sz="1300">
              <a:latin typeface="Cambria Math"/>
              <a:cs typeface="Cambria Math"/>
            </a:endParaRPr>
          </a:p>
          <a:p>
            <a:pPr marR="11430" algn="r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300" spc="5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30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300" spc="55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70744" y="4755877"/>
            <a:ext cx="14605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2375" algn="l"/>
              </a:tabLst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300" spc="125" dirty="0">
                <a:solidFill>
                  <a:srgbClr val="3F3F3F"/>
                </a:solidFill>
                <a:latin typeface="Cambria Math"/>
                <a:cs typeface="Cambria Math"/>
              </a:rPr>
              <a:t>π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9.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9.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53255" y="4747259"/>
            <a:ext cx="506095" cy="15240"/>
          </a:xfrm>
          <a:custGeom>
            <a:avLst/>
            <a:gdLst/>
            <a:ahLst/>
            <a:cxnLst/>
            <a:rect l="l" t="t" r="r" b="b"/>
            <a:pathLst>
              <a:path w="506095" h="15239">
                <a:moveTo>
                  <a:pt x="505967" y="15240"/>
                </a:moveTo>
                <a:lnTo>
                  <a:pt x="0" y="15240"/>
                </a:lnTo>
                <a:lnTo>
                  <a:pt x="0" y="0"/>
                </a:lnTo>
                <a:lnTo>
                  <a:pt x="505967" y="0"/>
                </a:lnTo>
                <a:lnTo>
                  <a:pt x="505967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559342" y="443737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757826" y="4722888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4992685" y="4664964"/>
            <a:ext cx="650875" cy="157480"/>
            <a:chOff x="4992685" y="4664964"/>
            <a:chExt cx="650875" cy="157480"/>
          </a:xfrm>
        </p:grpSpPr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2685" y="4664964"/>
              <a:ext cx="97470" cy="15697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117592" y="4664976"/>
              <a:ext cx="525780" cy="157480"/>
            </a:xfrm>
            <a:custGeom>
              <a:avLst/>
              <a:gdLst/>
              <a:ahLst/>
              <a:cxnLst/>
              <a:rect l="l" t="t" r="r" b="b"/>
              <a:pathLst>
                <a:path w="525779" h="157479">
                  <a:moveTo>
                    <a:pt x="22847" y="129527"/>
                  </a:moveTo>
                  <a:lnTo>
                    <a:pt x="0" y="129527"/>
                  </a:lnTo>
                  <a:lnTo>
                    <a:pt x="0" y="155435"/>
                  </a:lnTo>
                  <a:lnTo>
                    <a:pt x="22847" y="155435"/>
                  </a:lnTo>
                  <a:lnTo>
                    <a:pt x="22847" y="129527"/>
                  </a:lnTo>
                  <a:close/>
                </a:path>
                <a:path w="525779" h="157479">
                  <a:moveTo>
                    <a:pt x="147815" y="76581"/>
                  </a:moveTo>
                  <a:lnTo>
                    <a:pt x="141147" y="29806"/>
                  </a:lnTo>
                  <a:lnTo>
                    <a:pt x="126847" y="9144"/>
                  </a:lnTo>
                  <a:lnTo>
                    <a:pt x="126492" y="8890"/>
                  </a:lnTo>
                  <a:lnTo>
                    <a:pt x="126492" y="81432"/>
                  </a:lnTo>
                  <a:lnTo>
                    <a:pt x="126072" y="97383"/>
                  </a:lnTo>
                  <a:lnTo>
                    <a:pt x="116179" y="138836"/>
                  </a:lnTo>
                  <a:lnTo>
                    <a:pt x="99631" y="147828"/>
                  </a:lnTo>
                  <a:lnTo>
                    <a:pt x="92951" y="146799"/>
                  </a:lnTo>
                  <a:lnTo>
                    <a:pt x="73342" y="108559"/>
                  </a:lnTo>
                  <a:lnTo>
                    <a:pt x="71704" y="68973"/>
                  </a:lnTo>
                  <a:lnTo>
                    <a:pt x="71970" y="61722"/>
                  </a:lnTo>
                  <a:lnTo>
                    <a:pt x="79717" y="21526"/>
                  </a:lnTo>
                  <a:lnTo>
                    <a:pt x="120865" y="28765"/>
                  </a:lnTo>
                  <a:lnTo>
                    <a:pt x="126276" y="68973"/>
                  </a:lnTo>
                  <a:lnTo>
                    <a:pt x="126492" y="81432"/>
                  </a:lnTo>
                  <a:lnTo>
                    <a:pt x="126492" y="8890"/>
                  </a:lnTo>
                  <a:lnTo>
                    <a:pt x="120827" y="4838"/>
                  </a:lnTo>
                  <a:lnTo>
                    <a:pt x="110959" y="1244"/>
                  </a:lnTo>
                  <a:lnTo>
                    <a:pt x="99529" y="0"/>
                  </a:lnTo>
                  <a:lnTo>
                    <a:pt x="92379" y="88"/>
                  </a:lnTo>
                  <a:lnTo>
                    <a:pt x="60960" y="24638"/>
                  </a:lnTo>
                  <a:lnTo>
                    <a:pt x="50520" y="69977"/>
                  </a:lnTo>
                  <a:lnTo>
                    <a:pt x="50342" y="81432"/>
                  </a:lnTo>
                  <a:lnTo>
                    <a:pt x="51015" y="98158"/>
                  </a:lnTo>
                  <a:lnTo>
                    <a:pt x="62001" y="137922"/>
                  </a:lnTo>
                  <a:lnTo>
                    <a:pt x="97815" y="156972"/>
                  </a:lnTo>
                  <a:lnTo>
                    <a:pt x="109359" y="155714"/>
                  </a:lnTo>
                  <a:lnTo>
                    <a:pt x="140665" y="125298"/>
                  </a:lnTo>
                  <a:lnTo>
                    <a:pt x="147027" y="95199"/>
                  </a:lnTo>
                  <a:lnTo>
                    <a:pt x="147815" y="76581"/>
                  </a:lnTo>
                  <a:close/>
                </a:path>
                <a:path w="525779" h="157479">
                  <a:moveTo>
                    <a:pt x="272783" y="106108"/>
                  </a:moveTo>
                  <a:lnTo>
                    <a:pt x="271843" y="101053"/>
                  </a:lnTo>
                  <a:lnTo>
                    <a:pt x="269735" y="96583"/>
                  </a:lnTo>
                  <a:lnTo>
                    <a:pt x="267741" y="92202"/>
                  </a:lnTo>
                  <a:lnTo>
                    <a:pt x="236880" y="73152"/>
                  </a:lnTo>
                  <a:lnTo>
                    <a:pt x="236880" y="72199"/>
                  </a:lnTo>
                  <a:lnTo>
                    <a:pt x="244309" y="68859"/>
                  </a:lnTo>
                  <a:lnTo>
                    <a:pt x="250405" y="65430"/>
                  </a:lnTo>
                  <a:lnTo>
                    <a:pt x="255079" y="61810"/>
                  </a:lnTo>
                  <a:lnTo>
                    <a:pt x="259740" y="58293"/>
                  </a:lnTo>
                  <a:lnTo>
                    <a:pt x="263359" y="54102"/>
                  </a:lnTo>
                  <a:lnTo>
                    <a:pt x="265938" y="49237"/>
                  </a:lnTo>
                  <a:lnTo>
                    <a:pt x="268503" y="44475"/>
                  </a:lnTo>
                  <a:lnTo>
                    <a:pt x="269735" y="38950"/>
                  </a:lnTo>
                  <a:lnTo>
                    <a:pt x="269735" y="25908"/>
                  </a:lnTo>
                  <a:lnTo>
                    <a:pt x="268122" y="20091"/>
                  </a:lnTo>
                  <a:lnTo>
                    <a:pt x="264693" y="15138"/>
                  </a:lnTo>
                  <a:lnTo>
                    <a:pt x="261467" y="10668"/>
                  </a:lnTo>
                  <a:lnTo>
                    <a:pt x="261264" y="10375"/>
                  </a:lnTo>
                  <a:lnTo>
                    <a:pt x="227736" y="0"/>
                  </a:lnTo>
                  <a:lnTo>
                    <a:pt x="220687" y="88"/>
                  </a:lnTo>
                  <a:lnTo>
                    <a:pt x="181356" y="12573"/>
                  </a:lnTo>
                  <a:lnTo>
                    <a:pt x="181356" y="33528"/>
                  </a:lnTo>
                  <a:lnTo>
                    <a:pt x="195072" y="33528"/>
                  </a:lnTo>
                  <a:lnTo>
                    <a:pt x="197154" y="25908"/>
                  </a:lnTo>
                  <a:lnTo>
                    <a:pt x="200494" y="20193"/>
                  </a:lnTo>
                  <a:lnTo>
                    <a:pt x="204876" y="16383"/>
                  </a:lnTo>
                  <a:lnTo>
                    <a:pt x="209359" y="12661"/>
                  </a:lnTo>
                  <a:lnTo>
                    <a:pt x="215163" y="10756"/>
                  </a:lnTo>
                  <a:lnTo>
                    <a:pt x="222211" y="10668"/>
                  </a:lnTo>
                  <a:lnTo>
                    <a:pt x="230784" y="10756"/>
                  </a:lnTo>
                  <a:lnTo>
                    <a:pt x="237261" y="13042"/>
                  </a:lnTo>
                  <a:lnTo>
                    <a:pt x="241731" y="17424"/>
                  </a:lnTo>
                  <a:lnTo>
                    <a:pt x="246214" y="21907"/>
                  </a:lnTo>
                  <a:lnTo>
                    <a:pt x="248412" y="28194"/>
                  </a:lnTo>
                  <a:lnTo>
                    <a:pt x="248412" y="42760"/>
                  </a:lnTo>
                  <a:lnTo>
                    <a:pt x="246697" y="48475"/>
                  </a:lnTo>
                  <a:lnTo>
                    <a:pt x="243268" y="53530"/>
                  </a:lnTo>
                  <a:lnTo>
                    <a:pt x="239839" y="58674"/>
                  </a:lnTo>
                  <a:lnTo>
                    <a:pt x="201168" y="71628"/>
                  </a:lnTo>
                  <a:lnTo>
                    <a:pt x="201168" y="80772"/>
                  </a:lnTo>
                  <a:lnTo>
                    <a:pt x="211543" y="80772"/>
                  </a:lnTo>
                  <a:lnTo>
                    <a:pt x="220738" y="81368"/>
                  </a:lnTo>
                  <a:lnTo>
                    <a:pt x="250825" y="107556"/>
                  </a:lnTo>
                  <a:lnTo>
                    <a:pt x="251460" y="115443"/>
                  </a:lnTo>
                  <a:lnTo>
                    <a:pt x="250990" y="123012"/>
                  </a:lnTo>
                  <a:lnTo>
                    <a:pt x="231546" y="147916"/>
                  </a:lnTo>
                  <a:lnTo>
                    <a:pt x="221640" y="147828"/>
                  </a:lnTo>
                  <a:lnTo>
                    <a:pt x="214210" y="147916"/>
                  </a:lnTo>
                  <a:lnTo>
                    <a:pt x="208394" y="146113"/>
                  </a:lnTo>
                  <a:lnTo>
                    <a:pt x="199644" y="138874"/>
                  </a:lnTo>
                  <a:lnTo>
                    <a:pt x="196215" y="133057"/>
                  </a:lnTo>
                  <a:lnTo>
                    <a:pt x="193535" y="124968"/>
                  </a:lnTo>
                  <a:lnTo>
                    <a:pt x="179819" y="124968"/>
                  </a:lnTo>
                  <a:lnTo>
                    <a:pt x="179819" y="149440"/>
                  </a:lnTo>
                  <a:lnTo>
                    <a:pt x="186118" y="151828"/>
                  </a:lnTo>
                  <a:lnTo>
                    <a:pt x="192963" y="153631"/>
                  </a:lnTo>
                  <a:lnTo>
                    <a:pt x="207822" y="156298"/>
                  </a:lnTo>
                  <a:lnTo>
                    <a:pt x="214782" y="156972"/>
                  </a:lnTo>
                  <a:lnTo>
                    <a:pt x="221170" y="156972"/>
                  </a:lnTo>
                  <a:lnTo>
                    <a:pt x="256374" y="147916"/>
                  </a:lnTo>
                  <a:lnTo>
                    <a:pt x="257556" y="147345"/>
                  </a:lnTo>
                  <a:lnTo>
                    <a:pt x="263258" y="141922"/>
                  </a:lnTo>
                  <a:lnTo>
                    <a:pt x="267017" y="135153"/>
                  </a:lnTo>
                  <a:lnTo>
                    <a:pt x="270878" y="128295"/>
                  </a:lnTo>
                  <a:lnTo>
                    <a:pt x="272783" y="120484"/>
                  </a:lnTo>
                  <a:lnTo>
                    <a:pt x="272783" y="106108"/>
                  </a:lnTo>
                  <a:close/>
                </a:path>
                <a:path w="525779" h="157479">
                  <a:moveTo>
                    <a:pt x="405384" y="104482"/>
                  </a:moveTo>
                  <a:lnTo>
                    <a:pt x="403186" y="96964"/>
                  </a:lnTo>
                  <a:lnTo>
                    <a:pt x="398716" y="90576"/>
                  </a:lnTo>
                  <a:lnTo>
                    <a:pt x="394233" y="84289"/>
                  </a:lnTo>
                  <a:lnTo>
                    <a:pt x="389445" y="80772"/>
                  </a:lnTo>
                  <a:lnTo>
                    <a:pt x="387756" y="79527"/>
                  </a:lnTo>
                  <a:lnTo>
                    <a:pt x="384035" y="78092"/>
                  </a:lnTo>
                  <a:lnTo>
                    <a:pt x="384035" y="108292"/>
                  </a:lnTo>
                  <a:lnTo>
                    <a:pt x="383946" y="122770"/>
                  </a:lnTo>
                  <a:lnTo>
                    <a:pt x="382892" y="128104"/>
                  </a:lnTo>
                  <a:lnTo>
                    <a:pt x="380517" y="132969"/>
                  </a:lnTo>
                  <a:lnTo>
                    <a:pt x="378231" y="137922"/>
                  </a:lnTo>
                  <a:lnTo>
                    <a:pt x="374802" y="141630"/>
                  </a:lnTo>
                  <a:lnTo>
                    <a:pt x="370319" y="144106"/>
                  </a:lnTo>
                  <a:lnTo>
                    <a:pt x="365848" y="146685"/>
                  </a:lnTo>
                  <a:lnTo>
                    <a:pt x="360426" y="147916"/>
                  </a:lnTo>
                  <a:lnTo>
                    <a:pt x="354139" y="147828"/>
                  </a:lnTo>
                  <a:lnTo>
                    <a:pt x="348615" y="147916"/>
                  </a:lnTo>
                  <a:lnTo>
                    <a:pt x="343852" y="147066"/>
                  </a:lnTo>
                  <a:lnTo>
                    <a:pt x="339852" y="145249"/>
                  </a:lnTo>
                  <a:lnTo>
                    <a:pt x="335940" y="143535"/>
                  </a:lnTo>
                  <a:lnTo>
                    <a:pt x="332701" y="141058"/>
                  </a:lnTo>
                  <a:lnTo>
                    <a:pt x="330225" y="137922"/>
                  </a:lnTo>
                  <a:lnTo>
                    <a:pt x="327748" y="134874"/>
                  </a:lnTo>
                  <a:lnTo>
                    <a:pt x="325945" y="131254"/>
                  </a:lnTo>
                  <a:lnTo>
                    <a:pt x="323659" y="122770"/>
                  </a:lnTo>
                  <a:lnTo>
                    <a:pt x="323088" y="118198"/>
                  </a:lnTo>
                  <a:lnTo>
                    <a:pt x="323164" y="108292"/>
                  </a:lnTo>
                  <a:lnTo>
                    <a:pt x="353568" y="80772"/>
                  </a:lnTo>
                  <a:lnTo>
                    <a:pt x="359651" y="80860"/>
                  </a:lnTo>
                  <a:lnTo>
                    <a:pt x="380238" y="96862"/>
                  </a:lnTo>
                  <a:lnTo>
                    <a:pt x="382803" y="102108"/>
                  </a:lnTo>
                  <a:lnTo>
                    <a:pt x="384035" y="108292"/>
                  </a:lnTo>
                  <a:lnTo>
                    <a:pt x="384035" y="78092"/>
                  </a:lnTo>
                  <a:lnTo>
                    <a:pt x="379183" y="76200"/>
                  </a:lnTo>
                  <a:lnTo>
                    <a:pt x="378993" y="74764"/>
                  </a:lnTo>
                  <a:lnTo>
                    <a:pt x="385953" y="71716"/>
                  </a:lnTo>
                  <a:lnTo>
                    <a:pt x="387477" y="71056"/>
                  </a:lnTo>
                  <a:lnTo>
                    <a:pt x="393763" y="66192"/>
                  </a:lnTo>
                  <a:lnTo>
                    <a:pt x="397751" y="60096"/>
                  </a:lnTo>
                  <a:lnTo>
                    <a:pt x="401853" y="54190"/>
                  </a:lnTo>
                  <a:lnTo>
                    <a:pt x="403860" y="47053"/>
                  </a:lnTo>
                  <a:lnTo>
                    <a:pt x="403860" y="30670"/>
                  </a:lnTo>
                  <a:lnTo>
                    <a:pt x="402043" y="23812"/>
                  </a:lnTo>
                  <a:lnTo>
                    <a:pt x="398233" y="17995"/>
                  </a:lnTo>
                  <a:lnTo>
                    <a:pt x="394525" y="12280"/>
                  </a:lnTo>
                  <a:lnTo>
                    <a:pt x="390639" y="9144"/>
                  </a:lnTo>
                  <a:lnTo>
                    <a:pt x="389001" y="7810"/>
                  </a:lnTo>
                  <a:lnTo>
                    <a:pt x="382524" y="5067"/>
                  </a:lnTo>
                  <a:lnTo>
                    <a:pt x="382524" y="33807"/>
                  </a:lnTo>
                  <a:lnTo>
                    <a:pt x="382498" y="47053"/>
                  </a:lnTo>
                  <a:lnTo>
                    <a:pt x="381469" y="52476"/>
                  </a:lnTo>
                  <a:lnTo>
                    <a:pt x="379374" y="57150"/>
                  </a:lnTo>
                  <a:lnTo>
                    <a:pt x="377278" y="61912"/>
                  </a:lnTo>
                  <a:lnTo>
                    <a:pt x="374142" y="65532"/>
                  </a:lnTo>
                  <a:lnTo>
                    <a:pt x="369849" y="68008"/>
                  </a:lnTo>
                  <a:lnTo>
                    <a:pt x="365658" y="70485"/>
                  </a:lnTo>
                  <a:lnTo>
                    <a:pt x="360426" y="71716"/>
                  </a:lnTo>
                  <a:lnTo>
                    <a:pt x="354139" y="71628"/>
                  </a:lnTo>
                  <a:lnTo>
                    <a:pt x="348703" y="71716"/>
                  </a:lnTo>
                  <a:lnTo>
                    <a:pt x="324612" y="43802"/>
                  </a:lnTo>
                  <a:lnTo>
                    <a:pt x="324612" y="29718"/>
                  </a:lnTo>
                  <a:lnTo>
                    <a:pt x="353847" y="9144"/>
                  </a:lnTo>
                  <a:lnTo>
                    <a:pt x="359473" y="9232"/>
                  </a:lnTo>
                  <a:lnTo>
                    <a:pt x="382524" y="33807"/>
                  </a:lnTo>
                  <a:lnTo>
                    <a:pt x="382524" y="5067"/>
                  </a:lnTo>
                  <a:lnTo>
                    <a:pt x="354139" y="0"/>
                  </a:lnTo>
                  <a:lnTo>
                    <a:pt x="347129" y="381"/>
                  </a:lnTo>
                  <a:lnTo>
                    <a:pt x="309651" y="19710"/>
                  </a:lnTo>
                  <a:lnTo>
                    <a:pt x="303276" y="32766"/>
                  </a:lnTo>
                  <a:lnTo>
                    <a:pt x="303276" y="40386"/>
                  </a:lnTo>
                  <a:lnTo>
                    <a:pt x="304787" y="52285"/>
                  </a:lnTo>
                  <a:lnTo>
                    <a:pt x="309321" y="62293"/>
                  </a:lnTo>
                  <a:lnTo>
                    <a:pt x="316852" y="70358"/>
                  </a:lnTo>
                  <a:lnTo>
                    <a:pt x="327367" y="76479"/>
                  </a:lnTo>
                  <a:lnTo>
                    <a:pt x="327660" y="77914"/>
                  </a:lnTo>
                  <a:lnTo>
                    <a:pt x="301828" y="108292"/>
                  </a:lnTo>
                  <a:lnTo>
                    <a:pt x="301752" y="123825"/>
                  </a:lnTo>
                  <a:lnTo>
                    <a:pt x="303847" y="131343"/>
                  </a:lnTo>
                  <a:lnTo>
                    <a:pt x="308038" y="137629"/>
                  </a:lnTo>
                  <a:lnTo>
                    <a:pt x="312229" y="144018"/>
                  </a:lnTo>
                  <a:lnTo>
                    <a:pt x="352323" y="156972"/>
                  </a:lnTo>
                  <a:lnTo>
                    <a:pt x="360146" y="156641"/>
                  </a:lnTo>
                  <a:lnTo>
                    <a:pt x="388848" y="147916"/>
                  </a:lnTo>
                  <a:lnTo>
                    <a:pt x="394804" y="142963"/>
                  </a:lnTo>
                  <a:lnTo>
                    <a:pt x="398995" y="136296"/>
                  </a:lnTo>
                  <a:lnTo>
                    <a:pt x="403288" y="129730"/>
                  </a:lnTo>
                  <a:lnTo>
                    <a:pt x="405295" y="122301"/>
                  </a:lnTo>
                  <a:lnTo>
                    <a:pt x="405384" y="104482"/>
                  </a:lnTo>
                  <a:close/>
                </a:path>
                <a:path w="525779" h="157479">
                  <a:moveTo>
                    <a:pt x="525767" y="147828"/>
                  </a:moveTo>
                  <a:lnTo>
                    <a:pt x="519874" y="147828"/>
                  </a:lnTo>
                  <a:lnTo>
                    <a:pt x="515200" y="147535"/>
                  </a:lnTo>
                  <a:lnTo>
                    <a:pt x="511581" y="147066"/>
                  </a:lnTo>
                  <a:lnTo>
                    <a:pt x="507961" y="146685"/>
                  </a:lnTo>
                  <a:lnTo>
                    <a:pt x="505015" y="146113"/>
                  </a:lnTo>
                  <a:lnTo>
                    <a:pt x="502627" y="145249"/>
                  </a:lnTo>
                  <a:lnTo>
                    <a:pt x="500253" y="144487"/>
                  </a:lnTo>
                  <a:lnTo>
                    <a:pt x="493788" y="25806"/>
                  </a:lnTo>
                  <a:lnTo>
                    <a:pt x="493814" y="21031"/>
                  </a:lnTo>
                  <a:lnTo>
                    <a:pt x="493966" y="13004"/>
                  </a:lnTo>
                  <a:lnTo>
                    <a:pt x="494169" y="5994"/>
                  </a:lnTo>
                  <a:lnTo>
                    <a:pt x="494436" y="0"/>
                  </a:lnTo>
                  <a:lnTo>
                    <a:pt x="488340" y="0"/>
                  </a:lnTo>
                  <a:lnTo>
                    <a:pt x="435851" y="31051"/>
                  </a:lnTo>
                  <a:lnTo>
                    <a:pt x="440817" y="39624"/>
                  </a:lnTo>
                  <a:lnTo>
                    <a:pt x="447484" y="35433"/>
                  </a:lnTo>
                  <a:lnTo>
                    <a:pt x="453009" y="32092"/>
                  </a:lnTo>
                  <a:lnTo>
                    <a:pt x="457390" y="29616"/>
                  </a:lnTo>
                  <a:lnTo>
                    <a:pt x="461860" y="27139"/>
                  </a:lnTo>
                  <a:lnTo>
                    <a:pt x="465289" y="25908"/>
                  </a:lnTo>
                  <a:lnTo>
                    <a:pt x="467677" y="25806"/>
                  </a:lnTo>
                  <a:lnTo>
                    <a:pt x="469760" y="25908"/>
                  </a:lnTo>
                  <a:lnTo>
                    <a:pt x="471297" y="26670"/>
                  </a:lnTo>
                  <a:lnTo>
                    <a:pt x="473481" y="29425"/>
                  </a:lnTo>
                  <a:lnTo>
                    <a:pt x="473837" y="31051"/>
                  </a:lnTo>
                  <a:lnTo>
                    <a:pt x="473710" y="134391"/>
                  </a:lnTo>
                  <a:lnTo>
                    <a:pt x="473583" y="135826"/>
                  </a:lnTo>
                  <a:lnTo>
                    <a:pt x="472630" y="138112"/>
                  </a:lnTo>
                  <a:lnTo>
                    <a:pt x="471766" y="140487"/>
                  </a:lnTo>
                  <a:lnTo>
                    <a:pt x="470331" y="142303"/>
                  </a:lnTo>
                  <a:lnTo>
                    <a:pt x="468439" y="143535"/>
                  </a:lnTo>
                  <a:lnTo>
                    <a:pt x="466534" y="144868"/>
                  </a:lnTo>
                  <a:lnTo>
                    <a:pt x="463765" y="145821"/>
                  </a:lnTo>
                  <a:lnTo>
                    <a:pt x="460146" y="146392"/>
                  </a:lnTo>
                  <a:lnTo>
                    <a:pt x="456526" y="147066"/>
                  </a:lnTo>
                  <a:lnTo>
                    <a:pt x="450430" y="147535"/>
                  </a:lnTo>
                  <a:lnTo>
                    <a:pt x="441960" y="147828"/>
                  </a:lnTo>
                  <a:lnTo>
                    <a:pt x="441960" y="155448"/>
                  </a:lnTo>
                  <a:lnTo>
                    <a:pt x="525767" y="155448"/>
                  </a:lnTo>
                  <a:lnTo>
                    <a:pt x="525767" y="14782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1135380" y="5030723"/>
            <a:ext cx="1905000" cy="195580"/>
          </a:xfrm>
          <a:custGeom>
            <a:avLst/>
            <a:gdLst/>
            <a:ahLst/>
            <a:cxnLst/>
            <a:rect l="l" t="t" r="r" b="b"/>
            <a:pathLst>
              <a:path w="1905000" h="195579">
                <a:moveTo>
                  <a:pt x="431292" y="192024"/>
                </a:moveTo>
                <a:lnTo>
                  <a:pt x="416052" y="192024"/>
                </a:lnTo>
                <a:lnTo>
                  <a:pt x="416052" y="1524"/>
                </a:lnTo>
                <a:lnTo>
                  <a:pt x="431292" y="1524"/>
                </a:lnTo>
                <a:lnTo>
                  <a:pt x="431292" y="192024"/>
                </a:lnTo>
                <a:close/>
              </a:path>
              <a:path w="1905000" h="195579">
                <a:moveTo>
                  <a:pt x="1842516" y="195072"/>
                </a:moveTo>
                <a:lnTo>
                  <a:pt x="1839468" y="187452"/>
                </a:lnTo>
                <a:lnTo>
                  <a:pt x="1850945" y="182022"/>
                </a:lnTo>
                <a:lnTo>
                  <a:pt x="1860423" y="174879"/>
                </a:lnTo>
                <a:lnTo>
                  <a:pt x="1883473" y="129159"/>
                </a:lnTo>
                <a:lnTo>
                  <a:pt x="1886711" y="96012"/>
                </a:lnTo>
                <a:lnTo>
                  <a:pt x="1885878" y="79462"/>
                </a:lnTo>
                <a:lnTo>
                  <a:pt x="1874520" y="38100"/>
                </a:lnTo>
                <a:lnTo>
                  <a:pt x="1839468" y="7620"/>
                </a:lnTo>
                <a:lnTo>
                  <a:pt x="1842516" y="0"/>
                </a:lnTo>
                <a:lnTo>
                  <a:pt x="1879377" y="21859"/>
                </a:lnTo>
                <a:lnTo>
                  <a:pt x="1900618" y="63246"/>
                </a:lnTo>
                <a:lnTo>
                  <a:pt x="1905000" y="97536"/>
                </a:lnTo>
                <a:lnTo>
                  <a:pt x="1903880" y="115252"/>
                </a:lnTo>
                <a:lnTo>
                  <a:pt x="1888236" y="161543"/>
                </a:lnTo>
                <a:lnTo>
                  <a:pt x="1856517" y="189618"/>
                </a:lnTo>
                <a:lnTo>
                  <a:pt x="1842516" y="195072"/>
                </a:lnTo>
                <a:close/>
              </a:path>
              <a:path w="1905000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85388" y="5030723"/>
            <a:ext cx="460375" cy="195580"/>
          </a:xfrm>
          <a:custGeom>
            <a:avLst/>
            <a:gdLst/>
            <a:ahLst/>
            <a:cxnLst/>
            <a:rect l="l" t="t" r="r" b="b"/>
            <a:pathLst>
              <a:path w="460375" h="195579">
                <a:moveTo>
                  <a:pt x="397763" y="195072"/>
                </a:moveTo>
                <a:lnTo>
                  <a:pt x="394715" y="187452"/>
                </a:lnTo>
                <a:lnTo>
                  <a:pt x="406193" y="182022"/>
                </a:lnTo>
                <a:lnTo>
                  <a:pt x="415670" y="174879"/>
                </a:lnTo>
                <a:lnTo>
                  <a:pt x="438721" y="129159"/>
                </a:lnTo>
                <a:lnTo>
                  <a:pt x="441959" y="96012"/>
                </a:lnTo>
                <a:lnTo>
                  <a:pt x="441126" y="79462"/>
                </a:lnTo>
                <a:lnTo>
                  <a:pt x="429767" y="38100"/>
                </a:lnTo>
                <a:lnTo>
                  <a:pt x="394715" y="7620"/>
                </a:lnTo>
                <a:lnTo>
                  <a:pt x="397763" y="0"/>
                </a:lnTo>
                <a:lnTo>
                  <a:pt x="434625" y="21859"/>
                </a:lnTo>
                <a:lnTo>
                  <a:pt x="455866" y="63246"/>
                </a:lnTo>
                <a:lnTo>
                  <a:pt x="460247" y="97536"/>
                </a:lnTo>
                <a:lnTo>
                  <a:pt x="459128" y="115252"/>
                </a:lnTo>
                <a:lnTo>
                  <a:pt x="443483" y="161543"/>
                </a:lnTo>
                <a:lnTo>
                  <a:pt x="411765" y="189618"/>
                </a:lnTo>
                <a:lnTo>
                  <a:pt x="397763" y="195072"/>
                </a:lnTo>
                <a:close/>
              </a:path>
              <a:path w="460375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16323" y="5030723"/>
            <a:ext cx="1161415" cy="195580"/>
          </a:xfrm>
          <a:custGeom>
            <a:avLst/>
            <a:gdLst/>
            <a:ahLst/>
            <a:cxnLst/>
            <a:rect l="l" t="t" r="r" b="b"/>
            <a:pathLst>
              <a:path w="1161414" h="195579">
                <a:moveTo>
                  <a:pt x="743712" y="192024"/>
                </a:moveTo>
                <a:lnTo>
                  <a:pt x="728472" y="192024"/>
                </a:lnTo>
                <a:lnTo>
                  <a:pt x="728472" y="1524"/>
                </a:lnTo>
                <a:lnTo>
                  <a:pt x="743712" y="1524"/>
                </a:lnTo>
                <a:lnTo>
                  <a:pt x="743712" y="192024"/>
                </a:lnTo>
                <a:close/>
              </a:path>
              <a:path w="1161414" h="195579">
                <a:moveTo>
                  <a:pt x="1098804" y="195072"/>
                </a:moveTo>
                <a:lnTo>
                  <a:pt x="1095756" y="187452"/>
                </a:lnTo>
                <a:lnTo>
                  <a:pt x="1107233" y="182022"/>
                </a:lnTo>
                <a:lnTo>
                  <a:pt x="1116711" y="174879"/>
                </a:lnTo>
                <a:lnTo>
                  <a:pt x="1139761" y="129159"/>
                </a:lnTo>
                <a:lnTo>
                  <a:pt x="1143000" y="96012"/>
                </a:lnTo>
                <a:lnTo>
                  <a:pt x="1142166" y="79462"/>
                </a:lnTo>
                <a:lnTo>
                  <a:pt x="1130808" y="38100"/>
                </a:lnTo>
                <a:lnTo>
                  <a:pt x="1095756" y="7620"/>
                </a:lnTo>
                <a:lnTo>
                  <a:pt x="1098804" y="0"/>
                </a:lnTo>
                <a:lnTo>
                  <a:pt x="1135665" y="21859"/>
                </a:lnTo>
                <a:lnTo>
                  <a:pt x="1156906" y="63246"/>
                </a:lnTo>
                <a:lnTo>
                  <a:pt x="1161288" y="97536"/>
                </a:lnTo>
                <a:lnTo>
                  <a:pt x="1160168" y="115252"/>
                </a:lnTo>
                <a:lnTo>
                  <a:pt x="1144524" y="161543"/>
                </a:lnTo>
                <a:lnTo>
                  <a:pt x="1112805" y="189618"/>
                </a:lnTo>
                <a:lnTo>
                  <a:pt x="1098804" y="195072"/>
                </a:lnTo>
                <a:close/>
              </a:path>
              <a:path w="1161414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49823" y="5030723"/>
            <a:ext cx="1190625" cy="195580"/>
          </a:xfrm>
          <a:custGeom>
            <a:avLst/>
            <a:gdLst/>
            <a:ahLst/>
            <a:cxnLst/>
            <a:rect l="l" t="t" r="r" b="b"/>
            <a:pathLst>
              <a:path w="1190625" h="195579">
                <a:moveTo>
                  <a:pt x="772667" y="192024"/>
                </a:moveTo>
                <a:lnTo>
                  <a:pt x="757427" y="192024"/>
                </a:lnTo>
                <a:lnTo>
                  <a:pt x="757427" y="1524"/>
                </a:lnTo>
                <a:lnTo>
                  <a:pt x="772667" y="1524"/>
                </a:lnTo>
                <a:lnTo>
                  <a:pt x="772667" y="192024"/>
                </a:lnTo>
                <a:close/>
              </a:path>
              <a:path w="1190625" h="195579">
                <a:moveTo>
                  <a:pt x="1127760" y="195072"/>
                </a:moveTo>
                <a:lnTo>
                  <a:pt x="1124712" y="187452"/>
                </a:lnTo>
                <a:lnTo>
                  <a:pt x="1136189" y="182022"/>
                </a:lnTo>
                <a:lnTo>
                  <a:pt x="1145667" y="174879"/>
                </a:lnTo>
                <a:lnTo>
                  <a:pt x="1168717" y="129159"/>
                </a:lnTo>
                <a:lnTo>
                  <a:pt x="1171956" y="96012"/>
                </a:lnTo>
                <a:lnTo>
                  <a:pt x="1171122" y="79462"/>
                </a:lnTo>
                <a:lnTo>
                  <a:pt x="1159764" y="38100"/>
                </a:lnTo>
                <a:lnTo>
                  <a:pt x="1124712" y="7620"/>
                </a:lnTo>
                <a:lnTo>
                  <a:pt x="1127760" y="0"/>
                </a:lnTo>
                <a:lnTo>
                  <a:pt x="1164621" y="21859"/>
                </a:lnTo>
                <a:lnTo>
                  <a:pt x="1185862" y="63246"/>
                </a:lnTo>
                <a:lnTo>
                  <a:pt x="1190243" y="97536"/>
                </a:lnTo>
                <a:lnTo>
                  <a:pt x="1189124" y="115252"/>
                </a:lnTo>
                <a:lnTo>
                  <a:pt x="1173480" y="161543"/>
                </a:lnTo>
                <a:lnTo>
                  <a:pt x="1141761" y="189618"/>
                </a:lnTo>
                <a:lnTo>
                  <a:pt x="1127760" y="195072"/>
                </a:lnTo>
                <a:close/>
              </a:path>
              <a:path w="1190625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68724" y="4963123"/>
            <a:ext cx="59175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46300" algn="l"/>
                <a:tab pos="574738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𝑃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650" spc="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	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650" spc="1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650" spc="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1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18426" y="4852173"/>
            <a:ext cx="202565" cy="48323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931152" y="5120639"/>
            <a:ext cx="178435" cy="13970"/>
          </a:xfrm>
          <a:custGeom>
            <a:avLst/>
            <a:gdLst/>
            <a:ahLst/>
            <a:cxnLst/>
            <a:rect l="l" t="t" r="r" b="b"/>
            <a:pathLst>
              <a:path w="178434" h="13970">
                <a:moveTo>
                  <a:pt x="178308" y="13716"/>
                </a:moveTo>
                <a:lnTo>
                  <a:pt x="0" y="13716"/>
                </a:lnTo>
                <a:lnTo>
                  <a:pt x="0" y="0"/>
                </a:lnTo>
                <a:lnTo>
                  <a:pt x="178308" y="0"/>
                </a:lnTo>
                <a:lnTo>
                  <a:pt x="17830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142536" y="4963123"/>
            <a:ext cx="26130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0.034 ×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0.0221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0.00048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135379" y="5375147"/>
            <a:ext cx="1818639" cy="195580"/>
          </a:xfrm>
          <a:custGeom>
            <a:avLst/>
            <a:gdLst/>
            <a:ahLst/>
            <a:cxnLst/>
            <a:rect l="l" t="t" r="r" b="b"/>
            <a:pathLst>
              <a:path w="1818639" h="195579">
                <a:moveTo>
                  <a:pt x="344424" y="192024"/>
                </a:moveTo>
                <a:lnTo>
                  <a:pt x="329184" y="192024"/>
                </a:lnTo>
                <a:lnTo>
                  <a:pt x="329184" y="1524"/>
                </a:lnTo>
                <a:lnTo>
                  <a:pt x="344424" y="1524"/>
                </a:lnTo>
                <a:lnTo>
                  <a:pt x="344424" y="192024"/>
                </a:lnTo>
                <a:close/>
              </a:path>
              <a:path w="1818639" h="195579">
                <a:moveTo>
                  <a:pt x="1755648" y="195072"/>
                </a:moveTo>
                <a:lnTo>
                  <a:pt x="1752600" y="187452"/>
                </a:lnTo>
                <a:lnTo>
                  <a:pt x="1764077" y="182022"/>
                </a:lnTo>
                <a:lnTo>
                  <a:pt x="1773555" y="174879"/>
                </a:lnTo>
                <a:lnTo>
                  <a:pt x="1796605" y="129159"/>
                </a:lnTo>
                <a:lnTo>
                  <a:pt x="1799844" y="96012"/>
                </a:lnTo>
                <a:lnTo>
                  <a:pt x="1799010" y="79462"/>
                </a:lnTo>
                <a:lnTo>
                  <a:pt x="1787652" y="38100"/>
                </a:lnTo>
                <a:lnTo>
                  <a:pt x="1752600" y="7620"/>
                </a:lnTo>
                <a:lnTo>
                  <a:pt x="1755648" y="0"/>
                </a:lnTo>
                <a:lnTo>
                  <a:pt x="1792509" y="21859"/>
                </a:lnTo>
                <a:lnTo>
                  <a:pt x="1813750" y="63246"/>
                </a:lnTo>
                <a:lnTo>
                  <a:pt x="1818132" y="97536"/>
                </a:lnTo>
                <a:lnTo>
                  <a:pt x="1817012" y="115252"/>
                </a:lnTo>
                <a:lnTo>
                  <a:pt x="1801368" y="161543"/>
                </a:lnTo>
                <a:lnTo>
                  <a:pt x="1769649" y="189618"/>
                </a:lnTo>
                <a:lnTo>
                  <a:pt x="1755648" y="195072"/>
                </a:lnTo>
                <a:close/>
              </a:path>
              <a:path w="1818639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98520" y="5375147"/>
            <a:ext cx="375285" cy="195580"/>
          </a:xfrm>
          <a:custGeom>
            <a:avLst/>
            <a:gdLst/>
            <a:ahLst/>
            <a:cxnLst/>
            <a:rect l="l" t="t" r="r" b="b"/>
            <a:pathLst>
              <a:path w="375285" h="195579">
                <a:moveTo>
                  <a:pt x="312419" y="195072"/>
                </a:moveTo>
                <a:lnTo>
                  <a:pt x="309371" y="187452"/>
                </a:lnTo>
                <a:lnTo>
                  <a:pt x="320849" y="182022"/>
                </a:lnTo>
                <a:lnTo>
                  <a:pt x="330327" y="174879"/>
                </a:lnTo>
                <a:lnTo>
                  <a:pt x="353377" y="129159"/>
                </a:lnTo>
                <a:lnTo>
                  <a:pt x="356616" y="96012"/>
                </a:lnTo>
                <a:lnTo>
                  <a:pt x="355782" y="79462"/>
                </a:lnTo>
                <a:lnTo>
                  <a:pt x="344424" y="38100"/>
                </a:lnTo>
                <a:lnTo>
                  <a:pt x="309371" y="7620"/>
                </a:lnTo>
                <a:lnTo>
                  <a:pt x="312419" y="0"/>
                </a:lnTo>
                <a:lnTo>
                  <a:pt x="349281" y="21859"/>
                </a:lnTo>
                <a:lnTo>
                  <a:pt x="370522" y="63246"/>
                </a:lnTo>
                <a:lnTo>
                  <a:pt x="374904" y="97536"/>
                </a:lnTo>
                <a:lnTo>
                  <a:pt x="373784" y="115252"/>
                </a:lnTo>
                <a:lnTo>
                  <a:pt x="358140" y="161543"/>
                </a:lnTo>
                <a:lnTo>
                  <a:pt x="326421" y="189618"/>
                </a:lnTo>
                <a:lnTo>
                  <a:pt x="312419" y="195072"/>
                </a:lnTo>
                <a:close/>
              </a:path>
              <a:path w="375285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44111" y="5375147"/>
            <a:ext cx="1076325" cy="195580"/>
          </a:xfrm>
          <a:custGeom>
            <a:avLst/>
            <a:gdLst/>
            <a:ahLst/>
            <a:cxnLst/>
            <a:rect l="l" t="t" r="r" b="b"/>
            <a:pathLst>
              <a:path w="1076325" h="195579">
                <a:moveTo>
                  <a:pt x="743712" y="192024"/>
                </a:moveTo>
                <a:lnTo>
                  <a:pt x="728472" y="192024"/>
                </a:lnTo>
                <a:lnTo>
                  <a:pt x="728472" y="1524"/>
                </a:lnTo>
                <a:lnTo>
                  <a:pt x="743712" y="1524"/>
                </a:lnTo>
                <a:lnTo>
                  <a:pt x="743712" y="192024"/>
                </a:lnTo>
                <a:close/>
              </a:path>
              <a:path w="1076325" h="195579">
                <a:moveTo>
                  <a:pt x="1013460" y="195072"/>
                </a:moveTo>
                <a:lnTo>
                  <a:pt x="1010412" y="187452"/>
                </a:lnTo>
                <a:lnTo>
                  <a:pt x="1021889" y="182022"/>
                </a:lnTo>
                <a:lnTo>
                  <a:pt x="1031367" y="174879"/>
                </a:lnTo>
                <a:lnTo>
                  <a:pt x="1054417" y="129159"/>
                </a:lnTo>
                <a:lnTo>
                  <a:pt x="1057656" y="96012"/>
                </a:lnTo>
                <a:lnTo>
                  <a:pt x="1056822" y="79462"/>
                </a:lnTo>
                <a:lnTo>
                  <a:pt x="1045464" y="38100"/>
                </a:lnTo>
                <a:lnTo>
                  <a:pt x="1010412" y="7620"/>
                </a:lnTo>
                <a:lnTo>
                  <a:pt x="1013460" y="0"/>
                </a:lnTo>
                <a:lnTo>
                  <a:pt x="1050321" y="21859"/>
                </a:lnTo>
                <a:lnTo>
                  <a:pt x="1071562" y="63246"/>
                </a:lnTo>
                <a:lnTo>
                  <a:pt x="1075944" y="97536"/>
                </a:lnTo>
                <a:lnTo>
                  <a:pt x="1074824" y="115252"/>
                </a:lnTo>
                <a:lnTo>
                  <a:pt x="1059180" y="161543"/>
                </a:lnTo>
                <a:lnTo>
                  <a:pt x="1027461" y="189618"/>
                </a:lnTo>
                <a:lnTo>
                  <a:pt x="1013460" y="195072"/>
                </a:lnTo>
                <a:close/>
              </a:path>
              <a:path w="1076325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90744" y="5375147"/>
            <a:ext cx="1104900" cy="195580"/>
          </a:xfrm>
          <a:custGeom>
            <a:avLst/>
            <a:gdLst/>
            <a:ahLst/>
            <a:cxnLst/>
            <a:rect l="l" t="t" r="r" b="b"/>
            <a:pathLst>
              <a:path w="1104900" h="195579">
                <a:moveTo>
                  <a:pt x="774192" y="192024"/>
                </a:moveTo>
                <a:lnTo>
                  <a:pt x="758952" y="192024"/>
                </a:lnTo>
                <a:lnTo>
                  <a:pt x="758952" y="1524"/>
                </a:lnTo>
                <a:lnTo>
                  <a:pt x="774192" y="1524"/>
                </a:lnTo>
                <a:lnTo>
                  <a:pt x="774192" y="192024"/>
                </a:lnTo>
                <a:close/>
              </a:path>
              <a:path w="1104900" h="195579">
                <a:moveTo>
                  <a:pt x="1042416" y="195072"/>
                </a:moveTo>
                <a:lnTo>
                  <a:pt x="1039368" y="187452"/>
                </a:lnTo>
                <a:lnTo>
                  <a:pt x="1050845" y="182022"/>
                </a:lnTo>
                <a:lnTo>
                  <a:pt x="1060323" y="174879"/>
                </a:lnTo>
                <a:lnTo>
                  <a:pt x="1083373" y="129159"/>
                </a:lnTo>
                <a:lnTo>
                  <a:pt x="1086612" y="96012"/>
                </a:lnTo>
                <a:lnTo>
                  <a:pt x="1085778" y="79462"/>
                </a:lnTo>
                <a:lnTo>
                  <a:pt x="1074420" y="38100"/>
                </a:lnTo>
                <a:lnTo>
                  <a:pt x="1039368" y="7620"/>
                </a:lnTo>
                <a:lnTo>
                  <a:pt x="1042416" y="0"/>
                </a:lnTo>
                <a:lnTo>
                  <a:pt x="1079277" y="21859"/>
                </a:lnTo>
                <a:lnTo>
                  <a:pt x="1100518" y="63246"/>
                </a:lnTo>
                <a:lnTo>
                  <a:pt x="1104900" y="97536"/>
                </a:lnTo>
                <a:lnTo>
                  <a:pt x="1103780" y="115252"/>
                </a:lnTo>
                <a:lnTo>
                  <a:pt x="1088136" y="161543"/>
                </a:lnTo>
                <a:lnTo>
                  <a:pt x="1056417" y="189618"/>
                </a:lnTo>
                <a:lnTo>
                  <a:pt x="1042416" y="195072"/>
                </a:lnTo>
                <a:close/>
              </a:path>
              <a:path w="1104900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618172" y="5240495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586728" y="5465064"/>
            <a:ext cx="178435" cy="13970"/>
          </a:xfrm>
          <a:custGeom>
            <a:avLst/>
            <a:gdLst/>
            <a:ahLst/>
            <a:cxnLst/>
            <a:rect l="l" t="t" r="r" b="b"/>
            <a:pathLst>
              <a:path w="178434" h="13970">
                <a:moveTo>
                  <a:pt x="178307" y="13716"/>
                </a:moveTo>
                <a:lnTo>
                  <a:pt x="0" y="13716"/>
                </a:lnTo>
                <a:lnTo>
                  <a:pt x="0" y="0"/>
                </a:lnTo>
                <a:lnTo>
                  <a:pt x="178307" y="0"/>
                </a:lnTo>
                <a:lnTo>
                  <a:pt x="17830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968724" y="5307551"/>
            <a:ext cx="85604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61210" algn="l"/>
                <a:tab pos="5402580" algn="l"/>
                <a:tab pos="584200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3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𝑛𝑜</a:t>
            </a:r>
            <a:r>
              <a:rPr sz="1650" spc="1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6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66,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6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90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3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𝑛𝑜</a:t>
            </a:r>
            <a:r>
              <a:rPr sz="1650" spc="3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3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66</a:t>
            </a:r>
            <a:r>
              <a:rPr sz="1650" spc="1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𝑛𝑜</a:t>
            </a:r>
            <a:r>
              <a:rPr sz="1650" spc="3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3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6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90</a:t>
            </a:r>
            <a:r>
              <a:rPr sz="1650" spc="1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𝑛𝑜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×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0.0279 ×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0.0381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0.00037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68804" y="5469068"/>
            <a:ext cx="5920105" cy="433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16839" algn="r">
              <a:lnSpc>
                <a:spcPts val="1235"/>
              </a:lnSpc>
              <a:spcBef>
                <a:spcPts val="110"/>
              </a:spcBef>
            </a:pP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14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temperature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humidity,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play golf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291750"/>
            <a:ext cx="6945630" cy="1143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Naïve</a:t>
            </a:r>
            <a:r>
              <a:rPr spc="-85" dirty="0"/>
              <a:t> </a:t>
            </a:r>
            <a:r>
              <a:rPr spc="-80" dirty="0"/>
              <a:t>Bayes</a:t>
            </a:r>
            <a:r>
              <a:rPr spc="-135" dirty="0"/>
              <a:t> </a:t>
            </a:r>
            <a:r>
              <a:rPr spc="-55" dirty="0"/>
              <a:t>Classifier-</a:t>
            </a:r>
            <a:r>
              <a:rPr spc="-90" dirty="0"/>
              <a:t> </a:t>
            </a:r>
            <a:r>
              <a:rPr spc="-65" dirty="0"/>
              <a:t>Introduction </a:t>
            </a:r>
            <a:r>
              <a:rPr spc="-880" dirty="0"/>
              <a:t> </a:t>
            </a:r>
            <a:r>
              <a:rPr spc="-65" dirty="0"/>
              <a:t>(Contd….)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482" y="2732532"/>
            <a:ext cx="124587" cy="156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7108" y="2597864"/>
            <a:ext cx="710692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4780" indent="-107314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45415" algn="l"/>
                <a:tab pos="463423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Since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P(X)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constant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800" spc="4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different</a:t>
            </a:r>
            <a:r>
              <a:rPr sz="18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values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	</a:t>
            </a:r>
            <a:r>
              <a:rPr sz="1950" spc="157" baseline="-1495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05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Hence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it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ignored.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08" y="3021591"/>
            <a:ext cx="114998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2085" indent="-16002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32689" y="3093719"/>
            <a:ext cx="737870" cy="219710"/>
            <a:chOff x="3232689" y="3093719"/>
            <a:chExt cx="737870" cy="2197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2689" y="3110483"/>
              <a:ext cx="126206" cy="153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95471" y="3093719"/>
              <a:ext cx="574675" cy="213360"/>
            </a:xfrm>
            <a:custGeom>
              <a:avLst/>
              <a:gdLst/>
              <a:ahLst/>
              <a:cxnLst/>
              <a:rect l="l" t="t" r="r" b="b"/>
              <a:pathLst>
                <a:path w="574675" h="213360">
                  <a:moveTo>
                    <a:pt x="315468" y="210312"/>
                  </a:moveTo>
                  <a:lnTo>
                    <a:pt x="298704" y="210312"/>
                  </a:lnTo>
                  <a:lnTo>
                    <a:pt x="298704" y="1524"/>
                  </a:lnTo>
                  <a:lnTo>
                    <a:pt x="315468" y="1524"/>
                  </a:lnTo>
                  <a:lnTo>
                    <a:pt x="315468" y="210312"/>
                  </a:lnTo>
                  <a:close/>
                </a:path>
                <a:path w="574675" h="213360">
                  <a:moveTo>
                    <a:pt x="505968" y="213360"/>
                  </a:moveTo>
                  <a:lnTo>
                    <a:pt x="502920" y="204216"/>
                  </a:lnTo>
                  <a:lnTo>
                    <a:pt x="515540" y="198762"/>
                  </a:lnTo>
                  <a:lnTo>
                    <a:pt x="526161" y="191452"/>
                  </a:lnTo>
                  <a:lnTo>
                    <a:pt x="547663" y="156376"/>
                  </a:lnTo>
                  <a:lnTo>
                    <a:pt x="554736" y="105156"/>
                  </a:lnTo>
                  <a:lnTo>
                    <a:pt x="553902" y="86820"/>
                  </a:lnTo>
                  <a:lnTo>
                    <a:pt x="542544" y="42672"/>
                  </a:lnTo>
                  <a:lnTo>
                    <a:pt x="515540" y="13954"/>
                  </a:lnTo>
                  <a:lnTo>
                    <a:pt x="502920" y="9144"/>
                  </a:lnTo>
                  <a:lnTo>
                    <a:pt x="505968" y="0"/>
                  </a:lnTo>
                  <a:lnTo>
                    <a:pt x="547116" y="24003"/>
                  </a:lnTo>
                  <a:lnTo>
                    <a:pt x="569976" y="68770"/>
                  </a:lnTo>
                  <a:lnTo>
                    <a:pt x="574548" y="106680"/>
                  </a:lnTo>
                  <a:lnTo>
                    <a:pt x="573405" y="126396"/>
                  </a:lnTo>
                  <a:lnTo>
                    <a:pt x="556260" y="175260"/>
                  </a:lnTo>
                  <a:lnTo>
                    <a:pt x="521970" y="207621"/>
                  </a:lnTo>
                  <a:lnTo>
                    <a:pt x="505968" y="213360"/>
                  </a:lnTo>
                  <a:close/>
                </a:path>
                <a:path w="574675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0909" y="3156203"/>
              <a:ext cx="124587" cy="1569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5990" y="3110483"/>
              <a:ext cx="149066" cy="15392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6032" y="3142488"/>
            <a:ext cx="138684" cy="11287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285773" y="3093719"/>
            <a:ext cx="510540" cy="219710"/>
            <a:chOff x="4285773" y="3093719"/>
            <a:chExt cx="510540" cy="21971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773" y="3110483"/>
              <a:ext cx="126206" cy="1539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50080" y="3093719"/>
              <a:ext cx="346075" cy="213360"/>
            </a:xfrm>
            <a:custGeom>
              <a:avLst/>
              <a:gdLst/>
              <a:ahLst/>
              <a:cxnLst/>
              <a:rect l="l" t="t" r="r" b="b"/>
              <a:pathLst>
                <a:path w="346075" h="213360">
                  <a:moveTo>
                    <a:pt x="277368" y="213360"/>
                  </a:moveTo>
                  <a:lnTo>
                    <a:pt x="274320" y="204216"/>
                  </a:lnTo>
                  <a:lnTo>
                    <a:pt x="286940" y="198762"/>
                  </a:lnTo>
                  <a:lnTo>
                    <a:pt x="297561" y="191452"/>
                  </a:lnTo>
                  <a:lnTo>
                    <a:pt x="319063" y="156376"/>
                  </a:lnTo>
                  <a:lnTo>
                    <a:pt x="326136" y="105156"/>
                  </a:lnTo>
                  <a:lnTo>
                    <a:pt x="325302" y="86820"/>
                  </a:lnTo>
                  <a:lnTo>
                    <a:pt x="313944" y="42672"/>
                  </a:lnTo>
                  <a:lnTo>
                    <a:pt x="286940" y="13954"/>
                  </a:lnTo>
                  <a:lnTo>
                    <a:pt x="274320" y="9144"/>
                  </a:lnTo>
                  <a:lnTo>
                    <a:pt x="277368" y="0"/>
                  </a:lnTo>
                  <a:lnTo>
                    <a:pt x="318516" y="24003"/>
                  </a:lnTo>
                  <a:lnTo>
                    <a:pt x="341376" y="68770"/>
                  </a:lnTo>
                  <a:lnTo>
                    <a:pt x="345948" y="106680"/>
                  </a:lnTo>
                  <a:lnTo>
                    <a:pt x="344805" y="126396"/>
                  </a:lnTo>
                  <a:lnTo>
                    <a:pt x="327660" y="175260"/>
                  </a:lnTo>
                  <a:lnTo>
                    <a:pt x="293370" y="207621"/>
                  </a:lnTo>
                  <a:lnTo>
                    <a:pt x="277368" y="213360"/>
                  </a:lnTo>
                  <a:close/>
                </a:path>
                <a:path w="346075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5517" y="3156203"/>
              <a:ext cx="124587" cy="15697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872513" y="3101339"/>
            <a:ext cx="591820" cy="213360"/>
            <a:chOff x="4872513" y="3101339"/>
            <a:chExt cx="591820" cy="21336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2513" y="3110483"/>
              <a:ext cx="126206" cy="1539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771" y="3101339"/>
              <a:ext cx="222885" cy="2133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92851" y="3102864"/>
              <a:ext cx="17145" cy="210820"/>
            </a:xfrm>
            <a:custGeom>
              <a:avLst/>
              <a:gdLst/>
              <a:ahLst/>
              <a:cxnLst/>
              <a:rect l="l" t="t" r="r" b="b"/>
              <a:pathLst>
                <a:path w="17145" h="210820">
                  <a:moveTo>
                    <a:pt x="16764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210311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9333" y="3156203"/>
              <a:ext cx="124587" cy="15697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579367" y="3131290"/>
            <a:ext cx="19526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66800" algn="l"/>
                <a:tab pos="1880870" algn="l"/>
              </a:tabLst>
            </a:pP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	i	i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39930" y="3101339"/>
            <a:ext cx="71437" cy="2133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628929" y="4657344"/>
            <a:ext cx="737870" cy="219710"/>
            <a:chOff x="3628929" y="4657344"/>
            <a:chExt cx="737870" cy="21971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8929" y="4674108"/>
              <a:ext cx="126206" cy="1539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793235" y="4657344"/>
              <a:ext cx="573405" cy="213360"/>
            </a:xfrm>
            <a:custGeom>
              <a:avLst/>
              <a:gdLst/>
              <a:ahLst/>
              <a:cxnLst/>
              <a:rect l="l" t="t" r="r" b="b"/>
              <a:pathLst>
                <a:path w="573404" h="213360">
                  <a:moveTo>
                    <a:pt x="315468" y="210312"/>
                  </a:moveTo>
                  <a:lnTo>
                    <a:pt x="298704" y="210312"/>
                  </a:lnTo>
                  <a:lnTo>
                    <a:pt x="298704" y="1524"/>
                  </a:lnTo>
                  <a:lnTo>
                    <a:pt x="315468" y="1524"/>
                  </a:lnTo>
                  <a:lnTo>
                    <a:pt x="315468" y="210312"/>
                  </a:lnTo>
                  <a:close/>
                </a:path>
                <a:path w="573404" h="213360">
                  <a:moveTo>
                    <a:pt x="504444" y="213360"/>
                  </a:moveTo>
                  <a:lnTo>
                    <a:pt x="501396" y="204216"/>
                  </a:lnTo>
                  <a:lnTo>
                    <a:pt x="514016" y="198762"/>
                  </a:lnTo>
                  <a:lnTo>
                    <a:pt x="524637" y="191452"/>
                  </a:lnTo>
                  <a:lnTo>
                    <a:pt x="546139" y="156376"/>
                  </a:lnTo>
                  <a:lnTo>
                    <a:pt x="553212" y="105156"/>
                  </a:lnTo>
                  <a:lnTo>
                    <a:pt x="552378" y="86820"/>
                  </a:lnTo>
                  <a:lnTo>
                    <a:pt x="541020" y="42672"/>
                  </a:lnTo>
                  <a:lnTo>
                    <a:pt x="514016" y="13954"/>
                  </a:lnTo>
                  <a:lnTo>
                    <a:pt x="501396" y="9144"/>
                  </a:lnTo>
                  <a:lnTo>
                    <a:pt x="504444" y="0"/>
                  </a:lnTo>
                  <a:lnTo>
                    <a:pt x="545592" y="24003"/>
                  </a:lnTo>
                  <a:lnTo>
                    <a:pt x="568452" y="68770"/>
                  </a:lnTo>
                  <a:lnTo>
                    <a:pt x="573024" y="106680"/>
                  </a:lnTo>
                  <a:lnTo>
                    <a:pt x="571881" y="126396"/>
                  </a:lnTo>
                  <a:lnTo>
                    <a:pt x="554736" y="175260"/>
                  </a:lnTo>
                  <a:lnTo>
                    <a:pt x="520446" y="207621"/>
                  </a:lnTo>
                  <a:lnTo>
                    <a:pt x="504444" y="213360"/>
                  </a:lnTo>
                  <a:close/>
                </a:path>
                <a:path w="573404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49" y="4719828"/>
              <a:ext cx="124587" cy="1569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33754" y="4674108"/>
              <a:ext cx="149066" cy="15392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62272" y="4706111"/>
            <a:ext cx="138684" cy="112871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683537" y="4657344"/>
            <a:ext cx="510540" cy="219710"/>
            <a:chOff x="4683537" y="4657344"/>
            <a:chExt cx="510540" cy="21971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3537" y="4674108"/>
              <a:ext cx="126206" cy="1539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846320" y="4657344"/>
              <a:ext cx="347980" cy="213360"/>
            </a:xfrm>
            <a:custGeom>
              <a:avLst/>
              <a:gdLst/>
              <a:ahLst/>
              <a:cxnLst/>
              <a:rect l="l" t="t" r="r" b="b"/>
              <a:pathLst>
                <a:path w="347979" h="213360">
                  <a:moveTo>
                    <a:pt x="278892" y="213360"/>
                  </a:moveTo>
                  <a:lnTo>
                    <a:pt x="275844" y="204216"/>
                  </a:lnTo>
                  <a:lnTo>
                    <a:pt x="288464" y="198762"/>
                  </a:lnTo>
                  <a:lnTo>
                    <a:pt x="299085" y="191452"/>
                  </a:lnTo>
                  <a:lnTo>
                    <a:pt x="320587" y="156376"/>
                  </a:lnTo>
                  <a:lnTo>
                    <a:pt x="327660" y="105156"/>
                  </a:lnTo>
                  <a:lnTo>
                    <a:pt x="326826" y="86820"/>
                  </a:lnTo>
                  <a:lnTo>
                    <a:pt x="315468" y="42672"/>
                  </a:lnTo>
                  <a:lnTo>
                    <a:pt x="288464" y="13954"/>
                  </a:lnTo>
                  <a:lnTo>
                    <a:pt x="275844" y="9144"/>
                  </a:lnTo>
                  <a:lnTo>
                    <a:pt x="278892" y="0"/>
                  </a:lnTo>
                  <a:lnTo>
                    <a:pt x="320040" y="24003"/>
                  </a:lnTo>
                  <a:lnTo>
                    <a:pt x="342900" y="68770"/>
                  </a:lnTo>
                  <a:lnTo>
                    <a:pt x="347472" y="106680"/>
                  </a:lnTo>
                  <a:lnTo>
                    <a:pt x="346329" y="126396"/>
                  </a:lnTo>
                  <a:lnTo>
                    <a:pt x="329184" y="175260"/>
                  </a:lnTo>
                  <a:lnTo>
                    <a:pt x="294894" y="207621"/>
                  </a:lnTo>
                  <a:lnTo>
                    <a:pt x="278892" y="213360"/>
                  </a:lnTo>
                  <a:close/>
                </a:path>
                <a:path w="347979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1758" y="4719828"/>
              <a:ext cx="124587" cy="156972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60276" y="4657344"/>
            <a:ext cx="164306" cy="210312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785389" y="4664964"/>
            <a:ext cx="356870" cy="213360"/>
            <a:chOff x="5785389" y="4664964"/>
            <a:chExt cx="356870" cy="213360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5389" y="4674108"/>
              <a:ext cx="126206" cy="1539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46648" y="4664964"/>
              <a:ext cx="195262" cy="2133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6284976" y="4657344"/>
            <a:ext cx="317500" cy="219710"/>
            <a:chOff x="6284976" y="4657344"/>
            <a:chExt cx="317500" cy="219710"/>
          </a:xfrm>
        </p:grpSpPr>
        <p:sp>
          <p:nvSpPr>
            <p:cNvPr id="38" name="object 38"/>
            <p:cNvSpPr/>
            <p:nvPr/>
          </p:nvSpPr>
          <p:spPr>
            <a:xfrm>
              <a:off x="6284976" y="4657344"/>
              <a:ext cx="317500" cy="213360"/>
            </a:xfrm>
            <a:custGeom>
              <a:avLst/>
              <a:gdLst/>
              <a:ahLst/>
              <a:cxnLst/>
              <a:rect l="l" t="t" r="r" b="b"/>
              <a:pathLst>
                <a:path w="317500" h="213360">
                  <a:moveTo>
                    <a:pt x="16764" y="210312"/>
                  </a:moveTo>
                  <a:lnTo>
                    <a:pt x="0" y="210312"/>
                  </a:lnTo>
                  <a:lnTo>
                    <a:pt x="0" y="1524"/>
                  </a:lnTo>
                  <a:lnTo>
                    <a:pt x="16764" y="1524"/>
                  </a:lnTo>
                  <a:lnTo>
                    <a:pt x="16764" y="210312"/>
                  </a:lnTo>
                  <a:close/>
                </a:path>
                <a:path w="317500" h="213360">
                  <a:moveTo>
                    <a:pt x="248412" y="213360"/>
                  </a:moveTo>
                  <a:lnTo>
                    <a:pt x="245364" y="204216"/>
                  </a:lnTo>
                  <a:lnTo>
                    <a:pt x="257984" y="198762"/>
                  </a:lnTo>
                  <a:lnTo>
                    <a:pt x="268605" y="191452"/>
                  </a:lnTo>
                  <a:lnTo>
                    <a:pt x="290107" y="156376"/>
                  </a:lnTo>
                  <a:lnTo>
                    <a:pt x="297180" y="105156"/>
                  </a:lnTo>
                  <a:lnTo>
                    <a:pt x="296346" y="86820"/>
                  </a:lnTo>
                  <a:lnTo>
                    <a:pt x="284988" y="42672"/>
                  </a:lnTo>
                  <a:lnTo>
                    <a:pt x="257984" y="13954"/>
                  </a:lnTo>
                  <a:lnTo>
                    <a:pt x="245364" y="9144"/>
                  </a:lnTo>
                  <a:lnTo>
                    <a:pt x="248412" y="0"/>
                  </a:lnTo>
                  <a:lnTo>
                    <a:pt x="289560" y="24003"/>
                  </a:lnTo>
                  <a:lnTo>
                    <a:pt x="312420" y="68770"/>
                  </a:lnTo>
                  <a:lnTo>
                    <a:pt x="316991" y="106680"/>
                  </a:lnTo>
                  <a:lnTo>
                    <a:pt x="315849" y="126396"/>
                  </a:lnTo>
                  <a:lnTo>
                    <a:pt x="298704" y="175260"/>
                  </a:lnTo>
                  <a:lnTo>
                    <a:pt x="264414" y="207621"/>
                  </a:lnTo>
                  <a:lnTo>
                    <a:pt x="248412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9934" y="4719828"/>
              <a:ext cx="124587" cy="15697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92508" y="3445205"/>
            <a:ext cx="8325484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835">
              <a:lnSpc>
                <a:spcPct val="100600"/>
              </a:lnSpc>
              <a:spcBef>
                <a:spcPts val="100"/>
              </a:spcBef>
              <a:buClr>
                <a:srgbClr val="E48311"/>
              </a:buClr>
              <a:buFont typeface="Wingdings"/>
              <a:buChar char=""/>
              <a:tabLst>
                <a:tab pos="165735" algn="l"/>
                <a:tab pos="1271905" algn="l"/>
                <a:tab pos="1584960" algn="l"/>
                <a:tab pos="2282190" algn="l"/>
                <a:tab pos="3601720" algn="l"/>
                <a:tab pos="4018279" algn="l"/>
                <a:tab pos="5166995" algn="l"/>
                <a:tab pos="5493385" algn="l"/>
                <a:tab pos="6048375" algn="l"/>
                <a:tab pos="6821170" algn="l"/>
                <a:tab pos="7136765" algn="l"/>
                <a:tab pos="7550784" algn="l"/>
                <a:tab pos="8160384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ing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to	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ï</a:t>
            </a:r>
            <a:r>
              <a:rPr sz="180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8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8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pt</a:t>
            </a:r>
            <a:r>
              <a:rPr sz="180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,	t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ob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ility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ea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tu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in	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in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ut	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  conditionally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independent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other.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endParaRPr sz="1800">
              <a:latin typeface="Times New Roman"/>
              <a:cs typeface="Times New Roman"/>
            </a:endParaRPr>
          </a:p>
          <a:p>
            <a:pPr marL="866140" algn="ctr">
              <a:lnSpc>
                <a:spcPts val="1375"/>
              </a:lnSpc>
              <a:spcBef>
                <a:spcPts val="1075"/>
              </a:spcBef>
            </a:pP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  <a:p>
            <a:pPr marL="387350" algn="ctr">
              <a:lnSpc>
                <a:spcPts val="1375"/>
              </a:lnSpc>
              <a:tabLst>
                <a:tab pos="1442085" algn="l"/>
                <a:tab pos="1837055" algn="l"/>
                <a:tab pos="2522855" algn="l"/>
                <a:tab pos="2850515" algn="l"/>
              </a:tabLst>
            </a:pPr>
            <a:r>
              <a:rPr sz="1950" spc="150" baseline="4273" dirty="0">
                <a:solidFill>
                  <a:srgbClr val="3F3F3F"/>
                </a:solidFill>
                <a:latin typeface="Cambria Math"/>
                <a:cs typeface="Cambria Math"/>
              </a:rPr>
              <a:t>i	i	</a:t>
            </a: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j=1	</a:t>
            </a:r>
            <a:r>
              <a:rPr sz="1950" spc="405" baseline="4273" dirty="0">
                <a:solidFill>
                  <a:srgbClr val="3F3F3F"/>
                </a:solidFill>
                <a:latin typeface="Cambria Math"/>
                <a:cs typeface="Cambria Math"/>
              </a:rPr>
              <a:t>j	</a:t>
            </a:r>
            <a:r>
              <a:rPr sz="1950" spc="150" baseline="427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950" baseline="4273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8804" y="4907020"/>
            <a:ext cx="6473190" cy="70231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final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predicted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(y*)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thus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computed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R="2047875" algn="r">
              <a:lnSpc>
                <a:spcPct val="100000"/>
              </a:lnSpc>
              <a:spcBef>
                <a:spcPts val="695"/>
              </a:spcBef>
            </a:pPr>
            <a:r>
              <a:rPr sz="1150" i="1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48147" y="5908904"/>
            <a:ext cx="2533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dirty="0">
                <a:latin typeface="Times New Roman"/>
                <a:cs typeface="Times New Roman"/>
              </a:rPr>
              <a:t>j</a:t>
            </a:r>
            <a:r>
              <a:rPr sz="1150" i="1" spc="-95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Cambria"/>
                <a:cs typeface="Cambria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7340" y="5847944"/>
            <a:ext cx="9080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dirty="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38500" y="5424978"/>
            <a:ext cx="33343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-2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*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Cambria"/>
                <a:cs typeface="Cambria"/>
              </a:rPr>
              <a:t>=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75" dirty="0">
                <a:latin typeface="Cambria"/>
                <a:cs typeface="Cambria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arg </a:t>
            </a:r>
            <a:r>
              <a:rPr sz="1650" spc="-95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m</a:t>
            </a:r>
            <a:r>
              <a:rPr sz="1650" dirty="0">
                <a:latin typeface="Times New Roman"/>
                <a:cs typeface="Times New Roman"/>
              </a:rPr>
              <a:t>ax </a:t>
            </a:r>
            <a:r>
              <a:rPr sz="1650" spc="14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P</a:t>
            </a:r>
            <a:r>
              <a:rPr sz="1650" i="1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i</a:t>
            </a:r>
            <a:r>
              <a:rPr sz="1725" i="1" spc="127" baseline="-19323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)</a:t>
            </a:r>
            <a:r>
              <a:rPr sz="4425" spc="-757" baseline="-10357" dirty="0">
                <a:latin typeface="Cambria"/>
                <a:cs typeface="Cambria"/>
              </a:rPr>
              <a:t></a:t>
            </a:r>
            <a:r>
              <a:rPr sz="4425" spc="240" baseline="-10357" dirty="0">
                <a:latin typeface="Cambria"/>
                <a:cs typeface="Cambria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P</a:t>
            </a:r>
            <a:r>
              <a:rPr sz="1650" i="1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40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j  </a:t>
            </a:r>
            <a:r>
              <a:rPr sz="1725" i="1" spc="-195" baseline="-19323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| 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i</a:t>
            </a:r>
            <a:r>
              <a:rPr sz="1725" i="1" spc="112" baseline="-19323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5012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0" dirty="0"/>
              <a:t>Training</a:t>
            </a:r>
            <a:r>
              <a:rPr spc="-105" dirty="0"/>
              <a:t> </a:t>
            </a:r>
            <a:r>
              <a:rPr spc="-50" dirty="0"/>
              <a:t>Phase</a:t>
            </a:r>
            <a:r>
              <a:rPr spc="-85" dirty="0"/>
              <a:t> </a:t>
            </a:r>
            <a:r>
              <a:rPr spc="-45" dirty="0"/>
              <a:t>of</a:t>
            </a:r>
            <a:r>
              <a:rPr spc="-105" dirty="0"/>
              <a:t> </a:t>
            </a:r>
            <a:r>
              <a:rPr spc="-70" dirty="0"/>
              <a:t>Naïve</a:t>
            </a:r>
            <a:r>
              <a:rPr spc="-85" dirty="0"/>
              <a:t> </a:t>
            </a:r>
            <a:r>
              <a:rPr spc="-90" dirty="0"/>
              <a:t>Baye</a:t>
            </a:r>
            <a:r>
              <a:rPr spc="-80" dirty="0"/>
              <a:t> </a:t>
            </a:r>
            <a:r>
              <a:rPr spc="-5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427" y="2554551"/>
            <a:ext cx="8375650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17780" indent="-76200">
              <a:lnSpc>
                <a:spcPct val="149700"/>
              </a:lnSpc>
              <a:spcBef>
                <a:spcPts val="100"/>
              </a:spcBef>
              <a:buClr>
                <a:srgbClr val="E48311"/>
              </a:buClr>
              <a:buFont typeface="Wingdings"/>
              <a:buChar char=""/>
              <a:tabLst>
                <a:tab pos="20066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phase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Naïve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Classifier,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prior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 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likelihood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probabilities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training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data.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48311"/>
              </a:buClr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198120" indent="-147955">
              <a:lnSpc>
                <a:spcPct val="100000"/>
              </a:lnSpc>
              <a:spcBef>
                <a:spcPts val="5"/>
              </a:spcBef>
              <a:buClr>
                <a:srgbClr val="E48311"/>
              </a:buClr>
              <a:buFont typeface="Wingdings"/>
              <a:buChar char=""/>
              <a:tabLst>
                <a:tab pos="198755" algn="l"/>
              </a:tabLst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Computing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Prior</a:t>
            </a:r>
            <a:r>
              <a:rPr sz="1650" b="1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Probabilities</a:t>
            </a:r>
            <a:endParaRPr sz="1650">
              <a:latin typeface="Times New Roman"/>
              <a:cs typeface="Times New Roman"/>
            </a:endParaRPr>
          </a:p>
          <a:p>
            <a:pPr marL="434340" lvl="1" indent="-218440">
              <a:lnSpc>
                <a:spcPct val="100000"/>
              </a:lnSpc>
              <a:spcBef>
                <a:spcPts val="1320"/>
              </a:spcBef>
              <a:buClr>
                <a:srgbClr val="E48311"/>
              </a:buClr>
              <a:buFont typeface="Wingdings"/>
              <a:buChar char=""/>
              <a:tabLst>
                <a:tab pos="43497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prior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unique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650" spc="-22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232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65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9067" y="4733544"/>
            <a:ext cx="315595" cy="195580"/>
          </a:xfrm>
          <a:custGeom>
            <a:avLst/>
            <a:gdLst/>
            <a:ahLst/>
            <a:cxnLst/>
            <a:rect l="l" t="t" r="r" b="b"/>
            <a:pathLst>
              <a:path w="315594" h="195579">
                <a:moveTo>
                  <a:pt x="252983" y="195072"/>
                </a:moveTo>
                <a:lnTo>
                  <a:pt x="249935" y="187452"/>
                </a:lnTo>
                <a:lnTo>
                  <a:pt x="261413" y="182022"/>
                </a:lnTo>
                <a:lnTo>
                  <a:pt x="270890" y="174879"/>
                </a:lnTo>
                <a:lnTo>
                  <a:pt x="293941" y="129159"/>
                </a:lnTo>
                <a:lnTo>
                  <a:pt x="297179" y="96012"/>
                </a:lnTo>
                <a:lnTo>
                  <a:pt x="296346" y="79462"/>
                </a:lnTo>
                <a:lnTo>
                  <a:pt x="284987" y="38100"/>
                </a:lnTo>
                <a:lnTo>
                  <a:pt x="249935" y="7620"/>
                </a:lnTo>
                <a:lnTo>
                  <a:pt x="252983" y="0"/>
                </a:lnTo>
                <a:lnTo>
                  <a:pt x="289845" y="21859"/>
                </a:lnTo>
                <a:lnTo>
                  <a:pt x="311086" y="63246"/>
                </a:lnTo>
                <a:lnTo>
                  <a:pt x="315467" y="97536"/>
                </a:lnTo>
                <a:lnTo>
                  <a:pt x="314348" y="115252"/>
                </a:lnTo>
                <a:lnTo>
                  <a:pt x="298703" y="161543"/>
                </a:lnTo>
                <a:lnTo>
                  <a:pt x="266985" y="189618"/>
                </a:lnTo>
                <a:lnTo>
                  <a:pt x="252983" y="195072"/>
                </a:lnTo>
                <a:close/>
              </a:path>
              <a:path w="315594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0918" y="4666036"/>
            <a:ext cx="3657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</a:t>
            </a:r>
            <a:r>
              <a:rPr sz="165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658" y="4764983"/>
            <a:ext cx="793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9" y="4823459"/>
            <a:ext cx="4040504" cy="13970"/>
          </a:xfrm>
          <a:custGeom>
            <a:avLst/>
            <a:gdLst/>
            <a:ahLst/>
            <a:cxnLst/>
            <a:rect l="l" t="t" r="r" b="b"/>
            <a:pathLst>
              <a:path w="4040504" h="13970">
                <a:moveTo>
                  <a:pt x="4040124" y="13716"/>
                </a:moveTo>
                <a:lnTo>
                  <a:pt x="0" y="13716"/>
                </a:lnTo>
                <a:lnTo>
                  <a:pt x="0" y="0"/>
                </a:lnTo>
                <a:lnTo>
                  <a:pt x="4040124" y="0"/>
                </a:lnTo>
                <a:lnTo>
                  <a:pt x="4040124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9960" y="4461124"/>
            <a:ext cx="4895215" cy="6229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470"/>
              </a:spcBef>
              <a:tabLst>
                <a:tab pos="4578350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𝑛𝑢𝑚𝑏𝑒𝑟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𝑜𝑓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𝑡𝑟𝑎𝑖𝑛𝑖𝑛𝑔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𝑒𝑥𝑎𝑚𝑝𝑙𝑒𝑠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𝑙𝑎𝑏𝑒𝑙𝑒𝑑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𝑎𝑠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2475" spc="127" baseline="336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800" spc="127" baseline="-11574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00" spc="127" baseline="-2777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500" baseline="-27777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0"/>
              </a:spcBef>
              <a:tabLst>
                <a:tab pos="1155065" algn="l"/>
                <a:tab pos="4363085" algn="l"/>
              </a:tabLst>
            </a:pP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=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𝑡𝑜𝑡𝑎𝑙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𝑡𝑟𝑎𝑖𝑛𝑖𝑛𝑔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𝑒𝑥𝑎𝑚𝑝𝑙𝑒𝑠	</a:t>
            </a: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697" baseline="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𝑁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68540" y="4823459"/>
            <a:ext cx="279400" cy="13970"/>
          </a:xfrm>
          <a:custGeom>
            <a:avLst/>
            <a:gdLst/>
            <a:ahLst/>
            <a:cxnLst/>
            <a:rect l="l" t="t" r="r" b="b"/>
            <a:pathLst>
              <a:path w="279400" h="13970">
                <a:moveTo>
                  <a:pt x="278892" y="13716"/>
                </a:moveTo>
                <a:lnTo>
                  <a:pt x="0" y="13716"/>
                </a:lnTo>
                <a:lnTo>
                  <a:pt x="0" y="0"/>
                </a:lnTo>
                <a:lnTo>
                  <a:pt x="278892" y="0"/>
                </a:lnTo>
                <a:lnTo>
                  <a:pt x="278892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291750"/>
            <a:ext cx="7501255" cy="1143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100" dirty="0"/>
              <a:t>Training</a:t>
            </a:r>
            <a:r>
              <a:rPr spc="-105" dirty="0"/>
              <a:t> </a:t>
            </a:r>
            <a:r>
              <a:rPr spc="-50" dirty="0"/>
              <a:t>Phase</a:t>
            </a:r>
            <a:r>
              <a:rPr spc="-85" dirty="0"/>
              <a:t> </a:t>
            </a:r>
            <a:r>
              <a:rPr spc="-45" dirty="0"/>
              <a:t>of</a:t>
            </a:r>
            <a:r>
              <a:rPr spc="-105" dirty="0"/>
              <a:t> </a:t>
            </a:r>
            <a:r>
              <a:rPr spc="-70" dirty="0"/>
              <a:t>Naïve</a:t>
            </a:r>
            <a:r>
              <a:rPr spc="-85" dirty="0"/>
              <a:t> </a:t>
            </a:r>
            <a:r>
              <a:rPr spc="-90" dirty="0"/>
              <a:t>Baye</a:t>
            </a:r>
            <a:r>
              <a:rPr spc="-85" dirty="0"/>
              <a:t> </a:t>
            </a:r>
            <a:r>
              <a:rPr spc="-55" dirty="0"/>
              <a:t>Classifier </a:t>
            </a:r>
            <a:r>
              <a:rPr spc="-875" dirty="0"/>
              <a:t> </a:t>
            </a:r>
            <a:r>
              <a:rPr spc="-65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678644"/>
            <a:ext cx="8324850" cy="107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</a:tabLst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Computing</a:t>
            </a:r>
            <a:r>
              <a:rPr sz="1650" b="1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Likelihoods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49700"/>
              </a:lnSpc>
              <a:spcBef>
                <a:spcPts val="335"/>
              </a:spcBef>
              <a:buClr>
                <a:srgbClr val="E48311"/>
              </a:buClr>
              <a:buSzPct val="87878"/>
              <a:buFont typeface="Wingdings"/>
              <a:buChar char=""/>
              <a:tabLst>
                <a:tab pos="37719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likelihood</a:t>
            </a:r>
            <a:r>
              <a:rPr sz="165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unique</a:t>
            </a:r>
            <a:r>
              <a:rPr sz="16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5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65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65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6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65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follows: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4815" y="4186427"/>
            <a:ext cx="760730" cy="201295"/>
          </a:xfrm>
          <a:custGeom>
            <a:avLst/>
            <a:gdLst/>
            <a:ahLst/>
            <a:cxnLst/>
            <a:rect l="l" t="t" r="r" b="b"/>
            <a:pathLst>
              <a:path w="760730" h="201295">
                <a:moveTo>
                  <a:pt x="707136" y="201168"/>
                </a:moveTo>
                <a:lnTo>
                  <a:pt x="705612" y="195072"/>
                </a:lnTo>
                <a:lnTo>
                  <a:pt x="715089" y="190500"/>
                </a:lnTo>
                <a:lnTo>
                  <a:pt x="723138" y="183642"/>
                </a:lnTo>
                <a:lnTo>
                  <a:pt x="742950" y="134683"/>
                </a:lnTo>
                <a:lnTo>
                  <a:pt x="745236" y="100584"/>
                </a:lnTo>
                <a:lnTo>
                  <a:pt x="744664" y="82891"/>
                </a:lnTo>
                <a:lnTo>
                  <a:pt x="736092" y="38100"/>
                </a:lnTo>
                <a:lnTo>
                  <a:pt x="705612" y="6096"/>
                </a:lnTo>
                <a:lnTo>
                  <a:pt x="707136" y="0"/>
                </a:lnTo>
                <a:lnTo>
                  <a:pt x="739068" y="21002"/>
                </a:lnTo>
                <a:lnTo>
                  <a:pt x="757047" y="64770"/>
                </a:lnTo>
                <a:lnTo>
                  <a:pt x="760476" y="100584"/>
                </a:lnTo>
                <a:lnTo>
                  <a:pt x="759618" y="119205"/>
                </a:lnTo>
                <a:lnTo>
                  <a:pt x="746760" y="167640"/>
                </a:lnTo>
                <a:lnTo>
                  <a:pt x="719113" y="196572"/>
                </a:lnTo>
                <a:lnTo>
                  <a:pt x="707136" y="201168"/>
                </a:lnTo>
                <a:close/>
              </a:path>
              <a:path w="760730" h="201295">
                <a:moveTo>
                  <a:pt x="536447" y="201168"/>
                </a:moveTo>
                <a:lnTo>
                  <a:pt x="524255" y="201168"/>
                </a:lnTo>
                <a:lnTo>
                  <a:pt x="524255" y="0"/>
                </a:lnTo>
                <a:lnTo>
                  <a:pt x="536447" y="0"/>
                </a:lnTo>
                <a:lnTo>
                  <a:pt x="536447" y="201168"/>
                </a:lnTo>
                <a:close/>
              </a:path>
              <a:path w="760730" h="201295">
                <a:moveTo>
                  <a:pt x="53339" y="201168"/>
                </a:moveTo>
                <a:lnTo>
                  <a:pt x="21407" y="179951"/>
                </a:lnTo>
                <a:lnTo>
                  <a:pt x="3428" y="136398"/>
                </a:lnTo>
                <a:lnTo>
                  <a:pt x="0" y="100584"/>
                </a:lnTo>
                <a:lnTo>
                  <a:pt x="857" y="81962"/>
                </a:lnTo>
                <a:lnTo>
                  <a:pt x="13715" y="33528"/>
                </a:lnTo>
                <a:lnTo>
                  <a:pt x="41362" y="3952"/>
                </a:lnTo>
                <a:lnTo>
                  <a:pt x="53339" y="0"/>
                </a:lnTo>
                <a:lnTo>
                  <a:pt x="54863" y="6096"/>
                </a:lnTo>
                <a:lnTo>
                  <a:pt x="46053" y="10668"/>
                </a:lnTo>
                <a:lnTo>
                  <a:pt x="38099" y="17526"/>
                </a:lnTo>
                <a:lnTo>
                  <a:pt x="17716" y="66484"/>
                </a:lnTo>
                <a:lnTo>
                  <a:pt x="15239" y="100584"/>
                </a:lnTo>
                <a:lnTo>
                  <a:pt x="15835" y="118276"/>
                </a:lnTo>
                <a:lnTo>
                  <a:pt x="25908" y="163068"/>
                </a:lnTo>
                <a:lnTo>
                  <a:pt x="54863" y="195072"/>
                </a:lnTo>
                <a:lnTo>
                  <a:pt x="53339" y="2011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3307" y="4152356"/>
            <a:ext cx="11468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82344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𝑃 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52" baseline="-1461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425" spc="36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𝑐</a:t>
            </a:r>
            <a:r>
              <a:rPr sz="1300" spc="1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25" spc="30" baseline="-14619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8463" y="4280915"/>
            <a:ext cx="6041390" cy="10795"/>
          </a:xfrm>
          <a:custGeom>
            <a:avLst/>
            <a:gdLst/>
            <a:ahLst/>
            <a:cxnLst/>
            <a:rect l="l" t="t" r="r" b="b"/>
            <a:pathLst>
              <a:path w="6041390" h="10795">
                <a:moveTo>
                  <a:pt x="6041135" y="10668"/>
                </a:moveTo>
                <a:lnTo>
                  <a:pt x="0" y="10668"/>
                </a:lnTo>
                <a:lnTo>
                  <a:pt x="0" y="0"/>
                </a:lnTo>
                <a:lnTo>
                  <a:pt x="6041135" y="0"/>
                </a:lnTo>
                <a:lnTo>
                  <a:pt x="6041135" y="106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2641" y="4152356"/>
            <a:ext cx="1511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7690" y="4030545"/>
            <a:ext cx="68789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6309360" algn="l"/>
              </a:tabLst>
            </a:pPr>
            <a:r>
              <a:rPr sz="1950" spc="15" baseline="2136" dirty="0">
                <a:solidFill>
                  <a:srgbClr val="3F3F3F"/>
                </a:solidFill>
                <a:latin typeface="Cambria Math"/>
                <a:cs typeface="Cambria Math"/>
              </a:rPr>
              <a:t>𝑛𝑢𝑚𝑏𝑒𝑟</a:t>
            </a:r>
            <a:r>
              <a:rPr sz="1950" spc="30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5" baseline="2136" dirty="0">
                <a:solidFill>
                  <a:srgbClr val="3F3F3F"/>
                </a:solidFill>
                <a:latin typeface="Cambria Math"/>
                <a:cs typeface="Cambria Math"/>
              </a:rPr>
              <a:t>𝑜𝑓</a:t>
            </a:r>
            <a:r>
              <a:rPr sz="1950" spc="52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𝑡𝑟𝑎𝑖𝑛𝑖𝑛𝑔</a:t>
            </a:r>
            <a:r>
              <a:rPr sz="1950" spc="44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5" baseline="2136" dirty="0">
                <a:solidFill>
                  <a:srgbClr val="3F3F3F"/>
                </a:solidFill>
                <a:latin typeface="Cambria Math"/>
                <a:cs typeface="Cambria Math"/>
              </a:rPr>
              <a:t>𝑒𝑥𝑎𝑚𝑝𝑙𝑒𝑠</a:t>
            </a:r>
            <a:r>
              <a:rPr sz="1950" spc="30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𝑓𝑜𝑟</a:t>
            </a:r>
            <a:r>
              <a:rPr sz="1950" spc="67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𝑤ℎ𝑖𝑐ℎ</a:t>
            </a:r>
            <a:r>
              <a:rPr sz="1950" spc="52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𝑓𝑒𝑎𝑡𝑢𝑟𝑒</a:t>
            </a:r>
            <a:r>
              <a:rPr sz="1950" spc="82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52" baseline="2136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52" baseline="-1169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425" spc="284" baseline="-116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ℎ𝑎𝑠</a:t>
            </a:r>
            <a:r>
              <a:rPr sz="1950" spc="30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𝑣𝑎𝑙𝑢𝑒</a:t>
            </a:r>
            <a:r>
              <a:rPr sz="1950" spc="44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𝑐</a:t>
            </a:r>
            <a:r>
              <a:rPr sz="1950" spc="89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𝑎𝑛𝑑</a:t>
            </a:r>
            <a:r>
              <a:rPr sz="1950" spc="67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5" baseline="2136" dirty="0">
                <a:solidFill>
                  <a:srgbClr val="3F3F3F"/>
                </a:solidFill>
                <a:latin typeface="Cambria Math"/>
                <a:cs typeface="Cambria Math"/>
              </a:rPr>
              <a:t>𝑙𝑎𝑏𝑒𝑙𝑒𝑑</a:t>
            </a:r>
            <a:r>
              <a:rPr sz="1950" spc="52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𝑎𝑠</a:t>
            </a:r>
            <a:r>
              <a:rPr sz="1950" spc="52" baseline="21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" baseline="2136" dirty="0">
                <a:solidFill>
                  <a:srgbClr val="3F3F3F"/>
                </a:solidFill>
                <a:latin typeface="Cambria Math"/>
                <a:cs typeface="Cambria Math"/>
              </a:rPr>
              <a:t>𝑦𝑖	</a:t>
            </a:r>
            <a:r>
              <a:rPr sz="1950" spc="112" baseline="10683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950" spc="7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2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950" spc="75" dirty="0">
                <a:solidFill>
                  <a:srgbClr val="3F3F3F"/>
                </a:solidFill>
                <a:latin typeface="Cambria Math"/>
                <a:cs typeface="Cambria Math"/>
              </a:rPr>
              <a:t>=c,y</a:t>
            </a:r>
            <a:r>
              <a:rPr sz="12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 baseline="-13888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2109" y="4265154"/>
            <a:ext cx="53524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42560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𝑡𝑎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𝑏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𝑡𝑟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𝑎𝑖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𝑙𝑒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𝑏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𝑒𝑙𝑒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𝑦𝑖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3219" y="4344455"/>
            <a:ext cx="1917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50" spc="100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200" spc="150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 baseline="-13888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532" y="4280915"/>
            <a:ext cx="556260" cy="10795"/>
          </a:xfrm>
          <a:custGeom>
            <a:avLst/>
            <a:gdLst/>
            <a:ahLst/>
            <a:cxnLst/>
            <a:rect l="l" t="t" r="r" b="b"/>
            <a:pathLst>
              <a:path w="556259" h="10795">
                <a:moveTo>
                  <a:pt x="556260" y="10667"/>
                </a:moveTo>
                <a:lnTo>
                  <a:pt x="0" y="10667"/>
                </a:lnTo>
                <a:lnTo>
                  <a:pt x="0" y="0"/>
                </a:lnTo>
                <a:lnTo>
                  <a:pt x="556260" y="0"/>
                </a:lnTo>
                <a:lnTo>
                  <a:pt x="556260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3619" y="4753355"/>
            <a:ext cx="1217930" cy="195580"/>
          </a:xfrm>
          <a:custGeom>
            <a:avLst/>
            <a:gdLst/>
            <a:ahLst/>
            <a:cxnLst/>
            <a:rect l="l" t="t" r="r" b="b"/>
            <a:pathLst>
              <a:path w="1217929" h="195579">
                <a:moveTo>
                  <a:pt x="1155192" y="195072"/>
                </a:moveTo>
                <a:lnTo>
                  <a:pt x="1152144" y="187452"/>
                </a:lnTo>
                <a:lnTo>
                  <a:pt x="1163621" y="182022"/>
                </a:lnTo>
                <a:lnTo>
                  <a:pt x="1173099" y="174879"/>
                </a:lnTo>
                <a:lnTo>
                  <a:pt x="1196149" y="129159"/>
                </a:lnTo>
                <a:lnTo>
                  <a:pt x="1199388" y="96012"/>
                </a:lnTo>
                <a:lnTo>
                  <a:pt x="1198554" y="79462"/>
                </a:lnTo>
                <a:lnTo>
                  <a:pt x="1187196" y="38100"/>
                </a:lnTo>
                <a:lnTo>
                  <a:pt x="1152144" y="7620"/>
                </a:lnTo>
                <a:lnTo>
                  <a:pt x="1155192" y="0"/>
                </a:lnTo>
                <a:lnTo>
                  <a:pt x="1192053" y="21859"/>
                </a:lnTo>
                <a:lnTo>
                  <a:pt x="1213294" y="63246"/>
                </a:lnTo>
                <a:lnTo>
                  <a:pt x="1217676" y="97536"/>
                </a:lnTo>
                <a:lnTo>
                  <a:pt x="1216556" y="115252"/>
                </a:lnTo>
                <a:lnTo>
                  <a:pt x="1200912" y="161543"/>
                </a:lnTo>
                <a:lnTo>
                  <a:pt x="1169193" y="189618"/>
                </a:lnTo>
                <a:lnTo>
                  <a:pt x="1155192" y="195072"/>
                </a:lnTo>
                <a:close/>
              </a:path>
              <a:path w="1217929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3282" y="4685855"/>
            <a:ext cx="51943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27150" algn="l"/>
              </a:tabLst>
            </a:pP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6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17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∈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𝑐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∈</a:t>
            </a:r>
            <a:r>
              <a:rPr sz="16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𝑞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𝑣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𝑜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spc="-16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17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nd</a:t>
            </a:r>
            <a:endParaRPr sz="1650">
              <a:latin typeface="Cambria Math"/>
              <a:cs typeface="Cambria Math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065" y="4789932"/>
            <a:ext cx="136060" cy="1722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363737" y="4762024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1007" y="4764023"/>
            <a:ext cx="120396" cy="1447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2749" y="4742688"/>
            <a:ext cx="757791" cy="2194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88948" y="4733544"/>
            <a:ext cx="581025" cy="17830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250649" y="4733544"/>
            <a:ext cx="257175" cy="230504"/>
          </a:xfrm>
          <a:custGeom>
            <a:avLst/>
            <a:gdLst/>
            <a:ahLst/>
            <a:cxnLst/>
            <a:rect l="l" t="t" r="r" b="b"/>
            <a:pathLst>
              <a:path w="257175" h="230504">
                <a:moveTo>
                  <a:pt x="40100" y="176783"/>
                </a:moveTo>
                <a:lnTo>
                  <a:pt x="2643" y="153423"/>
                </a:lnTo>
                <a:lnTo>
                  <a:pt x="0" y="135826"/>
                </a:lnTo>
                <a:lnTo>
                  <a:pt x="0" y="129349"/>
                </a:lnTo>
                <a:lnTo>
                  <a:pt x="11632" y="89905"/>
                </a:lnTo>
                <a:lnTo>
                  <a:pt x="44627" y="60339"/>
                </a:lnTo>
                <a:lnTo>
                  <a:pt x="66675" y="56387"/>
                </a:lnTo>
                <a:lnTo>
                  <a:pt x="75944" y="57118"/>
                </a:lnTo>
                <a:lnTo>
                  <a:pt x="84034" y="59162"/>
                </a:lnTo>
                <a:lnTo>
                  <a:pt x="90945" y="62509"/>
                </a:lnTo>
                <a:lnTo>
                  <a:pt x="94678" y="65531"/>
                </a:lnTo>
                <a:lnTo>
                  <a:pt x="64293" y="65531"/>
                </a:lnTo>
                <a:lnTo>
                  <a:pt x="55816" y="65627"/>
                </a:lnTo>
                <a:lnTo>
                  <a:pt x="30030" y="97605"/>
                </a:lnTo>
                <a:lnTo>
                  <a:pt x="21526" y="141255"/>
                </a:lnTo>
                <a:lnTo>
                  <a:pt x="21526" y="150399"/>
                </a:lnTo>
                <a:lnTo>
                  <a:pt x="23431" y="157067"/>
                </a:lnTo>
                <a:lnTo>
                  <a:pt x="27146" y="161258"/>
                </a:lnTo>
                <a:lnTo>
                  <a:pt x="30861" y="165639"/>
                </a:lnTo>
                <a:lnTo>
                  <a:pt x="36480" y="167735"/>
                </a:lnTo>
                <a:lnTo>
                  <a:pt x="74308" y="167735"/>
                </a:lnTo>
                <a:lnTo>
                  <a:pt x="73524" y="168284"/>
                </a:lnTo>
                <a:lnTo>
                  <a:pt x="67722" y="171354"/>
                </a:lnTo>
                <a:lnTo>
                  <a:pt x="61491" y="173770"/>
                </a:lnTo>
                <a:lnTo>
                  <a:pt x="54804" y="175462"/>
                </a:lnTo>
                <a:lnTo>
                  <a:pt x="47671" y="176458"/>
                </a:lnTo>
                <a:lnTo>
                  <a:pt x="40100" y="176783"/>
                </a:lnTo>
                <a:close/>
              </a:path>
              <a:path w="257175" h="230504">
                <a:moveTo>
                  <a:pt x="74308" y="167735"/>
                </a:moveTo>
                <a:lnTo>
                  <a:pt x="52006" y="167735"/>
                </a:lnTo>
                <a:lnTo>
                  <a:pt x="59150" y="164115"/>
                </a:lnTo>
                <a:lnTo>
                  <a:pt x="65341" y="156876"/>
                </a:lnTo>
                <a:lnTo>
                  <a:pt x="82480" y="117157"/>
                </a:lnTo>
                <a:lnTo>
                  <a:pt x="85436" y="83153"/>
                </a:lnTo>
                <a:lnTo>
                  <a:pt x="83820" y="76866"/>
                </a:lnTo>
                <a:lnTo>
                  <a:pt x="80391" y="72294"/>
                </a:lnTo>
                <a:lnTo>
                  <a:pt x="76962" y="67913"/>
                </a:lnTo>
                <a:lnTo>
                  <a:pt x="71532" y="65627"/>
                </a:lnTo>
                <a:lnTo>
                  <a:pt x="64293" y="65531"/>
                </a:lnTo>
                <a:lnTo>
                  <a:pt x="94678" y="65531"/>
                </a:lnTo>
                <a:lnTo>
                  <a:pt x="106940" y="97166"/>
                </a:lnTo>
                <a:lnTo>
                  <a:pt x="106861" y="100012"/>
                </a:lnTo>
                <a:lnTo>
                  <a:pt x="96166" y="142672"/>
                </a:lnTo>
                <a:lnTo>
                  <a:pt x="78914" y="164508"/>
                </a:lnTo>
                <a:lnTo>
                  <a:pt x="74308" y="167735"/>
                </a:lnTo>
                <a:close/>
              </a:path>
              <a:path w="257175" h="230504">
                <a:moveTo>
                  <a:pt x="52006" y="167735"/>
                </a:moveTo>
                <a:lnTo>
                  <a:pt x="36480" y="167735"/>
                </a:lnTo>
                <a:lnTo>
                  <a:pt x="44005" y="167639"/>
                </a:lnTo>
                <a:lnTo>
                  <a:pt x="52006" y="167735"/>
                </a:lnTo>
                <a:close/>
              </a:path>
              <a:path w="257175" h="230504">
                <a:moveTo>
                  <a:pt x="228123" y="70103"/>
                </a:moveTo>
                <a:lnTo>
                  <a:pt x="155257" y="70103"/>
                </a:lnTo>
                <a:lnTo>
                  <a:pt x="157067" y="62483"/>
                </a:lnTo>
                <a:lnTo>
                  <a:pt x="162591" y="62293"/>
                </a:lnTo>
                <a:lnTo>
                  <a:pt x="166592" y="61817"/>
                </a:lnTo>
                <a:lnTo>
                  <a:pt x="178022" y="54197"/>
                </a:lnTo>
                <a:lnTo>
                  <a:pt x="178974" y="52482"/>
                </a:lnTo>
                <a:lnTo>
                  <a:pt x="180213" y="49053"/>
                </a:lnTo>
                <a:lnTo>
                  <a:pt x="181641" y="44100"/>
                </a:lnTo>
                <a:lnTo>
                  <a:pt x="185371" y="33847"/>
                </a:lnTo>
                <a:lnTo>
                  <a:pt x="217170" y="2857"/>
                </a:lnTo>
                <a:lnTo>
                  <a:pt x="236315" y="0"/>
                </a:lnTo>
                <a:lnTo>
                  <a:pt x="244316" y="95"/>
                </a:lnTo>
                <a:lnTo>
                  <a:pt x="251269" y="761"/>
                </a:lnTo>
                <a:lnTo>
                  <a:pt x="257079" y="2000"/>
                </a:lnTo>
                <a:lnTo>
                  <a:pt x="255448" y="9143"/>
                </a:lnTo>
                <a:lnTo>
                  <a:pt x="228790" y="9143"/>
                </a:lnTo>
                <a:lnTo>
                  <a:pt x="224218" y="9239"/>
                </a:lnTo>
                <a:lnTo>
                  <a:pt x="202311" y="44672"/>
                </a:lnTo>
                <a:lnTo>
                  <a:pt x="199262" y="57911"/>
                </a:lnTo>
                <a:lnTo>
                  <a:pt x="230790" y="57911"/>
                </a:lnTo>
                <a:lnTo>
                  <a:pt x="228123" y="70103"/>
                </a:lnTo>
                <a:close/>
              </a:path>
              <a:path w="257175" h="230504">
                <a:moveTo>
                  <a:pt x="252317" y="22859"/>
                </a:moveTo>
                <a:lnTo>
                  <a:pt x="241458" y="22859"/>
                </a:lnTo>
                <a:lnTo>
                  <a:pt x="240315" y="18097"/>
                </a:lnTo>
                <a:lnTo>
                  <a:pt x="238887" y="14668"/>
                </a:lnTo>
                <a:lnTo>
                  <a:pt x="235172" y="10382"/>
                </a:lnTo>
                <a:lnTo>
                  <a:pt x="232410" y="9239"/>
                </a:lnTo>
                <a:lnTo>
                  <a:pt x="228790" y="9143"/>
                </a:lnTo>
                <a:lnTo>
                  <a:pt x="255448" y="9143"/>
                </a:lnTo>
                <a:lnTo>
                  <a:pt x="252317" y="22859"/>
                </a:lnTo>
                <a:close/>
              </a:path>
              <a:path w="257175" h="230504">
                <a:moveTo>
                  <a:pt x="153717" y="219455"/>
                </a:moveTo>
                <a:lnTo>
                  <a:pt x="130397" y="219455"/>
                </a:lnTo>
                <a:lnTo>
                  <a:pt x="133540" y="218598"/>
                </a:lnTo>
                <a:lnTo>
                  <a:pt x="136112" y="216693"/>
                </a:lnTo>
                <a:lnTo>
                  <a:pt x="138779" y="214788"/>
                </a:lnTo>
                <a:lnTo>
                  <a:pt x="141160" y="211550"/>
                </a:lnTo>
                <a:lnTo>
                  <a:pt x="143446" y="206787"/>
                </a:lnTo>
                <a:lnTo>
                  <a:pt x="145732" y="202120"/>
                </a:lnTo>
                <a:lnTo>
                  <a:pt x="147732" y="195643"/>
                </a:lnTo>
                <a:lnTo>
                  <a:pt x="149637" y="187356"/>
                </a:lnTo>
                <a:lnTo>
                  <a:pt x="176022" y="70103"/>
                </a:lnTo>
                <a:lnTo>
                  <a:pt x="196405" y="70103"/>
                </a:lnTo>
                <a:lnTo>
                  <a:pt x="173545" y="177355"/>
                </a:lnTo>
                <a:lnTo>
                  <a:pt x="156305" y="217074"/>
                </a:lnTo>
                <a:lnTo>
                  <a:pt x="153717" y="219455"/>
                </a:lnTo>
                <a:close/>
              </a:path>
              <a:path w="257175" h="230504">
                <a:moveTo>
                  <a:pt x="126873" y="230123"/>
                </a:moveTo>
                <a:lnTo>
                  <a:pt x="123444" y="230123"/>
                </a:lnTo>
                <a:lnTo>
                  <a:pt x="120777" y="229933"/>
                </a:lnTo>
                <a:lnTo>
                  <a:pt x="118776" y="229552"/>
                </a:lnTo>
                <a:lnTo>
                  <a:pt x="120872" y="219074"/>
                </a:lnTo>
                <a:lnTo>
                  <a:pt x="121729" y="219360"/>
                </a:lnTo>
                <a:lnTo>
                  <a:pt x="123634" y="219455"/>
                </a:lnTo>
                <a:lnTo>
                  <a:pt x="153717" y="219455"/>
                </a:lnTo>
                <a:lnTo>
                  <a:pt x="150072" y="222810"/>
                </a:lnTo>
                <a:lnTo>
                  <a:pt x="143089" y="226885"/>
                </a:lnTo>
                <a:lnTo>
                  <a:pt x="135356" y="229317"/>
                </a:lnTo>
                <a:lnTo>
                  <a:pt x="126873" y="23012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3739" y="4741164"/>
            <a:ext cx="136874" cy="167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5164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5" dirty="0"/>
              <a:t>Testing </a:t>
            </a:r>
            <a:r>
              <a:rPr spc="-50" dirty="0"/>
              <a:t>Phase</a:t>
            </a:r>
            <a:r>
              <a:rPr spc="-120" dirty="0"/>
              <a:t> </a:t>
            </a:r>
            <a:r>
              <a:rPr spc="-25" dirty="0"/>
              <a:t>of</a:t>
            </a:r>
            <a:r>
              <a:rPr spc="-100" dirty="0"/>
              <a:t> </a:t>
            </a:r>
            <a:r>
              <a:rPr spc="-70" dirty="0"/>
              <a:t>Naïve</a:t>
            </a:r>
            <a:r>
              <a:rPr spc="-85" dirty="0"/>
              <a:t> </a:t>
            </a:r>
            <a:r>
              <a:rPr spc="-80" dirty="0"/>
              <a:t>Bayes</a:t>
            </a:r>
            <a:r>
              <a:rPr spc="-130" dirty="0"/>
              <a:t> </a:t>
            </a:r>
            <a:r>
              <a:rPr spc="-55" dirty="0"/>
              <a:t>Classifier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1769" y="3724655"/>
            <a:ext cx="1059180" cy="219710"/>
            <a:chOff x="3491769" y="3724655"/>
            <a:chExt cx="1059180" cy="219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1769" y="3741419"/>
              <a:ext cx="126206" cy="153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56076" y="3724655"/>
              <a:ext cx="894715" cy="213360"/>
            </a:xfrm>
            <a:custGeom>
              <a:avLst/>
              <a:gdLst/>
              <a:ahLst/>
              <a:cxnLst/>
              <a:rect l="l" t="t" r="r" b="b"/>
              <a:pathLst>
                <a:path w="894714" h="213360">
                  <a:moveTo>
                    <a:pt x="315468" y="210312"/>
                  </a:moveTo>
                  <a:lnTo>
                    <a:pt x="298704" y="210312"/>
                  </a:lnTo>
                  <a:lnTo>
                    <a:pt x="298704" y="1524"/>
                  </a:lnTo>
                  <a:lnTo>
                    <a:pt x="315468" y="1524"/>
                  </a:lnTo>
                  <a:lnTo>
                    <a:pt x="315468" y="210312"/>
                  </a:lnTo>
                  <a:close/>
                </a:path>
                <a:path w="894714" h="213360">
                  <a:moveTo>
                    <a:pt x="826008" y="213360"/>
                  </a:moveTo>
                  <a:lnTo>
                    <a:pt x="822960" y="204216"/>
                  </a:lnTo>
                  <a:lnTo>
                    <a:pt x="835580" y="198762"/>
                  </a:lnTo>
                  <a:lnTo>
                    <a:pt x="846201" y="191452"/>
                  </a:lnTo>
                  <a:lnTo>
                    <a:pt x="867703" y="156376"/>
                  </a:lnTo>
                  <a:lnTo>
                    <a:pt x="874776" y="105156"/>
                  </a:lnTo>
                  <a:lnTo>
                    <a:pt x="873942" y="86820"/>
                  </a:lnTo>
                  <a:lnTo>
                    <a:pt x="862584" y="42672"/>
                  </a:lnTo>
                  <a:lnTo>
                    <a:pt x="835580" y="13954"/>
                  </a:lnTo>
                  <a:lnTo>
                    <a:pt x="822960" y="9144"/>
                  </a:lnTo>
                  <a:lnTo>
                    <a:pt x="826008" y="0"/>
                  </a:lnTo>
                  <a:lnTo>
                    <a:pt x="867156" y="24003"/>
                  </a:lnTo>
                  <a:lnTo>
                    <a:pt x="890016" y="68770"/>
                  </a:lnTo>
                  <a:lnTo>
                    <a:pt x="894588" y="106680"/>
                  </a:lnTo>
                  <a:lnTo>
                    <a:pt x="893445" y="126396"/>
                  </a:lnTo>
                  <a:lnTo>
                    <a:pt x="876300" y="175260"/>
                  </a:lnTo>
                  <a:lnTo>
                    <a:pt x="842010" y="207621"/>
                  </a:lnTo>
                  <a:lnTo>
                    <a:pt x="826008" y="213360"/>
                  </a:lnTo>
                  <a:close/>
                </a:path>
                <a:path w="894714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9990" y="3787139"/>
              <a:ext cx="124587" cy="156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6594" y="3741419"/>
              <a:ext cx="149066" cy="1539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5151" y="3773423"/>
            <a:ext cx="138684" cy="11287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866417" y="3732276"/>
            <a:ext cx="363220" cy="213360"/>
            <a:chOff x="4866417" y="3732276"/>
            <a:chExt cx="363220" cy="2133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6417" y="3741420"/>
              <a:ext cx="126206" cy="153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7675" y="3732276"/>
              <a:ext cx="201548" cy="2133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05234" y="3732276"/>
            <a:ext cx="71437" cy="21336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444871" y="3610355"/>
            <a:ext cx="324485" cy="439420"/>
          </a:xfrm>
          <a:custGeom>
            <a:avLst/>
            <a:gdLst/>
            <a:ahLst/>
            <a:cxnLst/>
            <a:rect l="l" t="t" r="r" b="b"/>
            <a:pathLst>
              <a:path w="324485" h="439420">
                <a:moveTo>
                  <a:pt x="324040" y="438912"/>
                </a:moveTo>
                <a:lnTo>
                  <a:pt x="232981" y="438912"/>
                </a:lnTo>
                <a:lnTo>
                  <a:pt x="232981" y="429767"/>
                </a:lnTo>
                <a:lnTo>
                  <a:pt x="241144" y="427751"/>
                </a:lnTo>
                <a:lnTo>
                  <a:pt x="247923" y="425136"/>
                </a:lnTo>
                <a:lnTo>
                  <a:pt x="264033" y="378713"/>
                </a:lnTo>
                <a:lnTo>
                  <a:pt x="264033" y="15240"/>
                </a:lnTo>
                <a:lnTo>
                  <a:pt x="59817" y="15240"/>
                </a:lnTo>
                <a:lnTo>
                  <a:pt x="59817" y="378618"/>
                </a:lnTo>
                <a:lnTo>
                  <a:pt x="66770" y="418052"/>
                </a:lnTo>
                <a:lnTo>
                  <a:pt x="91249" y="429767"/>
                </a:lnTo>
                <a:lnTo>
                  <a:pt x="91249" y="438912"/>
                </a:lnTo>
                <a:lnTo>
                  <a:pt x="0" y="438912"/>
                </a:lnTo>
                <a:lnTo>
                  <a:pt x="0" y="429767"/>
                </a:lnTo>
                <a:lnTo>
                  <a:pt x="8161" y="427751"/>
                </a:lnTo>
                <a:lnTo>
                  <a:pt x="14930" y="425136"/>
                </a:lnTo>
                <a:lnTo>
                  <a:pt x="30860" y="378809"/>
                </a:lnTo>
                <a:lnTo>
                  <a:pt x="30860" y="57626"/>
                </a:lnTo>
                <a:lnTo>
                  <a:pt x="23241" y="20288"/>
                </a:lnTo>
                <a:lnTo>
                  <a:pt x="0" y="9144"/>
                </a:lnTo>
                <a:lnTo>
                  <a:pt x="0" y="0"/>
                </a:lnTo>
                <a:lnTo>
                  <a:pt x="323850" y="0"/>
                </a:lnTo>
                <a:lnTo>
                  <a:pt x="323850" y="9144"/>
                </a:lnTo>
                <a:lnTo>
                  <a:pt x="314134" y="11334"/>
                </a:lnTo>
                <a:lnTo>
                  <a:pt x="306609" y="14954"/>
                </a:lnTo>
                <a:lnTo>
                  <a:pt x="292989" y="58102"/>
                </a:lnTo>
                <a:lnTo>
                  <a:pt x="292989" y="378618"/>
                </a:lnTo>
                <a:lnTo>
                  <a:pt x="299942" y="418052"/>
                </a:lnTo>
                <a:lnTo>
                  <a:pt x="324040" y="429767"/>
                </a:lnTo>
                <a:lnTo>
                  <a:pt x="324040" y="4389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826537" y="3732276"/>
            <a:ext cx="356870" cy="213360"/>
            <a:chOff x="5826537" y="3732276"/>
            <a:chExt cx="356870" cy="2133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6537" y="3741420"/>
              <a:ext cx="126206" cy="153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7795" y="3732276"/>
              <a:ext cx="195262" cy="2133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286500" y="3733800"/>
            <a:ext cx="171450" cy="210820"/>
            <a:chOff x="6286500" y="3733800"/>
            <a:chExt cx="171450" cy="210820"/>
          </a:xfrm>
        </p:grpSpPr>
        <p:sp>
          <p:nvSpPr>
            <p:cNvPr id="18" name="object 18"/>
            <p:cNvSpPr/>
            <p:nvPr/>
          </p:nvSpPr>
          <p:spPr>
            <a:xfrm>
              <a:off x="6286500" y="3733800"/>
              <a:ext cx="17145" cy="210820"/>
            </a:xfrm>
            <a:custGeom>
              <a:avLst/>
              <a:gdLst/>
              <a:ahLst/>
              <a:cxnLst/>
              <a:rect l="l" t="t" r="r" b="b"/>
              <a:pathLst>
                <a:path w="17145" h="210820">
                  <a:moveTo>
                    <a:pt x="16764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210311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2981" y="3787140"/>
              <a:ext cx="124587" cy="156972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33578" y="3732276"/>
            <a:ext cx="71437" cy="2133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4408" y="2547929"/>
            <a:ext cx="8333740" cy="144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43180" indent="-76835">
              <a:lnSpc>
                <a:spcPct val="1511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21590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 the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test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phase,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test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X_test=x</a:t>
            </a:r>
            <a:r>
              <a:rPr sz="1800" spc="7" baseline="-20833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800" spc="7" baseline="-20833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800" spc="7" baseline="-20833" dirty="0">
                <a:solidFill>
                  <a:srgbClr val="3F3F3F"/>
                </a:solidFill>
                <a:latin typeface="Times New Roman"/>
                <a:cs typeface="Times New Roman"/>
              </a:rPr>
              <a:t>3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…….x</a:t>
            </a:r>
            <a:r>
              <a:rPr sz="1800" spc="7" baseline="-20833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800" spc="15" baseline="-20833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, probability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each class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given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1165860" algn="ctr">
              <a:lnSpc>
                <a:spcPts val="1545"/>
              </a:lnSpc>
            </a:pP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mbria Math"/>
              <a:cs typeface="Cambria Math"/>
            </a:endParaRPr>
          </a:p>
          <a:p>
            <a:pPr marL="321310" algn="ctr">
              <a:lnSpc>
                <a:spcPct val="100000"/>
              </a:lnSpc>
              <a:spcBef>
                <a:spcPts val="5"/>
              </a:spcBef>
              <a:tabLst>
                <a:tab pos="606425" algn="l"/>
                <a:tab pos="1696085" algn="l"/>
                <a:tab pos="2634615" algn="l"/>
                <a:tab pos="2924175" algn="l"/>
              </a:tabLst>
            </a:pP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test	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300" spc="270" dirty="0">
                <a:solidFill>
                  <a:srgbClr val="3F3F3F"/>
                </a:solidFill>
                <a:latin typeface="Cambria Math"/>
                <a:cs typeface="Cambria Math"/>
              </a:rPr>
              <a:t>j	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2508" y="3919946"/>
            <a:ext cx="6633209" cy="8801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561205">
              <a:lnSpc>
                <a:spcPct val="100000"/>
              </a:lnSpc>
              <a:spcBef>
                <a:spcPts val="810"/>
              </a:spcBef>
            </a:pP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j=1</a:t>
            </a:r>
            <a:endParaRPr sz="1300">
              <a:latin typeface="Cambria Math"/>
              <a:cs typeface="Cambria Math"/>
            </a:endParaRPr>
          </a:p>
          <a:p>
            <a:pPr marL="172085" indent="-160020">
              <a:lnSpc>
                <a:spcPts val="2135"/>
              </a:lnSpc>
              <a:spcBef>
                <a:spcPts val="965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final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predicted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(y*)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thus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computed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4570730">
              <a:lnSpc>
                <a:spcPts val="1355"/>
              </a:lnSpc>
            </a:pPr>
            <a:r>
              <a:rPr sz="1150" i="1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9023" y="5099660"/>
            <a:ext cx="2533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dirty="0">
                <a:latin typeface="Times New Roman"/>
                <a:cs typeface="Times New Roman"/>
              </a:rPr>
              <a:t>j</a:t>
            </a:r>
            <a:r>
              <a:rPr sz="1150" i="1" spc="-95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Cambria"/>
                <a:cs typeface="Cambria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8215" y="5038700"/>
            <a:ext cx="9080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dirty="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9376" y="4615734"/>
            <a:ext cx="33343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-2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*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Cambria"/>
                <a:cs typeface="Cambria"/>
              </a:rPr>
              <a:t>=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75" dirty="0">
                <a:latin typeface="Cambria"/>
                <a:cs typeface="Cambria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arg </a:t>
            </a:r>
            <a:r>
              <a:rPr sz="1650" spc="-95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m</a:t>
            </a:r>
            <a:r>
              <a:rPr sz="1650" dirty="0">
                <a:latin typeface="Times New Roman"/>
                <a:cs typeface="Times New Roman"/>
              </a:rPr>
              <a:t>ax </a:t>
            </a:r>
            <a:r>
              <a:rPr sz="1650" spc="14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P</a:t>
            </a:r>
            <a:r>
              <a:rPr sz="1650" i="1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i</a:t>
            </a:r>
            <a:r>
              <a:rPr sz="1725" i="1" spc="127" baseline="-19323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)</a:t>
            </a:r>
            <a:r>
              <a:rPr sz="4425" spc="-757" baseline="-10357" dirty="0">
                <a:latin typeface="Cambria"/>
                <a:cs typeface="Cambria"/>
              </a:rPr>
              <a:t></a:t>
            </a:r>
            <a:r>
              <a:rPr sz="4425" spc="240" baseline="-10357" dirty="0">
                <a:latin typeface="Cambria"/>
                <a:cs typeface="Cambria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P</a:t>
            </a:r>
            <a:r>
              <a:rPr sz="1650" i="1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i="1" spc="40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j  </a:t>
            </a:r>
            <a:r>
              <a:rPr sz="1725" i="1" spc="-195" baseline="-19323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| 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i</a:t>
            </a:r>
            <a:r>
              <a:rPr sz="1725" i="1" spc="112" baseline="-19323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0963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Numerical</a:t>
            </a:r>
            <a:r>
              <a:rPr spc="-140" dirty="0"/>
              <a:t> </a:t>
            </a:r>
            <a:r>
              <a:rPr spc="-70" dirty="0"/>
              <a:t>Example-I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804" y="2576919"/>
            <a:ext cx="383857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80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set,</a:t>
            </a:r>
            <a:r>
              <a:rPr sz="1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classify</a:t>
            </a:r>
            <a:r>
              <a:rPr sz="1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80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play</a:t>
            </a:r>
            <a:r>
              <a:rPr sz="1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golf</a:t>
            </a:r>
            <a:r>
              <a:rPr sz="1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707" y="3183351"/>
            <a:ext cx="2517775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635" marR="5080" indent="-115570">
              <a:lnSpc>
                <a:spcPct val="111100"/>
              </a:lnSpc>
              <a:spcBef>
                <a:spcPts val="95"/>
              </a:spcBef>
              <a:tabLst>
                <a:tab pos="1024890" algn="l"/>
                <a:tab pos="1144270" algn="l"/>
                <a:tab pos="1689735" algn="l"/>
                <a:tab pos="1774825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ng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	w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  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	Outloo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804" y="3183351"/>
            <a:ext cx="124523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  <a:tabLst>
                <a:tab pos="518795" algn="l"/>
                <a:tab pos="880110" algn="l"/>
              </a:tabLst>
            </a:pP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Yes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or	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No 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conditions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tu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,  Status.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4600" y="3820166"/>
            <a:ext cx="234315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16025" algn="l"/>
                <a:tab pos="1825625" algn="l"/>
              </a:tabLst>
            </a:pP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idit</a:t>
            </a:r>
            <a:r>
              <a:rPr sz="1800" spc="-10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,	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804" y="4547344"/>
            <a:ext cx="383857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Naïve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Bayes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Classifier,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classify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that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whether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Rainy,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Cool,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High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Humidity,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Windy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day we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play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golf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581656"/>
            <a:ext cx="4907279" cy="3407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8328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120" dirty="0"/>
              <a:t> </a:t>
            </a:r>
            <a:r>
              <a:rPr spc="-55" dirty="0"/>
              <a:t>1-Solution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2905" y="4503420"/>
            <a:ext cx="1953895" cy="220979"/>
            <a:chOff x="1912905" y="4503420"/>
            <a:chExt cx="1953895" cy="2209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905" y="4520184"/>
              <a:ext cx="126206" cy="153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687" y="4503420"/>
              <a:ext cx="1790700" cy="22098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965352" y="4625339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3379" y="4600955"/>
            <a:ext cx="3523615" cy="15240"/>
          </a:xfrm>
          <a:custGeom>
            <a:avLst/>
            <a:gdLst/>
            <a:ahLst/>
            <a:cxnLst/>
            <a:rect l="l" t="t" r="r" b="b"/>
            <a:pathLst>
              <a:path w="3523615" h="15239">
                <a:moveTo>
                  <a:pt x="3523487" y="15240"/>
                </a:moveTo>
                <a:lnTo>
                  <a:pt x="0" y="15240"/>
                </a:lnTo>
                <a:lnTo>
                  <a:pt x="0" y="0"/>
                </a:lnTo>
                <a:lnTo>
                  <a:pt x="3523487" y="0"/>
                </a:lnTo>
                <a:lnTo>
                  <a:pt x="3523487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7544" y="4625339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5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7096" y="4600955"/>
            <a:ext cx="193675" cy="15240"/>
          </a:xfrm>
          <a:custGeom>
            <a:avLst/>
            <a:gdLst/>
            <a:ahLst/>
            <a:cxnLst/>
            <a:rect l="l" t="t" r="r" b="b"/>
            <a:pathLst>
              <a:path w="193675" h="15239">
                <a:moveTo>
                  <a:pt x="193548" y="15240"/>
                </a:moveTo>
                <a:lnTo>
                  <a:pt x="0" y="15240"/>
                </a:lnTo>
                <a:lnTo>
                  <a:pt x="0" y="0"/>
                </a:lnTo>
                <a:lnTo>
                  <a:pt x="193548" y="0"/>
                </a:lnTo>
                <a:lnTo>
                  <a:pt x="193548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995201" y="5170932"/>
            <a:ext cx="1858010" cy="220979"/>
            <a:chOff x="1995201" y="5170932"/>
            <a:chExt cx="1858010" cy="22097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5201" y="5187696"/>
              <a:ext cx="126206" cy="153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7983" y="5170932"/>
              <a:ext cx="1694688" cy="22098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954684" y="5292851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2711" y="5268467"/>
            <a:ext cx="3453765" cy="15240"/>
          </a:xfrm>
          <a:custGeom>
            <a:avLst/>
            <a:gdLst/>
            <a:ahLst/>
            <a:cxnLst/>
            <a:rect l="l" t="t" r="r" b="b"/>
            <a:pathLst>
              <a:path w="3453765" h="15239">
                <a:moveTo>
                  <a:pt x="3453384" y="15239"/>
                </a:moveTo>
                <a:lnTo>
                  <a:pt x="0" y="15239"/>
                </a:lnTo>
                <a:lnTo>
                  <a:pt x="0" y="0"/>
                </a:lnTo>
                <a:lnTo>
                  <a:pt x="3453384" y="0"/>
                </a:lnTo>
                <a:lnTo>
                  <a:pt x="3453384" y="152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6772" y="5292851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5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2508" y="2623821"/>
            <a:ext cx="8323580" cy="288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2085" indent="-16002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Phase: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Computing</a:t>
            </a:r>
            <a:r>
              <a:rPr sz="180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Prior</a:t>
            </a:r>
            <a:r>
              <a:rPr sz="180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endParaRPr sz="180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21100"/>
              </a:lnSpc>
              <a:spcBef>
                <a:spcPts val="335"/>
              </a:spcBef>
              <a:buClr>
                <a:srgbClr val="E48311"/>
              </a:buClr>
              <a:buSzPct val="94444"/>
              <a:buFont typeface="Wingdings"/>
              <a:buChar char=""/>
              <a:tabLst>
                <a:tab pos="362585" algn="l"/>
                <a:tab pos="810260" algn="l"/>
                <a:tab pos="1360170" algn="l"/>
                <a:tab pos="2114550" algn="l"/>
                <a:tab pos="2740660" algn="l"/>
                <a:tab pos="3063240" algn="l"/>
                <a:tab pos="3778885" algn="l"/>
                <a:tab pos="4648200" algn="l"/>
                <a:tab pos="5184775" algn="l"/>
                <a:tab pos="5734685" algn="l"/>
                <a:tab pos="6664325" algn="l"/>
                <a:tab pos="6984365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For	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each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unique	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value	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	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output	variable	Play	Golf	i.e.,</a:t>
            </a:r>
            <a:r>
              <a:rPr sz="1800" spc="5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Yes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or	No,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prior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probability is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 follows:</a:t>
            </a:r>
            <a:endParaRPr sz="1800">
              <a:latin typeface="Times New Roman"/>
              <a:cs typeface="Times New Roman"/>
            </a:endParaRPr>
          </a:p>
          <a:p>
            <a:pPr marL="4049395" marR="1006475" indent="-977265">
              <a:lnSpc>
                <a:spcPct val="126099"/>
              </a:lnSpc>
              <a:spcBef>
                <a:spcPts val="1775"/>
              </a:spcBef>
              <a:tabLst>
                <a:tab pos="3252470" algn="l"/>
                <a:tab pos="7075170" algn="l"/>
                <a:tab pos="7114540" algn="l"/>
              </a:tabLst>
            </a:pP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3F3F3F"/>
                </a:solidFill>
                <a:latin typeface="Cambria Math"/>
                <a:cs typeface="Cambria Math"/>
              </a:rPr>
              <a:t>number</a:t>
            </a:r>
            <a:r>
              <a:rPr sz="130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40" dirty="0">
                <a:solidFill>
                  <a:srgbClr val="3F3F3F"/>
                </a:solidFill>
                <a:latin typeface="Cambria Math"/>
                <a:cs typeface="Cambria Math"/>
              </a:rPr>
              <a:t>of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45" dirty="0">
                <a:solidFill>
                  <a:srgbClr val="3F3F3F"/>
                </a:solidFill>
                <a:latin typeface="Cambria Math"/>
                <a:cs typeface="Cambria Math"/>
              </a:rPr>
              <a:t>training</a:t>
            </a:r>
            <a:r>
              <a:rPr sz="130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examples</a:t>
            </a:r>
            <a:r>
              <a:rPr sz="13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labelled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yes</a:t>
            </a:r>
            <a:r>
              <a:rPr sz="1300" u="heavy" spc="1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9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3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300" spc="9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300" spc="13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300" spc="19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30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3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300" spc="14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300" spc="19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300" spc="225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300" spc="14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300" spc="17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300" spc="155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300" spc="105" dirty="0">
                <a:solidFill>
                  <a:srgbClr val="3F3F3F"/>
                </a:solidFill>
                <a:latin typeface="Cambria Math"/>
                <a:cs typeface="Cambria Math"/>
              </a:rPr>
              <a:t>pl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14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mbria Math"/>
              <a:cs typeface="Cambria Math"/>
            </a:endParaRPr>
          </a:p>
          <a:p>
            <a:pPr marL="4003675" marR="1087755" indent="-942340">
              <a:lnSpc>
                <a:spcPct val="126200"/>
              </a:lnSpc>
              <a:tabLst>
                <a:tab pos="3242310" algn="l"/>
                <a:tab pos="6993890" algn="l"/>
                <a:tab pos="7033259" algn="l"/>
              </a:tabLst>
            </a:pP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3F3F3F"/>
                </a:solidFill>
                <a:latin typeface="Cambria Math"/>
                <a:cs typeface="Cambria Math"/>
              </a:rPr>
              <a:t>number</a:t>
            </a:r>
            <a:r>
              <a:rPr sz="130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40" dirty="0">
                <a:solidFill>
                  <a:srgbClr val="3F3F3F"/>
                </a:solidFill>
                <a:latin typeface="Cambria Math"/>
                <a:cs typeface="Cambria Math"/>
              </a:rPr>
              <a:t>of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45" dirty="0">
                <a:solidFill>
                  <a:srgbClr val="3F3F3F"/>
                </a:solidFill>
                <a:latin typeface="Cambria Math"/>
                <a:cs typeface="Cambria Math"/>
              </a:rPr>
              <a:t>training</a:t>
            </a:r>
            <a:r>
              <a:rPr sz="130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14" dirty="0">
                <a:solidFill>
                  <a:srgbClr val="3F3F3F"/>
                </a:solidFill>
                <a:latin typeface="Cambria Math"/>
                <a:cs typeface="Cambria Math"/>
              </a:rPr>
              <a:t>examples</a:t>
            </a:r>
            <a:r>
              <a:rPr sz="130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labelled</a:t>
            </a:r>
            <a:r>
              <a:rPr sz="13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5" dirty="0">
                <a:solidFill>
                  <a:srgbClr val="3F3F3F"/>
                </a:solidFill>
                <a:latin typeface="Cambria Math"/>
                <a:cs typeface="Cambria Math"/>
              </a:rPr>
              <a:t>no</a:t>
            </a:r>
            <a:r>
              <a:rPr sz="1300" u="heavy" spc="10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5 </a:t>
            </a:r>
            <a:r>
              <a:rPr sz="1300" spc="-2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300" spc="13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300" spc="19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30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3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300" spc="16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300" spc="19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300" spc="9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13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300" spc="9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13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300" spc="225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300" spc="14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300" spc="17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300" spc="155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300" spc="105" dirty="0">
                <a:solidFill>
                  <a:srgbClr val="3F3F3F"/>
                </a:solidFill>
                <a:latin typeface="Cambria Math"/>
                <a:cs typeface="Cambria Math"/>
              </a:rPr>
              <a:t>pl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26323" y="5268467"/>
            <a:ext cx="193675" cy="15240"/>
          </a:xfrm>
          <a:custGeom>
            <a:avLst/>
            <a:gdLst/>
            <a:ahLst/>
            <a:cxnLst/>
            <a:rect l="l" t="t" r="r" b="b"/>
            <a:pathLst>
              <a:path w="193675" h="15239">
                <a:moveTo>
                  <a:pt x="193548" y="15239"/>
                </a:moveTo>
                <a:lnTo>
                  <a:pt x="0" y="15239"/>
                </a:lnTo>
                <a:lnTo>
                  <a:pt x="0" y="0"/>
                </a:lnTo>
                <a:lnTo>
                  <a:pt x="193548" y="0"/>
                </a:lnTo>
                <a:lnTo>
                  <a:pt x="193548" y="152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58693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Example</a:t>
            </a:r>
            <a:r>
              <a:rPr spc="-90" dirty="0"/>
              <a:t> </a:t>
            </a:r>
            <a:r>
              <a:rPr spc="-55" dirty="0"/>
              <a:t>1-Solution</a:t>
            </a:r>
            <a:r>
              <a:rPr spc="-110" dirty="0"/>
              <a:t> </a:t>
            </a:r>
            <a:r>
              <a:rPr spc="-65" dirty="0"/>
              <a:t>(Contd….)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5" y="2536599"/>
            <a:ext cx="3720465" cy="37642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9695" indent="-87630">
              <a:lnSpc>
                <a:spcPct val="100000"/>
              </a:lnSpc>
              <a:spcBef>
                <a:spcPts val="810"/>
              </a:spcBef>
              <a:buClr>
                <a:srgbClr val="E48311"/>
              </a:buClr>
              <a:buSzPct val="93103"/>
              <a:buFont typeface="Wingdings"/>
              <a:buChar char=""/>
              <a:tabLst>
                <a:tab pos="100330" algn="l"/>
              </a:tabLst>
            </a:pP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Computing</a:t>
            </a:r>
            <a:r>
              <a:rPr sz="14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Likelihoods</a:t>
            </a:r>
            <a:endParaRPr sz="1450">
              <a:latin typeface="Times New Roman"/>
              <a:cs typeface="Times New Roman"/>
            </a:endParaRPr>
          </a:p>
          <a:p>
            <a:pPr marL="329565" marR="7620" lvl="1" indent="-151130">
              <a:lnSpc>
                <a:spcPct val="123500"/>
              </a:lnSpc>
              <a:spcBef>
                <a:spcPts val="310"/>
              </a:spcBef>
              <a:buClr>
                <a:srgbClr val="E48311"/>
              </a:buClr>
              <a:buFont typeface="Wingdings"/>
              <a:buChar char=""/>
              <a:tabLst>
                <a:tab pos="377190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likelihood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unique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1450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4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computed.</a:t>
            </a:r>
            <a:endParaRPr sz="1450">
              <a:latin typeface="Times New Roman"/>
              <a:cs typeface="Times New Roman"/>
            </a:endParaRPr>
          </a:p>
          <a:p>
            <a:pPr marL="329565" marR="6350" lvl="1" indent="-151130">
              <a:lnSpc>
                <a:spcPct val="12270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"/>
              <a:tabLst>
                <a:tab pos="377190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instance,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outlook, unique </a:t>
            </a:r>
            <a:r>
              <a:rPr sz="1450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values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Rainy,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Overlook,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Sunny.</a:t>
            </a:r>
            <a:endParaRPr sz="14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22900"/>
              </a:lnSpc>
              <a:spcBef>
                <a:spcPts val="500"/>
              </a:spcBef>
              <a:buClr>
                <a:srgbClr val="E48311"/>
              </a:buClr>
              <a:buFont typeface="Wingdings"/>
              <a:buChar char=""/>
              <a:tabLst>
                <a:tab pos="374015" algn="l"/>
                <a:tab pos="1939925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re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re,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(O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ut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ook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=R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ny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|</a:t>
            </a:r>
            <a:r>
              <a:rPr sz="1450" spc="-114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), 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P(Outlook=Rainy|No),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P(Outlook=Overlook|Yes),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P(Outlook=Overlook|No),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P(Outlook=Sunny|Yes),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P(Outlook=Sunny|No)</a:t>
            </a:r>
            <a:r>
              <a:rPr sz="14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4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computed.</a:t>
            </a:r>
            <a:r>
              <a:rPr sz="14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450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same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repeated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all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450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figure).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2661" y="2769979"/>
            <a:ext cx="4331469" cy="3400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247640" y="3305880"/>
              <a:ext cx="1046160" cy="809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3960" y="3294000"/>
                <a:ext cx="1069200" cy="83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2039</Words>
  <Application>Microsoft Office PowerPoint</Application>
  <PresentationFormat>Custom</PresentationFormat>
  <Paragraphs>427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Naïve Bayes Classifier</vt:lpstr>
      <vt:lpstr>Naïve Bayes Classifier- Introduction</vt:lpstr>
      <vt:lpstr>Naïve Bayes Classifier- Introduction  (Contd….)</vt:lpstr>
      <vt:lpstr>Training Phase of Naïve Baye Classifier</vt:lpstr>
      <vt:lpstr>Training Phase of Naïve Baye Classifier  (Contd…)</vt:lpstr>
      <vt:lpstr>Testing Phase of Naïve Bayes Classifier</vt:lpstr>
      <vt:lpstr>Numerical Example-I</vt:lpstr>
      <vt:lpstr>Example 1-Solution</vt:lpstr>
      <vt:lpstr>Example 1-Solution (Contd….)</vt:lpstr>
      <vt:lpstr>Example 1-Solution (Contd….)</vt:lpstr>
      <vt:lpstr>Advantages of Naïve Bayes Classifier</vt:lpstr>
      <vt:lpstr>Naïve Bayes Classifier- Problems</vt:lpstr>
      <vt:lpstr>Naïve Bayes Classifier- Problems (Contd..)</vt:lpstr>
      <vt:lpstr>Naïve Bayes Classifier- Problems (Contd..)</vt:lpstr>
      <vt:lpstr>Naïve Bayes Classifier- Problems (Contd..)</vt:lpstr>
      <vt:lpstr>Numerical Example II: Text Classification</vt:lpstr>
      <vt:lpstr>Example 2: Solution</vt:lpstr>
      <vt:lpstr>Example 2: Solution (Contd…)</vt:lpstr>
      <vt:lpstr>Example 2: Solution (Contd…)</vt:lpstr>
      <vt:lpstr>Example 2: Solution (Contd…)</vt:lpstr>
      <vt:lpstr>Variants of Naïve Bayes Classifier</vt:lpstr>
      <vt:lpstr>Multinomial Naïve Bayes Classifier</vt:lpstr>
      <vt:lpstr>Bernoulli Naïve Bayes Classifier</vt:lpstr>
      <vt:lpstr>Gaussian Naïve Bayes Classifier</vt:lpstr>
      <vt:lpstr>Gaussian Naïve Bayes Classifier (contd…)</vt:lpstr>
      <vt:lpstr>Numerical Example - 3</vt:lpstr>
      <vt:lpstr>Example 3: Solution</vt:lpstr>
      <vt:lpstr>Example 3: Solution (Contd…)</vt:lpstr>
      <vt:lpstr>Example 3: Solution (Contd…)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Naïve Bayes Classifier</dc:title>
  <dc:creator>jasme</dc:creator>
  <cp:lastModifiedBy>Raman Singh</cp:lastModifiedBy>
  <cp:revision>4</cp:revision>
  <dcterms:created xsi:type="dcterms:W3CDTF">2021-09-05T06:15:24Z</dcterms:created>
  <dcterms:modified xsi:type="dcterms:W3CDTF">2021-09-22T06:26:46Z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2021-04-29T00:00:00Z</vt:filetime>
  </property>
  <property fmtid="{D5CDD505-2E9C-101B-9397-08002B2CF9AE}" pid="3" name="LastSaved">
    <vt:filetime>2021-09-05T00:00:00Z</vt:filetime>
  </property>
</Properties>
</file>