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302" y="-1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283452"/>
            <a:ext cx="10058400" cy="43281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86027" y="2491739"/>
            <a:ext cx="8221980" cy="0"/>
          </a:xfrm>
          <a:custGeom>
            <a:avLst/>
            <a:gdLst/>
            <a:ahLst/>
            <a:cxnLst/>
            <a:rect l="l" t="t" r="r" b="b"/>
            <a:pathLst>
              <a:path w="8221980">
                <a:moveTo>
                  <a:pt x="0" y="0"/>
                </a:moveTo>
                <a:lnTo>
                  <a:pt x="8221979" y="0"/>
                </a:lnTo>
              </a:path>
            </a:pathLst>
          </a:custGeom>
          <a:ln w="457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8830" y="1291750"/>
            <a:ext cx="8120739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8937" y="3364296"/>
            <a:ext cx="7816215" cy="2068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283452"/>
            <a:ext cx="10058400" cy="433070"/>
            <a:chOff x="0" y="6283452"/>
            <a:chExt cx="10058400" cy="433070"/>
          </a:xfrm>
        </p:grpSpPr>
        <p:sp>
          <p:nvSpPr>
            <p:cNvPr id="3" name="object 3"/>
            <p:cNvSpPr/>
            <p:nvPr/>
          </p:nvSpPr>
          <p:spPr>
            <a:xfrm>
              <a:off x="3047" y="6338316"/>
              <a:ext cx="10055860" cy="378460"/>
            </a:xfrm>
            <a:custGeom>
              <a:avLst/>
              <a:gdLst/>
              <a:ahLst/>
              <a:cxnLst/>
              <a:rect l="l" t="t" r="r" b="b"/>
              <a:pathLst>
                <a:path w="10055860" h="378459">
                  <a:moveTo>
                    <a:pt x="10055352" y="377951"/>
                  </a:moveTo>
                  <a:lnTo>
                    <a:pt x="0" y="377951"/>
                  </a:lnTo>
                  <a:lnTo>
                    <a:pt x="0" y="0"/>
                  </a:lnTo>
                  <a:lnTo>
                    <a:pt x="10055352" y="0"/>
                  </a:lnTo>
                  <a:lnTo>
                    <a:pt x="10055352" y="377951"/>
                  </a:lnTo>
                  <a:close/>
                </a:path>
              </a:pathLst>
            </a:custGeom>
            <a:solidFill>
              <a:srgbClr val="BC57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283452"/>
              <a:ext cx="10057130" cy="53340"/>
            </a:xfrm>
            <a:custGeom>
              <a:avLst/>
              <a:gdLst/>
              <a:ahLst/>
              <a:cxnLst/>
              <a:rect l="l" t="t" r="r" b="b"/>
              <a:pathLst>
                <a:path w="10057130" h="53339">
                  <a:moveTo>
                    <a:pt x="10056875" y="53340"/>
                  </a:moveTo>
                  <a:lnTo>
                    <a:pt x="0" y="53340"/>
                  </a:lnTo>
                  <a:lnTo>
                    <a:pt x="0" y="0"/>
                  </a:lnTo>
                  <a:lnTo>
                    <a:pt x="10056875" y="0"/>
                  </a:lnTo>
                  <a:lnTo>
                    <a:pt x="10056875" y="53340"/>
                  </a:lnTo>
                  <a:close/>
                </a:path>
              </a:pathLst>
            </a:custGeom>
            <a:solidFill>
              <a:srgbClr val="E483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96695" y="4642103"/>
            <a:ext cx="8147684" cy="0"/>
          </a:xfrm>
          <a:custGeom>
            <a:avLst/>
            <a:gdLst/>
            <a:ahLst/>
            <a:cxnLst/>
            <a:rect l="l" t="t" r="r" b="b"/>
            <a:pathLst>
              <a:path w="8147684">
                <a:moveTo>
                  <a:pt x="0" y="0"/>
                </a:moveTo>
                <a:lnTo>
                  <a:pt x="8147304" y="0"/>
                </a:lnTo>
              </a:path>
            </a:pathLst>
          </a:custGeom>
          <a:ln w="457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84984" y="1806949"/>
            <a:ext cx="6743700" cy="1886585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523240" marR="5080" indent="-511175">
              <a:lnSpc>
                <a:spcPts val="6730"/>
              </a:lnSpc>
              <a:spcBef>
                <a:spcPts val="1315"/>
              </a:spcBef>
            </a:pPr>
            <a:r>
              <a:rPr sz="6600" spc="-65" dirty="0">
                <a:solidFill>
                  <a:srgbClr val="262626"/>
                </a:solidFill>
              </a:rPr>
              <a:t>K-</a:t>
            </a:r>
            <a:r>
              <a:rPr sz="6600" spc="-114" dirty="0">
                <a:solidFill>
                  <a:srgbClr val="262626"/>
                </a:solidFill>
              </a:rPr>
              <a:t> </a:t>
            </a:r>
            <a:r>
              <a:rPr sz="6600" spc="-95" dirty="0">
                <a:solidFill>
                  <a:srgbClr val="262626"/>
                </a:solidFill>
              </a:rPr>
              <a:t>Nearest</a:t>
            </a:r>
            <a:r>
              <a:rPr sz="6600" spc="-130" dirty="0">
                <a:solidFill>
                  <a:srgbClr val="262626"/>
                </a:solidFill>
              </a:rPr>
              <a:t> </a:t>
            </a:r>
            <a:r>
              <a:rPr sz="6600" spc="-75" dirty="0">
                <a:solidFill>
                  <a:srgbClr val="262626"/>
                </a:solidFill>
              </a:rPr>
              <a:t>Neighbor </a:t>
            </a:r>
            <a:r>
              <a:rPr sz="6600" spc="-1475" dirty="0">
                <a:solidFill>
                  <a:srgbClr val="262626"/>
                </a:solidFill>
              </a:rPr>
              <a:t> </a:t>
            </a:r>
            <a:r>
              <a:rPr sz="6600" spc="-85" dirty="0">
                <a:solidFill>
                  <a:srgbClr val="262626"/>
                </a:solidFill>
              </a:rPr>
              <a:t>(K-NN</a:t>
            </a:r>
            <a:r>
              <a:rPr sz="6600" spc="-120" dirty="0">
                <a:solidFill>
                  <a:srgbClr val="262626"/>
                </a:solidFill>
              </a:rPr>
              <a:t> </a:t>
            </a:r>
            <a:r>
              <a:rPr sz="6600" spc="-80" dirty="0">
                <a:solidFill>
                  <a:srgbClr val="262626"/>
                </a:solidFill>
              </a:rPr>
              <a:t>Algorithm)</a:t>
            </a:r>
            <a:endParaRPr sz="6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809117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0" dirty="0"/>
              <a:t>Distance</a:t>
            </a:r>
            <a:r>
              <a:rPr spc="-80" dirty="0"/>
              <a:t> </a:t>
            </a:r>
            <a:r>
              <a:rPr spc="-55" dirty="0"/>
              <a:t>Metrics</a:t>
            </a:r>
            <a:r>
              <a:rPr spc="-90" dirty="0"/>
              <a:t> for</a:t>
            </a:r>
            <a:r>
              <a:rPr spc="-80" dirty="0"/>
              <a:t> </a:t>
            </a:r>
            <a:r>
              <a:rPr spc="-65" dirty="0"/>
              <a:t>Categorical</a:t>
            </a:r>
            <a:r>
              <a:rPr spc="-105" dirty="0"/>
              <a:t> </a:t>
            </a:r>
            <a:r>
              <a:rPr spc="-70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27" y="2572830"/>
            <a:ext cx="8324850" cy="629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 marR="5080" indent="-76200">
              <a:lnSpc>
                <a:spcPct val="120000"/>
              </a:lnSpc>
              <a:spcBef>
                <a:spcPts val="100"/>
              </a:spcBef>
              <a:buClr>
                <a:srgbClr val="E48311"/>
              </a:buClr>
              <a:buSzPct val="93939"/>
              <a:buFont typeface="Wingdings"/>
              <a:buChar char=""/>
              <a:tabLst>
                <a:tab pos="109855" algn="l"/>
              </a:tabLst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If</a:t>
            </a:r>
            <a:r>
              <a:rPr sz="1650" spc="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x</a:t>
            </a:r>
            <a:r>
              <a:rPr sz="1650" spc="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spc="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y</a:t>
            </a:r>
            <a:r>
              <a:rPr sz="1650" spc="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are</a:t>
            </a:r>
            <a:r>
              <a:rPr sz="1650" spc="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feature</a:t>
            </a:r>
            <a:r>
              <a:rPr sz="1650" spc="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vectors</a:t>
            </a:r>
            <a:r>
              <a:rPr sz="1650" spc="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65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two</a:t>
            </a:r>
            <a:r>
              <a:rPr sz="1650" spc="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categorical</a:t>
            </a:r>
            <a:r>
              <a:rPr sz="1650" spc="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vectors,</a:t>
            </a:r>
            <a:r>
              <a:rPr sz="1650" spc="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than</a:t>
            </a:r>
            <a:r>
              <a:rPr sz="165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following</a:t>
            </a:r>
            <a:r>
              <a:rPr sz="1650" spc="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metrics</a:t>
            </a:r>
            <a:r>
              <a:rPr sz="1650" spc="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are</a:t>
            </a:r>
            <a:r>
              <a:rPr sz="165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used</a:t>
            </a:r>
            <a:r>
              <a:rPr sz="1650" spc="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for </a:t>
            </a:r>
            <a:r>
              <a:rPr sz="1650" spc="-3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K-NN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Classifier:</a:t>
            </a:r>
            <a:endParaRPr sz="1650">
              <a:latin typeface="Times New Roman"/>
              <a:cs typeface="Times New Roman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02115"/>
            <a:ext cx="8531577" cy="318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19227"/>
            <a:ext cx="540385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0" dirty="0">
                <a:latin typeface="Times New Roman"/>
                <a:cs typeface="Times New Roman"/>
              </a:rPr>
              <a:t>Distance</a:t>
            </a:r>
            <a:r>
              <a:rPr spc="-175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Times New Roman"/>
                <a:cs typeface="Times New Roman"/>
              </a:rPr>
              <a:t>Metrics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Times New Roman"/>
                <a:cs typeface="Times New Roman"/>
              </a:rPr>
              <a:t>-Example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9658" y="2709210"/>
            <a:ext cx="591693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Consider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5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following</a:t>
            </a:r>
            <a:r>
              <a:rPr sz="15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F3F3F"/>
                </a:solidFill>
                <a:latin typeface="Times New Roman"/>
                <a:cs typeface="Times New Roman"/>
              </a:rPr>
              <a:t>Bag-of-Words</a:t>
            </a:r>
            <a:r>
              <a:rPr sz="15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Representation</a:t>
            </a:r>
            <a:r>
              <a:rPr sz="15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Times New Roman"/>
                <a:cs typeface="Times New Roman"/>
              </a:rPr>
              <a:t>of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three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documents: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9658" y="4736070"/>
            <a:ext cx="1576705" cy="9404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Cosine</a:t>
            </a:r>
            <a:r>
              <a:rPr sz="155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Distance: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1550" spc="-10" dirty="0">
                <a:solidFill>
                  <a:srgbClr val="282828"/>
                </a:solidFill>
                <a:latin typeface="Times New Roman"/>
                <a:cs typeface="Times New Roman"/>
              </a:rPr>
              <a:t>Tanimato</a:t>
            </a:r>
            <a:r>
              <a:rPr sz="1550" spc="-6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Distance:</a:t>
            </a:r>
            <a:endParaRPr sz="155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50797" y="3193541"/>
          <a:ext cx="8147682" cy="122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9150"/>
                <a:gridCol w="306069"/>
                <a:gridCol w="682625"/>
                <a:gridCol w="1025525"/>
                <a:gridCol w="513714"/>
                <a:gridCol w="506095"/>
                <a:gridCol w="581025"/>
                <a:gridCol w="814069"/>
                <a:gridCol w="815340"/>
                <a:gridCol w="814070"/>
              </a:tblGrid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spc="10" dirty="0">
                          <a:latin typeface="Times New Roman"/>
                          <a:cs typeface="Times New Roman"/>
                        </a:rPr>
                        <a:t>think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spc="10" dirty="0">
                          <a:latin typeface="Times New Roman"/>
                          <a:cs typeface="Times New Roman"/>
                        </a:rPr>
                        <a:t>therefore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spc="25" dirty="0">
                          <a:latin typeface="Times New Roman"/>
                          <a:cs typeface="Times New Roman"/>
                        </a:rPr>
                        <a:t>am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spc="15" dirty="0">
                          <a:latin typeface="Times New Roman"/>
                          <a:cs typeface="Times New Roman"/>
                        </a:rPr>
                        <a:t>can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spc="15" dirty="0">
                          <a:latin typeface="Times New Roman"/>
                          <a:cs typeface="Times New Roman"/>
                        </a:rPr>
                        <a:t>you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spc="10" dirty="0">
                          <a:latin typeface="Times New Roman"/>
                          <a:cs typeface="Times New Roman"/>
                        </a:rPr>
                        <a:t>don’t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spc="20" dirty="0">
                          <a:latin typeface="Times New Roman"/>
                          <a:cs typeface="Times New Roman"/>
                        </a:rPr>
                        <a:t>know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spc="25" dirty="0">
                          <a:latin typeface="Times New Roman"/>
                          <a:cs typeface="Times New Roman"/>
                        </a:rPr>
                        <a:t>who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8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5" dirty="0">
                          <a:latin typeface="Times New Roman"/>
                          <a:cs typeface="Times New Roman"/>
                        </a:rPr>
                        <a:t>think therefore</a:t>
                      </a:r>
                      <a:r>
                        <a:rPr sz="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15" dirty="0">
                          <a:latin typeface="Times New Roman"/>
                          <a:cs typeface="Times New Roman"/>
                        </a:rPr>
                        <a:t>am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6324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spc="15" dirty="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5" dirty="0">
                          <a:latin typeface="Times New Roman"/>
                          <a:cs typeface="Times New Roman"/>
                        </a:rPr>
                        <a:t>you</a:t>
                      </a:r>
                      <a:r>
                        <a:rPr sz="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5" dirty="0">
                          <a:latin typeface="Times New Roman"/>
                          <a:cs typeface="Times New Roman"/>
                        </a:rPr>
                        <a:t>think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6324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8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5" dirty="0">
                          <a:latin typeface="Times New Roman"/>
                          <a:cs typeface="Times New Roman"/>
                        </a:rPr>
                        <a:t>don’t think</a:t>
                      </a:r>
                      <a:r>
                        <a:rPr sz="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5" dirty="0">
                          <a:latin typeface="Times New Roman"/>
                          <a:cs typeface="Times New Roman"/>
                        </a:rPr>
                        <a:t>therefore</a:t>
                      </a:r>
                      <a:r>
                        <a:rPr sz="8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8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5" dirty="0">
                          <a:latin typeface="Times New Roman"/>
                          <a:cs typeface="Times New Roman"/>
                        </a:rPr>
                        <a:t>don’t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10" dirty="0">
                          <a:latin typeface="Times New Roman"/>
                          <a:cs typeface="Times New Roman"/>
                        </a:rPr>
                        <a:t>know who</a:t>
                      </a:r>
                      <a:r>
                        <a:rPr sz="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5" dirty="0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sz="800" spc="15" dirty="0">
                          <a:latin typeface="Times New Roman"/>
                          <a:cs typeface="Times New Roman"/>
                        </a:rPr>
                        <a:t>am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1432" y="4927092"/>
            <a:ext cx="2954835" cy="31449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51434" y="5390388"/>
            <a:ext cx="3520714" cy="629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725741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0" dirty="0"/>
              <a:t>Distance</a:t>
            </a:r>
            <a:r>
              <a:rPr spc="-95" dirty="0"/>
              <a:t> </a:t>
            </a:r>
            <a:r>
              <a:rPr spc="-55" dirty="0"/>
              <a:t>Metrics</a:t>
            </a:r>
            <a:r>
              <a:rPr spc="-100" dirty="0"/>
              <a:t> </a:t>
            </a:r>
            <a:r>
              <a:rPr spc="-65" dirty="0"/>
              <a:t>–Example</a:t>
            </a:r>
            <a:r>
              <a:rPr spc="-130" dirty="0"/>
              <a:t> </a:t>
            </a:r>
            <a:r>
              <a:rPr spc="-60" dirty="0"/>
              <a:t>(Contd…)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8724" y="2632946"/>
            <a:ext cx="622300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Consider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following 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Bag-of-Words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Representation</a:t>
            </a:r>
            <a:r>
              <a:rPr sz="16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three</a:t>
            </a:r>
            <a:r>
              <a:rPr sz="16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documents: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527" y="4498340"/>
            <a:ext cx="149733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Jaccard</a:t>
            </a:r>
            <a:r>
              <a:rPr sz="165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Distance: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2527" y="5616961"/>
            <a:ext cx="157543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Dice</a:t>
            </a:r>
            <a:r>
              <a:rPr sz="165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–Coefficient:</a:t>
            </a:r>
            <a:endParaRPr sz="165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50797" y="3193541"/>
          <a:ext cx="8147682" cy="122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9150"/>
                <a:gridCol w="306069"/>
                <a:gridCol w="682625"/>
                <a:gridCol w="1025525"/>
                <a:gridCol w="513714"/>
                <a:gridCol w="506095"/>
                <a:gridCol w="581025"/>
                <a:gridCol w="814069"/>
                <a:gridCol w="815340"/>
                <a:gridCol w="814070"/>
              </a:tblGrid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spc="10" dirty="0">
                          <a:latin typeface="Times New Roman"/>
                          <a:cs typeface="Times New Roman"/>
                        </a:rPr>
                        <a:t>think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spc="10" dirty="0">
                          <a:latin typeface="Times New Roman"/>
                          <a:cs typeface="Times New Roman"/>
                        </a:rPr>
                        <a:t>therefore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spc="25" dirty="0">
                          <a:latin typeface="Times New Roman"/>
                          <a:cs typeface="Times New Roman"/>
                        </a:rPr>
                        <a:t>am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spc="15" dirty="0">
                          <a:latin typeface="Times New Roman"/>
                          <a:cs typeface="Times New Roman"/>
                        </a:rPr>
                        <a:t>can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spc="15" dirty="0">
                          <a:latin typeface="Times New Roman"/>
                          <a:cs typeface="Times New Roman"/>
                        </a:rPr>
                        <a:t>you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spc="10" dirty="0">
                          <a:latin typeface="Times New Roman"/>
                          <a:cs typeface="Times New Roman"/>
                        </a:rPr>
                        <a:t>don’t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spc="20" dirty="0">
                          <a:latin typeface="Times New Roman"/>
                          <a:cs typeface="Times New Roman"/>
                        </a:rPr>
                        <a:t>know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spc="25" dirty="0">
                          <a:latin typeface="Times New Roman"/>
                          <a:cs typeface="Times New Roman"/>
                        </a:rPr>
                        <a:t>who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8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5" dirty="0">
                          <a:latin typeface="Times New Roman"/>
                          <a:cs typeface="Times New Roman"/>
                        </a:rPr>
                        <a:t>think therefore</a:t>
                      </a:r>
                      <a:r>
                        <a:rPr sz="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15" dirty="0">
                          <a:latin typeface="Times New Roman"/>
                          <a:cs typeface="Times New Roman"/>
                        </a:rPr>
                        <a:t>am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6324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spc="15" dirty="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5" dirty="0">
                          <a:latin typeface="Times New Roman"/>
                          <a:cs typeface="Times New Roman"/>
                        </a:rPr>
                        <a:t>you</a:t>
                      </a:r>
                      <a:r>
                        <a:rPr sz="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5" dirty="0">
                          <a:latin typeface="Times New Roman"/>
                          <a:cs typeface="Times New Roman"/>
                        </a:rPr>
                        <a:t>think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6324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8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5" dirty="0">
                          <a:latin typeface="Times New Roman"/>
                          <a:cs typeface="Times New Roman"/>
                        </a:rPr>
                        <a:t>don’t think</a:t>
                      </a:r>
                      <a:r>
                        <a:rPr sz="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5" dirty="0">
                          <a:latin typeface="Times New Roman"/>
                          <a:cs typeface="Times New Roman"/>
                        </a:rPr>
                        <a:t>therefore</a:t>
                      </a:r>
                      <a:r>
                        <a:rPr sz="8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8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5" dirty="0">
                          <a:latin typeface="Times New Roman"/>
                          <a:cs typeface="Times New Roman"/>
                        </a:rPr>
                        <a:t>don’t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10" dirty="0">
                          <a:latin typeface="Times New Roman"/>
                          <a:cs typeface="Times New Roman"/>
                        </a:rPr>
                        <a:t>know who</a:t>
                      </a:r>
                      <a:r>
                        <a:rPr sz="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5" dirty="0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sz="800" spc="15" dirty="0">
                          <a:latin typeface="Times New Roman"/>
                          <a:cs typeface="Times New Roman"/>
                        </a:rPr>
                        <a:t>am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956" y="4665316"/>
            <a:ext cx="6237228" cy="75402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4844" y="5728715"/>
            <a:ext cx="2165604" cy="3825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733679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5" dirty="0"/>
              <a:t>K-NN</a:t>
            </a:r>
            <a:r>
              <a:rPr spc="-100" dirty="0"/>
              <a:t> </a:t>
            </a:r>
            <a:r>
              <a:rPr spc="-55" dirty="0"/>
              <a:t>Classifier-</a:t>
            </a:r>
            <a:r>
              <a:rPr spc="-95" dirty="0"/>
              <a:t> </a:t>
            </a:r>
            <a:r>
              <a:rPr spc="-60" dirty="0"/>
              <a:t>Numerical</a:t>
            </a:r>
            <a:r>
              <a:rPr spc="-110" dirty="0"/>
              <a:t> </a:t>
            </a:r>
            <a:r>
              <a:rPr spc="-70" dirty="0"/>
              <a:t>Example</a:t>
            </a:r>
            <a:r>
              <a:rPr spc="-85" dirty="0"/>
              <a:t> </a:t>
            </a:r>
            <a:r>
              <a:rPr spc="5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24" y="2549144"/>
            <a:ext cx="8296909" cy="649605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88900" marR="5080" indent="-76835">
              <a:lnSpc>
                <a:spcPts val="1510"/>
              </a:lnSpc>
              <a:spcBef>
                <a:spcPts val="464"/>
              </a:spcBef>
              <a:buClr>
                <a:srgbClr val="E48311"/>
              </a:buClr>
              <a:buFont typeface="Wingdings"/>
              <a:buChar char=""/>
              <a:tabLst>
                <a:tab pos="148590" algn="l"/>
              </a:tabLst>
            </a:pPr>
            <a:r>
              <a:rPr sz="1550" spc="-85" dirty="0">
                <a:solidFill>
                  <a:srgbClr val="2D2A1F"/>
                </a:solidFill>
                <a:latin typeface="Times New Roman"/>
                <a:cs typeface="Times New Roman"/>
              </a:rPr>
              <a:t>We </a:t>
            </a:r>
            <a:r>
              <a:rPr sz="1550" spc="10" dirty="0">
                <a:solidFill>
                  <a:srgbClr val="2D2A1F"/>
                </a:solidFill>
                <a:latin typeface="Times New Roman"/>
                <a:cs typeface="Times New Roman"/>
              </a:rPr>
              <a:t>have </a:t>
            </a:r>
            <a:r>
              <a:rPr sz="1550" spc="5" dirty="0">
                <a:solidFill>
                  <a:srgbClr val="2D2A1F"/>
                </a:solidFill>
                <a:latin typeface="Times New Roman"/>
                <a:cs typeface="Times New Roman"/>
              </a:rPr>
              <a:t>data </a:t>
            </a:r>
            <a:r>
              <a:rPr sz="1550" spc="10" dirty="0">
                <a:solidFill>
                  <a:srgbClr val="2D2A1F"/>
                </a:solidFill>
                <a:latin typeface="Times New Roman"/>
                <a:cs typeface="Times New Roman"/>
              </a:rPr>
              <a:t>from </a:t>
            </a:r>
            <a:r>
              <a:rPr sz="1550" spc="5" dirty="0">
                <a:solidFill>
                  <a:srgbClr val="2D2A1F"/>
                </a:solidFill>
                <a:latin typeface="Times New Roman"/>
                <a:cs typeface="Times New Roman"/>
              </a:rPr>
              <a:t>the </a:t>
            </a:r>
            <a:r>
              <a:rPr sz="1550" dirty="0">
                <a:solidFill>
                  <a:srgbClr val="2D2A1F"/>
                </a:solidFill>
                <a:latin typeface="Times New Roman"/>
                <a:cs typeface="Times New Roman"/>
              </a:rPr>
              <a:t>questionnaires </a:t>
            </a:r>
            <a:r>
              <a:rPr sz="1550" spc="5" dirty="0">
                <a:solidFill>
                  <a:srgbClr val="2D2A1F"/>
                </a:solidFill>
                <a:latin typeface="Times New Roman"/>
                <a:cs typeface="Times New Roman"/>
              </a:rPr>
              <a:t>survey (to </a:t>
            </a:r>
            <a:r>
              <a:rPr sz="1550" spc="10" dirty="0">
                <a:solidFill>
                  <a:srgbClr val="2D2A1F"/>
                </a:solidFill>
                <a:latin typeface="Times New Roman"/>
                <a:cs typeface="Times New Roman"/>
              </a:rPr>
              <a:t>ask </a:t>
            </a:r>
            <a:r>
              <a:rPr sz="1550" spc="5" dirty="0">
                <a:solidFill>
                  <a:srgbClr val="2D2A1F"/>
                </a:solidFill>
                <a:latin typeface="Times New Roman"/>
                <a:cs typeface="Times New Roman"/>
              </a:rPr>
              <a:t>people opinion)</a:t>
            </a:r>
            <a:r>
              <a:rPr sz="1550" spc="1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D2A1F"/>
                </a:solidFill>
                <a:latin typeface="Times New Roman"/>
                <a:cs typeface="Times New Roman"/>
              </a:rPr>
              <a:t>and </a:t>
            </a:r>
            <a:r>
              <a:rPr sz="1550" dirty="0">
                <a:solidFill>
                  <a:srgbClr val="2D2A1F"/>
                </a:solidFill>
                <a:latin typeface="Times New Roman"/>
                <a:cs typeface="Times New Roman"/>
              </a:rPr>
              <a:t>objective testing with </a:t>
            </a:r>
            <a:r>
              <a:rPr sz="1550" spc="5" dirty="0">
                <a:solidFill>
                  <a:srgbClr val="2D2A1F"/>
                </a:solidFill>
                <a:latin typeface="Times New Roman"/>
                <a:cs typeface="Times New Roman"/>
              </a:rPr>
              <a:t>two </a:t>
            </a:r>
            <a:r>
              <a:rPr sz="1550" spc="1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D2A1F"/>
                </a:solidFill>
                <a:latin typeface="Times New Roman"/>
                <a:cs typeface="Times New Roman"/>
              </a:rPr>
              <a:t>attributes</a:t>
            </a:r>
            <a:r>
              <a:rPr sz="1550" spc="-4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D2A1F"/>
                </a:solidFill>
                <a:latin typeface="Times New Roman"/>
                <a:cs typeface="Times New Roman"/>
              </a:rPr>
              <a:t>(acid</a:t>
            </a:r>
            <a:r>
              <a:rPr sz="1550" spc="-2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D2A1F"/>
                </a:solidFill>
                <a:latin typeface="Times New Roman"/>
                <a:cs typeface="Times New Roman"/>
              </a:rPr>
              <a:t>durability</a:t>
            </a:r>
            <a:r>
              <a:rPr sz="1550" spc="-3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2D2A1F"/>
                </a:solidFill>
                <a:latin typeface="Times New Roman"/>
                <a:cs typeface="Times New Roman"/>
              </a:rPr>
              <a:t>and</a:t>
            </a:r>
            <a:r>
              <a:rPr sz="1550" spc="-2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D2A1F"/>
                </a:solidFill>
                <a:latin typeface="Times New Roman"/>
                <a:cs typeface="Times New Roman"/>
              </a:rPr>
              <a:t>strength)</a:t>
            </a:r>
            <a:r>
              <a:rPr sz="1550" spc="37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D2A1F"/>
                </a:solidFill>
                <a:latin typeface="Times New Roman"/>
                <a:cs typeface="Times New Roman"/>
              </a:rPr>
              <a:t>to</a:t>
            </a:r>
            <a:r>
              <a:rPr sz="1550" spc="-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D2A1F"/>
                </a:solidFill>
                <a:latin typeface="Times New Roman"/>
                <a:cs typeface="Times New Roman"/>
              </a:rPr>
              <a:t>classify</a:t>
            </a:r>
            <a:r>
              <a:rPr sz="1550" spc="-2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D2A1F"/>
                </a:solidFill>
                <a:latin typeface="Times New Roman"/>
                <a:cs typeface="Times New Roman"/>
              </a:rPr>
              <a:t>whether</a:t>
            </a:r>
            <a:r>
              <a:rPr sz="1550" spc="-4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D2A1F"/>
                </a:solidFill>
                <a:latin typeface="Times New Roman"/>
                <a:cs typeface="Times New Roman"/>
              </a:rPr>
              <a:t>a </a:t>
            </a:r>
            <a:r>
              <a:rPr sz="1550" dirty="0">
                <a:solidFill>
                  <a:srgbClr val="2D2A1F"/>
                </a:solidFill>
                <a:latin typeface="Times New Roman"/>
                <a:cs typeface="Times New Roman"/>
              </a:rPr>
              <a:t>special</a:t>
            </a:r>
            <a:r>
              <a:rPr sz="1550" spc="-3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D2A1F"/>
                </a:solidFill>
                <a:latin typeface="Times New Roman"/>
                <a:cs typeface="Times New Roman"/>
              </a:rPr>
              <a:t>paper</a:t>
            </a:r>
            <a:r>
              <a:rPr sz="1550" spc="-4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2D2A1F"/>
                </a:solidFill>
                <a:latin typeface="Times New Roman"/>
                <a:cs typeface="Times New Roman"/>
              </a:rPr>
              <a:t>tissue</a:t>
            </a:r>
            <a:r>
              <a:rPr sz="155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2D2A1F"/>
                </a:solidFill>
                <a:latin typeface="Times New Roman"/>
                <a:cs typeface="Times New Roman"/>
              </a:rPr>
              <a:t>is</a:t>
            </a:r>
            <a:r>
              <a:rPr sz="1550" spc="-2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2D2A1F"/>
                </a:solidFill>
                <a:latin typeface="Times New Roman"/>
                <a:cs typeface="Times New Roman"/>
              </a:rPr>
              <a:t>good</a:t>
            </a:r>
            <a:r>
              <a:rPr sz="1550" spc="-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D2A1F"/>
                </a:solidFill>
                <a:latin typeface="Times New Roman"/>
                <a:cs typeface="Times New Roman"/>
              </a:rPr>
              <a:t>or</a:t>
            </a:r>
            <a:r>
              <a:rPr sz="1550" spc="-1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2D2A1F"/>
                </a:solidFill>
                <a:latin typeface="Times New Roman"/>
                <a:cs typeface="Times New Roman"/>
              </a:rPr>
              <a:t>not.</a:t>
            </a:r>
            <a:r>
              <a:rPr sz="1550" spc="-2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2D2A1F"/>
                </a:solidFill>
                <a:latin typeface="Times New Roman"/>
                <a:cs typeface="Times New Roman"/>
              </a:rPr>
              <a:t>Here</a:t>
            </a:r>
            <a:r>
              <a:rPr sz="1550" spc="-4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D2A1F"/>
                </a:solidFill>
                <a:latin typeface="Times New Roman"/>
                <a:cs typeface="Times New Roman"/>
              </a:rPr>
              <a:t>is </a:t>
            </a:r>
            <a:r>
              <a:rPr sz="1550" spc="-37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2D2A1F"/>
                </a:solidFill>
                <a:latin typeface="Times New Roman"/>
                <a:cs typeface="Times New Roman"/>
              </a:rPr>
              <a:t>four</a:t>
            </a:r>
            <a:r>
              <a:rPr sz="1550" spc="35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D2A1F"/>
                </a:solidFill>
                <a:latin typeface="Times New Roman"/>
                <a:cs typeface="Times New Roman"/>
              </a:rPr>
              <a:t>training</a:t>
            </a:r>
            <a:r>
              <a:rPr sz="1550" spc="-6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D2A1F"/>
                </a:solidFill>
                <a:latin typeface="Times New Roman"/>
                <a:cs typeface="Times New Roman"/>
              </a:rPr>
              <a:t>samples: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524" y="5296888"/>
            <a:ext cx="8315959" cy="457200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88900" marR="5080" indent="-76835">
              <a:lnSpc>
                <a:spcPts val="1510"/>
              </a:lnSpc>
              <a:spcBef>
                <a:spcPts val="464"/>
              </a:spcBef>
              <a:buClr>
                <a:srgbClr val="E48311"/>
              </a:buClr>
              <a:buSzPct val="93548"/>
              <a:buFont typeface="Wingdings"/>
              <a:buChar char=""/>
              <a:tabLst>
                <a:tab pos="104775" algn="l"/>
              </a:tabLst>
            </a:pPr>
            <a:r>
              <a:rPr sz="1550" spc="15" dirty="0">
                <a:solidFill>
                  <a:srgbClr val="2D2A1F"/>
                </a:solidFill>
                <a:latin typeface="Times New Roman"/>
                <a:cs typeface="Times New Roman"/>
              </a:rPr>
              <a:t>Now</a:t>
            </a:r>
            <a:r>
              <a:rPr sz="155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D2A1F"/>
                </a:solidFill>
                <a:latin typeface="Times New Roman"/>
                <a:cs typeface="Times New Roman"/>
              </a:rPr>
              <a:t>the</a:t>
            </a:r>
            <a:r>
              <a:rPr sz="1550" spc="-1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D2A1F"/>
                </a:solidFill>
                <a:latin typeface="Times New Roman"/>
                <a:cs typeface="Times New Roman"/>
              </a:rPr>
              <a:t>factory</a:t>
            </a:r>
            <a:r>
              <a:rPr sz="1550" spc="-4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D2A1F"/>
                </a:solidFill>
                <a:latin typeface="Times New Roman"/>
                <a:cs typeface="Times New Roman"/>
              </a:rPr>
              <a:t>produces</a:t>
            </a:r>
            <a:r>
              <a:rPr sz="1550" spc="-4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D2A1F"/>
                </a:solidFill>
                <a:latin typeface="Times New Roman"/>
                <a:cs typeface="Times New Roman"/>
              </a:rPr>
              <a:t>a</a:t>
            </a:r>
            <a:r>
              <a:rPr sz="1550" spc="-1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2D2A1F"/>
                </a:solidFill>
                <a:latin typeface="Times New Roman"/>
                <a:cs typeface="Times New Roman"/>
              </a:rPr>
              <a:t>new</a:t>
            </a:r>
            <a:r>
              <a:rPr sz="1550" spc="-3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D2A1F"/>
                </a:solidFill>
                <a:latin typeface="Times New Roman"/>
                <a:cs typeface="Times New Roman"/>
              </a:rPr>
              <a:t>paper</a:t>
            </a:r>
            <a:r>
              <a:rPr sz="1550" spc="-3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D2A1F"/>
                </a:solidFill>
                <a:latin typeface="Times New Roman"/>
                <a:cs typeface="Times New Roman"/>
              </a:rPr>
              <a:t>tissue</a:t>
            </a:r>
            <a:r>
              <a:rPr sz="1550" spc="-4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D2A1F"/>
                </a:solidFill>
                <a:latin typeface="Times New Roman"/>
                <a:cs typeface="Times New Roman"/>
              </a:rPr>
              <a:t>that</a:t>
            </a:r>
            <a:r>
              <a:rPr sz="1550" spc="-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D2A1F"/>
                </a:solidFill>
                <a:latin typeface="Times New Roman"/>
                <a:cs typeface="Times New Roman"/>
              </a:rPr>
              <a:t>pass</a:t>
            </a:r>
            <a:r>
              <a:rPr sz="1550" spc="-4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D2A1F"/>
                </a:solidFill>
                <a:latin typeface="Times New Roman"/>
                <a:cs typeface="Times New Roman"/>
              </a:rPr>
              <a:t>laboratory</a:t>
            </a:r>
            <a:r>
              <a:rPr sz="1550" spc="-4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D2A1F"/>
                </a:solidFill>
                <a:latin typeface="Times New Roman"/>
                <a:cs typeface="Times New Roman"/>
              </a:rPr>
              <a:t>test</a:t>
            </a:r>
            <a:r>
              <a:rPr sz="1550" spc="37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D2A1F"/>
                </a:solidFill>
                <a:latin typeface="Times New Roman"/>
                <a:cs typeface="Times New Roman"/>
              </a:rPr>
              <a:t>with</a:t>
            </a:r>
            <a:r>
              <a:rPr sz="1550" spc="-1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spc="15" dirty="0">
                <a:solidFill>
                  <a:srgbClr val="2D2A1F"/>
                </a:solidFill>
                <a:latin typeface="Times New Roman"/>
                <a:cs typeface="Times New Roman"/>
              </a:rPr>
              <a:t>X1</a:t>
            </a:r>
            <a:r>
              <a:rPr sz="1550" spc="-1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2D2A1F"/>
                </a:solidFill>
                <a:latin typeface="Times New Roman"/>
                <a:cs typeface="Times New Roman"/>
              </a:rPr>
              <a:t>=</a:t>
            </a:r>
            <a:r>
              <a:rPr sz="155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2D2A1F"/>
                </a:solidFill>
                <a:latin typeface="Times New Roman"/>
                <a:cs typeface="Times New Roman"/>
              </a:rPr>
              <a:t>3 and</a:t>
            </a:r>
            <a:r>
              <a:rPr sz="1550" spc="-2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spc="15" dirty="0">
                <a:solidFill>
                  <a:srgbClr val="2D2A1F"/>
                </a:solidFill>
                <a:latin typeface="Times New Roman"/>
                <a:cs typeface="Times New Roman"/>
              </a:rPr>
              <a:t>X2</a:t>
            </a:r>
            <a:r>
              <a:rPr sz="1550" spc="-3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2D2A1F"/>
                </a:solidFill>
                <a:latin typeface="Times New Roman"/>
                <a:cs typeface="Times New Roman"/>
              </a:rPr>
              <a:t>=</a:t>
            </a:r>
            <a:r>
              <a:rPr sz="1550" spc="2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D2A1F"/>
                </a:solidFill>
                <a:latin typeface="Times New Roman"/>
                <a:cs typeface="Times New Roman"/>
              </a:rPr>
              <a:t>7.</a:t>
            </a:r>
            <a:r>
              <a:rPr sz="1550" spc="-4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spc="-15" dirty="0">
                <a:solidFill>
                  <a:srgbClr val="2D2A1F"/>
                </a:solidFill>
                <a:latin typeface="Times New Roman"/>
                <a:cs typeface="Times New Roman"/>
              </a:rPr>
              <a:t>Without </a:t>
            </a:r>
            <a:r>
              <a:rPr sz="1550" spc="-37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D2A1F"/>
                </a:solidFill>
                <a:latin typeface="Times New Roman"/>
                <a:cs typeface="Times New Roman"/>
              </a:rPr>
              <a:t>another</a:t>
            </a:r>
            <a:r>
              <a:rPr sz="1550" spc="-5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D2A1F"/>
                </a:solidFill>
                <a:latin typeface="Times New Roman"/>
                <a:cs typeface="Times New Roman"/>
              </a:rPr>
              <a:t>expensive</a:t>
            </a:r>
            <a:r>
              <a:rPr sz="1550" spc="-5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spc="-25" dirty="0">
                <a:solidFill>
                  <a:srgbClr val="2D2A1F"/>
                </a:solidFill>
                <a:latin typeface="Times New Roman"/>
                <a:cs typeface="Times New Roman"/>
              </a:rPr>
              <a:t>survey,</a:t>
            </a:r>
            <a:r>
              <a:rPr sz="1550" spc="-6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D2A1F"/>
                </a:solidFill>
                <a:latin typeface="Times New Roman"/>
                <a:cs typeface="Times New Roman"/>
              </a:rPr>
              <a:t>can</a:t>
            </a:r>
            <a:r>
              <a:rPr sz="1550" spc="-1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D2A1F"/>
                </a:solidFill>
                <a:latin typeface="Times New Roman"/>
                <a:cs typeface="Times New Roman"/>
              </a:rPr>
              <a:t>we</a:t>
            </a:r>
            <a:r>
              <a:rPr sz="1550" spc="36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2D2A1F"/>
                </a:solidFill>
                <a:latin typeface="Times New Roman"/>
                <a:cs typeface="Times New Roman"/>
              </a:rPr>
              <a:t>guess</a:t>
            </a:r>
            <a:r>
              <a:rPr sz="1550" spc="-2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2D2A1F"/>
                </a:solidFill>
                <a:latin typeface="Times New Roman"/>
                <a:cs typeface="Times New Roman"/>
              </a:rPr>
              <a:t>what</a:t>
            </a:r>
            <a:r>
              <a:rPr sz="1550" spc="-2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D2A1F"/>
                </a:solidFill>
                <a:latin typeface="Times New Roman"/>
                <a:cs typeface="Times New Roman"/>
              </a:rPr>
              <a:t>the</a:t>
            </a:r>
            <a:r>
              <a:rPr sz="1550" spc="-2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D2A1F"/>
                </a:solidFill>
                <a:latin typeface="Times New Roman"/>
                <a:cs typeface="Times New Roman"/>
              </a:rPr>
              <a:t>classification</a:t>
            </a:r>
            <a:r>
              <a:rPr sz="1550" spc="-4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spc="15" dirty="0">
                <a:solidFill>
                  <a:srgbClr val="2D2A1F"/>
                </a:solidFill>
                <a:latin typeface="Times New Roman"/>
                <a:cs typeface="Times New Roman"/>
              </a:rPr>
              <a:t>of</a:t>
            </a:r>
            <a:r>
              <a:rPr sz="1550" spc="-1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D2A1F"/>
                </a:solidFill>
                <a:latin typeface="Times New Roman"/>
                <a:cs typeface="Times New Roman"/>
              </a:rPr>
              <a:t>this</a:t>
            </a:r>
            <a:r>
              <a:rPr sz="1550" spc="5" dirty="0">
                <a:solidFill>
                  <a:srgbClr val="2D2A1F"/>
                </a:solidFill>
                <a:latin typeface="Times New Roman"/>
                <a:cs typeface="Times New Roman"/>
              </a:rPr>
              <a:t> new</a:t>
            </a:r>
            <a:r>
              <a:rPr sz="155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D2A1F"/>
                </a:solidFill>
                <a:latin typeface="Times New Roman"/>
                <a:cs typeface="Times New Roman"/>
              </a:rPr>
              <a:t>tissue</a:t>
            </a:r>
            <a:r>
              <a:rPr sz="1550" spc="-16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D2A1F"/>
                </a:solidFill>
                <a:latin typeface="Times New Roman"/>
                <a:cs typeface="Times New Roman"/>
              </a:rPr>
              <a:t>is?</a:t>
            </a:r>
            <a:endParaRPr sz="155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81150" y="3315461"/>
          <a:ext cx="6706234" cy="17023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835"/>
                <a:gridCol w="2234565"/>
                <a:gridCol w="2235834"/>
              </a:tblGrid>
              <a:tr h="478535">
                <a:tc>
                  <a:txBody>
                    <a:bodyPr/>
                    <a:lstStyle/>
                    <a:p>
                      <a:pPr marL="80645" marR="554355">
                        <a:lnSpc>
                          <a:spcPct val="102800"/>
                        </a:lnSpc>
                        <a:spcBef>
                          <a:spcPts val="125"/>
                        </a:spcBef>
                      </a:pPr>
                      <a:r>
                        <a:rPr sz="1450" b="1" spc="-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450" b="1" spc="-2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spc="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450" b="1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45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5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Du</a:t>
                      </a:r>
                      <a:r>
                        <a:rPr sz="145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45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ili</a:t>
                      </a:r>
                      <a:r>
                        <a:rPr sz="145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  </a:t>
                      </a:r>
                      <a:r>
                        <a:rPr sz="145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(seconds)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1"/>
                    </a:solidFill>
                  </a:tcPr>
                </a:tc>
                <a:tc>
                  <a:txBody>
                    <a:bodyPr/>
                    <a:lstStyle/>
                    <a:p>
                      <a:pPr marL="78740" marR="672465">
                        <a:lnSpc>
                          <a:spcPct val="102800"/>
                        </a:lnSpc>
                        <a:spcBef>
                          <a:spcPts val="125"/>
                        </a:spcBef>
                      </a:pPr>
                      <a:r>
                        <a:rPr sz="1450" b="1" spc="-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450" b="1" spc="-2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450" b="1" spc="-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5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5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5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5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ngt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  </a:t>
                      </a:r>
                      <a:r>
                        <a:rPr sz="145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45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sz="145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45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45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5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r>
                        <a:rPr sz="145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45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50" b="1" spc="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5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5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5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5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1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50" b="1" spc="-1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450" b="1" spc="-1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45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5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5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5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5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45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5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45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5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5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1"/>
                    </a:solidFill>
                  </a:tcPr>
                </a:tc>
              </a:tr>
              <a:tr h="306324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50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50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50" spc="-55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Bad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50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50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50" spc="-55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Bad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</a:tr>
              <a:tr h="306324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50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50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50" spc="-50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Good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</a:tr>
              <a:tr h="306323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50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50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50" spc="-50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Good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393827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0" dirty="0"/>
              <a:t>Example</a:t>
            </a:r>
            <a:r>
              <a:rPr spc="-110" dirty="0"/>
              <a:t> </a:t>
            </a:r>
            <a:r>
              <a:rPr spc="-15" dirty="0"/>
              <a:t>1-</a:t>
            </a:r>
            <a:r>
              <a:rPr spc="-114" dirty="0"/>
              <a:t> </a:t>
            </a:r>
            <a:r>
              <a:rPr spc="-60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03230" y="2649717"/>
            <a:ext cx="303657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17195" algn="l"/>
                <a:tab pos="771525" algn="l"/>
                <a:tab pos="1830070" algn="l"/>
                <a:tab pos="2250440" algn="l"/>
              </a:tabLst>
            </a:pPr>
            <a:r>
              <a:rPr sz="1950" b="1" spc="20" dirty="0">
                <a:solidFill>
                  <a:srgbClr val="2D2A1F"/>
                </a:solidFill>
                <a:latin typeface="Times New Roman"/>
                <a:cs typeface="Times New Roman"/>
              </a:rPr>
              <a:t>K	</a:t>
            </a:r>
            <a:r>
              <a:rPr sz="1950" b="1" spc="15" dirty="0">
                <a:solidFill>
                  <a:srgbClr val="2D2A1F"/>
                </a:solidFill>
                <a:latin typeface="Times New Roman"/>
                <a:cs typeface="Times New Roman"/>
              </a:rPr>
              <a:t>=	</a:t>
            </a:r>
            <a:r>
              <a:rPr sz="1950" b="1" spc="20" dirty="0">
                <a:solidFill>
                  <a:srgbClr val="2D2A1F"/>
                </a:solidFill>
                <a:latin typeface="Times New Roman"/>
                <a:cs typeface="Times New Roman"/>
              </a:rPr>
              <a:t>n</a:t>
            </a:r>
            <a:r>
              <a:rPr sz="1950" b="1" dirty="0">
                <a:solidFill>
                  <a:srgbClr val="2D2A1F"/>
                </a:solidFill>
                <a:latin typeface="Times New Roman"/>
                <a:cs typeface="Times New Roman"/>
              </a:rPr>
              <a:t>u</a:t>
            </a:r>
            <a:r>
              <a:rPr sz="1950" b="1" spc="15" dirty="0">
                <a:solidFill>
                  <a:srgbClr val="2D2A1F"/>
                </a:solidFill>
                <a:latin typeface="Times New Roman"/>
                <a:cs typeface="Times New Roman"/>
              </a:rPr>
              <a:t>m</a:t>
            </a:r>
            <a:r>
              <a:rPr sz="1950" b="1" spc="20" dirty="0">
                <a:solidFill>
                  <a:srgbClr val="2D2A1F"/>
                </a:solidFill>
                <a:latin typeface="Times New Roman"/>
                <a:cs typeface="Times New Roman"/>
              </a:rPr>
              <a:t>b</a:t>
            </a:r>
            <a:r>
              <a:rPr sz="1950" b="1" dirty="0">
                <a:solidFill>
                  <a:srgbClr val="2D2A1F"/>
                </a:solidFill>
                <a:latin typeface="Times New Roman"/>
                <a:cs typeface="Times New Roman"/>
              </a:rPr>
              <a:t>e</a:t>
            </a:r>
            <a:r>
              <a:rPr sz="1950" b="1" spc="10" dirty="0">
                <a:solidFill>
                  <a:srgbClr val="2D2A1F"/>
                </a:solidFill>
                <a:latin typeface="Times New Roman"/>
                <a:cs typeface="Times New Roman"/>
              </a:rPr>
              <a:t>r</a:t>
            </a:r>
            <a:r>
              <a:rPr sz="1950" b="1" dirty="0">
                <a:solidFill>
                  <a:srgbClr val="2D2A1F"/>
                </a:solidFill>
                <a:latin typeface="Times New Roman"/>
                <a:cs typeface="Times New Roman"/>
              </a:rPr>
              <a:t>	</a:t>
            </a:r>
            <a:r>
              <a:rPr sz="1950" b="1" spc="10" dirty="0">
                <a:solidFill>
                  <a:srgbClr val="2D2A1F"/>
                </a:solidFill>
                <a:latin typeface="Times New Roman"/>
                <a:cs typeface="Times New Roman"/>
              </a:rPr>
              <a:t>of</a:t>
            </a:r>
            <a:r>
              <a:rPr sz="1950" b="1" dirty="0">
                <a:solidFill>
                  <a:srgbClr val="2D2A1F"/>
                </a:solidFill>
                <a:latin typeface="Times New Roman"/>
                <a:cs typeface="Times New Roman"/>
              </a:rPr>
              <a:t>	n</a:t>
            </a:r>
            <a:r>
              <a:rPr sz="1950" b="1" spc="20" dirty="0">
                <a:solidFill>
                  <a:srgbClr val="2D2A1F"/>
                </a:solidFill>
                <a:latin typeface="Times New Roman"/>
                <a:cs typeface="Times New Roman"/>
              </a:rPr>
              <a:t>e</a:t>
            </a:r>
            <a:r>
              <a:rPr sz="1950" b="1" spc="15" dirty="0">
                <a:solidFill>
                  <a:srgbClr val="2D2A1F"/>
                </a:solidFill>
                <a:latin typeface="Times New Roman"/>
                <a:cs typeface="Times New Roman"/>
              </a:rPr>
              <a:t>a</a:t>
            </a:r>
            <a:r>
              <a:rPr sz="1950" b="1" spc="-60" dirty="0">
                <a:solidFill>
                  <a:srgbClr val="2D2A1F"/>
                </a:solidFill>
                <a:latin typeface="Times New Roman"/>
                <a:cs typeface="Times New Roman"/>
              </a:rPr>
              <a:t>r</a:t>
            </a:r>
            <a:r>
              <a:rPr sz="1950" b="1" dirty="0">
                <a:solidFill>
                  <a:srgbClr val="2D2A1F"/>
                </a:solidFill>
                <a:latin typeface="Times New Roman"/>
                <a:cs typeface="Times New Roman"/>
              </a:rPr>
              <a:t>e</a:t>
            </a:r>
            <a:r>
              <a:rPr sz="1950" b="1" spc="10" dirty="0">
                <a:solidFill>
                  <a:srgbClr val="2D2A1F"/>
                </a:solidFill>
                <a:latin typeface="Times New Roman"/>
                <a:cs typeface="Times New Roman"/>
              </a:rPr>
              <a:t>st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5166" y="2649717"/>
            <a:ext cx="2938145" cy="9950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8620" marR="5080" indent="-376555">
              <a:lnSpc>
                <a:spcPct val="101600"/>
              </a:lnSpc>
              <a:spcBef>
                <a:spcPts val="90"/>
              </a:spcBef>
              <a:tabLst>
                <a:tab pos="388620" algn="l"/>
                <a:tab pos="1794510" algn="l"/>
              </a:tabLst>
            </a:pPr>
            <a:r>
              <a:rPr sz="1950" b="1" spc="10" dirty="0">
                <a:latin typeface="Times New Roman"/>
                <a:cs typeface="Times New Roman"/>
              </a:rPr>
              <a:t>1.	</a:t>
            </a:r>
            <a:r>
              <a:rPr sz="1950" b="1" spc="15" dirty="0">
                <a:solidFill>
                  <a:srgbClr val="2D2A1F"/>
                </a:solidFill>
                <a:latin typeface="Times New Roman"/>
                <a:cs typeface="Times New Roman"/>
              </a:rPr>
              <a:t>D</a:t>
            </a:r>
            <a:r>
              <a:rPr sz="1950" b="1" dirty="0">
                <a:solidFill>
                  <a:srgbClr val="2D2A1F"/>
                </a:solidFill>
                <a:latin typeface="Times New Roman"/>
                <a:cs typeface="Times New Roman"/>
              </a:rPr>
              <a:t>e</a:t>
            </a:r>
            <a:r>
              <a:rPr sz="1950" b="1" spc="20" dirty="0">
                <a:solidFill>
                  <a:srgbClr val="2D2A1F"/>
                </a:solidFill>
                <a:latin typeface="Times New Roman"/>
                <a:cs typeface="Times New Roman"/>
              </a:rPr>
              <a:t>t</a:t>
            </a:r>
            <a:r>
              <a:rPr sz="1950" b="1" spc="5" dirty="0">
                <a:solidFill>
                  <a:srgbClr val="2D2A1F"/>
                </a:solidFill>
                <a:latin typeface="Times New Roman"/>
                <a:cs typeface="Times New Roman"/>
              </a:rPr>
              <a:t>erm</a:t>
            </a:r>
            <a:r>
              <a:rPr sz="1950" b="1" spc="-15" dirty="0">
                <a:solidFill>
                  <a:srgbClr val="2D2A1F"/>
                </a:solidFill>
                <a:latin typeface="Times New Roman"/>
                <a:cs typeface="Times New Roman"/>
              </a:rPr>
              <a:t>i</a:t>
            </a:r>
            <a:r>
              <a:rPr sz="1950" b="1" spc="20" dirty="0">
                <a:solidFill>
                  <a:srgbClr val="2D2A1F"/>
                </a:solidFill>
                <a:latin typeface="Times New Roman"/>
                <a:cs typeface="Times New Roman"/>
              </a:rPr>
              <a:t>n</a:t>
            </a:r>
            <a:r>
              <a:rPr sz="1950" b="1" spc="10" dirty="0">
                <a:solidFill>
                  <a:srgbClr val="2D2A1F"/>
                </a:solidFill>
                <a:latin typeface="Times New Roman"/>
                <a:cs typeface="Times New Roman"/>
              </a:rPr>
              <a:t>e</a:t>
            </a:r>
            <a:r>
              <a:rPr sz="1950" b="1" dirty="0">
                <a:solidFill>
                  <a:srgbClr val="2D2A1F"/>
                </a:solidFill>
                <a:latin typeface="Times New Roman"/>
                <a:cs typeface="Times New Roman"/>
              </a:rPr>
              <a:t>	</a:t>
            </a:r>
            <a:r>
              <a:rPr sz="1950" b="1" spc="20" dirty="0">
                <a:solidFill>
                  <a:srgbClr val="2D2A1F"/>
                </a:solidFill>
                <a:latin typeface="Times New Roman"/>
                <a:cs typeface="Times New Roman"/>
              </a:rPr>
              <a:t>p</a:t>
            </a:r>
            <a:r>
              <a:rPr sz="1950" b="1" spc="15" dirty="0">
                <a:solidFill>
                  <a:srgbClr val="2D2A1F"/>
                </a:solidFill>
                <a:latin typeface="Times New Roman"/>
                <a:cs typeface="Times New Roman"/>
              </a:rPr>
              <a:t>a</a:t>
            </a:r>
            <a:r>
              <a:rPr sz="1950" b="1" dirty="0">
                <a:solidFill>
                  <a:srgbClr val="2D2A1F"/>
                </a:solidFill>
                <a:latin typeface="Times New Roman"/>
                <a:cs typeface="Times New Roman"/>
              </a:rPr>
              <a:t>r</a:t>
            </a:r>
            <a:r>
              <a:rPr sz="1950" b="1" spc="15" dirty="0">
                <a:solidFill>
                  <a:srgbClr val="2D2A1F"/>
                </a:solidFill>
                <a:latin typeface="Times New Roman"/>
                <a:cs typeface="Times New Roman"/>
              </a:rPr>
              <a:t>am</a:t>
            </a:r>
            <a:r>
              <a:rPr sz="1950" b="1" spc="20" dirty="0">
                <a:solidFill>
                  <a:srgbClr val="2D2A1F"/>
                </a:solidFill>
                <a:latin typeface="Times New Roman"/>
                <a:cs typeface="Times New Roman"/>
              </a:rPr>
              <a:t>e</a:t>
            </a:r>
            <a:r>
              <a:rPr sz="1950" b="1" dirty="0">
                <a:solidFill>
                  <a:srgbClr val="2D2A1F"/>
                </a:solidFill>
                <a:latin typeface="Times New Roman"/>
                <a:cs typeface="Times New Roman"/>
              </a:rPr>
              <a:t>te</a:t>
            </a:r>
            <a:r>
              <a:rPr sz="1950" b="1" spc="5" dirty="0">
                <a:solidFill>
                  <a:srgbClr val="2D2A1F"/>
                </a:solidFill>
                <a:latin typeface="Times New Roman"/>
                <a:cs typeface="Times New Roman"/>
              </a:rPr>
              <a:t>r  </a:t>
            </a:r>
            <a:r>
              <a:rPr sz="1950" b="1" spc="10" dirty="0">
                <a:solidFill>
                  <a:srgbClr val="2D2A1F"/>
                </a:solidFill>
                <a:latin typeface="Times New Roman"/>
                <a:cs typeface="Times New Roman"/>
              </a:rPr>
              <a:t>neighbors</a:t>
            </a:r>
            <a:endParaRPr sz="1950">
              <a:latin typeface="Times New Roman"/>
              <a:cs typeface="Times New Roman"/>
            </a:endParaRPr>
          </a:p>
          <a:p>
            <a:pPr marL="452755">
              <a:lnSpc>
                <a:spcPct val="100000"/>
              </a:lnSpc>
              <a:spcBef>
                <a:spcPts val="540"/>
              </a:spcBef>
            </a:pPr>
            <a:r>
              <a:rPr sz="1950" spc="10" dirty="0">
                <a:solidFill>
                  <a:srgbClr val="2D2A1F"/>
                </a:solidFill>
                <a:latin typeface="Times New Roman"/>
                <a:cs typeface="Times New Roman"/>
              </a:rPr>
              <a:t>Suppose</a:t>
            </a:r>
            <a:r>
              <a:rPr sz="1950" spc="-5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2D2A1F"/>
                </a:solidFill>
                <a:latin typeface="Times New Roman"/>
                <a:cs typeface="Times New Roman"/>
              </a:rPr>
              <a:t>use</a:t>
            </a:r>
            <a:r>
              <a:rPr sz="1950" spc="-3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950" spc="20" dirty="0">
                <a:solidFill>
                  <a:srgbClr val="2D2A1F"/>
                </a:solidFill>
                <a:latin typeface="Times New Roman"/>
                <a:cs typeface="Times New Roman"/>
              </a:rPr>
              <a:t>K</a:t>
            </a:r>
            <a:r>
              <a:rPr sz="1950" spc="-1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2D2A1F"/>
                </a:solidFill>
                <a:latin typeface="Times New Roman"/>
                <a:cs typeface="Times New Roman"/>
              </a:rPr>
              <a:t>=</a:t>
            </a:r>
            <a:r>
              <a:rPr sz="1950" spc="-1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2D2A1F"/>
                </a:solidFill>
                <a:latin typeface="Times New Roman"/>
                <a:cs typeface="Times New Roman"/>
              </a:rPr>
              <a:t>3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5166" y="4038020"/>
            <a:ext cx="6169025" cy="15982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91440" algn="just">
              <a:lnSpc>
                <a:spcPct val="101600"/>
              </a:lnSpc>
              <a:spcBef>
                <a:spcPts val="90"/>
              </a:spcBef>
            </a:pPr>
            <a:r>
              <a:rPr sz="1950" b="1" spc="10" dirty="0">
                <a:solidFill>
                  <a:srgbClr val="2D2A1F"/>
                </a:solidFill>
                <a:latin typeface="Times New Roman"/>
                <a:cs typeface="Times New Roman"/>
              </a:rPr>
              <a:t>2.</a:t>
            </a:r>
            <a:r>
              <a:rPr sz="1950" b="1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2D2A1F"/>
                </a:solidFill>
                <a:latin typeface="Times New Roman"/>
                <a:cs typeface="Times New Roman"/>
              </a:rPr>
              <a:t>Calculate</a:t>
            </a:r>
            <a:r>
              <a:rPr sz="1950" b="1" spc="-2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2D2A1F"/>
                </a:solidFill>
                <a:latin typeface="Times New Roman"/>
                <a:cs typeface="Times New Roman"/>
              </a:rPr>
              <a:t>the</a:t>
            </a:r>
            <a:r>
              <a:rPr sz="1950" b="1" spc="-1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2D2A1F"/>
                </a:solidFill>
                <a:latin typeface="Times New Roman"/>
                <a:cs typeface="Times New Roman"/>
              </a:rPr>
              <a:t>distance</a:t>
            </a:r>
            <a:r>
              <a:rPr sz="1950" b="1" spc="-4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2D2A1F"/>
                </a:solidFill>
                <a:latin typeface="Times New Roman"/>
                <a:cs typeface="Times New Roman"/>
              </a:rPr>
              <a:t>between</a:t>
            </a:r>
            <a:r>
              <a:rPr sz="1950" b="1" spc="-3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2D2A1F"/>
                </a:solidFill>
                <a:latin typeface="Times New Roman"/>
                <a:cs typeface="Times New Roman"/>
              </a:rPr>
              <a:t>the</a:t>
            </a:r>
            <a:r>
              <a:rPr sz="1950" b="1" spc="-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2D2A1F"/>
                </a:solidFill>
                <a:latin typeface="Times New Roman"/>
                <a:cs typeface="Times New Roman"/>
              </a:rPr>
              <a:t>query-instance</a:t>
            </a:r>
            <a:r>
              <a:rPr sz="1950" b="1" spc="-4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950" b="1" spc="15" dirty="0">
                <a:solidFill>
                  <a:srgbClr val="2D2A1F"/>
                </a:solidFill>
                <a:latin typeface="Times New Roman"/>
                <a:cs typeface="Times New Roman"/>
              </a:rPr>
              <a:t>and </a:t>
            </a:r>
            <a:r>
              <a:rPr sz="1950" b="1" spc="-47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2D2A1F"/>
                </a:solidFill>
                <a:latin typeface="Times New Roman"/>
                <a:cs typeface="Times New Roman"/>
              </a:rPr>
              <a:t>all</a:t>
            </a:r>
            <a:r>
              <a:rPr sz="1950" b="1" spc="-1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2D2A1F"/>
                </a:solidFill>
                <a:latin typeface="Times New Roman"/>
                <a:cs typeface="Times New Roman"/>
              </a:rPr>
              <a:t>the</a:t>
            </a:r>
            <a:r>
              <a:rPr sz="1950" b="1" spc="-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950" b="1" spc="5" dirty="0">
                <a:solidFill>
                  <a:srgbClr val="2D2A1F"/>
                </a:solidFill>
                <a:latin typeface="Times New Roman"/>
                <a:cs typeface="Times New Roman"/>
              </a:rPr>
              <a:t>training</a:t>
            </a:r>
            <a:r>
              <a:rPr sz="1950" b="1" spc="-3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2D2A1F"/>
                </a:solidFill>
                <a:latin typeface="Times New Roman"/>
                <a:cs typeface="Times New Roman"/>
              </a:rPr>
              <a:t>samples</a:t>
            </a:r>
            <a:endParaRPr sz="1950">
              <a:latin typeface="Times New Roman"/>
              <a:cs typeface="Times New Roman"/>
            </a:endParaRPr>
          </a:p>
          <a:p>
            <a:pPr marL="12700" marR="5080" indent="313690" algn="just">
              <a:lnSpc>
                <a:spcPct val="101499"/>
              </a:lnSpc>
              <a:spcBef>
                <a:spcPts val="505"/>
              </a:spcBef>
            </a:pPr>
            <a:r>
              <a:rPr sz="1950" spc="10" dirty="0">
                <a:solidFill>
                  <a:srgbClr val="2D2A1F"/>
                </a:solidFill>
                <a:latin typeface="Times New Roman"/>
                <a:cs typeface="Times New Roman"/>
              </a:rPr>
              <a:t>Coordinate</a:t>
            </a:r>
            <a:r>
              <a:rPr sz="1950" spc="1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D2A1F"/>
                </a:solidFill>
                <a:latin typeface="Times New Roman"/>
                <a:cs typeface="Times New Roman"/>
              </a:rPr>
              <a:t>of</a:t>
            </a:r>
            <a:r>
              <a:rPr sz="1950" spc="1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D2A1F"/>
                </a:solidFill>
                <a:latin typeface="Times New Roman"/>
                <a:cs typeface="Times New Roman"/>
              </a:rPr>
              <a:t>query</a:t>
            </a:r>
            <a:r>
              <a:rPr sz="1950" spc="1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2D2A1F"/>
                </a:solidFill>
                <a:latin typeface="Times New Roman"/>
                <a:cs typeface="Times New Roman"/>
              </a:rPr>
              <a:t>instance</a:t>
            </a:r>
            <a:r>
              <a:rPr sz="1950" spc="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D2A1F"/>
                </a:solidFill>
                <a:latin typeface="Times New Roman"/>
                <a:cs typeface="Times New Roman"/>
              </a:rPr>
              <a:t>is</a:t>
            </a:r>
            <a:r>
              <a:rPr sz="1950" spc="1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D2A1F"/>
                </a:solidFill>
                <a:latin typeface="Times New Roman"/>
                <a:cs typeface="Times New Roman"/>
              </a:rPr>
              <a:t>(3,</a:t>
            </a:r>
            <a:r>
              <a:rPr sz="1950" spc="10" dirty="0">
                <a:solidFill>
                  <a:srgbClr val="2D2A1F"/>
                </a:solidFill>
                <a:latin typeface="Times New Roman"/>
                <a:cs typeface="Times New Roman"/>
              </a:rPr>
              <a:t> 7),</a:t>
            </a:r>
            <a:r>
              <a:rPr sz="1950" spc="1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D2A1F"/>
                </a:solidFill>
                <a:latin typeface="Times New Roman"/>
                <a:cs typeface="Times New Roman"/>
              </a:rPr>
              <a:t>instead</a:t>
            </a:r>
            <a:r>
              <a:rPr sz="1950" spc="1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2D2A1F"/>
                </a:solidFill>
                <a:latin typeface="Times New Roman"/>
                <a:cs typeface="Times New Roman"/>
              </a:rPr>
              <a:t>of </a:t>
            </a:r>
            <a:r>
              <a:rPr sz="1950" spc="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2D2A1F"/>
                </a:solidFill>
                <a:latin typeface="Times New Roman"/>
                <a:cs typeface="Times New Roman"/>
              </a:rPr>
              <a:t>calculating</a:t>
            </a:r>
            <a:r>
              <a:rPr sz="1950" spc="28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D2A1F"/>
                </a:solidFill>
                <a:latin typeface="Times New Roman"/>
                <a:cs typeface="Times New Roman"/>
              </a:rPr>
              <a:t>the</a:t>
            </a:r>
            <a:r>
              <a:rPr sz="1950" spc="25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D2A1F"/>
                </a:solidFill>
                <a:latin typeface="Times New Roman"/>
                <a:cs typeface="Times New Roman"/>
              </a:rPr>
              <a:t>distance</a:t>
            </a:r>
            <a:r>
              <a:rPr sz="1950" spc="27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2D2A1F"/>
                </a:solidFill>
                <a:latin typeface="Times New Roman"/>
                <a:cs typeface="Times New Roman"/>
              </a:rPr>
              <a:t>we</a:t>
            </a:r>
            <a:r>
              <a:rPr sz="1950" spc="25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D2A1F"/>
                </a:solidFill>
                <a:latin typeface="Times New Roman"/>
                <a:cs typeface="Times New Roman"/>
              </a:rPr>
              <a:t>compute</a:t>
            </a:r>
            <a:r>
              <a:rPr sz="1950" spc="27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D2A1F"/>
                </a:solidFill>
                <a:latin typeface="Times New Roman"/>
                <a:cs typeface="Times New Roman"/>
              </a:rPr>
              <a:t>square</a:t>
            </a:r>
            <a:r>
              <a:rPr sz="1950" spc="25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D2A1F"/>
                </a:solidFill>
                <a:latin typeface="Times New Roman"/>
                <a:cs typeface="Times New Roman"/>
              </a:rPr>
              <a:t>distance</a:t>
            </a:r>
            <a:r>
              <a:rPr sz="1950" spc="27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D2A1F"/>
                </a:solidFill>
                <a:latin typeface="Times New Roman"/>
                <a:cs typeface="Times New Roman"/>
              </a:rPr>
              <a:t>which </a:t>
            </a:r>
            <a:r>
              <a:rPr sz="1950" spc="-47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D2A1F"/>
                </a:solidFill>
                <a:latin typeface="Times New Roman"/>
                <a:cs typeface="Times New Roman"/>
              </a:rPr>
              <a:t>is</a:t>
            </a:r>
            <a:r>
              <a:rPr sz="1950" spc="5" dirty="0">
                <a:solidFill>
                  <a:srgbClr val="2D2A1F"/>
                </a:solidFill>
                <a:latin typeface="Times New Roman"/>
                <a:cs typeface="Times New Roman"/>
              </a:rPr>
              <a:t> faster</a:t>
            </a:r>
            <a:r>
              <a:rPr sz="1950" spc="2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D2A1F"/>
                </a:solidFill>
                <a:latin typeface="Times New Roman"/>
                <a:cs typeface="Times New Roman"/>
              </a:rPr>
              <a:t>to</a:t>
            </a:r>
            <a:r>
              <a:rPr sz="1950" spc="-1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D2A1F"/>
                </a:solidFill>
                <a:latin typeface="Times New Roman"/>
                <a:cs typeface="Times New Roman"/>
              </a:rPr>
              <a:t>calculate</a:t>
            </a:r>
            <a:r>
              <a:rPr sz="1950" spc="-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D2A1F"/>
                </a:solidFill>
                <a:latin typeface="Times New Roman"/>
                <a:cs typeface="Times New Roman"/>
              </a:rPr>
              <a:t>(without</a:t>
            </a:r>
            <a:r>
              <a:rPr sz="1950" spc="-3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D2A1F"/>
                </a:solidFill>
                <a:latin typeface="Times New Roman"/>
                <a:cs typeface="Times New Roman"/>
              </a:rPr>
              <a:t>square</a:t>
            </a:r>
            <a:r>
              <a:rPr sz="1950" spc="-10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D2A1F"/>
                </a:solidFill>
                <a:latin typeface="Times New Roman"/>
                <a:cs typeface="Times New Roman"/>
              </a:rPr>
              <a:t>root)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585914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0" dirty="0"/>
              <a:t>Example</a:t>
            </a:r>
            <a:r>
              <a:rPr spc="-100" dirty="0"/>
              <a:t> </a:t>
            </a:r>
            <a:r>
              <a:rPr spc="-15" dirty="0"/>
              <a:t>1-</a:t>
            </a:r>
            <a:r>
              <a:rPr spc="-105" dirty="0"/>
              <a:t> </a:t>
            </a:r>
            <a:r>
              <a:rPr spc="-60" dirty="0"/>
              <a:t>Solution</a:t>
            </a:r>
            <a:r>
              <a:rPr spc="-120" dirty="0"/>
              <a:t> </a:t>
            </a:r>
            <a:r>
              <a:rPr spc="-60" dirty="0"/>
              <a:t>(Contd…)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99922" y="3030473"/>
          <a:ext cx="8307704" cy="1702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6060"/>
                <a:gridCol w="2214244"/>
                <a:gridCol w="3327400"/>
              </a:tblGrid>
              <a:tr h="478535">
                <a:tc>
                  <a:txBody>
                    <a:bodyPr/>
                    <a:lstStyle/>
                    <a:p>
                      <a:pPr marL="74295" marR="737870">
                        <a:lnSpc>
                          <a:spcPct val="102800"/>
                        </a:lnSpc>
                        <a:spcBef>
                          <a:spcPts val="125"/>
                        </a:spcBef>
                        <a:tabLst>
                          <a:tab pos="1153160" algn="l"/>
                        </a:tabLst>
                      </a:pPr>
                      <a:r>
                        <a:rPr sz="1450" b="1" spc="-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 </a:t>
                      </a:r>
                      <a:r>
                        <a:rPr sz="1450" b="1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 </a:t>
                      </a:r>
                      <a:r>
                        <a:rPr sz="145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45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	</a:t>
                      </a:r>
                      <a:r>
                        <a:rPr sz="14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45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5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5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  </a:t>
                      </a:r>
                      <a:r>
                        <a:rPr sz="145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(seconds)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1"/>
                    </a:solidFill>
                  </a:tcPr>
                </a:tc>
                <a:tc>
                  <a:txBody>
                    <a:bodyPr/>
                    <a:lstStyle/>
                    <a:p>
                      <a:pPr marL="74295" marR="600710">
                        <a:lnSpc>
                          <a:spcPct val="102800"/>
                        </a:lnSpc>
                        <a:spcBef>
                          <a:spcPts val="125"/>
                        </a:spcBef>
                      </a:pPr>
                      <a:r>
                        <a:rPr sz="1450" b="1" spc="-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450" b="1" spc="-2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450" b="1" spc="-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5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5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5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5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ngt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  </a:t>
                      </a:r>
                      <a:r>
                        <a:rPr sz="145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(kg/square</a:t>
                      </a:r>
                      <a:r>
                        <a:rPr sz="1450" b="1" spc="1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meter)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1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5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Square</a:t>
                      </a:r>
                      <a:r>
                        <a:rPr sz="1450" b="1" spc="-1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r>
                        <a:rPr sz="1450" b="1" spc="-1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45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query</a:t>
                      </a:r>
                      <a:r>
                        <a:rPr sz="145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instance</a:t>
                      </a:r>
                      <a:r>
                        <a:rPr sz="145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(3,</a:t>
                      </a:r>
                      <a:r>
                        <a:rPr sz="1450" b="1" spc="-2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1"/>
                    </a:solidFill>
                  </a:tcPr>
                </a:tc>
              </a:tr>
              <a:tr h="306324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50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50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925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(7-3)</a:t>
                      </a:r>
                      <a:r>
                        <a:rPr sz="1650" baseline="25252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50" dirty="0">
                          <a:latin typeface="Times New Roman"/>
                          <a:cs typeface="Times New Roman"/>
                        </a:rPr>
                        <a:t>+(7-7)</a:t>
                      </a:r>
                      <a:r>
                        <a:rPr sz="1650" baseline="25252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50" dirty="0">
                          <a:latin typeface="Times New Roman"/>
                          <a:cs typeface="Times New Roman"/>
                        </a:rPr>
                        <a:t>=16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50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50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914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(7-3)</a:t>
                      </a:r>
                      <a:r>
                        <a:rPr sz="1650" baseline="25252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50" dirty="0">
                          <a:latin typeface="Times New Roman"/>
                          <a:cs typeface="Times New Roman"/>
                        </a:rPr>
                        <a:t>+(4-7)</a:t>
                      </a:r>
                      <a:r>
                        <a:rPr sz="1650" baseline="25252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50" dirty="0">
                          <a:latin typeface="Times New Roman"/>
                          <a:cs typeface="Times New Roman"/>
                        </a:rPr>
                        <a:t>=25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</a:tr>
              <a:tr h="306324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50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50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925"/>
                        </a:lnSpc>
                      </a:pPr>
                      <a:r>
                        <a:rPr sz="1650" spc="-5" dirty="0">
                          <a:latin typeface="Times New Roman"/>
                          <a:cs typeface="Times New Roman"/>
                        </a:rPr>
                        <a:t>(3-3)</a:t>
                      </a:r>
                      <a:r>
                        <a:rPr sz="1650" spc="-7" baseline="25252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50" spc="-5" dirty="0">
                          <a:latin typeface="Times New Roman"/>
                          <a:cs typeface="Times New Roman"/>
                        </a:rPr>
                        <a:t>+(4-7)</a:t>
                      </a:r>
                      <a:r>
                        <a:rPr sz="1650" spc="-7" baseline="25252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50" spc="-5" dirty="0">
                          <a:latin typeface="Times New Roman"/>
                          <a:cs typeface="Times New Roman"/>
                        </a:rPr>
                        <a:t>=9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</a:tr>
              <a:tr h="306324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50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50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925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(1-3)</a:t>
                      </a:r>
                      <a:r>
                        <a:rPr sz="1650" baseline="25252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50" dirty="0">
                          <a:latin typeface="Times New Roman"/>
                          <a:cs typeface="Times New Roman"/>
                        </a:rPr>
                        <a:t>+(4-7)</a:t>
                      </a:r>
                      <a:r>
                        <a:rPr sz="1650" baseline="25252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50" dirty="0">
                          <a:latin typeface="Times New Roman"/>
                          <a:cs typeface="Times New Roman"/>
                        </a:rPr>
                        <a:t>=13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585914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0" dirty="0"/>
              <a:t>Example</a:t>
            </a:r>
            <a:r>
              <a:rPr spc="-100" dirty="0"/>
              <a:t> </a:t>
            </a:r>
            <a:r>
              <a:rPr spc="-15" dirty="0"/>
              <a:t>1-</a:t>
            </a:r>
            <a:r>
              <a:rPr spc="-105" dirty="0"/>
              <a:t> </a:t>
            </a:r>
            <a:r>
              <a:rPr spc="-60" dirty="0"/>
              <a:t>Solution</a:t>
            </a:r>
            <a:r>
              <a:rPr spc="-120" dirty="0"/>
              <a:t> </a:t>
            </a:r>
            <a:r>
              <a:rPr spc="-60" dirty="0"/>
              <a:t>(Contd…)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9425" y="2619220"/>
            <a:ext cx="8190230" cy="479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800"/>
              </a:lnSpc>
              <a:spcBef>
                <a:spcPts val="90"/>
              </a:spcBef>
              <a:tabLst>
                <a:tab pos="929005" algn="l"/>
                <a:tab pos="1397635" algn="l"/>
                <a:tab pos="2412365" algn="l"/>
                <a:tab pos="2952750" algn="l"/>
                <a:tab pos="4173854" algn="l"/>
                <a:tab pos="5086350" algn="l"/>
              </a:tabLst>
            </a:pPr>
            <a:r>
              <a:rPr sz="1450" b="1" spc="10" dirty="0">
                <a:solidFill>
                  <a:srgbClr val="2D2A1F"/>
                </a:solidFill>
                <a:latin typeface="Times New Roman"/>
                <a:cs typeface="Times New Roman"/>
              </a:rPr>
              <a:t>3.</a:t>
            </a:r>
            <a:r>
              <a:rPr sz="1450" b="1" spc="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450" b="1" spc="15" dirty="0">
                <a:solidFill>
                  <a:srgbClr val="2D2A1F"/>
                </a:solidFill>
                <a:latin typeface="Times New Roman"/>
                <a:cs typeface="Times New Roman"/>
              </a:rPr>
              <a:t>Sort	</a:t>
            </a:r>
            <a:r>
              <a:rPr sz="1450" b="1" spc="10" dirty="0">
                <a:solidFill>
                  <a:srgbClr val="2D2A1F"/>
                </a:solidFill>
                <a:latin typeface="Times New Roman"/>
                <a:cs typeface="Times New Roman"/>
              </a:rPr>
              <a:t>the	distance	</a:t>
            </a:r>
            <a:r>
              <a:rPr sz="1450" b="1" spc="20" dirty="0">
                <a:solidFill>
                  <a:srgbClr val="2D2A1F"/>
                </a:solidFill>
                <a:latin typeface="Times New Roman"/>
                <a:cs typeface="Times New Roman"/>
              </a:rPr>
              <a:t>and	</a:t>
            </a:r>
            <a:r>
              <a:rPr sz="1450" b="1" spc="10" dirty="0">
                <a:solidFill>
                  <a:srgbClr val="2D2A1F"/>
                </a:solidFill>
                <a:latin typeface="Times New Roman"/>
                <a:cs typeface="Times New Roman"/>
              </a:rPr>
              <a:t>determine	</a:t>
            </a:r>
            <a:r>
              <a:rPr sz="1450" b="1" dirty="0">
                <a:solidFill>
                  <a:srgbClr val="2D2A1F"/>
                </a:solidFill>
                <a:latin typeface="Times New Roman"/>
                <a:cs typeface="Times New Roman"/>
              </a:rPr>
              <a:t>nearest	</a:t>
            </a:r>
            <a:r>
              <a:rPr sz="1450" b="1" spc="15" dirty="0">
                <a:solidFill>
                  <a:srgbClr val="2D2A1F"/>
                </a:solidFill>
                <a:latin typeface="Times New Roman"/>
                <a:cs typeface="Times New Roman"/>
              </a:rPr>
              <a:t>neighbors</a:t>
            </a:r>
            <a:r>
              <a:rPr sz="1450" b="1" spc="-6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450" b="1" spc="15" dirty="0">
                <a:solidFill>
                  <a:srgbClr val="2D2A1F"/>
                </a:solidFill>
                <a:latin typeface="Times New Roman"/>
                <a:cs typeface="Times New Roman"/>
              </a:rPr>
              <a:t>based</a:t>
            </a:r>
            <a:r>
              <a:rPr sz="1450" b="1" spc="-2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450" b="1" spc="20" dirty="0">
                <a:solidFill>
                  <a:srgbClr val="2D2A1F"/>
                </a:solidFill>
                <a:latin typeface="Times New Roman"/>
                <a:cs typeface="Times New Roman"/>
              </a:rPr>
              <a:t>on</a:t>
            </a:r>
            <a:r>
              <a:rPr sz="1450" b="1" spc="-3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450" b="1" spc="15" dirty="0">
                <a:solidFill>
                  <a:srgbClr val="2D2A1F"/>
                </a:solidFill>
                <a:latin typeface="Times New Roman"/>
                <a:cs typeface="Times New Roman"/>
              </a:rPr>
              <a:t>the</a:t>
            </a:r>
            <a:r>
              <a:rPr sz="1450" b="1" spc="-2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450" b="1" spc="15" dirty="0">
                <a:solidFill>
                  <a:srgbClr val="2D2A1F"/>
                </a:solidFill>
                <a:latin typeface="Times New Roman"/>
                <a:cs typeface="Times New Roman"/>
              </a:rPr>
              <a:t>K-th</a:t>
            </a:r>
            <a:r>
              <a:rPr sz="1450" b="1" spc="-1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450" b="1" spc="15" dirty="0">
                <a:solidFill>
                  <a:srgbClr val="2D2A1F"/>
                </a:solidFill>
                <a:latin typeface="Times New Roman"/>
                <a:cs typeface="Times New Roman"/>
              </a:rPr>
              <a:t>minimum </a:t>
            </a:r>
            <a:r>
              <a:rPr sz="1450" b="1" spc="-34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450" b="1" spc="10" dirty="0">
                <a:solidFill>
                  <a:srgbClr val="2D2A1F"/>
                </a:solidFill>
                <a:latin typeface="Times New Roman"/>
                <a:cs typeface="Times New Roman"/>
              </a:rPr>
              <a:t>distance</a:t>
            </a:r>
            <a:endParaRPr sz="145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88313" y="3466338"/>
          <a:ext cx="8298812" cy="1927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7970"/>
                <a:gridCol w="1229995"/>
                <a:gridCol w="1844039"/>
                <a:gridCol w="1844039"/>
                <a:gridCol w="1842769"/>
              </a:tblGrid>
              <a:tr h="704087">
                <a:tc>
                  <a:txBody>
                    <a:bodyPr/>
                    <a:lstStyle/>
                    <a:p>
                      <a:pPr marL="31496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X1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1"/>
                    </a:solidFill>
                  </a:tcPr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5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X2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1"/>
                    </a:solidFill>
                  </a:tcPr>
                </a:tc>
                <a:tc>
                  <a:txBody>
                    <a:bodyPr/>
                    <a:lstStyle/>
                    <a:p>
                      <a:pPr marL="130810" marR="39370" indent="66040">
                        <a:lnSpc>
                          <a:spcPct val="102800"/>
                        </a:lnSpc>
                        <a:spcBef>
                          <a:spcPts val="130"/>
                        </a:spcBef>
                      </a:pPr>
                      <a:r>
                        <a:rPr sz="145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50" b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qu</a:t>
                      </a:r>
                      <a:r>
                        <a:rPr sz="145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50" b="1" spc="-1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5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5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5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5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5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50" b="1" spc="-1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  </a:t>
                      </a:r>
                      <a:r>
                        <a:rPr sz="145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qu</a:t>
                      </a:r>
                      <a:r>
                        <a:rPr sz="145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5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45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5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5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5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5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5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5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45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1450" b="1" spc="-1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1"/>
                    </a:solidFill>
                  </a:tcPr>
                </a:tc>
                <a:tc>
                  <a:txBody>
                    <a:bodyPr/>
                    <a:lstStyle/>
                    <a:p>
                      <a:pPr marL="508634" marR="325755" indent="-307975">
                        <a:lnSpc>
                          <a:spcPct val="102800"/>
                        </a:lnSpc>
                        <a:spcBef>
                          <a:spcPts val="130"/>
                        </a:spcBef>
                      </a:pPr>
                      <a:r>
                        <a:rPr sz="1450" b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50" b="1" spc="-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sz="14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  </a:t>
                      </a:r>
                      <a:r>
                        <a:rPr sz="145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1"/>
                    </a:solidFill>
                  </a:tcPr>
                </a:tc>
                <a:tc>
                  <a:txBody>
                    <a:bodyPr/>
                    <a:lstStyle/>
                    <a:p>
                      <a:pPr marL="127635" marR="215900" algn="ctr">
                        <a:lnSpc>
                          <a:spcPct val="102400"/>
                        </a:lnSpc>
                        <a:spcBef>
                          <a:spcPts val="120"/>
                        </a:spcBef>
                      </a:pPr>
                      <a:r>
                        <a:rPr sz="1450" b="1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450" b="1" spc="-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50" b="1" spc="-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 </a:t>
                      </a:r>
                      <a:r>
                        <a:rPr sz="1450" b="1" spc="-2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5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450" b="1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450" b="1" spc="-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450" b="1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45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450" b="1" spc="-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450" b="1" spc="-2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50" b="1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450" b="1" spc="1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50" b="1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-  </a:t>
                      </a:r>
                      <a:r>
                        <a:rPr sz="1450" b="1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Nearest </a:t>
                      </a:r>
                      <a:r>
                        <a:rPr sz="1450" b="1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50" b="1" spc="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neighbors?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1"/>
                    </a:solidFill>
                  </a:tcPr>
                </a:tc>
              </a:tr>
              <a:tr h="306324">
                <a:tc>
                  <a:txBody>
                    <a:bodyPr/>
                    <a:lstStyle/>
                    <a:p>
                      <a:pPr marR="6718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50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marR="518159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50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5"/>
                        </a:lnSpc>
                      </a:pPr>
                      <a:r>
                        <a:rPr sz="1650" spc="-5" dirty="0">
                          <a:latin typeface="Times New Roman"/>
                          <a:cs typeface="Times New Roman"/>
                        </a:rPr>
                        <a:t>(7-3)</a:t>
                      </a:r>
                      <a:r>
                        <a:rPr sz="1650" spc="-7" baseline="25252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50" spc="-5" dirty="0">
                          <a:latin typeface="Times New Roman"/>
                          <a:cs typeface="Times New Roman"/>
                        </a:rPr>
                        <a:t>+(7-7)</a:t>
                      </a:r>
                      <a:r>
                        <a:rPr sz="1650" spc="-7" baseline="25252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50" spc="-5" dirty="0">
                          <a:latin typeface="Times New Roman"/>
                          <a:cs typeface="Times New Roman"/>
                        </a:rPr>
                        <a:t>=16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marR="82296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50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marR="7353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50" spc="-165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</a:tr>
              <a:tr h="306324">
                <a:tc>
                  <a:txBody>
                    <a:bodyPr/>
                    <a:lstStyle/>
                    <a:p>
                      <a:pPr marR="6718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50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marR="518159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50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5"/>
                        </a:lnSpc>
                      </a:pPr>
                      <a:r>
                        <a:rPr sz="1650" spc="-5" dirty="0">
                          <a:latin typeface="Times New Roman"/>
                          <a:cs typeface="Times New Roman"/>
                        </a:rPr>
                        <a:t>(7-3)</a:t>
                      </a:r>
                      <a:r>
                        <a:rPr sz="1650" spc="-7" baseline="25252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50" spc="-5" dirty="0">
                          <a:latin typeface="Times New Roman"/>
                          <a:cs typeface="Times New Roman"/>
                        </a:rPr>
                        <a:t>+(4-7)</a:t>
                      </a:r>
                      <a:r>
                        <a:rPr sz="1650" spc="-7" baseline="25252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50" spc="-5" dirty="0">
                          <a:latin typeface="Times New Roman"/>
                          <a:cs typeface="Times New Roman"/>
                        </a:rPr>
                        <a:t>=25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marR="82296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50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marR="75438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50" spc="-20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</a:tr>
              <a:tr h="306324">
                <a:tc>
                  <a:txBody>
                    <a:bodyPr/>
                    <a:lstStyle/>
                    <a:p>
                      <a:pPr marR="67183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50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marR="518159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50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(3-3)</a:t>
                      </a:r>
                      <a:r>
                        <a:rPr sz="1650" baseline="25252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50" dirty="0">
                          <a:latin typeface="Times New Roman"/>
                          <a:cs typeface="Times New Roman"/>
                        </a:rPr>
                        <a:t>+(4-7)</a:t>
                      </a:r>
                      <a:r>
                        <a:rPr sz="1650" baseline="25252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50" dirty="0">
                          <a:latin typeface="Times New Roman"/>
                          <a:cs typeface="Times New Roman"/>
                        </a:rPr>
                        <a:t>=9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marR="82296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50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marR="73533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50" spc="-165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67183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50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marR="518159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50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650" spc="-5" dirty="0">
                          <a:latin typeface="Times New Roman"/>
                          <a:cs typeface="Times New Roman"/>
                        </a:rPr>
                        <a:t>(1-3)</a:t>
                      </a:r>
                      <a:r>
                        <a:rPr sz="1650" spc="-7" baseline="25252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50" spc="-5" dirty="0">
                          <a:latin typeface="Times New Roman"/>
                          <a:cs typeface="Times New Roman"/>
                        </a:rPr>
                        <a:t>+(4-7)</a:t>
                      </a:r>
                      <a:r>
                        <a:rPr sz="1650" spc="-7" baseline="25252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50" spc="-5" dirty="0">
                          <a:latin typeface="Times New Roman"/>
                          <a:cs typeface="Times New Roman"/>
                        </a:rPr>
                        <a:t>=13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marR="82296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50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marR="73533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50" spc="-165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585914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0" dirty="0"/>
              <a:t>Example</a:t>
            </a:r>
            <a:r>
              <a:rPr spc="-100" dirty="0"/>
              <a:t> </a:t>
            </a:r>
            <a:r>
              <a:rPr spc="-15" dirty="0"/>
              <a:t>1-</a:t>
            </a:r>
            <a:r>
              <a:rPr spc="-105" dirty="0"/>
              <a:t> </a:t>
            </a:r>
            <a:r>
              <a:rPr spc="-60" dirty="0"/>
              <a:t>Solution</a:t>
            </a:r>
            <a:r>
              <a:rPr spc="-120" dirty="0"/>
              <a:t> </a:t>
            </a:r>
            <a:r>
              <a:rPr spc="-60" dirty="0"/>
              <a:t>(Contd…)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3207" y="2572049"/>
            <a:ext cx="8097520" cy="73088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indent="65405">
              <a:lnSpc>
                <a:spcPct val="90000"/>
              </a:lnSpc>
              <a:spcBef>
                <a:spcPts val="305"/>
              </a:spcBef>
            </a:pPr>
            <a:r>
              <a:rPr sz="1650" b="1" dirty="0">
                <a:solidFill>
                  <a:srgbClr val="2D2A1F"/>
                </a:solidFill>
                <a:latin typeface="Times New Roman"/>
                <a:cs typeface="Times New Roman"/>
              </a:rPr>
              <a:t>4. Gather the category Y of the nearestneighbors. </a:t>
            </a: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Notice </a:t>
            </a:r>
            <a:r>
              <a:rPr sz="1650" spc="-10" dirty="0">
                <a:solidFill>
                  <a:srgbClr val="2D2A1F"/>
                </a:solidFill>
                <a:latin typeface="Times New Roman"/>
                <a:cs typeface="Times New Roman"/>
              </a:rPr>
              <a:t>in </a:t>
            </a: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the second row </a:t>
            </a:r>
            <a:r>
              <a:rPr sz="1650" spc="-5" dirty="0">
                <a:solidFill>
                  <a:srgbClr val="2D2A1F"/>
                </a:solidFill>
                <a:latin typeface="Times New Roman"/>
                <a:cs typeface="Times New Roman"/>
              </a:rPr>
              <a:t>last column that </a:t>
            </a: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 the</a:t>
            </a:r>
            <a:r>
              <a:rPr sz="1650" spc="-2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category</a:t>
            </a:r>
            <a:r>
              <a:rPr sz="1650" spc="-1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of </a:t>
            </a:r>
            <a:r>
              <a:rPr sz="1650" spc="-5" dirty="0">
                <a:solidFill>
                  <a:srgbClr val="2D2A1F"/>
                </a:solidFill>
                <a:latin typeface="Times New Roman"/>
                <a:cs typeface="Times New Roman"/>
              </a:rPr>
              <a:t>nearest</a:t>
            </a:r>
            <a:r>
              <a:rPr sz="1650" spc="39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neighbor</a:t>
            </a:r>
            <a:r>
              <a:rPr sz="1650" spc="-3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(Y) </a:t>
            </a:r>
            <a:r>
              <a:rPr sz="1650" spc="-10" dirty="0">
                <a:solidFill>
                  <a:srgbClr val="2D2A1F"/>
                </a:solidFill>
                <a:latin typeface="Times New Roman"/>
                <a:cs typeface="Times New Roman"/>
              </a:rPr>
              <a:t>is </a:t>
            </a: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not</a:t>
            </a:r>
            <a:r>
              <a:rPr sz="1650" spc="1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D2A1F"/>
                </a:solidFill>
                <a:latin typeface="Times New Roman"/>
                <a:cs typeface="Times New Roman"/>
              </a:rPr>
              <a:t>included</a:t>
            </a:r>
            <a:r>
              <a:rPr sz="1650" spc="-2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because</a:t>
            </a:r>
            <a:r>
              <a:rPr sz="1650" spc="-2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D2A1F"/>
                </a:solidFill>
                <a:latin typeface="Times New Roman"/>
                <a:cs typeface="Times New Roman"/>
              </a:rPr>
              <a:t>the</a:t>
            </a: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 rank</a:t>
            </a:r>
            <a:r>
              <a:rPr sz="1650" spc="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of</a:t>
            </a:r>
            <a:r>
              <a:rPr sz="1650" spc="-1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this</a:t>
            </a:r>
            <a:r>
              <a:rPr sz="1650" spc="-1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D2A1F"/>
                </a:solidFill>
                <a:latin typeface="Times New Roman"/>
                <a:cs typeface="Times New Roman"/>
              </a:rPr>
              <a:t>data</a:t>
            </a: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spc="30" dirty="0">
                <a:solidFill>
                  <a:srgbClr val="2D2A1F"/>
                </a:solidFill>
                <a:latin typeface="Times New Roman"/>
                <a:cs typeface="Times New Roman"/>
              </a:rPr>
              <a:t>ismore</a:t>
            </a:r>
            <a:r>
              <a:rPr sz="1650" spc="40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than</a:t>
            </a:r>
            <a:r>
              <a:rPr sz="1650" spc="-1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3 </a:t>
            </a:r>
            <a:r>
              <a:rPr sz="1650" spc="-40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(=K).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76122" y="3328415"/>
            <a:ext cx="8308975" cy="2166620"/>
            <a:chOff x="976122" y="3328415"/>
            <a:chExt cx="8308975" cy="21666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1456" y="3334511"/>
              <a:ext cx="8298179" cy="215493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363724" y="3328415"/>
              <a:ext cx="5532120" cy="2165985"/>
            </a:xfrm>
            <a:custGeom>
              <a:avLst/>
              <a:gdLst/>
              <a:ahLst/>
              <a:cxnLst/>
              <a:rect l="l" t="t" r="r" b="b"/>
              <a:pathLst>
                <a:path w="5532120" h="2165985">
                  <a:moveTo>
                    <a:pt x="0" y="0"/>
                  </a:moveTo>
                  <a:lnTo>
                    <a:pt x="0" y="2165603"/>
                  </a:lnTo>
                </a:path>
                <a:path w="5532120" h="2165985">
                  <a:moveTo>
                    <a:pt x="896111" y="0"/>
                  </a:moveTo>
                  <a:lnTo>
                    <a:pt x="896111" y="2165603"/>
                  </a:lnTo>
                </a:path>
                <a:path w="5532120" h="2165985">
                  <a:moveTo>
                    <a:pt x="2766059" y="0"/>
                  </a:moveTo>
                  <a:lnTo>
                    <a:pt x="2766059" y="2165603"/>
                  </a:lnTo>
                </a:path>
                <a:path w="5532120" h="2165985">
                  <a:moveTo>
                    <a:pt x="4149852" y="0"/>
                  </a:moveTo>
                  <a:lnTo>
                    <a:pt x="4149852" y="2165603"/>
                  </a:lnTo>
                </a:path>
                <a:path w="5532120" h="2165985">
                  <a:moveTo>
                    <a:pt x="5532120" y="0"/>
                  </a:moveTo>
                  <a:lnTo>
                    <a:pt x="5532120" y="2165603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6883" y="4265675"/>
              <a:ext cx="8307705" cy="0"/>
            </a:xfrm>
            <a:custGeom>
              <a:avLst/>
              <a:gdLst/>
              <a:ahLst/>
              <a:cxnLst/>
              <a:rect l="l" t="t" r="r" b="b"/>
              <a:pathLst>
                <a:path w="8307705">
                  <a:moveTo>
                    <a:pt x="0" y="0"/>
                  </a:moveTo>
                  <a:lnTo>
                    <a:pt x="8307323" y="0"/>
                  </a:lnTo>
                </a:path>
              </a:pathLst>
            </a:custGeom>
            <a:ln w="320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76883" y="3328415"/>
              <a:ext cx="8307705" cy="2165985"/>
            </a:xfrm>
            <a:custGeom>
              <a:avLst/>
              <a:gdLst/>
              <a:ahLst/>
              <a:cxnLst/>
              <a:rect l="l" t="t" r="r" b="b"/>
              <a:pathLst>
                <a:path w="8307705" h="2165985">
                  <a:moveTo>
                    <a:pt x="0" y="1242059"/>
                  </a:moveTo>
                  <a:lnTo>
                    <a:pt x="8307323" y="1242059"/>
                  </a:lnTo>
                </a:path>
                <a:path w="8307705" h="2165985">
                  <a:moveTo>
                    <a:pt x="0" y="1548383"/>
                  </a:moveTo>
                  <a:lnTo>
                    <a:pt x="8307323" y="1548383"/>
                  </a:lnTo>
                </a:path>
                <a:path w="8307705" h="2165985">
                  <a:moveTo>
                    <a:pt x="0" y="1854707"/>
                  </a:moveTo>
                  <a:lnTo>
                    <a:pt x="8307323" y="1854707"/>
                  </a:lnTo>
                </a:path>
                <a:path w="8307705" h="2165985">
                  <a:moveTo>
                    <a:pt x="4572" y="0"/>
                  </a:moveTo>
                  <a:lnTo>
                    <a:pt x="4572" y="2165603"/>
                  </a:lnTo>
                </a:path>
                <a:path w="8307705" h="2165985">
                  <a:moveTo>
                    <a:pt x="8302751" y="0"/>
                  </a:moveTo>
                  <a:lnTo>
                    <a:pt x="8302751" y="2165603"/>
                  </a:lnTo>
                </a:path>
                <a:path w="8307705" h="2165985">
                  <a:moveTo>
                    <a:pt x="0" y="6095"/>
                  </a:moveTo>
                  <a:lnTo>
                    <a:pt x="8307323" y="6095"/>
                  </a:lnTo>
                </a:path>
                <a:path w="8307705" h="2165985">
                  <a:moveTo>
                    <a:pt x="0" y="2161032"/>
                  </a:moveTo>
                  <a:lnTo>
                    <a:pt x="8307323" y="2161032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88937" y="3364296"/>
          <a:ext cx="7813038" cy="2067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7105"/>
                <a:gridCol w="622300"/>
                <a:gridCol w="2424430"/>
                <a:gridCol w="1200150"/>
                <a:gridCol w="1426844"/>
                <a:gridCol w="1172209"/>
              </a:tblGrid>
              <a:tr h="906196">
                <a:tc>
                  <a:txBody>
                    <a:bodyPr/>
                    <a:lstStyle/>
                    <a:p>
                      <a:pPr marL="31750">
                        <a:lnSpc>
                          <a:spcPts val="1685"/>
                        </a:lnSpc>
                      </a:pPr>
                      <a:r>
                        <a:rPr sz="14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X1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2430">
                        <a:lnSpc>
                          <a:spcPts val="1685"/>
                        </a:lnSpc>
                      </a:pPr>
                      <a:r>
                        <a:rPr sz="1450" b="1" spc="-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0245">
                        <a:lnSpc>
                          <a:spcPts val="1685"/>
                        </a:lnSpc>
                      </a:pPr>
                      <a:r>
                        <a:rPr sz="145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50" b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qu</a:t>
                      </a:r>
                      <a:r>
                        <a:rPr sz="145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50" b="1" spc="-1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5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5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5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5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5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50" b="1" spc="-1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450">
                        <a:latin typeface="Arial"/>
                        <a:cs typeface="Arial"/>
                      </a:endParaRPr>
                    </a:p>
                    <a:p>
                      <a:pPr marL="6254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5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qu</a:t>
                      </a:r>
                      <a:r>
                        <a:rPr sz="145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5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45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5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5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5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5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5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5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45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1450" b="1" spc="-1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025" algn="ctr">
                        <a:lnSpc>
                          <a:spcPts val="1685"/>
                        </a:lnSpc>
                      </a:pPr>
                      <a:r>
                        <a:rPr sz="145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Rank</a:t>
                      </a:r>
                      <a:endParaRPr sz="1450">
                        <a:latin typeface="Arial"/>
                        <a:cs typeface="Arial"/>
                      </a:endParaRPr>
                    </a:p>
                    <a:p>
                      <a:pPr marL="133350" marR="220345" algn="ctr">
                        <a:lnSpc>
                          <a:spcPct val="102099"/>
                        </a:lnSpc>
                        <a:spcBef>
                          <a:spcPts val="10"/>
                        </a:spcBef>
                      </a:pP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</a:t>
                      </a:r>
                      <a:r>
                        <a:rPr sz="14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  </a:t>
                      </a:r>
                      <a:r>
                        <a:rPr sz="145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ts val="1685"/>
                        </a:lnSpc>
                      </a:pPr>
                      <a:r>
                        <a:rPr sz="145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450" b="1" spc="-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50" b="1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sz="1450" b="1" spc="1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50" b="1" spc="-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included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  <a:p>
                      <a:pPr marL="281305" marR="157480" indent="-33655">
                        <a:lnSpc>
                          <a:spcPct val="102099"/>
                        </a:lnSpc>
                        <a:spcBef>
                          <a:spcPts val="10"/>
                        </a:spcBef>
                      </a:pPr>
                      <a:r>
                        <a:rPr sz="1450" b="1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450" b="1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50" b="1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3-Nearest </a:t>
                      </a:r>
                      <a:r>
                        <a:rPr sz="1450" b="1" spc="-4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50" b="1" spc="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neighbors?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1685"/>
                        </a:lnSpc>
                      </a:pPr>
                      <a:r>
                        <a:rPr sz="145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Y=</a:t>
                      </a:r>
                      <a:endParaRPr sz="1450">
                        <a:latin typeface="Arial"/>
                        <a:cs typeface="Arial"/>
                      </a:endParaRPr>
                    </a:p>
                    <a:p>
                      <a:pPr marL="144145" marR="24130">
                        <a:lnSpc>
                          <a:spcPct val="102400"/>
                        </a:lnSpc>
                      </a:pPr>
                      <a:r>
                        <a:rPr sz="145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r>
                        <a:rPr sz="1450" b="1" spc="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1450" b="1" spc="-3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nearest </a:t>
                      </a:r>
                      <a:r>
                        <a:rPr sz="145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Neighbor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78883">
                <a:tc>
                  <a:txBody>
                    <a:bodyPr/>
                    <a:lstStyle/>
                    <a:p>
                      <a:pPr marR="38481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450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1925"/>
                        </a:lnSpc>
                        <a:tabLst>
                          <a:tab pos="702945" algn="l"/>
                        </a:tabLst>
                      </a:pPr>
                      <a:r>
                        <a:rPr sz="1450" spc="20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7	</a:t>
                      </a:r>
                      <a:r>
                        <a:rPr sz="2475" spc="-7" baseline="1683" dirty="0">
                          <a:latin typeface="Times New Roman"/>
                          <a:cs typeface="Times New Roman"/>
                        </a:rPr>
                        <a:t>(7-3)</a:t>
                      </a:r>
                      <a:r>
                        <a:rPr sz="1650" spc="-7" baseline="27777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75" spc="-7" baseline="1683" dirty="0">
                          <a:latin typeface="Times New Roman"/>
                          <a:cs typeface="Times New Roman"/>
                        </a:rPr>
                        <a:t>+(7-7)</a:t>
                      </a:r>
                      <a:r>
                        <a:rPr sz="1650" spc="-7" baseline="27777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75" spc="-7" baseline="1683" dirty="0">
                          <a:latin typeface="Times New Roman"/>
                          <a:cs typeface="Times New Roman"/>
                        </a:rPr>
                        <a:t>=16</a:t>
                      </a:r>
                      <a:endParaRPr sz="2475" baseline="168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196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450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R="43624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450" spc="-160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450" spc="-60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Bad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18415" marB="0"/>
                </a:tc>
              </a:tr>
              <a:tr h="306356">
                <a:tc>
                  <a:txBody>
                    <a:bodyPr/>
                    <a:lstStyle/>
                    <a:p>
                      <a:pPr marR="38481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50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702945" algn="l"/>
                        </a:tabLst>
                      </a:pPr>
                      <a:r>
                        <a:rPr sz="1450" spc="20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4	</a:t>
                      </a:r>
                      <a:r>
                        <a:rPr sz="2475" spc="-7" baseline="1683" dirty="0">
                          <a:latin typeface="Times New Roman"/>
                          <a:cs typeface="Times New Roman"/>
                        </a:rPr>
                        <a:t>(7-3)</a:t>
                      </a:r>
                      <a:r>
                        <a:rPr sz="1650" spc="-7" baseline="27777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75" spc="-7" baseline="1683" dirty="0">
                          <a:latin typeface="Times New Roman"/>
                          <a:cs typeface="Times New Roman"/>
                        </a:rPr>
                        <a:t>+(4-7)</a:t>
                      </a:r>
                      <a:r>
                        <a:rPr sz="1650" spc="-7" baseline="27777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75" spc="-7" baseline="1683" dirty="0">
                          <a:latin typeface="Times New Roman"/>
                          <a:cs typeface="Times New Roman"/>
                        </a:rPr>
                        <a:t>=25</a:t>
                      </a:r>
                      <a:endParaRPr sz="2475" baseline="1683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R="48196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50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R="45593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50" spc="-20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50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B="0"/>
                </a:tc>
              </a:tr>
              <a:tr h="306267">
                <a:tc>
                  <a:txBody>
                    <a:bodyPr/>
                    <a:lstStyle/>
                    <a:p>
                      <a:pPr marR="384810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50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755015" algn="l"/>
                        </a:tabLst>
                      </a:pPr>
                      <a:r>
                        <a:rPr sz="1450" spc="20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4	</a:t>
                      </a:r>
                      <a:r>
                        <a:rPr sz="2475" baseline="1683" dirty="0">
                          <a:latin typeface="Times New Roman"/>
                          <a:cs typeface="Times New Roman"/>
                        </a:rPr>
                        <a:t>(3-3)</a:t>
                      </a:r>
                      <a:r>
                        <a:rPr sz="1650" baseline="27777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75" baseline="1683" dirty="0">
                          <a:latin typeface="Times New Roman"/>
                          <a:cs typeface="Times New Roman"/>
                        </a:rPr>
                        <a:t>+(4-7)</a:t>
                      </a:r>
                      <a:r>
                        <a:rPr sz="1650" baseline="27777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75" baseline="1683" dirty="0">
                          <a:latin typeface="Times New Roman"/>
                          <a:cs typeface="Times New Roman"/>
                        </a:rPr>
                        <a:t>=9</a:t>
                      </a:r>
                      <a:endParaRPr sz="2475" baseline="1683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R="48196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50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R="43624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50" spc="-160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50" spc="-55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Good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45719" marB="0"/>
                </a:tc>
              </a:tr>
              <a:tr h="269965">
                <a:tc>
                  <a:txBody>
                    <a:bodyPr/>
                    <a:lstStyle/>
                    <a:p>
                      <a:pPr marR="384810" algn="r">
                        <a:lnSpc>
                          <a:spcPts val="1675"/>
                        </a:lnSpc>
                        <a:spcBef>
                          <a:spcPts val="345"/>
                        </a:spcBef>
                      </a:pPr>
                      <a:r>
                        <a:rPr sz="1450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1875"/>
                        </a:lnSpc>
                        <a:spcBef>
                          <a:spcPts val="145"/>
                        </a:spcBef>
                        <a:tabLst>
                          <a:tab pos="702945" algn="l"/>
                        </a:tabLst>
                      </a:pPr>
                      <a:r>
                        <a:rPr sz="1450" spc="20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4	</a:t>
                      </a:r>
                      <a:r>
                        <a:rPr sz="2475" spc="-7" baseline="1683" dirty="0">
                          <a:latin typeface="Times New Roman"/>
                          <a:cs typeface="Times New Roman"/>
                        </a:rPr>
                        <a:t>(1-3)</a:t>
                      </a:r>
                      <a:r>
                        <a:rPr sz="1650" spc="-7" baseline="27777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75" spc="-7" baseline="1683" dirty="0">
                          <a:latin typeface="Times New Roman"/>
                          <a:cs typeface="Times New Roman"/>
                        </a:rPr>
                        <a:t>+(4-7)</a:t>
                      </a:r>
                      <a:r>
                        <a:rPr sz="1650" spc="-7" baseline="27777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75" spc="-7" baseline="1683" dirty="0">
                          <a:latin typeface="Times New Roman"/>
                          <a:cs typeface="Times New Roman"/>
                        </a:rPr>
                        <a:t>=13</a:t>
                      </a:r>
                      <a:endParaRPr sz="2475" baseline="1683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R="481965" algn="r">
                        <a:lnSpc>
                          <a:spcPts val="1664"/>
                        </a:lnSpc>
                        <a:spcBef>
                          <a:spcPts val="360"/>
                        </a:spcBef>
                      </a:pPr>
                      <a:r>
                        <a:rPr sz="1450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R="436245" algn="r">
                        <a:lnSpc>
                          <a:spcPts val="1664"/>
                        </a:lnSpc>
                        <a:spcBef>
                          <a:spcPts val="360"/>
                        </a:spcBef>
                      </a:pPr>
                      <a:r>
                        <a:rPr sz="1450" spc="-160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664"/>
                        </a:lnSpc>
                        <a:spcBef>
                          <a:spcPts val="360"/>
                        </a:spcBef>
                      </a:pPr>
                      <a:r>
                        <a:rPr sz="1450" spc="-55" dirty="0">
                          <a:solidFill>
                            <a:srgbClr val="2D2A1F"/>
                          </a:solidFill>
                          <a:latin typeface="Arial MT"/>
                          <a:cs typeface="Arial MT"/>
                        </a:rPr>
                        <a:t>Good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B="0"/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929136" y="5472229"/>
            <a:ext cx="7741920" cy="704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90"/>
              </a:spcBef>
            </a:pPr>
            <a:r>
              <a:rPr sz="1450" spc="15" dirty="0">
                <a:solidFill>
                  <a:srgbClr val="2D2A1F"/>
                </a:solidFill>
                <a:latin typeface="Times New Roman"/>
                <a:cs typeface="Times New Roman"/>
              </a:rPr>
              <a:t>Use</a:t>
            </a:r>
            <a:r>
              <a:rPr sz="1450" spc="-1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2D2A1F"/>
                </a:solidFill>
                <a:latin typeface="Times New Roman"/>
                <a:cs typeface="Times New Roman"/>
              </a:rPr>
              <a:t>simple</a:t>
            </a:r>
            <a:r>
              <a:rPr sz="145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2D2A1F"/>
                </a:solidFill>
                <a:latin typeface="Times New Roman"/>
                <a:cs typeface="Times New Roman"/>
              </a:rPr>
              <a:t>majority</a:t>
            </a:r>
            <a:r>
              <a:rPr sz="1450" spc="-2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2D2A1F"/>
                </a:solidFill>
                <a:latin typeface="Times New Roman"/>
                <a:cs typeface="Times New Roman"/>
              </a:rPr>
              <a:t>of</a:t>
            </a:r>
            <a:r>
              <a:rPr sz="1450" spc="1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2D2A1F"/>
                </a:solidFill>
                <a:latin typeface="Times New Roman"/>
                <a:cs typeface="Times New Roman"/>
              </a:rPr>
              <a:t>the</a:t>
            </a:r>
            <a:r>
              <a:rPr sz="145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2D2A1F"/>
                </a:solidFill>
                <a:latin typeface="Times New Roman"/>
                <a:cs typeface="Times New Roman"/>
              </a:rPr>
              <a:t>category</a:t>
            </a:r>
            <a:r>
              <a:rPr sz="1450" spc="-2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2D2A1F"/>
                </a:solidFill>
                <a:latin typeface="Times New Roman"/>
                <a:cs typeface="Times New Roman"/>
              </a:rPr>
              <a:t>of</a:t>
            </a:r>
            <a:r>
              <a:rPr sz="1450" spc="10" dirty="0">
                <a:solidFill>
                  <a:srgbClr val="2D2A1F"/>
                </a:solidFill>
                <a:latin typeface="Times New Roman"/>
                <a:cs typeface="Times New Roman"/>
              </a:rPr>
              <a:t> nearest</a:t>
            </a:r>
            <a:r>
              <a:rPr sz="1450" spc="-2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2D2A1F"/>
                </a:solidFill>
                <a:latin typeface="Times New Roman"/>
                <a:cs typeface="Times New Roman"/>
              </a:rPr>
              <a:t>neighbors</a:t>
            </a:r>
            <a:r>
              <a:rPr sz="1450" spc="34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2D2A1F"/>
                </a:solidFill>
                <a:latin typeface="Times New Roman"/>
                <a:cs typeface="Times New Roman"/>
              </a:rPr>
              <a:t>as</a:t>
            </a:r>
            <a:r>
              <a:rPr sz="1450" spc="-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2D2A1F"/>
                </a:solidFill>
                <a:latin typeface="Times New Roman"/>
                <a:cs typeface="Times New Roman"/>
              </a:rPr>
              <a:t>the </a:t>
            </a:r>
            <a:r>
              <a:rPr sz="1450" spc="10" dirty="0">
                <a:solidFill>
                  <a:srgbClr val="2D2A1F"/>
                </a:solidFill>
                <a:latin typeface="Times New Roman"/>
                <a:cs typeface="Times New Roman"/>
              </a:rPr>
              <a:t>prediction value</a:t>
            </a:r>
            <a:r>
              <a:rPr sz="1450" spc="15" dirty="0">
                <a:solidFill>
                  <a:srgbClr val="2D2A1F"/>
                </a:solidFill>
                <a:latin typeface="Times New Roman"/>
                <a:cs typeface="Times New Roman"/>
              </a:rPr>
              <a:t> of</a:t>
            </a:r>
            <a:r>
              <a:rPr sz="1450" spc="-1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2D2A1F"/>
                </a:solidFill>
                <a:latin typeface="Times New Roman"/>
                <a:cs typeface="Times New Roman"/>
              </a:rPr>
              <a:t>the</a:t>
            </a:r>
            <a:r>
              <a:rPr sz="1450" spc="2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2D2A1F"/>
                </a:solidFill>
                <a:latin typeface="Times New Roman"/>
                <a:cs typeface="Times New Roman"/>
              </a:rPr>
              <a:t>query</a:t>
            </a:r>
            <a:r>
              <a:rPr sz="1450" spc="-8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2D2A1F"/>
                </a:solidFill>
                <a:latin typeface="Times New Roman"/>
                <a:cs typeface="Times New Roman"/>
              </a:rPr>
              <a:t>instance. </a:t>
            </a:r>
            <a:r>
              <a:rPr sz="1450" spc="-35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450" spc="-85" dirty="0">
                <a:solidFill>
                  <a:srgbClr val="2D2A1F"/>
                </a:solidFill>
                <a:latin typeface="Times New Roman"/>
                <a:cs typeface="Times New Roman"/>
              </a:rPr>
              <a:t>We</a:t>
            </a:r>
            <a:r>
              <a:rPr sz="1450" spc="-17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2D2A1F"/>
                </a:solidFill>
                <a:latin typeface="Times New Roman"/>
                <a:cs typeface="Times New Roman"/>
              </a:rPr>
              <a:t>have</a:t>
            </a:r>
            <a:r>
              <a:rPr sz="1450" spc="2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2D2A1F"/>
                </a:solidFill>
                <a:latin typeface="Times New Roman"/>
                <a:cs typeface="Times New Roman"/>
              </a:rPr>
              <a:t>2</a:t>
            </a:r>
            <a:r>
              <a:rPr sz="1450" spc="1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2D2A1F"/>
                </a:solidFill>
                <a:latin typeface="Times New Roman"/>
                <a:cs typeface="Times New Roman"/>
              </a:rPr>
              <a:t>good</a:t>
            </a:r>
            <a:r>
              <a:rPr sz="1450" spc="-1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2D2A1F"/>
                </a:solidFill>
                <a:latin typeface="Times New Roman"/>
                <a:cs typeface="Times New Roman"/>
              </a:rPr>
              <a:t>and</a:t>
            </a:r>
            <a:r>
              <a:rPr sz="1450" spc="1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2D2A1F"/>
                </a:solidFill>
                <a:latin typeface="Times New Roman"/>
                <a:cs typeface="Times New Roman"/>
              </a:rPr>
              <a:t>1</a:t>
            </a:r>
            <a:r>
              <a:rPr sz="1450" spc="1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2D2A1F"/>
                </a:solidFill>
                <a:latin typeface="Times New Roman"/>
                <a:cs typeface="Times New Roman"/>
              </a:rPr>
              <a:t>bad,</a:t>
            </a:r>
            <a:r>
              <a:rPr sz="1450" spc="-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2D2A1F"/>
                </a:solidFill>
                <a:latin typeface="Times New Roman"/>
                <a:cs typeface="Times New Roman"/>
              </a:rPr>
              <a:t>then</a:t>
            </a:r>
            <a:r>
              <a:rPr sz="1450" spc="-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2D2A1F"/>
                </a:solidFill>
                <a:latin typeface="Times New Roman"/>
                <a:cs typeface="Times New Roman"/>
              </a:rPr>
              <a:t>we</a:t>
            </a:r>
            <a:r>
              <a:rPr sz="1450" spc="-1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2D2A1F"/>
                </a:solidFill>
                <a:latin typeface="Times New Roman"/>
                <a:cs typeface="Times New Roman"/>
              </a:rPr>
              <a:t>conclude</a:t>
            </a:r>
            <a:r>
              <a:rPr sz="1450" spc="-2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2D2A1F"/>
                </a:solidFill>
                <a:latin typeface="Times New Roman"/>
                <a:cs typeface="Times New Roman"/>
              </a:rPr>
              <a:t>that</a:t>
            </a:r>
            <a:r>
              <a:rPr sz="1450" spc="-1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2D2A1F"/>
                </a:solidFill>
                <a:latin typeface="Times New Roman"/>
                <a:cs typeface="Times New Roman"/>
              </a:rPr>
              <a:t>a</a:t>
            </a:r>
            <a:r>
              <a:rPr sz="1450" spc="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2D2A1F"/>
                </a:solidFill>
                <a:latin typeface="Times New Roman"/>
                <a:cs typeface="Times New Roman"/>
              </a:rPr>
              <a:t>new</a:t>
            </a:r>
            <a:r>
              <a:rPr sz="1450" spc="37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2D2A1F"/>
                </a:solidFill>
                <a:latin typeface="Times New Roman"/>
                <a:cs typeface="Times New Roman"/>
              </a:rPr>
              <a:t>paper</a:t>
            </a:r>
            <a:r>
              <a:rPr sz="1450" spc="1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2D2A1F"/>
                </a:solidFill>
                <a:latin typeface="Times New Roman"/>
                <a:cs typeface="Times New Roman"/>
              </a:rPr>
              <a:t>tissue</a:t>
            </a:r>
            <a:r>
              <a:rPr sz="1450" spc="-1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2D2A1F"/>
                </a:solidFill>
                <a:latin typeface="Times New Roman"/>
                <a:cs typeface="Times New Roman"/>
              </a:rPr>
              <a:t>that</a:t>
            </a:r>
            <a:r>
              <a:rPr sz="1450" spc="3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2D2A1F"/>
                </a:solidFill>
                <a:latin typeface="Times New Roman"/>
                <a:cs typeface="Times New Roman"/>
              </a:rPr>
              <a:t>pass</a:t>
            </a:r>
            <a:r>
              <a:rPr sz="1450" spc="-2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2D2A1F"/>
                </a:solidFill>
                <a:latin typeface="Times New Roman"/>
                <a:cs typeface="Times New Roman"/>
              </a:rPr>
              <a:t>laboratory</a:t>
            </a:r>
            <a:r>
              <a:rPr sz="1450" spc="-3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2D2A1F"/>
                </a:solidFill>
                <a:latin typeface="Times New Roman"/>
                <a:cs typeface="Times New Roman"/>
              </a:rPr>
              <a:t>test</a:t>
            </a:r>
            <a:r>
              <a:rPr sz="1450" spc="-1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2D2A1F"/>
                </a:solidFill>
                <a:latin typeface="Times New Roman"/>
                <a:cs typeface="Times New Roman"/>
              </a:rPr>
              <a:t>with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450" spc="25" dirty="0">
                <a:solidFill>
                  <a:srgbClr val="2D2A1F"/>
                </a:solidFill>
                <a:latin typeface="Times New Roman"/>
                <a:cs typeface="Times New Roman"/>
              </a:rPr>
              <a:t>X1</a:t>
            </a:r>
            <a:r>
              <a:rPr sz="1450" spc="-3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450" spc="20" dirty="0">
                <a:solidFill>
                  <a:srgbClr val="2D2A1F"/>
                </a:solidFill>
                <a:latin typeface="Times New Roman"/>
                <a:cs typeface="Times New Roman"/>
              </a:rPr>
              <a:t>=</a:t>
            </a:r>
            <a:r>
              <a:rPr sz="145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2D2A1F"/>
                </a:solidFill>
                <a:latin typeface="Times New Roman"/>
                <a:cs typeface="Times New Roman"/>
              </a:rPr>
              <a:t>3</a:t>
            </a:r>
            <a:r>
              <a:rPr sz="1450" spc="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450" spc="20" dirty="0">
                <a:solidFill>
                  <a:srgbClr val="2D2A1F"/>
                </a:solidFill>
                <a:latin typeface="Times New Roman"/>
                <a:cs typeface="Times New Roman"/>
              </a:rPr>
              <a:t>and</a:t>
            </a:r>
            <a:r>
              <a:rPr sz="1450" spc="-1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450" spc="25" dirty="0">
                <a:solidFill>
                  <a:srgbClr val="2D2A1F"/>
                </a:solidFill>
                <a:latin typeface="Times New Roman"/>
                <a:cs typeface="Times New Roman"/>
              </a:rPr>
              <a:t>X2</a:t>
            </a:r>
            <a:r>
              <a:rPr sz="1450" spc="-2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450" spc="20" dirty="0">
                <a:solidFill>
                  <a:srgbClr val="2D2A1F"/>
                </a:solidFill>
                <a:latin typeface="Times New Roman"/>
                <a:cs typeface="Times New Roman"/>
              </a:rPr>
              <a:t>=</a:t>
            </a:r>
            <a:r>
              <a:rPr sz="145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2D2A1F"/>
                </a:solidFill>
                <a:latin typeface="Times New Roman"/>
                <a:cs typeface="Times New Roman"/>
              </a:rPr>
              <a:t>7</a:t>
            </a:r>
            <a:r>
              <a:rPr sz="1450" spc="37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2D2A1F"/>
                </a:solidFill>
                <a:latin typeface="Times New Roman"/>
                <a:cs typeface="Times New Roman"/>
              </a:rPr>
              <a:t>is included</a:t>
            </a:r>
            <a:r>
              <a:rPr sz="145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2D2A1F"/>
                </a:solidFill>
                <a:latin typeface="Times New Roman"/>
                <a:cs typeface="Times New Roman"/>
              </a:rPr>
              <a:t>in</a:t>
            </a:r>
            <a:r>
              <a:rPr sz="1450" spc="1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450" b="1" spc="15" dirty="0">
                <a:solidFill>
                  <a:srgbClr val="2D2A1F"/>
                </a:solidFill>
                <a:latin typeface="Times New Roman"/>
                <a:cs typeface="Times New Roman"/>
              </a:rPr>
              <a:t>good</a:t>
            </a:r>
            <a:r>
              <a:rPr sz="1450" b="1" spc="-3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450" spc="-10" dirty="0">
                <a:solidFill>
                  <a:srgbClr val="2D2A1F"/>
                </a:solidFill>
                <a:latin typeface="Times New Roman"/>
                <a:cs typeface="Times New Roman"/>
              </a:rPr>
              <a:t>category.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601599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80" dirty="0"/>
              <a:t>Advantages</a:t>
            </a:r>
            <a:r>
              <a:rPr spc="-120" dirty="0"/>
              <a:t> </a:t>
            </a:r>
            <a:r>
              <a:rPr spc="-25" dirty="0"/>
              <a:t>of</a:t>
            </a:r>
            <a:r>
              <a:rPr spc="-125" dirty="0"/>
              <a:t> </a:t>
            </a:r>
            <a:r>
              <a:rPr spc="-55" dirty="0"/>
              <a:t>K-NN</a:t>
            </a:r>
            <a:r>
              <a:rPr spc="-125" dirty="0"/>
              <a:t> </a:t>
            </a:r>
            <a:r>
              <a:rPr spc="-6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27" y="2556194"/>
            <a:ext cx="8324850" cy="366014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229"/>
              </a:spcBef>
              <a:buClr>
                <a:srgbClr val="E48311"/>
              </a:buClr>
              <a:buAutoNum type="arabicPeriod"/>
              <a:tabLst>
                <a:tab pos="390525" algn="l"/>
                <a:tab pos="391160" algn="l"/>
              </a:tabLst>
            </a:pPr>
            <a:r>
              <a:rPr sz="1650" b="1" spc="-5" dirty="0">
                <a:latin typeface="Times New Roman"/>
                <a:cs typeface="Times New Roman"/>
              </a:rPr>
              <a:t>Prediction</a:t>
            </a:r>
            <a:r>
              <a:rPr sz="1650" b="1" spc="-60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Times New Roman"/>
                <a:cs typeface="Times New Roman"/>
              </a:rPr>
              <a:t>quality:</a:t>
            </a:r>
            <a:endParaRPr sz="1650">
              <a:latin typeface="Times New Roman"/>
              <a:cs typeface="Times New Roman"/>
            </a:endParaRPr>
          </a:p>
          <a:p>
            <a:pPr marL="329565" marR="6350" lvl="1" indent="-151130">
              <a:lnSpc>
                <a:spcPts val="1789"/>
              </a:lnSpc>
              <a:spcBef>
                <a:spcPts val="350"/>
              </a:spcBef>
              <a:buClr>
                <a:srgbClr val="E48311"/>
              </a:buClr>
              <a:buSzPct val="93939"/>
              <a:buFont typeface="Wingdings"/>
              <a:buChar char=""/>
              <a:tabLst>
                <a:tab pos="346710" algn="l"/>
              </a:tabLst>
            </a:pPr>
            <a:r>
              <a:rPr sz="1650" dirty="0">
                <a:latin typeface="Times New Roman"/>
                <a:cs typeface="Times New Roman"/>
              </a:rPr>
              <a:t>A</a:t>
            </a:r>
            <a:r>
              <a:rPr sz="1650" spc="4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kNN</a:t>
            </a:r>
            <a:r>
              <a:rPr sz="1650" spc="14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classifier</a:t>
            </a:r>
            <a:r>
              <a:rPr sz="1650" spc="13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is</a:t>
            </a:r>
            <a:r>
              <a:rPr sz="1650" spc="14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able</a:t>
            </a:r>
            <a:r>
              <a:rPr sz="1650" spc="130" dirty="0">
                <a:latin typeface="Times New Roman"/>
                <a:cs typeface="Times New Roman"/>
              </a:rPr>
              <a:t> </a:t>
            </a:r>
            <a:r>
              <a:rPr sz="1650" spc="-10" dirty="0">
                <a:latin typeface="Times New Roman"/>
                <a:cs typeface="Times New Roman"/>
              </a:rPr>
              <a:t>to</a:t>
            </a:r>
            <a:r>
              <a:rPr sz="1650" spc="13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recover</a:t>
            </a:r>
            <a:r>
              <a:rPr sz="1650" spc="13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unstructured</a:t>
            </a:r>
            <a:r>
              <a:rPr sz="1650" spc="13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partitions</a:t>
            </a:r>
            <a:r>
              <a:rPr sz="1650" spc="14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of</a:t>
            </a:r>
            <a:r>
              <a:rPr sz="1650" spc="130" dirty="0">
                <a:latin typeface="Times New Roman"/>
                <a:cs typeface="Times New Roman"/>
              </a:rPr>
              <a:t> </a:t>
            </a:r>
            <a:r>
              <a:rPr sz="1650" spc="-10" dirty="0">
                <a:latin typeface="Times New Roman"/>
                <a:cs typeface="Times New Roman"/>
              </a:rPr>
              <a:t>the</a:t>
            </a:r>
            <a:r>
              <a:rPr sz="1650" spc="13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space,</a:t>
            </a:r>
            <a:r>
              <a:rPr sz="1650" spc="13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as</a:t>
            </a:r>
            <a:r>
              <a:rPr sz="1650" spc="14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opposed</a:t>
            </a:r>
            <a:r>
              <a:rPr sz="1650" spc="14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to,</a:t>
            </a:r>
            <a:r>
              <a:rPr sz="1650" spc="120" dirty="0">
                <a:latin typeface="Times New Roman"/>
                <a:cs typeface="Times New Roman"/>
              </a:rPr>
              <a:t> </a:t>
            </a:r>
            <a:r>
              <a:rPr sz="1650" spc="-35" dirty="0">
                <a:latin typeface="Times New Roman"/>
                <a:cs typeface="Times New Roman"/>
              </a:rPr>
              <a:t>say,</a:t>
            </a:r>
            <a:r>
              <a:rPr sz="1650" spc="15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 </a:t>
            </a:r>
            <a:r>
              <a:rPr sz="1650" spc="-40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linear</a:t>
            </a:r>
            <a:r>
              <a:rPr sz="1650" spc="-2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classifier</a:t>
            </a:r>
            <a:r>
              <a:rPr sz="1650" spc="-2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that</a:t>
            </a:r>
            <a:r>
              <a:rPr sz="1650" spc="-1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requires</a:t>
            </a:r>
            <a:r>
              <a:rPr sz="1650" spc="-3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</a:t>
            </a:r>
            <a:r>
              <a:rPr sz="1650" spc="-5" dirty="0">
                <a:latin typeface="Times New Roman"/>
                <a:cs typeface="Times New Roman"/>
              </a:rPr>
              <a:t> linear</a:t>
            </a:r>
            <a:r>
              <a:rPr sz="1650" spc="-2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separation</a:t>
            </a:r>
            <a:r>
              <a:rPr sz="1650" spc="-1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between</a:t>
            </a:r>
            <a:r>
              <a:rPr sz="1650" spc="-2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the</a:t>
            </a:r>
            <a:r>
              <a:rPr sz="1650" spc="-2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classes.</a:t>
            </a:r>
            <a:endParaRPr sz="1650">
              <a:latin typeface="Times New Roman"/>
              <a:cs typeface="Times New Roman"/>
            </a:endParaRPr>
          </a:p>
          <a:p>
            <a:pPr marL="329565" marR="6350" lvl="1" indent="-151130">
              <a:lnSpc>
                <a:spcPts val="1780"/>
              </a:lnSpc>
              <a:spcBef>
                <a:spcPts val="495"/>
              </a:spcBef>
              <a:buClr>
                <a:srgbClr val="E48311"/>
              </a:buClr>
              <a:buSzPct val="93939"/>
              <a:buFont typeface="Wingdings"/>
              <a:buChar char=""/>
              <a:tabLst>
                <a:tab pos="398780" algn="l"/>
              </a:tabLst>
            </a:pPr>
            <a:r>
              <a:rPr sz="1650" spc="-5" dirty="0">
                <a:latin typeface="Times New Roman"/>
                <a:cs typeface="Times New Roman"/>
              </a:rPr>
              <a:t>It</a:t>
            </a:r>
            <a:r>
              <a:rPr sz="1650" spc="9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can</a:t>
            </a:r>
            <a:r>
              <a:rPr sz="1650" spc="8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also</a:t>
            </a:r>
            <a:r>
              <a:rPr sz="1650" spc="7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adapt</a:t>
            </a:r>
            <a:r>
              <a:rPr sz="1650" spc="5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to</a:t>
            </a:r>
            <a:r>
              <a:rPr sz="1650" spc="85" dirty="0">
                <a:latin typeface="Times New Roman"/>
                <a:cs typeface="Times New Roman"/>
              </a:rPr>
              <a:t> </a:t>
            </a:r>
            <a:r>
              <a:rPr sz="1650" spc="-10" dirty="0">
                <a:latin typeface="Times New Roman"/>
                <a:cs typeface="Times New Roman"/>
              </a:rPr>
              <a:t>different</a:t>
            </a:r>
            <a:r>
              <a:rPr sz="1650" spc="7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densities</a:t>
            </a:r>
            <a:r>
              <a:rPr sz="1650" spc="105" dirty="0">
                <a:latin typeface="Times New Roman"/>
                <a:cs typeface="Times New Roman"/>
              </a:rPr>
              <a:t> </a:t>
            </a:r>
            <a:r>
              <a:rPr sz="1650" spc="-10" dirty="0">
                <a:latin typeface="Times New Roman"/>
                <a:cs typeface="Times New Roman"/>
              </a:rPr>
              <a:t>in</a:t>
            </a:r>
            <a:r>
              <a:rPr sz="1650" spc="8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the</a:t>
            </a:r>
            <a:r>
              <a:rPr sz="1650" spc="8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space,</a:t>
            </a:r>
            <a:r>
              <a:rPr sz="1650" spc="8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making</a:t>
            </a:r>
            <a:r>
              <a:rPr sz="1650" spc="105" dirty="0">
                <a:latin typeface="Times New Roman"/>
                <a:cs typeface="Times New Roman"/>
              </a:rPr>
              <a:t> </a:t>
            </a:r>
            <a:r>
              <a:rPr sz="1650" spc="-10" dirty="0">
                <a:latin typeface="Times New Roman"/>
                <a:cs typeface="Times New Roman"/>
              </a:rPr>
              <a:t>it</a:t>
            </a:r>
            <a:r>
              <a:rPr sz="1650" spc="9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more</a:t>
            </a:r>
            <a:r>
              <a:rPr sz="1650" spc="8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robust</a:t>
            </a:r>
            <a:r>
              <a:rPr sz="1650" spc="9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than</a:t>
            </a:r>
            <a:r>
              <a:rPr sz="1650" spc="8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methods</a:t>
            </a:r>
            <a:r>
              <a:rPr sz="1650" spc="9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such </a:t>
            </a:r>
            <a:r>
              <a:rPr sz="1650" spc="-40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as</a:t>
            </a:r>
            <a:r>
              <a:rPr sz="1650" dirty="0">
                <a:latin typeface="Times New Roman"/>
                <a:cs typeface="Times New Roman"/>
              </a:rPr>
              <a:t> support</a:t>
            </a:r>
            <a:r>
              <a:rPr sz="1650" spc="-2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vector</a:t>
            </a:r>
            <a:r>
              <a:rPr sz="1650" spc="-1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machine</a:t>
            </a:r>
            <a:r>
              <a:rPr sz="1650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Times New Roman"/>
                <a:cs typeface="Times New Roman"/>
              </a:rPr>
              <a:t>(SVM)</a:t>
            </a:r>
            <a:r>
              <a:rPr sz="1650" spc="-3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classification</a:t>
            </a:r>
            <a:r>
              <a:rPr sz="1650" spc="-3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with</a:t>
            </a:r>
            <a:r>
              <a:rPr sz="1650" spc="-1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radial</a:t>
            </a:r>
            <a:r>
              <a:rPr sz="1650" spc="1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basis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function</a:t>
            </a:r>
            <a:r>
              <a:rPr sz="1650" spc="-1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(RBF)</a:t>
            </a:r>
            <a:r>
              <a:rPr sz="1650" spc="-1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kernel.</a:t>
            </a:r>
            <a:endParaRPr sz="1650">
              <a:latin typeface="Times New Roman"/>
              <a:cs typeface="Times New Roman"/>
            </a:endParaRPr>
          </a:p>
          <a:p>
            <a:pPr marL="390525" indent="-378460">
              <a:lnSpc>
                <a:spcPct val="100000"/>
              </a:lnSpc>
              <a:spcBef>
                <a:spcPts val="1100"/>
              </a:spcBef>
              <a:buClr>
                <a:srgbClr val="E48311"/>
              </a:buClr>
              <a:buAutoNum type="arabicPeriod"/>
              <a:tabLst>
                <a:tab pos="390525" algn="l"/>
                <a:tab pos="391160" algn="l"/>
              </a:tabLst>
            </a:pPr>
            <a:r>
              <a:rPr sz="1650" b="1" dirty="0">
                <a:latin typeface="Times New Roman"/>
                <a:cs typeface="Times New Roman"/>
              </a:rPr>
              <a:t>Short</a:t>
            </a:r>
            <a:r>
              <a:rPr sz="1650" b="1" spc="-50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Times New Roman"/>
                <a:cs typeface="Times New Roman"/>
              </a:rPr>
              <a:t>cycles:</a:t>
            </a:r>
            <a:endParaRPr sz="1650">
              <a:latin typeface="Times New Roman"/>
              <a:cs typeface="Times New Roman"/>
            </a:endParaRPr>
          </a:p>
          <a:p>
            <a:pPr marL="346075" lvl="1" indent="-168275">
              <a:lnSpc>
                <a:spcPct val="100000"/>
              </a:lnSpc>
              <a:spcBef>
                <a:spcPts val="130"/>
              </a:spcBef>
              <a:buClr>
                <a:srgbClr val="E48311"/>
              </a:buClr>
              <a:buSzPct val="93939"/>
              <a:buFont typeface="Wingdings"/>
              <a:buChar char=""/>
              <a:tabLst>
                <a:tab pos="346710" algn="l"/>
              </a:tabLst>
            </a:pPr>
            <a:r>
              <a:rPr sz="1650" dirty="0">
                <a:latin typeface="Times New Roman"/>
                <a:cs typeface="Times New Roman"/>
              </a:rPr>
              <a:t>Another</a:t>
            </a:r>
            <a:r>
              <a:rPr sz="1650" spc="-1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advantage</a:t>
            </a:r>
            <a:r>
              <a:rPr sz="1650" spc="-2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of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kNN</a:t>
            </a:r>
            <a:r>
              <a:rPr sz="1650" spc="-1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is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that</a:t>
            </a:r>
            <a:r>
              <a:rPr sz="1650" spc="-2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there</a:t>
            </a:r>
            <a:r>
              <a:rPr sz="1650" dirty="0">
                <a:latin typeface="Times New Roman"/>
                <a:cs typeface="Times New Roman"/>
              </a:rPr>
              <a:t> </a:t>
            </a:r>
            <a:r>
              <a:rPr sz="1650" spc="-10" dirty="0">
                <a:latin typeface="Times New Roman"/>
                <a:cs typeface="Times New Roman"/>
              </a:rPr>
              <a:t>is </a:t>
            </a:r>
            <a:r>
              <a:rPr sz="1650" spc="-5" dirty="0">
                <a:latin typeface="Times New Roman"/>
                <a:cs typeface="Times New Roman"/>
              </a:rPr>
              <a:t>little</a:t>
            </a:r>
            <a:r>
              <a:rPr sz="1650" dirty="0">
                <a:latin typeface="Times New Roman"/>
                <a:cs typeface="Times New Roman"/>
              </a:rPr>
              <a:t> to</a:t>
            </a:r>
            <a:r>
              <a:rPr sz="1650" spc="-1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no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training</a:t>
            </a:r>
            <a:r>
              <a:rPr sz="1650" spc="-3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involved.</a:t>
            </a:r>
            <a:endParaRPr sz="1650">
              <a:latin typeface="Times New Roman"/>
              <a:cs typeface="Times New Roman"/>
            </a:endParaRPr>
          </a:p>
          <a:p>
            <a:pPr marL="329565" marR="5715" lvl="1" indent="-151130">
              <a:lnSpc>
                <a:spcPts val="1789"/>
              </a:lnSpc>
              <a:spcBef>
                <a:spcPts val="505"/>
              </a:spcBef>
              <a:buClr>
                <a:srgbClr val="E48311"/>
              </a:buClr>
              <a:buSzPct val="93939"/>
              <a:buFont typeface="Wingdings"/>
              <a:buChar char=""/>
              <a:tabLst>
                <a:tab pos="395605" algn="l"/>
              </a:tabLst>
            </a:pPr>
            <a:r>
              <a:rPr sz="1650" spc="-5" dirty="0">
                <a:latin typeface="Times New Roman"/>
                <a:cs typeface="Times New Roman"/>
              </a:rPr>
              <a:t>This</a:t>
            </a:r>
            <a:r>
              <a:rPr sz="1650" spc="5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means</a:t>
            </a:r>
            <a:r>
              <a:rPr sz="1650" spc="5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that</a:t>
            </a:r>
            <a:r>
              <a:rPr sz="1650" spc="5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iterating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over</a:t>
            </a:r>
            <a:r>
              <a:rPr sz="1650" spc="50" dirty="0">
                <a:latin typeface="Times New Roman"/>
                <a:cs typeface="Times New Roman"/>
              </a:rPr>
              <a:t> </a:t>
            </a:r>
            <a:r>
              <a:rPr sz="1650" spc="-10" dirty="0">
                <a:latin typeface="Times New Roman"/>
                <a:cs typeface="Times New Roman"/>
              </a:rPr>
              <a:t>different</a:t>
            </a:r>
            <a:r>
              <a:rPr sz="1650" spc="5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possible</a:t>
            </a:r>
            <a:r>
              <a:rPr sz="1650" spc="5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metrics</a:t>
            </a:r>
            <a:r>
              <a:rPr sz="1650" spc="5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/</a:t>
            </a:r>
            <a:r>
              <a:rPr sz="1650" spc="5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modifications</a:t>
            </a:r>
            <a:r>
              <a:rPr sz="1650" spc="6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of</a:t>
            </a:r>
            <a:r>
              <a:rPr sz="1650" spc="5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the</a:t>
            </a:r>
            <a:r>
              <a:rPr sz="1650" spc="4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input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dataset</a:t>
            </a:r>
            <a:r>
              <a:rPr sz="1650" spc="60" dirty="0">
                <a:latin typeface="Times New Roman"/>
                <a:cs typeface="Times New Roman"/>
              </a:rPr>
              <a:t> </a:t>
            </a:r>
            <a:r>
              <a:rPr sz="1650" spc="-15" dirty="0">
                <a:latin typeface="Times New Roman"/>
                <a:cs typeface="Times New Roman"/>
              </a:rPr>
              <a:t>is </a:t>
            </a:r>
            <a:r>
              <a:rPr sz="1650" spc="-40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potentially</a:t>
            </a:r>
            <a:r>
              <a:rPr sz="1650" spc="-3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faster</a:t>
            </a:r>
            <a:r>
              <a:rPr sz="1650" dirty="0">
                <a:latin typeface="Times New Roman"/>
                <a:cs typeface="Times New Roman"/>
              </a:rPr>
              <a:t> when</a:t>
            </a:r>
            <a:r>
              <a:rPr sz="1650" spc="-1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compared</a:t>
            </a:r>
            <a:r>
              <a:rPr sz="1650" spc="-15" dirty="0">
                <a:latin typeface="Times New Roman"/>
                <a:cs typeface="Times New Roman"/>
              </a:rPr>
              <a:t> </a:t>
            </a:r>
            <a:r>
              <a:rPr sz="1650" spc="-10" dirty="0">
                <a:latin typeface="Times New Roman"/>
                <a:cs typeface="Times New Roman"/>
              </a:rPr>
              <a:t>to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</a:t>
            </a:r>
            <a:r>
              <a:rPr sz="1650" spc="1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classifier</a:t>
            </a:r>
            <a:r>
              <a:rPr sz="1650" spc="-3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that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requires</a:t>
            </a:r>
            <a:r>
              <a:rPr sz="1650" spc="-3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</a:t>
            </a:r>
            <a:r>
              <a:rPr sz="1650" spc="1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heavy</a:t>
            </a:r>
            <a:r>
              <a:rPr sz="1650" spc="-1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training</a:t>
            </a:r>
            <a:r>
              <a:rPr sz="1650" spc="-1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procedure.</a:t>
            </a:r>
            <a:endParaRPr sz="1650">
              <a:latin typeface="Times New Roman"/>
              <a:cs typeface="Times New Roman"/>
            </a:endParaRPr>
          </a:p>
          <a:p>
            <a:pPr marL="390525" indent="-378460">
              <a:lnSpc>
                <a:spcPct val="100000"/>
              </a:lnSpc>
              <a:spcBef>
                <a:spcPts val="1085"/>
              </a:spcBef>
              <a:buClr>
                <a:srgbClr val="E48311"/>
              </a:buClr>
              <a:buAutoNum type="arabicPeriod"/>
              <a:tabLst>
                <a:tab pos="390525" algn="l"/>
                <a:tab pos="391160" algn="l"/>
              </a:tabLst>
            </a:pPr>
            <a:r>
              <a:rPr sz="1650" b="1" dirty="0">
                <a:latin typeface="Times New Roman"/>
                <a:cs typeface="Times New Roman"/>
              </a:rPr>
              <a:t>Multi-Class</a:t>
            </a:r>
            <a:r>
              <a:rPr sz="1650" b="1" spc="-60" dirty="0">
                <a:latin typeface="Times New Roman"/>
                <a:cs typeface="Times New Roman"/>
              </a:rPr>
              <a:t> </a:t>
            </a:r>
            <a:r>
              <a:rPr sz="1650" b="1" spc="-5" dirty="0">
                <a:latin typeface="Times New Roman"/>
                <a:cs typeface="Times New Roman"/>
              </a:rPr>
              <a:t>Classification:</a:t>
            </a:r>
            <a:endParaRPr sz="1650">
              <a:latin typeface="Times New Roman"/>
              <a:cs typeface="Times New Roman"/>
            </a:endParaRPr>
          </a:p>
          <a:p>
            <a:pPr marL="346075" lvl="1" indent="-168275">
              <a:lnSpc>
                <a:spcPct val="100000"/>
              </a:lnSpc>
              <a:spcBef>
                <a:spcPts val="135"/>
              </a:spcBef>
              <a:buClr>
                <a:srgbClr val="E48311"/>
              </a:buClr>
              <a:buSzPct val="93939"/>
              <a:buFont typeface="Wingdings"/>
              <a:buChar char=""/>
              <a:tabLst>
                <a:tab pos="346710" algn="l"/>
              </a:tabLst>
            </a:pP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kNN</a:t>
            </a:r>
            <a:r>
              <a:rPr sz="165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seamlessly</a:t>
            </a:r>
            <a:r>
              <a:rPr sz="16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handle</a:t>
            </a:r>
            <a:r>
              <a:rPr sz="16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5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very</a:t>
            </a:r>
            <a:r>
              <a:rPr sz="16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33333"/>
                </a:solidFill>
                <a:latin typeface="Times New Roman"/>
                <a:cs typeface="Times New Roman"/>
              </a:rPr>
              <a:t>large</a:t>
            </a:r>
            <a:r>
              <a:rPr sz="165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number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 of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classes.</a:t>
            </a:r>
            <a:endParaRPr sz="1650">
              <a:latin typeface="Times New Roman"/>
              <a:cs typeface="Times New Roman"/>
            </a:endParaRPr>
          </a:p>
          <a:p>
            <a:pPr marL="329565" marR="5080" lvl="1" indent="-151130">
              <a:lnSpc>
                <a:spcPts val="1789"/>
              </a:lnSpc>
              <a:spcBef>
                <a:spcPts val="515"/>
              </a:spcBef>
              <a:buClr>
                <a:srgbClr val="E48311"/>
              </a:buClr>
              <a:buSzPct val="93939"/>
              <a:buFont typeface="Wingdings"/>
              <a:buChar char=""/>
              <a:tabLst>
                <a:tab pos="398780" algn="l"/>
              </a:tabLst>
            </a:pP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1650" spc="3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comparison,</a:t>
            </a:r>
            <a:r>
              <a:rPr sz="1650" spc="3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50" spc="3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linear</a:t>
            </a:r>
            <a:r>
              <a:rPr sz="1650" spc="3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model</a:t>
            </a:r>
            <a:r>
              <a:rPr sz="1650" spc="3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or</a:t>
            </a:r>
            <a:r>
              <a:rPr sz="1650" spc="3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50" spc="3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deep</a:t>
            </a:r>
            <a:r>
              <a:rPr sz="1650" spc="3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neural</a:t>
            </a:r>
            <a:r>
              <a:rPr sz="1650" spc="3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network</a:t>
            </a:r>
            <a:r>
              <a:rPr sz="1650" spc="3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with</a:t>
            </a:r>
            <a:r>
              <a:rPr sz="1650" spc="3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50" spc="3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cross-entropy</a:t>
            </a:r>
            <a:r>
              <a:rPr sz="1650" spc="2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loss</a:t>
            </a:r>
            <a:r>
              <a:rPr sz="1650" spc="3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must </a:t>
            </a:r>
            <a:r>
              <a:rPr sz="1650" spc="-3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explicitly</a:t>
            </a:r>
            <a:r>
              <a:rPr sz="16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compute</a:t>
            </a:r>
            <a:r>
              <a:rPr sz="165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score</a:t>
            </a:r>
            <a:r>
              <a:rPr sz="16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 each</a:t>
            </a:r>
            <a:r>
              <a:rPr sz="165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possible</a:t>
            </a:r>
            <a:r>
              <a:rPr sz="165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class,</a:t>
            </a:r>
            <a:r>
              <a:rPr sz="16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choose</a:t>
            </a:r>
            <a:r>
              <a:rPr sz="16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the best</a:t>
            </a:r>
            <a:r>
              <a:rPr sz="165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one.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601599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80" dirty="0"/>
              <a:t>Advantages</a:t>
            </a:r>
            <a:r>
              <a:rPr spc="-120" dirty="0"/>
              <a:t> </a:t>
            </a:r>
            <a:r>
              <a:rPr spc="-25" dirty="0"/>
              <a:t>of</a:t>
            </a:r>
            <a:r>
              <a:rPr spc="-125" dirty="0"/>
              <a:t> </a:t>
            </a:r>
            <a:r>
              <a:rPr spc="-55" dirty="0"/>
              <a:t>K-NN</a:t>
            </a:r>
            <a:r>
              <a:rPr spc="-125" dirty="0"/>
              <a:t> </a:t>
            </a:r>
            <a:r>
              <a:rPr spc="-6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08" y="2555458"/>
            <a:ext cx="8321040" cy="11690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242570" indent="-230504">
              <a:lnSpc>
                <a:spcPct val="100000"/>
              </a:lnSpc>
              <a:spcBef>
                <a:spcPts val="229"/>
              </a:spcBef>
              <a:buAutoNum type="arabicPeriod" startAt="4"/>
              <a:tabLst>
                <a:tab pos="243204" algn="l"/>
              </a:tabLst>
            </a:pPr>
            <a:r>
              <a:rPr sz="1800" b="1" dirty="0">
                <a:latin typeface="Times New Roman"/>
                <a:cs typeface="Times New Roman"/>
              </a:rPr>
              <a:t>Interpretability:</a:t>
            </a:r>
            <a:endParaRPr sz="1800">
              <a:latin typeface="Times New Roman"/>
              <a:cs typeface="Times New Roman"/>
            </a:endParaRPr>
          </a:p>
          <a:p>
            <a:pPr marL="414655" lvl="1" indent="-236854">
              <a:lnSpc>
                <a:spcPct val="100000"/>
              </a:lnSpc>
              <a:spcBef>
                <a:spcPts val="130"/>
              </a:spcBef>
              <a:buClr>
                <a:srgbClr val="E48311"/>
              </a:buClr>
              <a:buFont typeface="Wingdings"/>
              <a:buChar char=""/>
              <a:tabLst>
                <a:tab pos="415290" algn="l"/>
              </a:tabLst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8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prediction</a:t>
            </a:r>
            <a:r>
              <a:rPr sz="18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8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kNN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model</a:t>
            </a:r>
            <a:r>
              <a:rPr sz="18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 based</a:t>
            </a:r>
            <a:r>
              <a:rPr sz="18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on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similarity</a:t>
            </a:r>
            <a:r>
              <a:rPr sz="18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8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existing</a:t>
            </a:r>
            <a:r>
              <a:rPr sz="18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objects.</a:t>
            </a:r>
            <a:endParaRPr sz="1800">
              <a:latin typeface="Times New Roman"/>
              <a:cs typeface="Times New Roman"/>
            </a:endParaRPr>
          </a:p>
          <a:p>
            <a:pPr marL="329565" marR="5080" lvl="1" indent="-151130">
              <a:lnSpc>
                <a:spcPts val="1970"/>
              </a:lnSpc>
              <a:spcBef>
                <a:spcPts val="509"/>
              </a:spcBef>
              <a:buClr>
                <a:srgbClr val="E48311"/>
              </a:buClr>
              <a:buFont typeface="Wingdings"/>
              <a:buChar char=""/>
              <a:tabLst>
                <a:tab pos="362585" algn="l"/>
                <a:tab pos="748030" algn="l"/>
                <a:tab pos="977900" algn="l"/>
                <a:tab pos="1677670" algn="l"/>
                <a:tab pos="2087245" algn="l"/>
                <a:tab pos="2995930" algn="l"/>
                <a:tab pos="3624579" algn="l"/>
                <a:tab pos="4109720" algn="l"/>
                <a:tab pos="4533265" algn="l"/>
                <a:tab pos="5442585" algn="l"/>
                <a:tab pos="6084570" algn="l"/>
                <a:tab pos="6659880" algn="l"/>
                <a:tab pos="7158990" algn="l"/>
                <a:tab pos="7442200" algn="l"/>
              </a:tabLst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As	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1800" spc="1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sult,	</a:t>
            </a:r>
            <a:r>
              <a:rPr sz="1800" spc="-15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he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qu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stion	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“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w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hy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	w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s	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m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y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800" spc="1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x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800" spc="-30" dirty="0">
                <a:solidFill>
                  <a:srgbClr val="333333"/>
                </a:solidFill>
                <a:latin typeface="Times New Roman"/>
                <a:cs typeface="Times New Roman"/>
              </a:rPr>
              <a:t>m</a:t>
            </a:r>
            <a:r>
              <a:rPr sz="1800" spc="20" dirty="0">
                <a:solidFill>
                  <a:srgbClr val="333333"/>
                </a:solidFill>
                <a:latin typeface="Times New Roman"/>
                <a:cs typeface="Times New Roman"/>
              </a:rPr>
              <a:t>p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le	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giv</a:t>
            </a:r>
            <a:r>
              <a:rPr sz="1800" spc="1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800" spc="15" dirty="0">
                <a:solidFill>
                  <a:srgbClr val="333333"/>
                </a:solidFill>
                <a:latin typeface="Times New Roman"/>
                <a:cs typeface="Times New Roman"/>
              </a:rPr>
              <a:t>c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l</a:t>
            </a:r>
            <a:r>
              <a:rPr sz="1800" spc="-25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ss	X</a:t>
            </a:r>
            <a:r>
              <a:rPr sz="1800" spc="15" dirty="0">
                <a:solidFill>
                  <a:srgbClr val="333333"/>
                </a:solidFill>
                <a:latin typeface="Times New Roman"/>
                <a:cs typeface="Times New Roman"/>
              </a:rPr>
              <a:t>?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”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	is	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1800" spc="-20" dirty="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w</a:t>
            </a:r>
            <a:r>
              <a:rPr sz="1800" spc="1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re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d 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by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 “because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similar</a:t>
            </a:r>
            <a:r>
              <a:rPr sz="18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items</a:t>
            </a:r>
            <a:r>
              <a:rPr sz="18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18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labeled with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X.”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672465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5" dirty="0"/>
              <a:t>K-Nearest</a:t>
            </a:r>
            <a:r>
              <a:rPr spc="-125" dirty="0"/>
              <a:t> </a:t>
            </a:r>
            <a:r>
              <a:rPr spc="-55" dirty="0"/>
              <a:t>Neighbor</a:t>
            </a:r>
            <a:r>
              <a:rPr spc="-114" dirty="0"/>
              <a:t> </a:t>
            </a:r>
            <a:r>
              <a:rPr dirty="0"/>
              <a:t>-</a:t>
            </a:r>
            <a:r>
              <a:rPr spc="-114" dirty="0"/>
              <a:t> </a:t>
            </a:r>
            <a:r>
              <a:rPr spc="-6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08" y="2567706"/>
            <a:ext cx="7145020" cy="690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 marR="5080" indent="-76835">
              <a:lnSpc>
                <a:spcPct val="121100"/>
              </a:lnSpc>
              <a:spcBef>
                <a:spcPts val="95"/>
              </a:spcBef>
              <a:buClr>
                <a:srgbClr val="E48311"/>
              </a:buClr>
              <a:buFont typeface="Wingdings"/>
              <a:buChar char=""/>
              <a:tabLst>
                <a:tab pos="177800" algn="l"/>
                <a:tab pos="1316355" algn="l"/>
                <a:tab pos="2381250" algn="l"/>
                <a:tab pos="3304540" algn="l"/>
                <a:tab pos="3651885" algn="l"/>
                <a:tab pos="4061460" algn="l"/>
                <a:tab pos="5610225" algn="l"/>
              </a:tabLst>
            </a:pP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K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-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ea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re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st	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igh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b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or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(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K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-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NN)	is	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	ins</a:t>
            </a:r>
            <a:r>
              <a:rPr sz="1800" spc="-15" dirty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ce-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b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d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(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y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-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b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d)  algorithm.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07030" y="2623821"/>
            <a:ext cx="1008380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supervised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2508" y="3378415"/>
            <a:ext cx="8326120" cy="2974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 marR="5080" indent="-76835" algn="just">
              <a:lnSpc>
                <a:spcPct val="121100"/>
              </a:lnSpc>
              <a:spcBef>
                <a:spcPts val="95"/>
              </a:spcBef>
              <a:buClr>
                <a:srgbClr val="E48311"/>
              </a:buClr>
              <a:buFont typeface="Wingdings"/>
              <a:buChar char=""/>
              <a:tabLst>
                <a:tab pos="259715" algn="l"/>
              </a:tabLst>
            </a:pPr>
            <a:r>
              <a:rPr sz="1800" b="1" dirty="0">
                <a:solidFill>
                  <a:srgbClr val="1F2121"/>
                </a:solidFill>
                <a:latin typeface="Times New Roman"/>
                <a:cs typeface="Times New Roman"/>
              </a:rPr>
              <a:t>Instance-based learning </a:t>
            </a:r>
            <a:r>
              <a:rPr sz="1800" spc="5" dirty="0">
                <a:solidFill>
                  <a:srgbClr val="1F2121"/>
                </a:solidFill>
                <a:latin typeface="Times New Roman"/>
                <a:cs typeface="Times New Roman"/>
              </a:rPr>
              <a:t>(sometimes </a:t>
            </a:r>
            <a:r>
              <a:rPr sz="1800" dirty="0">
                <a:solidFill>
                  <a:srgbClr val="1F2121"/>
                </a:solidFill>
                <a:latin typeface="Times New Roman"/>
                <a:cs typeface="Times New Roman"/>
              </a:rPr>
              <a:t>called </a:t>
            </a:r>
            <a:r>
              <a:rPr sz="1800" b="1" spc="5" dirty="0">
                <a:solidFill>
                  <a:srgbClr val="1F2121"/>
                </a:solidFill>
                <a:latin typeface="Times New Roman"/>
                <a:cs typeface="Times New Roman"/>
              </a:rPr>
              <a:t>memory-based </a:t>
            </a:r>
            <a:r>
              <a:rPr sz="1800" b="1" dirty="0">
                <a:solidFill>
                  <a:srgbClr val="1F2121"/>
                </a:solidFill>
                <a:latin typeface="Times New Roman"/>
                <a:cs typeface="Times New Roman"/>
              </a:rPr>
              <a:t>learning</a:t>
            </a:r>
            <a:r>
              <a:rPr sz="1800" dirty="0">
                <a:solidFill>
                  <a:srgbClr val="1F2121"/>
                </a:solidFill>
                <a:latin typeface="Times New Roman"/>
                <a:cs typeface="Times New Roman"/>
              </a:rPr>
              <a:t>) is </a:t>
            </a:r>
            <a:r>
              <a:rPr sz="1800" spc="5" dirty="0">
                <a:solidFill>
                  <a:srgbClr val="1F2121"/>
                </a:solidFill>
                <a:latin typeface="Times New Roman"/>
                <a:cs typeface="Times New Roman"/>
              </a:rPr>
              <a:t>a </a:t>
            </a:r>
            <a:r>
              <a:rPr sz="1800" dirty="0">
                <a:solidFill>
                  <a:srgbClr val="1F2121"/>
                </a:solidFill>
                <a:latin typeface="Times New Roman"/>
                <a:cs typeface="Times New Roman"/>
              </a:rPr>
              <a:t>family </a:t>
            </a:r>
            <a:r>
              <a:rPr sz="1800" spc="5" dirty="0">
                <a:solidFill>
                  <a:srgbClr val="1F2121"/>
                </a:solidFill>
                <a:latin typeface="Times New Roman"/>
                <a:cs typeface="Times New Roman"/>
              </a:rPr>
              <a:t>of </a:t>
            </a:r>
            <a:r>
              <a:rPr sz="1800" spc="10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121"/>
                </a:solidFill>
                <a:latin typeface="Times New Roman"/>
                <a:cs typeface="Times New Roman"/>
              </a:rPr>
              <a:t>learning algorithms </a:t>
            </a:r>
            <a:r>
              <a:rPr sz="1800" spc="5" dirty="0">
                <a:solidFill>
                  <a:srgbClr val="1F2121"/>
                </a:solidFill>
                <a:latin typeface="Times New Roman"/>
                <a:cs typeface="Times New Roman"/>
              </a:rPr>
              <a:t>that, </a:t>
            </a:r>
            <a:r>
              <a:rPr sz="1800" dirty="0">
                <a:solidFill>
                  <a:srgbClr val="1F2121"/>
                </a:solidFill>
                <a:latin typeface="Times New Roman"/>
                <a:cs typeface="Times New Roman"/>
              </a:rPr>
              <a:t>instead </a:t>
            </a:r>
            <a:r>
              <a:rPr sz="1800" spc="10" dirty="0">
                <a:solidFill>
                  <a:srgbClr val="1F2121"/>
                </a:solidFill>
                <a:latin typeface="Times New Roman"/>
                <a:cs typeface="Times New Roman"/>
              </a:rPr>
              <a:t>of </a:t>
            </a:r>
            <a:r>
              <a:rPr sz="1800" spc="5" dirty="0">
                <a:solidFill>
                  <a:srgbClr val="1F2121"/>
                </a:solidFill>
                <a:latin typeface="Times New Roman"/>
                <a:cs typeface="Times New Roman"/>
              </a:rPr>
              <a:t>performing </a:t>
            </a:r>
            <a:r>
              <a:rPr sz="1800" dirty="0">
                <a:solidFill>
                  <a:srgbClr val="1F2121"/>
                </a:solidFill>
                <a:latin typeface="Times New Roman"/>
                <a:cs typeface="Times New Roman"/>
              </a:rPr>
              <a:t>explicit generalization (in the training </a:t>
            </a:r>
            <a:r>
              <a:rPr sz="1800" spc="5" dirty="0">
                <a:solidFill>
                  <a:srgbClr val="1F2121"/>
                </a:solidFill>
                <a:latin typeface="Times New Roman"/>
                <a:cs typeface="Times New Roman"/>
              </a:rPr>
              <a:t> phase), compare </a:t>
            </a:r>
            <a:r>
              <a:rPr sz="1800" spc="10" dirty="0">
                <a:solidFill>
                  <a:srgbClr val="1F2121"/>
                </a:solidFill>
                <a:latin typeface="Times New Roman"/>
                <a:cs typeface="Times New Roman"/>
              </a:rPr>
              <a:t>new </a:t>
            </a:r>
            <a:r>
              <a:rPr sz="1800" spc="5" dirty="0">
                <a:solidFill>
                  <a:srgbClr val="1F2121"/>
                </a:solidFill>
                <a:latin typeface="Times New Roman"/>
                <a:cs typeface="Times New Roman"/>
              </a:rPr>
              <a:t>problem instances </a:t>
            </a:r>
            <a:r>
              <a:rPr sz="1800" dirty="0">
                <a:solidFill>
                  <a:srgbClr val="1F2121"/>
                </a:solidFill>
                <a:latin typeface="Times New Roman"/>
                <a:cs typeface="Times New Roman"/>
              </a:rPr>
              <a:t>with instances </a:t>
            </a:r>
            <a:r>
              <a:rPr sz="1800" spc="5" dirty="0">
                <a:solidFill>
                  <a:srgbClr val="1F2121"/>
                </a:solidFill>
                <a:latin typeface="Times New Roman"/>
                <a:cs typeface="Times New Roman"/>
              </a:rPr>
              <a:t>seen </a:t>
            </a:r>
            <a:r>
              <a:rPr sz="1800" spc="-5" dirty="0">
                <a:solidFill>
                  <a:srgbClr val="1F2121"/>
                </a:solidFill>
                <a:latin typeface="Times New Roman"/>
                <a:cs typeface="Times New Roman"/>
              </a:rPr>
              <a:t>in </a:t>
            </a:r>
            <a:r>
              <a:rPr sz="1800" dirty="0">
                <a:solidFill>
                  <a:srgbClr val="1F2121"/>
                </a:solidFill>
                <a:latin typeface="Times New Roman"/>
                <a:cs typeface="Times New Roman"/>
              </a:rPr>
              <a:t>training, which have been </a:t>
            </a:r>
            <a:r>
              <a:rPr sz="1800" spc="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121"/>
                </a:solidFill>
                <a:latin typeface="Times New Roman"/>
                <a:cs typeface="Times New Roman"/>
              </a:rPr>
              <a:t>stored</a:t>
            </a:r>
            <a:r>
              <a:rPr sz="1800" spc="-5" dirty="0">
                <a:solidFill>
                  <a:srgbClr val="1F2121"/>
                </a:solidFill>
                <a:latin typeface="Times New Roman"/>
                <a:cs typeface="Times New Roman"/>
              </a:rPr>
              <a:t> in</a:t>
            </a:r>
            <a:r>
              <a:rPr sz="1800" spc="20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1F2121"/>
                </a:solidFill>
                <a:latin typeface="Times New Roman"/>
                <a:cs typeface="Times New Roman"/>
              </a:rPr>
              <a:t>memory.</a:t>
            </a:r>
            <a:endParaRPr sz="1800">
              <a:latin typeface="Times New Roman"/>
              <a:cs typeface="Times New Roman"/>
            </a:endParaRPr>
          </a:p>
          <a:p>
            <a:pPr marL="88900" marR="5715" indent="-76835" algn="just">
              <a:lnSpc>
                <a:spcPct val="120500"/>
              </a:lnSpc>
              <a:spcBef>
                <a:spcPts val="1165"/>
              </a:spcBef>
              <a:buClr>
                <a:srgbClr val="E48311"/>
              </a:buClr>
              <a:buFont typeface="Wingdings"/>
              <a:buChar char=""/>
              <a:tabLst>
                <a:tab pos="177800" algn="l"/>
              </a:tabLst>
            </a:pPr>
            <a:r>
              <a:rPr sz="1800" spc="-5" dirty="0">
                <a:solidFill>
                  <a:srgbClr val="1F2121"/>
                </a:solidFill>
                <a:latin typeface="Times New Roman"/>
                <a:cs typeface="Times New Roman"/>
              </a:rPr>
              <a:t>It </a:t>
            </a:r>
            <a:r>
              <a:rPr sz="1800" dirty="0">
                <a:solidFill>
                  <a:srgbClr val="1F2121"/>
                </a:solidFill>
                <a:latin typeface="Times New Roman"/>
                <a:cs typeface="Times New Roman"/>
              </a:rPr>
              <a:t>is </a:t>
            </a:r>
            <a:r>
              <a:rPr sz="1800" spc="-5" dirty="0">
                <a:solidFill>
                  <a:srgbClr val="1F2121"/>
                </a:solidFill>
                <a:latin typeface="Times New Roman"/>
                <a:cs typeface="Times New Roman"/>
              </a:rPr>
              <a:t>called </a:t>
            </a:r>
            <a:r>
              <a:rPr sz="1800" dirty="0">
                <a:solidFill>
                  <a:srgbClr val="1F2121"/>
                </a:solidFill>
                <a:latin typeface="Times New Roman"/>
                <a:cs typeface="Times New Roman"/>
              </a:rPr>
              <a:t>instance-based because it constructs hypotheses directly </a:t>
            </a:r>
            <a:r>
              <a:rPr sz="1800" spc="5" dirty="0">
                <a:solidFill>
                  <a:srgbClr val="1F2121"/>
                </a:solidFill>
                <a:latin typeface="Times New Roman"/>
                <a:cs typeface="Times New Roman"/>
              </a:rPr>
              <a:t>from </a:t>
            </a:r>
            <a:r>
              <a:rPr sz="1800" dirty="0">
                <a:solidFill>
                  <a:srgbClr val="1F2121"/>
                </a:solidFill>
                <a:latin typeface="Times New Roman"/>
                <a:cs typeface="Times New Roman"/>
              </a:rPr>
              <a:t>the training </a:t>
            </a:r>
            <a:r>
              <a:rPr sz="1800" spc="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121"/>
                </a:solidFill>
                <a:latin typeface="Times New Roman"/>
                <a:cs typeface="Times New Roman"/>
              </a:rPr>
              <a:t>instances</a:t>
            </a:r>
            <a:r>
              <a:rPr sz="1800" spc="-20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121"/>
                </a:solidFill>
                <a:latin typeface="Times New Roman"/>
                <a:cs typeface="Times New Roman"/>
              </a:rPr>
              <a:t>themselves.</a:t>
            </a:r>
            <a:endParaRPr sz="1800">
              <a:latin typeface="Times New Roman"/>
              <a:cs typeface="Times New Roman"/>
            </a:endParaRPr>
          </a:p>
          <a:p>
            <a:pPr marL="88900" marR="6985" indent="-76835" algn="just">
              <a:lnSpc>
                <a:spcPct val="120500"/>
              </a:lnSpc>
              <a:spcBef>
                <a:spcPts val="1180"/>
              </a:spcBef>
              <a:buClr>
                <a:srgbClr val="E48311"/>
              </a:buClr>
              <a:buFont typeface="Wingdings"/>
              <a:buChar char=""/>
              <a:tabLst>
                <a:tab pos="172720" algn="l"/>
              </a:tabLst>
            </a:pPr>
            <a:r>
              <a:rPr sz="1800" dirty="0">
                <a:solidFill>
                  <a:srgbClr val="1F2121"/>
                </a:solidFill>
                <a:latin typeface="Times New Roman"/>
                <a:cs typeface="Times New Roman"/>
              </a:rPr>
              <a:t>The </a:t>
            </a:r>
            <a:r>
              <a:rPr sz="1800" spc="5" dirty="0">
                <a:solidFill>
                  <a:srgbClr val="1F2121"/>
                </a:solidFill>
                <a:latin typeface="Times New Roman"/>
                <a:cs typeface="Times New Roman"/>
              </a:rPr>
              <a:t>computation </a:t>
            </a:r>
            <a:r>
              <a:rPr sz="1800" dirty="0">
                <a:solidFill>
                  <a:srgbClr val="1F2121"/>
                </a:solidFill>
                <a:latin typeface="Times New Roman"/>
                <a:cs typeface="Times New Roman"/>
              </a:rPr>
              <a:t>is </a:t>
            </a:r>
            <a:r>
              <a:rPr sz="1800" spc="5" dirty="0">
                <a:solidFill>
                  <a:srgbClr val="1F2121"/>
                </a:solidFill>
                <a:latin typeface="Times New Roman"/>
                <a:cs typeface="Times New Roman"/>
              </a:rPr>
              <a:t>postponed until a </a:t>
            </a:r>
            <a:r>
              <a:rPr sz="1800" spc="10" dirty="0">
                <a:solidFill>
                  <a:srgbClr val="1F2121"/>
                </a:solidFill>
                <a:latin typeface="Times New Roman"/>
                <a:cs typeface="Times New Roman"/>
              </a:rPr>
              <a:t>new </a:t>
            </a:r>
            <a:r>
              <a:rPr sz="1800" dirty="0">
                <a:solidFill>
                  <a:srgbClr val="1F2121"/>
                </a:solidFill>
                <a:latin typeface="Times New Roman"/>
                <a:cs typeface="Times New Roman"/>
              </a:rPr>
              <a:t>instance is observed, these algorithms are </a:t>
            </a:r>
            <a:r>
              <a:rPr sz="1800" spc="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121"/>
                </a:solidFill>
                <a:latin typeface="Times New Roman"/>
                <a:cs typeface="Times New Roman"/>
              </a:rPr>
              <a:t>sometimes</a:t>
            </a:r>
            <a:r>
              <a:rPr sz="1800" spc="3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121"/>
                </a:solidFill>
                <a:latin typeface="Times New Roman"/>
                <a:cs typeface="Times New Roman"/>
              </a:rPr>
              <a:t>referred</a:t>
            </a:r>
            <a:r>
              <a:rPr sz="1800" spc="20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121"/>
                </a:solidFill>
                <a:latin typeface="Times New Roman"/>
                <a:cs typeface="Times New Roman"/>
              </a:rPr>
              <a:t>to</a:t>
            </a:r>
            <a:r>
              <a:rPr sz="1800" spc="20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121"/>
                </a:solidFill>
                <a:latin typeface="Times New Roman"/>
                <a:cs typeface="Times New Roman"/>
              </a:rPr>
              <a:t>as </a:t>
            </a:r>
            <a:r>
              <a:rPr sz="1800" spc="-15" dirty="0">
                <a:solidFill>
                  <a:srgbClr val="1F2121"/>
                </a:solidFill>
                <a:latin typeface="Times New Roman"/>
                <a:cs typeface="Times New Roman"/>
              </a:rPr>
              <a:t>"lazy."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590042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0" dirty="0"/>
              <a:t>Limitations</a:t>
            </a:r>
            <a:r>
              <a:rPr spc="-114" dirty="0"/>
              <a:t> </a:t>
            </a:r>
            <a:r>
              <a:rPr spc="-45" dirty="0"/>
              <a:t>of</a:t>
            </a:r>
            <a:r>
              <a:rPr spc="-120" dirty="0"/>
              <a:t> </a:t>
            </a:r>
            <a:r>
              <a:rPr spc="-45" dirty="0"/>
              <a:t>K-NN</a:t>
            </a:r>
            <a:r>
              <a:rPr spc="-114" dirty="0"/>
              <a:t> </a:t>
            </a:r>
            <a:r>
              <a:rPr spc="-6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08" y="2451858"/>
            <a:ext cx="8325484" cy="250063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19380" indent="-107314">
              <a:lnSpc>
                <a:spcPct val="100000"/>
              </a:lnSpc>
              <a:spcBef>
                <a:spcPts val="1045"/>
              </a:spcBef>
              <a:buClr>
                <a:srgbClr val="E48311"/>
              </a:buClr>
              <a:buSzPct val="94444"/>
              <a:buFont typeface="Wingdings"/>
              <a:buChar char=""/>
              <a:tabLst>
                <a:tab pos="120014" algn="l"/>
              </a:tabLst>
            </a:pPr>
            <a:r>
              <a:rPr sz="1800" b="1" spc="5" dirty="0">
                <a:solidFill>
                  <a:srgbClr val="333333"/>
                </a:solidFill>
                <a:latin typeface="Times New Roman"/>
                <a:cs typeface="Times New Roman"/>
              </a:rPr>
              <a:t>Costly</a:t>
            </a:r>
            <a:r>
              <a:rPr sz="1800" b="1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inference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119380" indent="-107314">
              <a:lnSpc>
                <a:spcPct val="100000"/>
              </a:lnSpc>
              <a:spcBef>
                <a:spcPts val="944"/>
              </a:spcBef>
              <a:buClr>
                <a:srgbClr val="E48311"/>
              </a:buClr>
              <a:buSzPct val="94444"/>
              <a:buFont typeface="Wingdings"/>
              <a:buChar char=""/>
              <a:tabLst>
                <a:tab pos="120014" algn="l"/>
              </a:tabLst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major</a:t>
            </a:r>
            <a:r>
              <a:rPr sz="18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disadvantage</a:t>
            </a:r>
            <a:r>
              <a:rPr sz="18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Times New Roman"/>
                <a:cs typeface="Times New Roman"/>
              </a:rPr>
              <a:t>kNN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8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its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costly</a:t>
            </a:r>
            <a:r>
              <a:rPr sz="18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inference.</a:t>
            </a:r>
            <a:endParaRPr sz="1800">
              <a:latin typeface="Times New Roman"/>
              <a:cs typeface="Times New Roman"/>
            </a:endParaRPr>
          </a:p>
          <a:p>
            <a:pPr marL="172085" indent="-160020">
              <a:lnSpc>
                <a:spcPct val="100000"/>
              </a:lnSpc>
              <a:spcBef>
                <a:spcPts val="960"/>
              </a:spcBef>
              <a:buClr>
                <a:srgbClr val="E48311"/>
              </a:buClr>
              <a:buSzPct val="94444"/>
              <a:buFont typeface="Wingdings"/>
              <a:buChar char=""/>
              <a:tabLst>
                <a:tab pos="172720" algn="l"/>
              </a:tabLst>
            </a:pPr>
            <a:r>
              <a:rPr sz="1800" spc="-6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8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infer</a:t>
            </a:r>
            <a:r>
              <a:rPr sz="18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label</a:t>
            </a:r>
            <a:r>
              <a:rPr sz="1800" spc="10" dirty="0">
                <a:solidFill>
                  <a:srgbClr val="333333"/>
                </a:solidFill>
                <a:latin typeface="Times New Roman"/>
                <a:cs typeface="Times New Roman"/>
              </a:rPr>
              <a:t> of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 an</a:t>
            </a:r>
            <a:r>
              <a:rPr sz="18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input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Times New Roman"/>
                <a:cs typeface="Times New Roman"/>
              </a:rPr>
              <a:t>query, </a:t>
            </a:r>
            <a:r>
              <a:rPr sz="1800" spc="10" dirty="0">
                <a:solidFill>
                  <a:srgbClr val="333333"/>
                </a:solidFill>
                <a:latin typeface="Times New Roman"/>
                <a:cs typeface="Times New Roman"/>
              </a:rPr>
              <a:t>we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must</a:t>
            </a:r>
            <a:r>
              <a:rPr sz="18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find</a:t>
            </a:r>
            <a:r>
              <a:rPr sz="18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the data</a:t>
            </a:r>
            <a:r>
              <a:rPr sz="18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points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closest</a:t>
            </a:r>
            <a:r>
              <a:rPr sz="18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8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it.</a:t>
            </a:r>
            <a:endParaRPr sz="1800">
              <a:latin typeface="Times New Roman"/>
              <a:cs typeface="Times New Roman"/>
            </a:endParaRPr>
          </a:p>
          <a:p>
            <a:pPr marL="88900" marR="5080" indent="-76835">
              <a:lnSpc>
                <a:spcPts val="1960"/>
              </a:lnSpc>
              <a:spcBef>
                <a:spcPts val="1195"/>
              </a:spcBef>
              <a:buClr>
                <a:srgbClr val="E48311"/>
              </a:buClr>
              <a:buSzPct val="94444"/>
              <a:buFont typeface="Wingdings"/>
              <a:buChar char=""/>
              <a:tabLst>
                <a:tab pos="165735" algn="l"/>
              </a:tabLst>
            </a:pP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8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naive</a:t>
            </a:r>
            <a:r>
              <a:rPr sz="18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solution</a:t>
            </a:r>
            <a:r>
              <a:rPr sz="1800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would</a:t>
            </a:r>
            <a:r>
              <a:rPr sz="18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keep</a:t>
            </a:r>
            <a:r>
              <a:rPr sz="18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all</a:t>
            </a:r>
            <a:r>
              <a:rPr sz="1800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sz="18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points</a:t>
            </a:r>
            <a:r>
              <a:rPr sz="1800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8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Times New Roman"/>
                <a:cs typeface="Times New Roman"/>
              </a:rPr>
              <a:t>memory,</a:t>
            </a:r>
            <a:r>
              <a:rPr sz="18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and,</a:t>
            </a:r>
            <a:r>
              <a:rPr sz="18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given</a:t>
            </a:r>
            <a:r>
              <a:rPr sz="18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8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Times New Roman"/>
                <a:cs typeface="Times New Roman"/>
              </a:rPr>
              <a:t>query,</a:t>
            </a:r>
            <a:r>
              <a:rPr sz="18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compute</a:t>
            </a:r>
            <a:r>
              <a:rPr sz="18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800" spc="-43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distance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between it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 and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 all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sz="18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points.</a:t>
            </a:r>
            <a:endParaRPr sz="1800">
              <a:latin typeface="Times New Roman"/>
              <a:cs typeface="Times New Roman"/>
            </a:endParaRPr>
          </a:p>
          <a:p>
            <a:pPr marL="88900" marR="5715" indent="-76835">
              <a:lnSpc>
                <a:spcPts val="1960"/>
              </a:lnSpc>
              <a:spcBef>
                <a:spcPts val="1155"/>
              </a:spcBef>
              <a:buClr>
                <a:srgbClr val="E48311"/>
              </a:buClr>
              <a:buSzPct val="94444"/>
              <a:buFont typeface="Wingdings"/>
              <a:buChar char=""/>
              <a:tabLst>
                <a:tab pos="120014" algn="l"/>
              </a:tabLst>
            </a:pP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1800" spc="1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concrete</a:t>
            </a:r>
            <a:r>
              <a:rPr sz="1800" spc="1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quantities,</a:t>
            </a:r>
            <a:r>
              <a:rPr sz="1800" spc="1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if</a:t>
            </a:r>
            <a:r>
              <a:rPr sz="1800" spc="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800" spc="1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training</a:t>
            </a:r>
            <a:r>
              <a:rPr sz="1800" spc="1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set</a:t>
            </a:r>
            <a:r>
              <a:rPr sz="1800" spc="1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contained</a:t>
            </a:r>
            <a:r>
              <a:rPr sz="1800" spc="1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1800" spc="1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sz="1800" spc="1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points</a:t>
            </a:r>
            <a:r>
              <a:rPr sz="1800" spc="1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800" spc="1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d</a:t>
            </a:r>
            <a:r>
              <a:rPr sz="1800" spc="1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dimensions,</a:t>
            </a:r>
            <a:r>
              <a:rPr sz="1800" spc="1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this </a:t>
            </a:r>
            <a:r>
              <a:rPr sz="1800" spc="-43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process</a:t>
            </a:r>
            <a:r>
              <a:rPr sz="18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requires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O(nd)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arithmetic</a:t>
            </a:r>
            <a:r>
              <a:rPr sz="18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operations</a:t>
            </a:r>
            <a:r>
              <a:rPr sz="18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per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query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 and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O(nd)</a:t>
            </a:r>
            <a:r>
              <a:rPr sz="18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Times New Roman"/>
                <a:cs typeface="Times New Roman"/>
              </a:rPr>
              <a:t>memory.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478282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30" dirty="0"/>
              <a:t>R</a:t>
            </a:r>
            <a:r>
              <a:rPr spc="-70" dirty="0"/>
              <a:t>e</a:t>
            </a:r>
            <a:r>
              <a:rPr spc="-60" dirty="0"/>
              <a:t>du</a:t>
            </a:r>
            <a:r>
              <a:rPr spc="-55" dirty="0"/>
              <a:t>c</a:t>
            </a:r>
            <a:r>
              <a:rPr spc="-40" dirty="0"/>
              <a:t>i</a:t>
            </a:r>
            <a:r>
              <a:rPr spc="-60" dirty="0"/>
              <a:t>n</a:t>
            </a:r>
            <a:r>
              <a:rPr spc="-5" dirty="0"/>
              <a:t>g</a:t>
            </a:r>
            <a:r>
              <a:rPr spc="-140" dirty="0"/>
              <a:t> </a:t>
            </a:r>
            <a:r>
              <a:rPr spc="-50" dirty="0"/>
              <a:t>I</a:t>
            </a:r>
            <a:r>
              <a:rPr spc="-100" dirty="0"/>
              <a:t>n</a:t>
            </a:r>
            <a:r>
              <a:rPr spc="-180" dirty="0"/>
              <a:t>f</a:t>
            </a:r>
            <a:r>
              <a:rPr spc="-30" dirty="0"/>
              <a:t>e</a:t>
            </a:r>
            <a:r>
              <a:rPr spc="-114" dirty="0"/>
              <a:t>r</a:t>
            </a:r>
            <a:r>
              <a:rPr spc="-30" dirty="0"/>
              <a:t>e</a:t>
            </a:r>
            <a:r>
              <a:rPr spc="-60" dirty="0"/>
              <a:t>n</a:t>
            </a:r>
            <a:r>
              <a:rPr spc="-55" dirty="0"/>
              <a:t>c</a:t>
            </a:r>
            <a:r>
              <a:rPr spc="-10" dirty="0"/>
              <a:t>e</a:t>
            </a:r>
            <a:r>
              <a:rPr spc="-80" dirty="0"/>
              <a:t> </a:t>
            </a:r>
            <a:r>
              <a:rPr spc="-50" dirty="0"/>
              <a:t>C</a:t>
            </a:r>
            <a:r>
              <a:rPr spc="-30" dirty="0"/>
              <a:t>o</a:t>
            </a:r>
            <a:r>
              <a:rPr spc="-125" dirty="0"/>
              <a:t>s</a:t>
            </a:r>
            <a:r>
              <a:rPr spc="-25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27" y="2556194"/>
            <a:ext cx="8326120" cy="373951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229"/>
              </a:spcBef>
              <a:buClr>
                <a:srgbClr val="E48311"/>
              </a:buClr>
              <a:buAutoNum type="arabicPeriod"/>
              <a:tabLst>
                <a:tab pos="390525" algn="l"/>
                <a:tab pos="391160" algn="l"/>
              </a:tabLst>
            </a:pPr>
            <a:r>
              <a:rPr sz="1650" b="1" dirty="0">
                <a:solidFill>
                  <a:srgbClr val="333333"/>
                </a:solidFill>
                <a:latin typeface="Times New Roman"/>
                <a:cs typeface="Times New Roman"/>
              </a:rPr>
              <a:t>Subsampling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:</a:t>
            </a:r>
            <a:endParaRPr sz="1650">
              <a:latin typeface="Times New Roman"/>
              <a:cs typeface="Times New Roman"/>
            </a:endParaRPr>
          </a:p>
          <a:p>
            <a:pPr marL="329565" marR="5715" lvl="1" indent="-151130">
              <a:lnSpc>
                <a:spcPts val="1789"/>
              </a:lnSpc>
              <a:spcBef>
                <a:spcPts val="350"/>
              </a:spcBef>
              <a:buClr>
                <a:srgbClr val="E48311"/>
              </a:buClr>
              <a:buSzPct val="93939"/>
              <a:buFont typeface="Wingdings"/>
              <a:buChar char=""/>
              <a:tabLst>
                <a:tab pos="346710" algn="l"/>
              </a:tabLst>
            </a:pP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5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very</a:t>
            </a:r>
            <a:r>
              <a:rPr sz="165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simple,</a:t>
            </a:r>
            <a:r>
              <a:rPr sz="1650" spc="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yet</a:t>
            </a:r>
            <a:r>
              <a:rPr sz="165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often</a:t>
            </a:r>
            <a:r>
              <a:rPr sz="1650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very</a:t>
            </a:r>
            <a:r>
              <a:rPr sz="165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33333"/>
                </a:solidFill>
                <a:latin typeface="Times New Roman"/>
                <a:cs typeface="Times New Roman"/>
              </a:rPr>
              <a:t>effective</a:t>
            </a:r>
            <a:r>
              <a:rPr sz="1650" spc="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way</a:t>
            </a:r>
            <a:r>
              <a:rPr sz="165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50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reducing</a:t>
            </a:r>
            <a:r>
              <a:rPr sz="165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50" spc="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inference</a:t>
            </a:r>
            <a:r>
              <a:rPr sz="1650" spc="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cost</a:t>
            </a:r>
            <a:r>
              <a:rPr sz="165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50" spc="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5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subsample</a:t>
            </a:r>
            <a:r>
              <a:rPr sz="1650" spc="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650" spc="-3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data.</a:t>
            </a:r>
            <a:endParaRPr sz="1650">
              <a:latin typeface="Times New Roman"/>
              <a:cs typeface="Times New Roman"/>
            </a:endParaRPr>
          </a:p>
          <a:p>
            <a:pPr marL="329565" marR="5080" lvl="1" indent="-151130">
              <a:lnSpc>
                <a:spcPts val="1780"/>
              </a:lnSpc>
              <a:spcBef>
                <a:spcPts val="495"/>
              </a:spcBef>
              <a:buClr>
                <a:srgbClr val="E48311"/>
              </a:buClr>
              <a:buSzPct val="93939"/>
              <a:buFont typeface="Wingdings"/>
              <a:buChar char=""/>
              <a:tabLst>
                <a:tab pos="398780" algn="l"/>
              </a:tabLst>
            </a:pP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1650" spc="1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example,</a:t>
            </a:r>
            <a:r>
              <a:rPr sz="1650" spc="1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we</a:t>
            </a:r>
            <a:r>
              <a:rPr sz="1650" spc="1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might</a:t>
            </a:r>
            <a:r>
              <a:rPr sz="1650" spc="1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have</a:t>
            </a:r>
            <a:r>
              <a:rPr sz="1650" spc="1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1650" spc="1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available</a:t>
            </a:r>
            <a:r>
              <a:rPr sz="1650" spc="1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dataset</a:t>
            </a:r>
            <a:r>
              <a:rPr sz="1650" spc="1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33333"/>
                </a:solidFill>
                <a:latin typeface="Times New Roman"/>
                <a:cs typeface="Times New Roman"/>
              </a:rPr>
              <a:t>of,</a:t>
            </a:r>
            <a:r>
              <a:rPr sz="1650" spc="1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35" dirty="0">
                <a:solidFill>
                  <a:srgbClr val="333333"/>
                </a:solidFill>
                <a:latin typeface="Times New Roman"/>
                <a:cs typeface="Times New Roman"/>
              </a:rPr>
              <a:t>say,</a:t>
            </a:r>
            <a:r>
              <a:rPr sz="1650" spc="1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10M</a:t>
            </a:r>
            <a:r>
              <a:rPr sz="1650" spc="1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sz="1650" spc="1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points,</a:t>
            </a:r>
            <a:r>
              <a:rPr sz="1650" spc="1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but</a:t>
            </a:r>
            <a:r>
              <a:rPr sz="1650" spc="1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33333"/>
                </a:solidFill>
                <a:latin typeface="Times New Roman"/>
                <a:cs typeface="Times New Roman"/>
              </a:rPr>
              <a:t>we</a:t>
            </a:r>
            <a:r>
              <a:rPr sz="1650" spc="1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1650" spc="1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33333"/>
                </a:solidFill>
                <a:latin typeface="Times New Roman"/>
                <a:cs typeface="Times New Roman"/>
              </a:rPr>
              <a:t>do</a:t>
            </a:r>
            <a:r>
              <a:rPr sz="1650" spc="1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1650" spc="-4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good</a:t>
            </a:r>
            <a:r>
              <a:rPr sz="165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enough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job</a:t>
            </a:r>
            <a:r>
              <a:rPr sz="16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with</a:t>
            </a:r>
            <a:r>
              <a:rPr sz="16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100K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sz="165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points.</a:t>
            </a:r>
            <a:endParaRPr sz="1650">
              <a:latin typeface="Times New Roman"/>
              <a:cs typeface="Times New Roman"/>
            </a:endParaRPr>
          </a:p>
          <a:p>
            <a:pPr marL="390525" indent="-378460" algn="just">
              <a:lnSpc>
                <a:spcPct val="100000"/>
              </a:lnSpc>
              <a:spcBef>
                <a:spcPts val="1100"/>
              </a:spcBef>
              <a:buClr>
                <a:srgbClr val="E48311"/>
              </a:buClr>
              <a:buAutoNum type="arabicPeriod"/>
              <a:tabLst>
                <a:tab pos="391160" algn="l"/>
              </a:tabLst>
            </a:pPr>
            <a:r>
              <a:rPr sz="165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Dimension</a:t>
            </a:r>
            <a:r>
              <a:rPr sz="1650" b="1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reduction:</a:t>
            </a:r>
            <a:endParaRPr sz="1650">
              <a:latin typeface="Times New Roman"/>
              <a:cs typeface="Times New Roman"/>
            </a:endParaRPr>
          </a:p>
          <a:p>
            <a:pPr marL="329565" marR="5715" lvl="1" indent="-151130" algn="just">
              <a:lnSpc>
                <a:spcPct val="90000"/>
              </a:lnSpc>
              <a:spcBef>
                <a:spcPts val="330"/>
              </a:spcBef>
              <a:buClr>
                <a:srgbClr val="E48311"/>
              </a:buClr>
              <a:buSzPct val="93939"/>
              <a:buFont typeface="Wingdings"/>
              <a:buChar char=""/>
              <a:tabLst>
                <a:tab pos="346710" algn="l"/>
              </a:tabLst>
            </a:pP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For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some distances,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such </a:t>
            </a:r>
            <a:r>
              <a:rPr sz="1650" spc="-1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L2 </a:t>
            </a:r>
            <a:r>
              <a:rPr sz="1650" spc="-1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50" spc="3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cosine distance, </a:t>
            </a:r>
            <a:r>
              <a:rPr sz="1650" spc="-25" dirty="0">
                <a:solidFill>
                  <a:srgbClr val="333333"/>
                </a:solidFill>
                <a:latin typeface="Times New Roman"/>
                <a:cs typeface="Times New Roman"/>
              </a:rPr>
              <a:t>it’s</a:t>
            </a:r>
            <a:r>
              <a:rPr sz="1650" spc="3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possible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reduce the dimension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165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the data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points </a:t>
            </a:r>
            <a:r>
              <a:rPr sz="1650" spc="-10" dirty="0">
                <a:solidFill>
                  <a:srgbClr val="333333"/>
                </a:solidFill>
                <a:latin typeface="Times New Roman"/>
                <a:cs typeface="Times New Roman"/>
              </a:rPr>
              <a:t>while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maintaining </a:t>
            </a:r>
            <a:r>
              <a:rPr sz="1650" spc="-1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distance between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query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point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and any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data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point that </a:t>
            </a:r>
            <a:r>
              <a:rPr sz="1650" spc="-10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 approximately</a:t>
            </a:r>
            <a:r>
              <a:rPr sz="165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 same.</a:t>
            </a:r>
            <a:endParaRPr sz="1650">
              <a:latin typeface="Times New Roman"/>
              <a:cs typeface="Times New Roman"/>
            </a:endParaRPr>
          </a:p>
          <a:p>
            <a:pPr marL="346075" lvl="1" indent="-168275" algn="just">
              <a:lnSpc>
                <a:spcPct val="100000"/>
              </a:lnSpc>
              <a:spcBef>
                <a:spcPts val="285"/>
              </a:spcBef>
              <a:buClr>
                <a:srgbClr val="E48311"/>
              </a:buClr>
              <a:buSzPct val="93939"/>
              <a:buFont typeface="Wingdings"/>
              <a:buChar char=""/>
              <a:tabLst>
                <a:tab pos="346710" algn="l"/>
              </a:tabLst>
            </a:pP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quality</a:t>
            </a:r>
            <a:r>
              <a:rPr sz="16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5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approximation</a:t>
            </a:r>
            <a:r>
              <a:rPr sz="16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depends</a:t>
            </a:r>
            <a:r>
              <a:rPr sz="165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only</a:t>
            </a:r>
            <a:r>
              <a:rPr sz="165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on</a:t>
            </a:r>
            <a:r>
              <a:rPr sz="16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dimension</a:t>
            </a:r>
            <a:r>
              <a:rPr sz="165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of the</a:t>
            </a:r>
            <a:r>
              <a:rPr sz="16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output.</a:t>
            </a:r>
            <a:endParaRPr sz="1650">
              <a:latin typeface="Times New Roman"/>
              <a:cs typeface="Times New Roman"/>
            </a:endParaRPr>
          </a:p>
          <a:p>
            <a:pPr marL="329565" marR="5715" lvl="1" indent="-151130" algn="just">
              <a:lnSpc>
                <a:spcPts val="1789"/>
              </a:lnSpc>
              <a:spcBef>
                <a:spcPts val="520"/>
              </a:spcBef>
              <a:buClr>
                <a:srgbClr val="E48311"/>
              </a:buClr>
              <a:buSzPct val="93939"/>
              <a:buFont typeface="Wingdings"/>
              <a:buChar char=""/>
              <a:tabLst>
                <a:tab pos="346710" algn="l"/>
              </a:tabLst>
            </a:pP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Small dimension means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crude approximation, </a:t>
            </a:r>
            <a:r>
              <a:rPr sz="1650" spc="-10" dirty="0">
                <a:solidFill>
                  <a:srgbClr val="333333"/>
                </a:solidFill>
                <a:latin typeface="Times New Roman"/>
                <a:cs typeface="Times New Roman"/>
              </a:rPr>
              <a:t>yet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sz="1650" spc="-1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 often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the case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that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we can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obtain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165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good</a:t>
            </a:r>
            <a:r>
              <a:rPr sz="16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enough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approximation</a:t>
            </a:r>
            <a:r>
              <a:rPr sz="165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 the distances</a:t>
            </a:r>
            <a:r>
              <a:rPr sz="165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while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 reducing</a:t>
            </a:r>
            <a:r>
              <a:rPr sz="165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dimension.</a:t>
            </a:r>
            <a:endParaRPr sz="1650">
              <a:latin typeface="Times New Roman"/>
              <a:cs typeface="Times New Roman"/>
            </a:endParaRPr>
          </a:p>
          <a:p>
            <a:pPr marL="329565" marR="5715" lvl="1" indent="-151130" algn="just">
              <a:lnSpc>
                <a:spcPts val="1789"/>
              </a:lnSpc>
              <a:spcBef>
                <a:spcPts val="475"/>
              </a:spcBef>
              <a:buClr>
                <a:srgbClr val="E48311"/>
              </a:buClr>
              <a:buSzPct val="93939"/>
              <a:buFont typeface="Wingdings"/>
              <a:buChar char=""/>
              <a:tabLst>
                <a:tab pos="346710" algn="l"/>
              </a:tabLst>
            </a:pP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main disadvantage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this method </a:t>
            </a:r>
            <a:r>
              <a:rPr sz="1650" spc="-10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that the output </a:t>
            </a:r>
            <a:r>
              <a:rPr sz="1650" spc="-1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dense, </a:t>
            </a:r>
            <a:r>
              <a:rPr sz="1650" spc="10" dirty="0">
                <a:solidFill>
                  <a:srgbClr val="333333"/>
                </a:solidFill>
                <a:latin typeface="Times New Roman"/>
                <a:cs typeface="Times New Roman"/>
              </a:rPr>
              <a:t>so </a:t>
            </a:r>
            <a:r>
              <a:rPr sz="1650" spc="-10" dirty="0">
                <a:solidFill>
                  <a:srgbClr val="333333"/>
                </a:solidFill>
                <a:latin typeface="Times New Roman"/>
                <a:cs typeface="Times New Roman"/>
              </a:rPr>
              <a:t>for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highly sparse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data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or </a:t>
            </a:r>
            <a:r>
              <a:rPr sz="165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 that</a:t>
            </a:r>
            <a:r>
              <a:rPr sz="165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had</a:t>
            </a:r>
            <a:r>
              <a:rPr sz="16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a low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 dimension</a:t>
            </a:r>
            <a:r>
              <a:rPr sz="165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5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begin</a:t>
            </a:r>
            <a:r>
              <a:rPr sz="165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with,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this</a:t>
            </a:r>
            <a:r>
              <a:rPr sz="165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might</a:t>
            </a:r>
            <a:r>
              <a:rPr sz="165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not</a:t>
            </a:r>
            <a:r>
              <a:rPr sz="165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be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best</a:t>
            </a:r>
            <a:r>
              <a:rPr sz="165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technique.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5475"/>
            <a:ext cx="670369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0" dirty="0"/>
              <a:t>Reducing</a:t>
            </a:r>
            <a:r>
              <a:rPr spc="-160" dirty="0"/>
              <a:t> </a:t>
            </a:r>
            <a:r>
              <a:rPr spc="-70" dirty="0"/>
              <a:t>Inference</a:t>
            </a:r>
            <a:r>
              <a:rPr spc="-95" dirty="0"/>
              <a:t> </a:t>
            </a:r>
            <a:r>
              <a:rPr spc="-55" dirty="0"/>
              <a:t>Cost</a:t>
            </a:r>
            <a:r>
              <a:rPr spc="-120" dirty="0"/>
              <a:t> </a:t>
            </a:r>
            <a:r>
              <a:rPr spc="-60" dirty="0"/>
              <a:t>(Contd…)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705" y="2646049"/>
            <a:ext cx="4686935" cy="324167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90525" indent="-378460" algn="just">
              <a:lnSpc>
                <a:spcPct val="100000"/>
              </a:lnSpc>
              <a:spcBef>
                <a:spcPts val="229"/>
              </a:spcBef>
              <a:buClr>
                <a:srgbClr val="E48311"/>
              </a:buClr>
              <a:buAutoNum type="arabicPeriod" startAt="3"/>
              <a:tabLst>
                <a:tab pos="391160" algn="l"/>
              </a:tabLst>
            </a:pPr>
            <a:r>
              <a:rPr sz="1650" b="1" spc="-15" dirty="0">
                <a:solidFill>
                  <a:srgbClr val="333333"/>
                </a:solidFill>
                <a:latin typeface="Times New Roman"/>
                <a:cs typeface="Times New Roman"/>
              </a:rPr>
              <a:t>Avoiding</a:t>
            </a:r>
            <a:r>
              <a:rPr sz="1650" b="1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33333"/>
                </a:solidFill>
                <a:latin typeface="Times New Roman"/>
                <a:cs typeface="Times New Roman"/>
              </a:rPr>
              <a:t>Regions</a:t>
            </a:r>
            <a:r>
              <a:rPr sz="1650" b="1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33333"/>
                </a:solidFill>
                <a:latin typeface="Times New Roman"/>
                <a:cs typeface="Times New Roman"/>
              </a:rPr>
              <a:t>Quickly:</a:t>
            </a:r>
            <a:endParaRPr sz="1650">
              <a:latin typeface="Times New Roman"/>
              <a:cs typeface="Times New Roman"/>
            </a:endParaRPr>
          </a:p>
          <a:p>
            <a:pPr marL="329565" marR="8255" lvl="1" indent="-151130" algn="just">
              <a:lnSpc>
                <a:spcPts val="1789"/>
              </a:lnSpc>
              <a:spcBef>
                <a:spcPts val="350"/>
              </a:spcBef>
              <a:buClr>
                <a:srgbClr val="E48311"/>
              </a:buClr>
              <a:buSzPct val="93939"/>
              <a:buFont typeface="Wingdings"/>
              <a:buChar char=""/>
              <a:tabLst>
                <a:tab pos="346710" algn="l"/>
              </a:tabLst>
            </a:pP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common approach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for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disqualifying data </a:t>
            </a:r>
            <a:r>
              <a:rPr sz="1650" spc="-10" dirty="0">
                <a:solidFill>
                  <a:srgbClr val="333333"/>
                </a:solidFill>
                <a:latin typeface="Times New Roman"/>
                <a:cs typeface="Times New Roman"/>
              </a:rPr>
              <a:t>points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 quickly</a:t>
            </a:r>
            <a:r>
              <a:rPr sz="165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5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through</a:t>
            </a:r>
            <a:r>
              <a:rPr sz="16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clustering.</a:t>
            </a:r>
            <a:endParaRPr sz="1650">
              <a:latin typeface="Times New Roman"/>
              <a:cs typeface="Times New Roman"/>
            </a:endParaRPr>
          </a:p>
          <a:p>
            <a:pPr marL="329565" marR="5080" lvl="1" indent="-151130" algn="just">
              <a:lnSpc>
                <a:spcPct val="90000"/>
              </a:lnSpc>
              <a:spcBef>
                <a:spcPts val="465"/>
              </a:spcBef>
              <a:buClr>
                <a:srgbClr val="E48311"/>
              </a:buClr>
              <a:buSzPct val="93939"/>
              <a:buFont typeface="Wingdings"/>
              <a:buChar char=""/>
              <a:tabLst>
                <a:tab pos="398780" algn="l"/>
              </a:tabLst>
            </a:pP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If the center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of a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cluster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far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away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from the query </a:t>
            </a:r>
            <a:r>
              <a:rPr sz="1650" spc="-4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33333"/>
                </a:solidFill>
                <a:latin typeface="Times New Roman"/>
                <a:cs typeface="Times New Roman"/>
              </a:rPr>
              <a:t>we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can disqualify the </a:t>
            </a:r>
            <a:r>
              <a:rPr sz="1650" spc="-10" dirty="0">
                <a:solidFill>
                  <a:srgbClr val="333333"/>
                </a:solidFill>
                <a:latin typeface="Times New Roman"/>
                <a:cs typeface="Times New Roman"/>
              </a:rPr>
              <a:t>entire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cluster without </a:t>
            </a:r>
            <a:r>
              <a:rPr sz="1650" spc="-10" dirty="0">
                <a:solidFill>
                  <a:srgbClr val="333333"/>
                </a:solidFill>
                <a:latin typeface="Times New Roman"/>
                <a:cs typeface="Times New Roman"/>
              </a:rPr>
              <a:t>looking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 into </a:t>
            </a:r>
            <a:r>
              <a:rPr sz="1650" spc="-10" dirty="0">
                <a:solidFill>
                  <a:srgbClr val="333333"/>
                </a:solidFill>
                <a:latin typeface="Times New Roman"/>
                <a:cs typeface="Times New Roman"/>
              </a:rPr>
              <a:t>all</a:t>
            </a:r>
            <a:r>
              <a:rPr sz="165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its</a:t>
            </a:r>
            <a:r>
              <a:rPr sz="16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points.</a:t>
            </a:r>
            <a:endParaRPr sz="1650">
              <a:latin typeface="Times New Roman"/>
              <a:cs typeface="Times New Roman"/>
            </a:endParaRPr>
          </a:p>
          <a:p>
            <a:pPr marL="329565" marR="6350" lvl="1" indent="-151130" algn="just">
              <a:lnSpc>
                <a:spcPct val="90000"/>
              </a:lnSpc>
              <a:spcBef>
                <a:spcPts val="490"/>
              </a:spcBef>
              <a:buClr>
                <a:srgbClr val="E48311"/>
              </a:buClr>
              <a:buSzPct val="93939"/>
              <a:buFont typeface="Wingdings"/>
              <a:buChar char=""/>
              <a:tabLst>
                <a:tab pos="398780" algn="l"/>
              </a:tabLst>
            </a:pP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For </a:t>
            </a:r>
            <a:r>
              <a:rPr sz="1650" spc="-10" dirty="0">
                <a:solidFill>
                  <a:srgbClr val="333333"/>
                </a:solidFill>
                <a:latin typeface="Times New Roman"/>
                <a:cs typeface="Times New Roman"/>
              </a:rPr>
              <a:t>this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technique,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the data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must </a:t>
            </a:r>
            <a:r>
              <a:rPr sz="1650" spc="-10" dirty="0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pre-processed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 to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obtain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m </a:t>
            </a:r>
            <a:r>
              <a:rPr sz="1650" spc="-10" dirty="0">
                <a:solidFill>
                  <a:srgbClr val="333333"/>
                </a:solidFill>
                <a:latin typeface="Times New Roman"/>
                <a:cs typeface="Times New Roman"/>
              </a:rPr>
              <a:t>&lt;&lt;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n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centers, typically with k-means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 clustering.</a:t>
            </a:r>
            <a:endParaRPr sz="1650">
              <a:latin typeface="Times New Roman"/>
              <a:cs typeface="Times New Roman"/>
            </a:endParaRPr>
          </a:p>
          <a:p>
            <a:pPr marL="329565" marR="5080" lvl="1" indent="-151130" algn="just">
              <a:lnSpc>
                <a:spcPct val="90100"/>
              </a:lnSpc>
              <a:spcBef>
                <a:spcPts val="495"/>
              </a:spcBef>
              <a:buClr>
                <a:srgbClr val="E48311"/>
              </a:buClr>
              <a:buSzPct val="93939"/>
              <a:buFont typeface="Wingdings"/>
              <a:buChar char=""/>
              <a:tabLst>
                <a:tab pos="395605" algn="l"/>
              </a:tabLst>
            </a:pP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Then,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 when</a:t>
            </a:r>
            <a:r>
              <a:rPr sz="165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5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query</a:t>
            </a:r>
            <a:r>
              <a:rPr sz="165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arrives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 we</a:t>
            </a:r>
            <a:r>
              <a:rPr sz="165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compute</a:t>
            </a:r>
            <a:r>
              <a:rPr sz="1650" spc="4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its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distance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 to</a:t>
            </a:r>
            <a:r>
              <a:rPr sz="165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33333"/>
                </a:solidFill>
                <a:latin typeface="Times New Roman"/>
                <a:cs typeface="Times New Roman"/>
              </a:rPr>
              <a:t>all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5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5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centers,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 disregard</a:t>
            </a:r>
            <a:r>
              <a:rPr sz="1650" spc="4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33333"/>
                </a:solidFill>
                <a:latin typeface="Times New Roman"/>
                <a:cs typeface="Times New Roman"/>
              </a:rPr>
              <a:t>all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 points that belong </a:t>
            </a:r>
            <a:r>
              <a:rPr sz="1650" spc="-10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clusters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with 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centers far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away </a:t>
            </a:r>
            <a:r>
              <a:rPr sz="165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from</a:t>
            </a:r>
            <a:r>
              <a:rPr sz="16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50" spc="-25" dirty="0">
                <a:solidFill>
                  <a:srgbClr val="333333"/>
                </a:solidFill>
                <a:latin typeface="Times New Roman"/>
                <a:cs typeface="Times New Roman"/>
              </a:rPr>
              <a:t>query.</a:t>
            </a:r>
            <a:endParaRPr sz="16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3645" y="3077432"/>
            <a:ext cx="2992710" cy="236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>
              <a:lnSpc>
                <a:spcPts val="4050"/>
              </a:lnSpc>
              <a:spcBef>
                <a:spcPts val="819"/>
              </a:spcBef>
            </a:pPr>
            <a:r>
              <a:rPr spc="-65" dirty="0"/>
              <a:t>K-Nearest</a:t>
            </a:r>
            <a:r>
              <a:rPr spc="-130" dirty="0"/>
              <a:t> </a:t>
            </a:r>
            <a:r>
              <a:rPr spc="-55" dirty="0"/>
              <a:t>Neighbor</a:t>
            </a:r>
            <a:r>
              <a:rPr spc="-110" dirty="0"/>
              <a:t> </a:t>
            </a:r>
            <a:r>
              <a:rPr spc="5" dirty="0"/>
              <a:t>–</a:t>
            </a:r>
            <a:r>
              <a:rPr spc="-125" dirty="0"/>
              <a:t> </a:t>
            </a:r>
            <a:r>
              <a:rPr spc="-65" dirty="0"/>
              <a:t>Introduction </a:t>
            </a:r>
            <a:r>
              <a:rPr spc="-875" dirty="0"/>
              <a:t> </a:t>
            </a:r>
            <a:r>
              <a:rPr spc="-65" dirty="0"/>
              <a:t>(Contd...)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4049" y="2565930"/>
            <a:ext cx="4100829" cy="3431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 marR="5080" indent="-76835" algn="just">
              <a:lnSpc>
                <a:spcPct val="121900"/>
              </a:lnSpc>
              <a:spcBef>
                <a:spcPts val="95"/>
              </a:spcBef>
              <a:buClr>
                <a:srgbClr val="E48311"/>
              </a:buClr>
              <a:buFont typeface="Wingdings"/>
              <a:buChar char=""/>
              <a:tabLst>
                <a:tab pos="191135" algn="l"/>
              </a:tabLst>
            </a:pPr>
            <a:r>
              <a:rPr sz="1950" spc="15" dirty="0">
                <a:latin typeface="Times New Roman"/>
                <a:cs typeface="Times New Roman"/>
              </a:rPr>
              <a:t>K-NN</a:t>
            </a:r>
            <a:r>
              <a:rPr sz="1950" spc="2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is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based</a:t>
            </a:r>
            <a:r>
              <a:rPr sz="1950" spc="15" dirty="0">
                <a:latin typeface="Times New Roman"/>
                <a:cs typeface="Times New Roman"/>
              </a:rPr>
              <a:t> on</a:t>
            </a:r>
            <a:r>
              <a:rPr sz="1950" spc="2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the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fact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that</a:t>
            </a:r>
            <a:r>
              <a:rPr sz="1950" spc="10" dirty="0">
                <a:latin typeface="Times New Roman"/>
                <a:cs typeface="Times New Roman"/>
              </a:rPr>
              <a:t> the </a:t>
            </a:r>
            <a:r>
              <a:rPr sz="1950" spc="-47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similar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objects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lie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in</a:t>
            </a:r>
            <a:r>
              <a:rPr sz="1950" spc="5" dirty="0">
                <a:latin typeface="Times New Roman"/>
                <a:cs typeface="Times New Roman"/>
              </a:rPr>
              <a:t> the</a:t>
            </a:r>
            <a:r>
              <a:rPr sz="1950" spc="50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close 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proximity </a:t>
            </a:r>
            <a:r>
              <a:rPr sz="1950" spc="10" dirty="0">
                <a:latin typeface="Times New Roman"/>
                <a:cs typeface="Times New Roman"/>
              </a:rPr>
              <a:t>to </a:t>
            </a:r>
            <a:r>
              <a:rPr sz="1950" spc="5" dirty="0">
                <a:latin typeface="Times New Roman"/>
                <a:cs typeface="Times New Roman"/>
              </a:rPr>
              <a:t>each </a:t>
            </a:r>
            <a:r>
              <a:rPr sz="1950" spc="10" dirty="0">
                <a:latin typeface="Times New Roman"/>
                <a:cs typeface="Times New Roman"/>
              </a:rPr>
              <a:t>other in the </a:t>
            </a:r>
            <a:r>
              <a:rPr sz="1950" spc="5" dirty="0">
                <a:latin typeface="Times New Roman"/>
                <a:cs typeface="Times New Roman"/>
              </a:rPr>
              <a:t>feature </a:t>
            </a:r>
            <a:r>
              <a:rPr sz="1950" spc="10" dirty="0">
                <a:latin typeface="Times New Roman"/>
                <a:cs typeface="Times New Roman"/>
              </a:rPr>
              <a:t> space.</a:t>
            </a:r>
            <a:endParaRPr sz="1950">
              <a:latin typeface="Times New Roman"/>
              <a:cs typeface="Times New Roman"/>
            </a:endParaRPr>
          </a:p>
          <a:p>
            <a:pPr marL="88900" marR="5715" indent="-76835" algn="just">
              <a:lnSpc>
                <a:spcPct val="121800"/>
              </a:lnSpc>
              <a:spcBef>
                <a:spcPts val="1160"/>
              </a:spcBef>
              <a:buClr>
                <a:srgbClr val="E48311"/>
              </a:buClr>
              <a:buFont typeface="Wingdings"/>
              <a:buChar char=""/>
              <a:tabLst>
                <a:tab pos="186690" algn="l"/>
              </a:tabLst>
            </a:pPr>
            <a:r>
              <a:rPr sz="1950" spc="15" dirty="0">
                <a:latin typeface="Times New Roman"/>
                <a:cs typeface="Times New Roman"/>
              </a:rPr>
              <a:t>The </a:t>
            </a:r>
            <a:r>
              <a:rPr sz="1950" spc="5" dirty="0">
                <a:latin typeface="Times New Roman"/>
                <a:cs typeface="Times New Roman"/>
              </a:rPr>
              <a:t>figure illustrates that  the objects </a:t>
            </a:r>
            <a:r>
              <a:rPr sz="1950" spc="10" dirty="0">
                <a:latin typeface="Times New Roman"/>
                <a:cs typeface="Times New Roman"/>
              </a:rPr>
              <a:t> of the </a:t>
            </a:r>
            <a:r>
              <a:rPr sz="1950" spc="5" dirty="0">
                <a:latin typeface="Times New Roman"/>
                <a:cs typeface="Times New Roman"/>
              </a:rPr>
              <a:t>same class </a:t>
            </a:r>
            <a:r>
              <a:rPr sz="1950" spc="10" dirty="0">
                <a:latin typeface="Times New Roman"/>
                <a:cs typeface="Times New Roman"/>
              </a:rPr>
              <a:t>lie </a:t>
            </a:r>
            <a:r>
              <a:rPr sz="1950" spc="15" dirty="0">
                <a:latin typeface="Times New Roman"/>
                <a:cs typeface="Times New Roman"/>
              </a:rPr>
              <a:t>quite </a:t>
            </a:r>
            <a:r>
              <a:rPr sz="1950" spc="10" dirty="0">
                <a:latin typeface="Times New Roman"/>
                <a:cs typeface="Times New Roman"/>
              </a:rPr>
              <a:t>close to </a:t>
            </a:r>
            <a:r>
              <a:rPr sz="1950" spc="5" dirty="0">
                <a:latin typeface="Times New Roman"/>
                <a:cs typeface="Times New Roman"/>
              </a:rPr>
              <a:t>each </a:t>
            </a:r>
            <a:r>
              <a:rPr sz="1950" spc="-47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other </a:t>
            </a:r>
            <a:r>
              <a:rPr sz="1950" dirty="0">
                <a:latin typeface="Times New Roman"/>
                <a:cs typeface="Times New Roman"/>
              </a:rPr>
              <a:t>and </a:t>
            </a:r>
            <a:r>
              <a:rPr sz="1950" spc="5" dirty="0">
                <a:latin typeface="Times New Roman"/>
                <a:cs typeface="Times New Roman"/>
              </a:rPr>
              <a:t>hence </a:t>
            </a:r>
            <a:r>
              <a:rPr sz="1950" spc="10" dirty="0">
                <a:latin typeface="Times New Roman"/>
                <a:cs typeface="Times New Roman"/>
              </a:rPr>
              <a:t>a new </a:t>
            </a:r>
            <a:r>
              <a:rPr sz="1950" spc="5" dirty="0">
                <a:latin typeface="Times New Roman"/>
                <a:cs typeface="Times New Roman"/>
              </a:rPr>
              <a:t>test </a:t>
            </a:r>
            <a:r>
              <a:rPr sz="1950" spc="10" dirty="0">
                <a:latin typeface="Times New Roman"/>
                <a:cs typeface="Times New Roman"/>
              </a:rPr>
              <a:t>case </a:t>
            </a:r>
            <a:r>
              <a:rPr sz="1950" spc="5" dirty="0">
                <a:latin typeface="Times New Roman"/>
                <a:cs typeface="Times New Roman"/>
              </a:rPr>
              <a:t>can </a:t>
            </a:r>
            <a:r>
              <a:rPr sz="1950" spc="10" dirty="0">
                <a:latin typeface="Times New Roman"/>
                <a:cs typeface="Times New Roman"/>
              </a:rPr>
              <a:t>be 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compared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with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i="1" spc="10" dirty="0">
                <a:latin typeface="Times New Roman"/>
                <a:cs typeface="Times New Roman"/>
              </a:rPr>
              <a:t>k</a:t>
            </a:r>
            <a:r>
              <a:rPr sz="1950" i="1" spc="1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closest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training 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examples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in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data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set.</a:t>
            </a:r>
            <a:endParaRPr sz="19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5779" y="2923032"/>
            <a:ext cx="3326340" cy="286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>
              <a:lnSpc>
                <a:spcPts val="4050"/>
              </a:lnSpc>
              <a:spcBef>
                <a:spcPts val="819"/>
              </a:spcBef>
            </a:pPr>
            <a:r>
              <a:rPr spc="-65" dirty="0"/>
              <a:t>K-Nearest</a:t>
            </a:r>
            <a:r>
              <a:rPr spc="-130" dirty="0"/>
              <a:t> </a:t>
            </a:r>
            <a:r>
              <a:rPr spc="-55" dirty="0"/>
              <a:t>Neighbor</a:t>
            </a:r>
            <a:r>
              <a:rPr spc="-110" dirty="0"/>
              <a:t> </a:t>
            </a:r>
            <a:r>
              <a:rPr spc="5" dirty="0"/>
              <a:t>–</a:t>
            </a:r>
            <a:r>
              <a:rPr spc="-125" dirty="0"/>
              <a:t> </a:t>
            </a:r>
            <a:r>
              <a:rPr spc="-65" dirty="0"/>
              <a:t>Introduction </a:t>
            </a:r>
            <a:r>
              <a:rPr spc="-875" dirty="0"/>
              <a:t> </a:t>
            </a:r>
            <a:r>
              <a:rPr spc="-65" dirty="0"/>
              <a:t>(Contd...)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08" y="2623821"/>
            <a:ext cx="8325484" cy="30664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2085" indent="-160020" algn="just">
              <a:lnSpc>
                <a:spcPct val="100000"/>
              </a:lnSpc>
              <a:spcBef>
                <a:spcPts val="110"/>
              </a:spcBef>
              <a:buClr>
                <a:srgbClr val="E48311"/>
              </a:buClr>
              <a:buFont typeface="Wingdings"/>
              <a:buChar char=""/>
              <a:tabLst>
                <a:tab pos="17272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k</a:t>
            </a:r>
            <a:r>
              <a:rPr sz="1800" b="1" spc="-5" dirty="0">
                <a:latin typeface="Times New Roman"/>
                <a:cs typeface="Times New Roman"/>
              </a:rPr>
              <a:t>-nearest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neighbors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algorithm 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b="1" i="1" dirty="0">
                <a:latin typeface="Times New Roman"/>
                <a:cs typeface="Times New Roman"/>
              </a:rPr>
              <a:t>k</a:t>
            </a:r>
            <a:r>
              <a:rPr sz="1800" b="1" dirty="0">
                <a:latin typeface="Times New Roman"/>
                <a:cs typeface="Times New Roman"/>
              </a:rPr>
              <a:t>-NN</a:t>
            </a:r>
            <a:r>
              <a:rPr sz="1800" dirty="0">
                <a:latin typeface="Times New Roman"/>
                <a:cs typeface="Times New Roman"/>
              </a:rPr>
              <a:t>),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used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classification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regression.</a:t>
            </a:r>
            <a:endParaRPr sz="1800">
              <a:latin typeface="Times New Roman"/>
              <a:cs typeface="Times New Roman"/>
            </a:endParaRPr>
          </a:p>
          <a:p>
            <a:pPr marL="172085" indent="-160020" algn="just">
              <a:lnSpc>
                <a:spcPct val="100000"/>
              </a:lnSpc>
              <a:spcBef>
                <a:spcPts val="1610"/>
              </a:spcBef>
              <a:buClr>
                <a:srgbClr val="E48311"/>
              </a:buClr>
              <a:buFont typeface="Wingdings"/>
              <a:buChar char=""/>
              <a:tabLst>
                <a:tab pos="17272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output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depends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whether k-NN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used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classification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or</a:t>
            </a:r>
            <a:r>
              <a:rPr sz="1800" dirty="0">
                <a:latin typeface="Times New Roman"/>
                <a:cs typeface="Times New Roman"/>
              </a:rPr>
              <a:t> regression:</a:t>
            </a:r>
            <a:endParaRPr sz="1800">
              <a:latin typeface="Times New Roman"/>
              <a:cs typeface="Times New Roman"/>
            </a:endParaRPr>
          </a:p>
          <a:p>
            <a:pPr marL="390525" marR="5080" indent="-378460" algn="just">
              <a:lnSpc>
                <a:spcPct val="121100"/>
              </a:lnSpc>
              <a:spcBef>
                <a:spcPts val="1150"/>
              </a:spcBef>
              <a:buClr>
                <a:srgbClr val="E48311"/>
              </a:buClr>
              <a:buAutoNum type="arabicPeriod"/>
              <a:tabLst>
                <a:tab pos="391160" algn="l"/>
              </a:tabLst>
            </a:pP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b="1" i="1" spc="5" dirty="0">
                <a:latin typeface="Times New Roman"/>
                <a:cs typeface="Times New Roman"/>
              </a:rPr>
              <a:t>k-NN classification</a:t>
            </a:r>
            <a:r>
              <a:rPr sz="1800" spc="5" dirty="0">
                <a:latin typeface="Times New Roman"/>
                <a:cs typeface="Times New Roman"/>
              </a:rPr>
              <a:t>,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5" dirty="0">
                <a:latin typeface="Times New Roman"/>
                <a:cs typeface="Times New Roman"/>
              </a:rPr>
              <a:t>output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5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class membership. An object is classified </a:t>
            </a:r>
            <a:r>
              <a:rPr sz="1800" spc="5" dirty="0">
                <a:latin typeface="Times New Roman"/>
                <a:cs typeface="Times New Roman"/>
              </a:rPr>
              <a:t>by a 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plurality</a:t>
            </a:r>
            <a:r>
              <a:rPr sz="1800" spc="5" dirty="0">
                <a:latin typeface="Times New Roman"/>
                <a:cs typeface="Times New Roman"/>
              </a:rPr>
              <a:t> vote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its</a:t>
            </a:r>
            <a:r>
              <a:rPr sz="1800" spc="5" dirty="0">
                <a:latin typeface="Times New Roman"/>
                <a:cs typeface="Times New Roman"/>
              </a:rPr>
              <a:t> neighbors,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5" dirty="0">
                <a:latin typeface="Times New Roman"/>
                <a:cs typeface="Times New Roman"/>
              </a:rPr>
              <a:t> the object being </a:t>
            </a:r>
            <a:r>
              <a:rPr sz="1800" dirty="0">
                <a:latin typeface="Times New Roman"/>
                <a:cs typeface="Times New Roman"/>
              </a:rPr>
              <a:t>assigned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the class </a:t>
            </a:r>
            <a:r>
              <a:rPr sz="1800" dirty="0">
                <a:latin typeface="Times New Roman"/>
                <a:cs typeface="Times New Roman"/>
              </a:rPr>
              <a:t>most </a:t>
            </a:r>
            <a:r>
              <a:rPr sz="1800" spc="5" dirty="0">
                <a:latin typeface="Times New Roman"/>
                <a:cs typeface="Times New Roman"/>
              </a:rPr>
              <a:t> common among </a:t>
            </a:r>
            <a:r>
              <a:rPr sz="1800" spc="-5" dirty="0">
                <a:latin typeface="Times New Roman"/>
                <a:cs typeface="Times New Roman"/>
              </a:rPr>
              <a:t>its </a:t>
            </a:r>
            <a:r>
              <a:rPr sz="1800" spc="5" dirty="0">
                <a:latin typeface="Times New Roman"/>
                <a:cs typeface="Times New Roman"/>
              </a:rPr>
              <a:t>k </a:t>
            </a:r>
            <a:r>
              <a:rPr sz="1800" dirty="0">
                <a:latin typeface="Times New Roman"/>
                <a:cs typeface="Times New Roman"/>
              </a:rPr>
              <a:t>nearest neighbors (k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spc="5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positive </a:t>
            </a:r>
            <a:r>
              <a:rPr sz="1800" spc="-10" dirty="0">
                <a:latin typeface="Times New Roman"/>
                <a:cs typeface="Times New Roman"/>
              </a:rPr>
              <a:t>integer, </a:t>
            </a:r>
            <a:r>
              <a:rPr sz="1800" dirty="0">
                <a:latin typeface="Times New Roman"/>
                <a:cs typeface="Times New Roman"/>
              </a:rPr>
              <a:t>typically </a:t>
            </a:r>
            <a:r>
              <a:rPr sz="1800" spc="-5" dirty="0">
                <a:latin typeface="Times New Roman"/>
                <a:cs typeface="Times New Roman"/>
              </a:rPr>
              <a:t>small). </a:t>
            </a:r>
            <a:r>
              <a:rPr sz="1800" spc="5" dirty="0">
                <a:latin typeface="Times New Roman"/>
                <a:cs typeface="Times New Roman"/>
              </a:rPr>
              <a:t>If k = 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1, </a:t>
            </a:r>
            <a:r>
              <a:rPr sz="1800" spc="5" dirty="0">
                <a:latin typeface="Times New Roman"/>
                <a:cs typeface="Times New Roman"/>
              </a:rPr>
              <a:t>then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object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simply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assigned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class</a:t>
            </a:r>
            <a:r>
              <a:rPr sz="1800" spc="5" dirty="0">
                <a:latin typeface="Times New Roman"/>
                <a:cs typeface="Times New Roman"/>
              </a:rPr>
              <a:t> of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single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nearest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neighbor.</a:t>
            </a:r>
            <a:endParaRPr sz="1800">
              <a:latin typeface="Times New Roman"/>
              <a:cs typeface="Times New Roman"/>
            </a:endParaRPr>
          </a:p>
          <a:p>
            <a:pPr marL="390525" marR="5715" indent="-378460" algn="just">
              <a:lnSpc>
                <a:spcPct val="121100"/>
              </a:lnSpc>
              <a:spcBef>
                <a:spcPts val="1155"/>
              </a:spcBef>
              <a:buClr>
                <a:srgbClr val="E48311"/>
              </a:buClr>
              <a:buAutoNum type="arabicPeriod"/>
              <a:tabLst>
                <a:tab pos="391160" algn="l"/>
              </a:tabLst>
            </a:pP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b="1" i="1" spc="5" dirty="0">
                <a:latin typeface="Times New Roman"/>
                <a:cs typeface="Times New Roman"/>
              </a:rPr>
              <a:t>k-NN </a:t>
            </a:r>
            <a:r>
              <a:rPr sz="1800" b="1" i="1" dirty="0">
                <a:latin typeface="Times New Roman"/>
                <a:cs typeface="Times New Roman"/>
              </a:rPr>
              <a:t>regression</a:t>
            </a:r>
            <a:r>
              <a:rPr sz="1800" dirty="0">
                <a:latin typeface="Times New Roman"/>
                <a:cs typeface="Times New Roman"/>
              </a:rPr>
              <a:t>, the </a:t>
            </a:r>
            <a:r>
              <a:rPr sz="1800" spc="5" dirty="0">
                <a:latin typeface="Times New Roman"/>
                <a:cs typeface="Times New Roman"/>
              </a:rPr>
              <a:t>output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the property value </a:t>
            </a:r>
            <a:r>
              <a:rPr sz="1800" spc="5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the object. This </a:t>
            </a:r>
            <a:r>
              <a:rPr sz="1800" spc="5" dirty="0">
                <a:latin typeface="Times New Roman"/>
                <a:cs typeface="Times New Roman"/>
              </a:rPr>
              <a:t>value </a:t>
            </a:r>
            <a:r>
              <a:rPr sz="1800" dirty="0">
                <a:latin typeface="Times New Roman"/>
                <a:cs typeface="Times New Roman"/>
              </a:rPr>
              <a:t>is the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average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k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nearest</a:t>
            </a:r>
            <a:r>
              <a:rPr sz="1800" spc="5" dirty="0">
                <a:latin typeface="Times New Roman"/>
                <a:cs typeface="Times New Roman"/>
              </a:rPr>
              <a:t> neighbors.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680" y="1371600"/>
            <a:ext cx="8168005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50" spc="-75" dirty="0"/>
              <a:t>Working</a:t>
            </a:r>
            <a:r>
              <a:rPr sz="3850" spc="-90" dirty="0"/>
              <a:t> </a:t>
            </a:r>
            <a:r>
              <a:rPr sz="3850" spc="-40" dirty="0"/>
              <a:t>of</a:t>
            </a:r>
            <a:r>
              <a:rPr sz="3850" spc="-90" dirty="0"/>
              <a:t> </a:t>
            </a:r>
            <a:r>
              <a:rPr sz="3850" spc="-50" dirty="0"/>
              <a:t>K-</a:t>
            </a:r>
            <a:r>
              <a:rPr sz="3850" spc="-75" dirty="0"/>
              <a:t> </a:t>
            </a:r>
            <a:r>
              <a:rPr sz="3850" spc="-60" dirty="0"/>
              <a:t>Nearest</a:t>
            </a:r>
            <a:r>
              <a:rPr sz="3850" spc="-85" dirty="0"/>
              <a:t> </a:t>
            </a:r>
            <a:r>
              <a:rPr sz="3850" spc="-45" dirty="0"/>
              <a:t>Neighbor</a:t>
            </a:r>
            <a:r>
              <a:rPr sz="3850" spc="-105" dirty="0"/>
              <a:t> </a:t>
            </a:r>
            <a:r>
              <a:rPr sz="3850" spc="-60" dirty="0"/>
              <a:t>Algorithm</a:t>
            </a:r>
            <a:endParaRPr sz="3850" dirty="0"/>
          </a:p>
        </p:txBody>
      </p:sp>
      <p:sp>
        <p:nvSpPr>
          <p:cNvPr id="3" name="object 3"/>
          <p:cNvSpPr txBox="1"/>
          <p:nvPr/>
        </p:nvSpPr>
        <p:spPr>
          <a:xfrm>
            <a:off x="1058682" y="2514600"/>
            <a:ext cx="8159750" cy="37550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105"/>
              </a:spcBef>
              <a:buClr>
                <a:srgbClr val="E48311"/>
              </a:buClr>
              <a:buFont typeface="Wingdings"/>
              <a:buChar char=""/>
              <a:tabLst>
                <a:tab pos="215900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K-Nearest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Neighbor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algorithm</a:t>
            </a:r>
            <a:r>
              <a:rPr sz="16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works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 following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steps:</a:t>
            </a:r>
            <a:endParaRPr sz="1650" dirty="0">
              <a:latin typeface="Times New Roman"/>
              <a:cs typeface="Times New Roman"/>
            </a:endParaRPr>
          </a:p>
          <a:p>
            <a:pPr marL="464820" lvl="1" indent="-378460">
              <a:lnSpc>
                <a:spcPct val="100000"/>
              </a:lnSpc>
              <a:spcBef>
                <a:spcPts val="1295"/>
              </a:spcBef>
              <a:buClr>
                <a:srgbClr val="E48311"/>
              </a:buClr>
              <a:buAutoNum type="arabicPeriod"/>
              <a:tabLst>
                <a:tab pos="464820" algn="l"/>
                <a:tab pos="465455" algn="l"/>
              </a:tabLst>
            </a:pPr>
            <a:r>
              <a:rPr sz="1650" spc="-5" dirty="0">
                <a:solidFill>
                  <a:srgbClr val="2D2A1F"/>
                </a:solidFill>
                <a:latin typeface="Times New Roman"/>
                <a:cs typeface="Times New Roman"/>
              </a:rPr>
              <a:t>Determine</a:t>
            </a:r>
            <a:r>
              <a:rPr sz="1650" spc="-4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D2A1F"/>
                </a:solidFill>
                <a:latin typeface="Times New Roman"/>
                <a:cs typeface="Times New Roman"/>
              </a:rPr>
              <a:t>parameter</a:t>
            </a:r>
            <a:r>
              <a:rPr sz="1650" spc="-4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K</a:t>
            </a:r>
            <a:r>
              <a:rPr sz="1650" spc="-1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=</a:t>
            </a:r>
            <a:r>
              <a:rPr sz="1650" spc="-1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D2A1F"/>
                </a:solidFill>
                <a:latin typeface="Times New Roman"/>
                <a:cs typeface="Times New Roman"/>
              </a:rPr>
              <a:t>number</a:t>
            </a:r>
            <a:r>
              <a:rPr sz="1650" spc="-4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of</a:t>
            </a:r>
            <a:r>
              <a:rPr sz="1650" spc="-1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nearest</a:t>
            </a:r>
            <a:r>
              <a:rPr sz="1650" spc="-8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neighbors.</a:t>
            </a:r>
            <a:endParaRPr sz="1650" dirty="0">
              <a:latin typeface="Times New Roman"/>
              <a:cs typeface="Times New Roman"/>
            </a:endParaRPr>
          </a:p>
          <a:p>
            <a:pPr marL="464820" lvl="1" indent="-378460">
              <a:lnSpc>
                <a:spcPct val="100000"/>
              </a:lnSpc>
              <a:spcBef>
                <a:spcPts val="1285"/>
              </a:spcBef>
              <a:buClr>
                <a:srgbClr val="E48311"/>
              </a:buClr>
              <a:buAutoNum type="arabicPeriod"/>
              <a:tabLst>
                <a:tab pos="464820" algn="l"/>
                <a:tab pos="465455" algn="l"/>
              </a:tabLst>
            </a:pPr>
            <a:r>
              <a:rPr sz="1650" spc="-5" dirty="0">
                <a:solidFill>
                  <a:srgbClr val="2D2A1F"/>
                </a:solidFill>
                <a:latin typeface="Times New Roman"/>
                <a:cs typeface="Times New Roman"/>
              </a:rPr>
              <a:t>Calculate</a:t>
            </a:r>
            <a:r>
              <a:rPr sz="1650" spc="-4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D2A1F"/>
                </a:solidFill>
                <a:latin typeface="Times New Roman"/>
                <a:cs typeface="Times New Roman"/>
              </a:rPr>
              <a:t>the</a:t>
            </a: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 distance</a:t>
            </a:r>
            <a:r>
              <a:rPr sz="1650" spc="-2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between</a:t>
            </a:r>
            <a:r>
              <a:rPr sz="1650" spc="-3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the </a:t>
            </a:r>
            <a:r>
              <a:rPr sz="1650" spc="-5" dirty="0">
                <a:solidFill>
                  <a:srgbClr val="2D2A1F"/>
                </a:solidFill>
                <a:latin typeface="Times New Roman"/>
                <a:cs typeface="Times New Roman"/>
              </a:rPr>
              <a:t>query-instance</a:t>
            </a:r>
            <a:r>
              <a:rPr sz="1650" spc="-2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D2A1F"/>
                </a:solidFill>
                <a:latin typeface="Times New Roman"/>
                <a:cs typeface="Times New Roman"/>
              </a:rPr>
              <a:t>and</a:t>
            </a:r>
            <a:r>
              <a:rPr sz="1650" spc="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D2A1F"/>
                </a:solidFill>
                <a:latin typeface="Times New Roman"/>
                <a:cs typeface="Times New Roman"/>
              </a:rPr>
              <a:t>all</a:t>
            </a:r>
            <a:r>
              <a:rPr sz="1650" spc="-14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D2A1F"/>
                </a:solidFill>
                <a:latin typeface="Times New Roman"/>
                <a:cs typeface="Times New Roman"/>
              </a:rPr>
              <a:t>the</a:t>
            </a:r>
            <a:r>
              <a:rPr sz="1650" spc="1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training</a:t>
            </a:r>
            <a:r>
              <a:rPr sz="1650" spc="-6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D2A1F"/>
                </a:solidFill>
                <a:latin typeface="Times New Roman"/>
                <a:cs typeface="Times New Roman"/>
              </a:rPr>
              <a:t>samples.</a:t>
            </a:r>
            <a:endParaRPr sz="1650" dirty="0">
              <a:latin typeface="Times New Roman"/>
              <a:cs typeface="Times New Roman"/>
            </a:endParaRPr>
          </a:p>
          <a:p>
            <a:pPr marL="464820" lvl="1" indent="-378460">
              <a:lnSpc>
                <a:spcPct val="100000"/>
              </a:lnSpc>
              <a:spcBef>
                <a:spcPts val="1285"/>
              </a:spcBef>
              <a:buClr>
                <a:srgbClr val="E48311"/>
              </a:buClr>
              <a:buAutoNum type="arabicPeriod"/>
              <a:tabLst>
                <a:tab pos="464820" algn="l"/>
                <a:tab pos="465455" algn="l"/>
              </a:tabLst>
            </a:pP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Sort</a:t>
            </a:r>
            <a:r>
              <a:rPr sz="1650" spc="-1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D2A1F"/>
                </a:solidFill>
                <a:latin typeface="Times New Roman"/>
                <a:cs typeface="Times New Roman"/>
              </a:rPr>
              <a:t>the</a:t>
            </a: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 distance</a:t>
            </a:r>
            <a:r>
              <a:rPr sz="1650" spc="-2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D2A1F"/>
                </a:solidFill>
                <a:latin typeface="Times New Roman"/>
                <a:cs typeface="Times New Roman"/>
              </a:rPr>
              <a:t>and</a:t>
            </a:r>
            <a:r>
              <a:rPr sz="1650" spc="-1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D2A1F"/>
                </a:solidFill>
                <a:latin typeface="Times New Roman"/>
                <a:cs typeface="Times New Roman"/>
              </a:rPr>
              <a:t>determine</a:t>
            </a:r>
            <a:r>
              <a:rPr sz="1650" spc="-3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D2A1F"/>
                </a:solidFill>
                <a:latin typeface="Times New Roman"/>
                <a:cs typeface="Times New Roman"/>
              </a:rPr>
              <a:t>nearest</a:t>
            </a:r>
            <a:r>
              <a:rPr sz="1650" spc="-1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neighbors</a:t>
            </a:r>
            <a:r>
              <a:rPr sz="1650" spc="-4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based</a:t>
            </a:r>
            <a:r>
              <a:rPr sz="1650" spc="-1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on</a:t>
            </a:r>
            <a:r>
              <a:rPr sz="1650" spc="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the</a:t>
            </a:r>
            <a:r>
              <a:rPr sz="1650" spc="-17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K-th</a:t>
            </a:r>
            <a:r>
              <a:rPr sz="1650" spc="1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spc="-15" dirty="0">
                <a:solidFill>
                  <a:srgbClr val="2D2A1F"/>
                </a:solidFill>
                <a:latin typeface="Times New Roman"/>
                <a:cs typeface="Times New Roman"/>
              </a:rPr>
              <a:t>minimum</a:t>
            </a:r>
            <a:r>
              <a:rPr sz="1650" spc="1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D2A1F"/>
                </a:solidFill>
                <a:latin typeface="Times New Roman"/>
                <a:cs typeface="Times New Roman"/>
              </a:rPr>
              <a:t>distance.</a:t>
            </a:r>
            <a:endParaRPr sz="1650" dirty="0">
              <a:latin typeface="Times New Roman"/>
              <a:cs typeface="Times New Roman"/>
            </a:endParaRPr>
          </a:p>
          <a:p>
            <a:pPr marL="464820" lvl="1" indent="-378460" algn="just">
              <a:lnSpc>
                <a:spcPct val="100000"/>
              </a:lnSpc>
              <a:spcBef>
                <a:spcPts val="1280"/>
              </a:spcBef>
              <a:buClr>
                <a:srgbClr val="E48311"/>
              </a:buClr>
              <a:buAutoNum type="arabicPeriod"/>
              <a:tabLst>
                <a:tab pos="465455" algn="l"/>
              </a:tabLst>
            </a:pPr>
            <a:r>
              <a:rPr sz="1650" spc="-5" dirty="0">
                <a:solidFill>
                  <a:srgbClr val="2D2A1F"/>
                </a:solidFill>
                <a:latin typeface="Times New Roman"/>
                <a:cs typeface="Times New Roman"/>
              </a:rPr>
              <a:t>Gather</a:t>
            </a:r>
            <a:r>
              <a:rPr sz="1650" spc="-1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D2A1F"/>
                </a:solidFill>
                <a:latin typeface="Times New Roman"/>
                <a:cs typeface="Times New Roman"/>
              </a:rPr>
              <a:t>the category</a:t>
            </a:r>
            <a:r>
              <a:rPr sz="1650" spc="-6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Y</a:t>
            </a:r>
            <a:r>
              <a:rPr sz="1650" spc="-7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of</a:t>
            </a:r>
            <a:r>
              <a:rPr sz="1650" spc="-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the</a:t>
            </a:r>
            <a:r>
              <a:rPr sz="1650" spc="-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spc="10" dirty="0">
                <a:solidFill>
                  <a:srgbClr val="2D2A1F"/>
                </a:solidFill>
                <a:latin typeface="Times New Roman"/>
                <a:cs typeface="Times New Roman"/>
              </a:rPr>
              <a:t>nearestneighbors.</a:t>
            </a:r>
            <a:endParaRPr sz="1650" dirty="0">
              <a:latin typeface="Times New Roman"/>
              <a:cs typeface="Times New Roman"/>
            </a:endParaRPr>
          </a:p>
          <a:p>
            <a:pPr marL="464820" marR="5080" lvl="1" indent="-378460" algn="just">
              <a:lnSpc>
                <a:spcPct val="140000"/>
              </a:lnSpc>
              <a:spcBef>
                <a:spcPts val="505"/>
              </a:spcBef>
              <a:buClr>
                <a:srgbClr val="E48311"/>
              </a:buClr>
              <a:buAutoNum type="arabicPeriod"/>
              <a:tabLst>
                <a:tab pos="465455" algn="l"/>
              </a:tabLst>
            </a:pPr>
            <a:r>
              <a:rPr sz="1650" spc="5" dirty="0">
                <a:solidFill>
                  <a:srgbClr val="2D2A1F"/>
                </a:solidFill>
                <a:latin typeface="Times New Roman"/>
                <a:cs typeface="Times New Roman"/>
              </a:rPr>
              <a:t>Use </a:t>
            </a:r>
            <a:r>
              <a:rPr sz="1650" spc="-10" dirty="0">
                <a:solidFill>
                  <a:srgbClr val="2D2A1F"/>
                </a:solidFill>
                <a:latin typeface="Times New Roman"/>
                <a:cs typeface="Times New Roman"/>
              </a:rPr>
              <a:t>simple majority </a:t>
            </a: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of the </a:t>
            </a:r>
            <a:r>
              <a:rPr sz="1650" spc="-5" dirty="0">
                <a:solidFill>
                  <a:srgbClr val="2D2A1F"/>
                </a:solidFill>
                <a:latin typeface="Times New Roman"/>
                <a:cs typeface="Times New Roman"/>
              </a:rPr>
              <a:t>category </a:t>
            </a: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of </a:t>
            </a:r>
            <a:r>
              <a:rPr sz="1650" spc="-5" dirty="0">
                <a:solidFill>
                  <a:srgbClr val="2D2A1F"/>
                </a:solidFill>
                <a:latin typeface="Times New Roman"/>
                <a:cs typeface="Times New Roman"/>
              </a:rPr>
              <a:t>nearest neighbors as </a:t>
            </a: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the</a:t>
            </a:r>
            <a:r>
              <a:rPr sz="1650" spc="409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D2A1F"/>
                </a:solidFill>
                <a:latin typeface="Times New Roman"/>
                <a:cs typeface="Times New Roman"/>
              </a:rPr>
              <a:t>label </a:t>
            </a: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of the </a:t>
            </a:r>
            <a:r>
              <a:rPr sz="1650" spc="-5" dirty="0">
                <a:solidFill>
                  <a:srgbClr val="2D2A1F"/>
                </a:solidFill>
                <a:latin typeface="Times New Roman"/>
                <a:cs typeface="Times New Roman"/>
              </a:rPr>
              <a:t>query instance </a:t>
            </a: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 in</a:t>
            </a:r>
            <a:r>
              <a:rPr sz="1650" spc="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D2A1F"/>
                </a:solidFill>
                <a:latin typeface="Times New Roman"/>
                <a:cs typeface="Times New Roman"/>
              </a:rPr>
              <a:t>case</a:t>
            </a: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 of</a:t>
            </a:r>
            <a:r>
              <a:rPr sz="1650" spc="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D2A1F"/>
                </a:solidFill>
                <a:latin typeface="Times New Roman"/>
                <a:cs typeface="Times New Roman"/>
              </a:rPr>
              <a:t>classification</a:t>
            </a: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D2A1F"/>
                </a:solidFill>
                <a:latin typeface="Times New Roman"/>
                <a:cs typeface="Times New Roman"/>
              </a:rPr>
              <a:t>and</a:t>
            </a: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average</a:t>
            </a:r>
            <a:r>
              <a:rPr sz="1650" dirty="0">
                <a:latin typeface="Times New Roman"/>
                <a:cs typeface="Times New Roman"/>
              </a:rPr>
              <a:t> of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the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values</a:t>
            </a:r>
            <a:r>
              <a:rPr sz="1650" dirty="0">
                <a:latin typeface="Times New Roman"/>
                <a:cs typeface="Times New Roman"/>
              </a:rPr>
              <a:t> of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k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nearest</a:t>
            </a:r>
            <a:r>
              <a:rPr sz="165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neighbors</a:t>
            </a:r>
            <a:r>
              <a:rPr sz="1650" dirty="0">
                <a:latin typeface="Times New Roman"/>
                <a:cs typeface="Times New Roman"/>
              </a:rPr>
              <a:t> </a:t>
            </a:r>
            <a:r>
              <a:rPr sz="1650" spc="-10" dirty="0">
                <a:latin typeface="Times New Roman"/>
                <a:cs typeface="Times New Roman"/>
              </a:rPr>
              <a:t>in</a:t>
            </a:r>
            <a:r>
              <a:rPr sz="1650" spc="-5" dirty="0">
                <a:latin typeface="Times New Roman"/>
                <a:cs typeface="Times New Roman"/>
              </a:rPr>
              <a:t> case</a:t>
            </a:r>
            <a:r>
              <a:rPr sz="1650" dirty="0">
                <a:latin typeface="Times New Roman"/>
                <a:cs typeface="Times New Roman"/>
              </a:rPr>
              <a:t> of </a:t>
            </a:r>
            <a:r>
              <a:rPr sz="1650" spc="-40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regression</a:t>
            </a: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.</a:t>
            </a:r>
            <a:endParaRPr sz="1650" dirty="0">
              <a:latin typeface="Times New Roman"/>
              <a:cs typeface="Times New Roman"/>
            </a:endParaRPr>
          </a:p>
          <a:p>
            <a:pPr marL="86995" algn="just">
              <a:lnSpc>
                <a:spcPct val="100000"/>
              </a:lnSpc>
              <a:spcBef>
                <a:spcPts val="1285"/>
              </a:spcBef>
            </a:pP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(For</a:t>
            </a:r>
            <a:r>
              <a:rPr sz="1650" spc="-1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D2A1F"/>
                </a:solidFill>
                <a:latin typeface="Times New Roman"/>
                <a:cs typeface="Times New Roman"/>
              </a:rPr>
              <a:t>classification,</a:t>
            </a:r>
            <a:r>
              <a:rPr sz="1650" spc="-3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K </a:t>
            </a:r>
            <a:r>
              <a:rPr sz="1650" spc="-5" dirty="0">
                <a:solidFill>
                  <a:srgbClr val="2D2A1F"/>
                </a:solidFill>
                <a:latin typeface="Times New Roman"/>
                <a:cs typeface="Times New Roman"/>
              </a:rPr>
              <a:t>must </a:t>
            </a: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be </a:t>
            </a:r>
            <a:r>
              <a:rPr sz="1650" spc="-5" dirty="0">
                <a:solidFill>
                  <a:srgbClr val="2D2A1F"/>
                </a:solidFill>
                <a:latin typeface="Times New Roman"/>
                <a:cs typeface="Times New Roman"/>
              </a:rPr>
              <a:t>set</a:t>
            </a:r>
            <a:r>
              <a:rPr sz="1650" spc="-1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D2A1F"/>
                </a:solidFill>
                <a:latin typeface="Times New Roman"/>
                <a:cs typeface="Times New Roman"/>
              </a:rPr>
              <a:t>as</a:t>
            </a:r>
            <a:r>
              <a:rPr sz="1650" spc="-1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lang="en-IN" sz="1650" dirty="0" smtClean="0">
                <a:solidFill>
                  <a:srgbClr val="2D2A1F"/>
                </a:solidFill>
                <a:latin typeface="Times New Roman"/>
                <a:cs typeface="Times New Roman"/>
              </a:rPr>
              <a:t>odd</a:t>
            </a:r>
            <a:r>
              <a:rPr sz="1650" spc="-10" dirty="0" smtClean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spc="-5" dirty="0" smtClean="0">
                <a:solidFill>
                  <a:srgbClr val="2D2A1F"/>
                </a:solidFill>
                <a:latin typeface="Times New Roman"/>
                <a:cs typeface="Times New Roman"/>
              </a:rPr>
              <a:t>number</a:t>
            </a:r>
            <a:r>
              <a:rPr lang="en-IN" sz="1650" spc="-5" dirty="0" smtClean="0">
                <a:solidFill>
                  <a:srgbClr val="2D2A1F"/>
                </a:solidFill>
                <a:latin typeface="Times New Roman"/>
                <a:cs typeface="Times New Roman"/>
              </a:rPr>
              <a:t> like 1,3,5 </a:t>
            </a:r>
            <a:r>
              <a:rPr lang="en-IN" sz="1650" spc="-5" dirty="0" err="1" smtClean="0">
                <a:solidFill>
                  <a:srgbClr val="2D2A1F"/>
                </a:solidFill>
                <a:latin typeface="Times New Roman"/>
                <a:cs typeface="Times New Roman"/>
              </a:rPr>
              <a:t>etc</a:t>
            </a:r>
            <a:r>
              <a:rPr lang="en-IN" sz="1650" spc="-5" smtClean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smtClean="0">
                <a:solidFill>
                  <a:srgbClr val="2D2A1F"/>
                </a:solidFill>
                <a:latin typeface="Times New Roman"/>
                <a:cs typeface="Times New Roman"/>
              </a:rPr>
              <a:t>–</a:t>
            </a:r>
            <a:r>
              <a:rPr sz="1650" spc="5" smtClean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so</a:t>
            </a:r>
            <a:r>
              <a:rPr sz="1650" spc="1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D2A1F"/>
                </a:solidFill>
                <a:latin typeface="Times New Roman"/>
                <a:cs typeface="Times New Roman"/>
              </a:rPr>
              <a:t>as</a:t>
            </a:r>
            <a:r>
              <a:rPr sz="1650" spc="-1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to</a:t>
            </a:r>
            <a:r>
              <a:rPr sz="1650" spc="-1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avoid</a:t>
            </a:r>
            <a:r>
              <a:rPr sz="1650" spc="1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D2A1F"/>
                </a:solidFill>
                <a:latin typeface="Times New Roman"/>
                <a:cs typeface="Times New Roman"/>
              </a:rPr>
              <a:t>tie</a:t>
            </a:r>
            <a:r>
              <a:rPr sz="165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D2A1F"/>
                </a:solidFill>
                <a:latin typeface="Times New Roman"/>
                <a:cs typeface="Times New Roman"/>
              </a:rPr>
              <a:t>during</a:t>
            </a:r>
            <a:r>
              <a:rPr sz="1650" spc="-15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D2A1F"/>
                </a:solidFill>
                <a:latin typeface="Times New Roman"/>
                <a:cs typeface="Times New Roman"/>
              </a:rPr>
              <a:t>simple</a:t>
            </a:r>
            <a:r>
              <a:rPr sz="1650" spc="-20" dirty="0">
                <a:solidFill>
                  <a:srgbClr val="2D2A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D2A1F"/>
                </a:solidFill>
                <a:latin typeface="Times New Roman"/>
                <a:cs typeface="Times New Roman"/>
              </a:rPr>
              <a:t>majority)</a:t>
            </a:r>
            <a:endParaRPr sz="16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451866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0" dirty="0"/>
              <a:t>How</a:t>
            </a:r>
            <a:r>
              <a:rPr spc="-110" dirty="0"/>
              <a:t> </a:t>
            </a:r>
            <a:r>
              <a:rPr spc="-60" dirty="0"/>
              <a:t>to</a:t>
            </a:r>
            <a:r>
              <a:rPr spc="-120" dirty="0"/>
              <a:t> </a:t>
            </a:r>
            <a:r>
              <a:rPr spc="-45" dirty="0"/>
              <a:t>set</a:t>
            </a:r>
            <a:r>
              <a:rPr spc="-70" dirty="0"/>
              <a:t> </a:t>
            </a:r>
            <a:r>
              <a:rPr spc="-80" dirty="0"/>
              <a:t>value</a:t>
            </a:r>
            <a:r>
              <a:rPr spc="-90" dirty="0"/>
              <a:t> </a:t>
            </a:r>
            <a:r>
              <a:rPr spc="-45" dirty="0"/>
              <a:t>of</a:t>
            </a:r>
            <a:r>
              <a:rPr spc="-70" dirty="0"/>
              <a:t> </a:t>
            </a:r>
            <a:r>
              <a:rPr spc="-55" dirty="0"/>
              <a:t>K</a:t>
            </a:r>
            <a:r>
              <a:rPr spc="-90" dirty="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76" y="2536880"/>
            <a:ext cx="8325484" cy="318071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88265" marR="5080" indent="-76200" algn="just">
              <a:lnSpc>
                <a:spcPct val="81300"/>
              </a:lnSpc>
              <a:spcBef>
                <a:spcPts val="565"/>
              </a:spcBef>
              <a:buClr>
                <a:srgbClr val="E48311"/>
              </a:buClr>
              <a:buFont typeface="Wingdings"/>
              <a:buChar char=""/>
              <a:tabLst>
                <a:tab pos="191135" algn="l"/>
              </a:tabLst>
            </a:pP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In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KNN,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finding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value of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k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is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very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crucial. </a:t>
            </a:r>
            <a:r>
              <a:rPr sz="1950" spc="20" dirty="0">
                <a:solidFill>
                  <a:srgbClr val="3F3F3F"/>
                </a:solidFill>
                <a:latin typeface="Times New Roman"/>
                <a:cs typeface="Times New Roman"/>
              </a:rPr>
              <a:t>A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small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value </a:t>
            </a:r>
            <a:r>
              <a:rPr sz="1950" spc="20" dirty="0">
                <a:solidFill>
                  <a:srgbClr val="3F3F3F"/>
                </a:solidFill>
                <a:latin typeface="Times New Roman"/>
                <a:cs typeface="Times New Roman"/>
              </a:rPr>
              <a:t>of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k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means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that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noise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will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have</a:t>
            </a:r>
            <a:r>
              <a:rPr sz="19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higher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influence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on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the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result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and</a:t>
            </a:r>
            <a:r>
              <a:rPr sz="19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large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value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make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-5" dirty="0">
                <a:solidFill>
                  <a:srgbClr val="3F3F3F"/>
                </a:solidFill>
                <a:latin typeface="Times New Roman"/>
                <a:cs typeface="Times New Roman"/>
              </a:rPr>
              <a:t>it 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computationally</a:t>
            </a:r>
            <a:r>
              <a:rPr sz="19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expensive.</a:t>
            </a:r>
            <a:endParaRPr sz="1950">
              <a:latin typeface="Times New Roman"/>
              <a:cs typeface="Times New Roman"/>
            </a:endParaRPr>
          </a:p>
          <a:p>
            <a:pPr marL="88265" marR="6350" indent="-76200" algn="just">
              <a:lnSpc>
                <a:spcPts val="1910"/>
              </a:lnSpc>
              <a:spcBef>
                <a:spcPts val="1130"/>
              </a:spcBef>
              <a:buClr>
                <a:srgbClr val="E48311"/>
              </a:buClr>
              <a:buFont typeface="Wingdings"/>
              <a:buChar char=""/>
              <a:tabLst>
                <a:tab pos="128905" algn="l"/>
              </a:tabLst>
            </a:pP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If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we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choose our </a:t>
            </a:r>
            <a:r>
              <a:rPr sz="1950" spc="20" dirty="0">
                <a:solidFill>
                  <a:srgbClr val="282828"/>
                </a:solidFill>
                <a:latin typeface="Times New Roman"/>
                <a:cs typeface="Times New Roman"/>
              </a:rPr>
              <a:t>K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= 1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, then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our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algorithm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behaves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as over fitting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and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it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gives a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20" dirty="0">
                <a:solidFill>
                  <a:srgbClr val="282828"/>
                </a:solidFill>
                <a:latin typeface="Times New Roman"/>
                <a:cs typeface="Times New Roman"/>
              </a:rPr>
              <a:t>non</a:t>
            </a:r>
            <a:r>
              <a:rPr sz="195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-</a:t>
            </a:r>
            <a:r>
              <a:rPr sz="19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smooth</a:t>
            </a:r>
            <a:r>
              <a:rPr sz="1950" spc="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decision</a:t>
            </a:r>
            <a:r>
              <a:rPr sz="1950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surface.</a:t>
            </a:r>
            <a:endParaRPr sz="1950">
              <a:latin typeface="Times New Roman"/>
              <a:cs typeface="Times New Roman"/>
            </a:endParaRPr>
          </a:p>
          <a:p>
            <a:pPr marL="88265" marR="5715" indent="-76200" algn="just">
              <a:lnSpc>
                <a:spcPct val="81200"/>
              </a:lnSpc>
              <a:spcBef>
                <a:spcPts val="1155"/>
              </a:spcBef>
              <a:buClr>
                <a:srgbClr val="E48311"/>
              </a:buClr>
              <a:buFont typeface="Wingdings"/>
              <a:buChar char=""/>
              <a:tabLst>
                <a:tab pos="128905" algn="l"/>
              </a:tabLst>
            </a:pP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As </a:t>
            </a:r>
            <a:r>
              <a:rPr sz="1950" spc="20" dirty="0">
                <a:solidFill>
                  <a:srgbClr val="282828"/>
                </a:solidFill>
                <a:latin typeface="Times New Roman"/>
                <a:cs typeface="Times New Roman"/>
              </a:rPr>
              <a:t>K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increases,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our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decision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surface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gets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smoother and, </a:t>
            </a:r>
            <a:r>
              <a:rPr sz="1950" spc="-5" dirty="0">
                <a:solidFill>
                  <a:srgbClr val="282828"/>
                </a:solidFill>
                <a:latin typeface="Times New Roman"/>
                <a:cs typeface="Times New Roman"/>
              </a:rPr>
              <a:t>if </a:t>
            </a:r>
            <a:r>
              <a:rPr sz="1950" spc="25" dirty="0">
                <a:solidFill>
                  <a:srgbClr val="282828"/>
                </a:solidFill>
                <a:latin typeface="Times New Roman"/>
                <a:cs typeface="Times New Roman"/>
              </a:rPr>
              <a:t>we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choose </a:t>
            </a:r>
            <a:r>
              <a:rPr sz="1950" spc="20" dirty="0">
                <a:solidFill>
                  <a:srgbClr val="282828"/>
                </a:solidFill>
                <a:latin typeface="Times New Roman"/>
                <a:cs typeface="Times New Roman"/>
              </a:rPr>
              <a:t>K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as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very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282828"/>
                </a:solidFill>
                <a:latin typeface="Times New Roman"/>
                <a:cs typeface="Times New Roman"/>
              </a:rPr>
              <a:t>large,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then our algorithm behaves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as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underfitting and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it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gives a smooth decision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surface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and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everything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becomes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one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class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which is the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majority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class in our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dataset.</a:t>
            </a:r>
            <a:endParaRPr sz="1950">
              <a:latin typeface="Times New Roman"/>
              <a:cs typeface="Times New Roman"/>
            </a:endParaRPr>
          </a:p>
          <a:p>
            <a:pPr marL="88265" marR="6350" indent="-76200" algn="just">
              <a:lnSpc>
                <a:spcPts val="1900"/>
              </a:lnSpc>
              <a:spcBef>
                <a:spcPts val="1150"/>
              </a:spcBef>
              <a:buClr>
                <a:srgbClr val="E48311"/>
              </a:buClr>
              <a:buFont typeface="Wingdings"/>
              <a:buChar char=""/>
              <a:tabLst>
                <a:tab pos="128905" algn="l"/>
              </a:tabLst>
            </a:pP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So,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we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should choose </a:t>
            </a:r>
            <a:r>
              <a:rPr sz="1950" spc="20" dirty="0">
                <a:solidFill>
                  <a:srgbClr val="282828"/>
                </a:solidFill>
                <a:latin typeface="Times New Roman"/>
                <a:cs typeface="Times New Roman"/>
              </a:rPr>
              <a:t>K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wisely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such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that </a:t>
            </a:r>
            <a:r>
              <a:rPr sz="1950" spc="-5" dirty="0">
                <a:solidFill>
                  <a:srgbClr val="282828"/>
                </a:solidFill>
                <a:latin typeface="Times New Roman"/>
                <a:cs typeface="Times New Roman"/>
              </a:rPr>
              <a:t>it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should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neither </a:t>
            </a:r>
            <a:r>
              <a:rPr sz="1950" spc="20" dirty="0">
                <a:solidFill>
                  <a:srgbClr val="282828"/>
                </a:solidFill>
                <a:latin typeface="Times New Roman"/>
                <a:cs typeface="Times New Roman"/>
              </a:rPr>
              <a:t>be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overfitting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nor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be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underfitting</a:t>
            </a:r>
            <a:r>
              <a:rPr sz="1950" spc="-4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.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451866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0" dirty="0"/>
              <a:t>How</a:t>
            </a:r>
            <a:r>
              <a:rPr spc="-110" dirty="0"/>
              <a:t> </a:t>
            </a:r>
            <a:r>
              <a:rPr spc="-60" dirty="0"/>
              <a:t>to</a:t>
            </a:r>
            <a:r>
              <a:rPr spc="-120" dirty="0"/>
              <a:t> </a:t>
            </a:r>
            <a:r>
              <a:rPr spc="-45" dirty="0"/>
              <a:t>set</a:t>
            </a:r>
            <a:r>
              <a:rPr spc="-70" dirty="0"/>
              <a:t> </a:t>
            </a:r>
            <a:r>
              <a:rPr spc="-80" dirty="0"/>
              <a:t>value</a:t>
            </a:r>
            <a:r>
              <a:rPr spc="-90" dirty="0"/>
              <a:t> </a:t>
            </a:r>
            <a:r>
              <a:rPr spc="-45" dirty="0"/>
              <a:t>of</a:t>
            </a:r>
            <a:r>
              <a:rPr spc="-70" dirty="0"/>
              <a:t> </a:t>
            </a:r>
            <a:r>
              <a:rPr spc="-55" dirty="0"/>
              <a:t>K</a:t>
            </a:r>
            <a:r>
              <a:rPr spc="-90" dirty="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27" y="2547609"/>
            <a:ext cx="4102100" cy="327914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490"/>
              </a:spcBef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Following</a:t>
            </a:r>
            <a:r>
              <a:rPr sz="1650" spc="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approaches</a:t>
            </a:r>
            <a:r>
              <a:rPr sz="165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are</a:t>
            </a:r>
            <a:r>
              <a:rPr sz="1650" spc="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used</a:t>
            </a:r>
            <a:r>
              <a:rPr sz="1650" spc="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650" spc="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setting</a:t>
            </a:r>
            <a:r>
              <a:rPr sz="1650" spc="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value </a:t>
            </a:r>
            <a:r>
              <a:rPr sz="1650" spc="-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K:</a:t>
            </a:r>
            <a:endParaRPr sz="1650">
              <a:latin typeface="Times New Roman"/>
              <a:cs typeface="Times New Roman"/>
            </a:endParaRPr>
          </a:p>
          <a:p>
            <a:pPr marL="390525" indent="-378460">
              <a:lnSpc>
                <a:spcPct val="100000"/>
              </a:lnSpc>
              <a:spcBef>
                <a:spcPts val="775"/>
              </a:spcBef>
              <a:buClr>
                <a:srgbClr val="E48311"/>
              </a:buClr>
              <a:buAutoNum type="arabicPeriod"/>
              <a:tabLst>
                <a:tab pos="390525" algn="l"/>
                <a:tab pos="391160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An odd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number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in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case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classification.</a:t>
            </a:r>
            <a:endParaRPr sz="1650">
              <a:latin typeface="Times New Roman"/>
              <a:cs typeface="Times New Roman"/>
            </a:endParaRPr>
          </a:p>
          <a:p>
            <a:pPr marL="390525" indent="-378460">
              <a:lnSpc>
                <a:spcPts val="1780"/>
              </a:lnSpc>
              <a:spcBef>
                <a:spcPts val="755"/>
              </a:spcBef>
              <a:buClr>
                <a:srgbClr val="E48311"/>
              </a:buClr>
              <a:buAutoNum type="arabicPeriod"/>
              <a:tabLst>
                <a:tab pos="390525" algn="l"/>
                <a:tab pos="391160" algn="l"/>
              </a:tabLst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Another</a:t>
            </a:r>
            <a:r>
              <a:rPr sz="16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simple</a:t>
            </a:r>
            <a:r>
              <a:rPr sz="165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approach</a:t>
            </a:r>
            <a:r>
              <a:rPr sz="16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65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select</a:t>
            </a:r>
            <a:r>
              <a:rPr sz="16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k</a:t>
            </a:r>
            <a:r>
              <a:rPr sz="165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set</a:t>
            </a:r>
            <a:r>
              <a:rPr sz="16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k</a:t>
            </a:r>
            <a:endParaRPr sz="1650">
              <a:latin typeface="Times New Roman"/>
              <a:cs typeface="Times New Roman"/>
            </a:endParaRPr>
          </a:p>
          <a:p>
            <a:pPr marL="390525" marR="5080">
              <a:lnSpc>
                <a:spcPts val="1580"/>
              </a:lnSpc>
              <a:spcBef>
                <a:spcPts val="190"/>
              </a:spcBef>
              <a:tabLst>
                <a:tab pos="638810" algn="l"/>
                <a:tab pos="1540510" algn="l"/>
                <a:tab pos="2184400" algn="l"/>
                <a:tab pos="2417445" algn="l"/>
                <a:tab pos="2665730" algn="l"/>
                <a:tab pos="3433445" algn="l"/>
                <a:tab pos="3738245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=	s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q</a:t>
            </a:r>
            <a:r>
              <a:rPr sz="1650" spc="10" dirty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(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n/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2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)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.	</a:t>
            </a:r>
            <a:r>
              <a:rPr sz="1650" spc="10" dirty="0">
                <a:solidFill>
                  <a:srgbClr val="3F3F3F"/>
                </a:solidFill>
                <a:latin typeface="Times New Roman"/>
                <a:cs typeface="Times New Roman"/>
              </a:rPr>
              <a:t>w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h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e	n	=	nu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b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r	of	d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ta 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points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training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data.</a:t>
            </a:r>
            <a:endParaRPr sz="1650">
              <a:latin typeface="Times New Roman"/>
              <a:cs typeface="Times New Roman"/>
            </a:endParaRPr>
          </a:p>
          <a:p>
            <a:pPr marL="390525" marR="6350" indent="-378460" algn="just">
              <a:lnSpc>
                <a:spcPts val="1580"/>
              </a:lnSpc>
              <a:spcBef>
                <a:spcPts val="1170"/>
              </a:spcBef>
              <a:buClr>
                <a:srgbClr val="E48311"/>
              </a:buClr>
              <a:buAutoNum type="arabicPeriod" startAt="3"/>
              <a:tabLst>
                <a:tab pos="391160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best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approach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plot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mean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square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error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(or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error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rate)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in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labeling/prediction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each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value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K.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Chose the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first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value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for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which error rate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is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minimum.</a:t>
            </a:r>
            <a:endParaRPr sz="1650">
              <a:latin typeface="Times New Roman"/>
              <a:cs typeface="Times New Roman"/>
            </a:endParaRPr>
          </a:p>
          <a:p>
            <a:pPr marL="12700" marR="7620">
              <a:lnSpc>
                <a:spcPts val="1580"/>
              </a:lnSpc>
              <a:spcBef>
                <a:spcPts val="1170"/>
              </a:spcBef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This</a:t>
            </a:r>
            <a:r>
              <a:rPr sz="1650" spc="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technique</a:t>
            </a:r>
            <a:r>
              <a:rPr sz="1650" spc="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can</a:t>
            </a:r>
            <a:r>
              <a:rPr sz="165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be</a:t>
            </a:r>
            <a:r>
              <a:rPr sz="1650" spc="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combined</a:t>
            </a:r>
            <a:r>
              <a:rPr sz="1650" spc="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with</a:t>
            </a:r>
            <a:r>
              <a:rPr sz="165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k-fold </a:t>
            </a:r>
            <a:r>
              <a:rPr sz="1650" spc="-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cross</a:t>
            </a:r>
            <a:r>
              <a:rPr sz="16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validation</a:t>
            </a:r>
            <a:r>
              <a:rPr sz="16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(as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shown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 figure)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28928" y="2553706"/>
            <a:ext cx="3850640" cy="43370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589915" marR="5080" indent="-577850">
              <a:lnSpc>
                <a:spcPts val="1430"/>
              </a:lnSpc>
              <a:spcBef>
                <a:spcPts val="445"/>
              </a:spcBef>
            </a:pPr>
            <a:r>
              <a:rPr sz="1450" spc="-40" dirty="0">
                <a:solidFill>
                  <a:srgbClr val="232628"/>
                </a:solidFill>
                <a:latin typeface="Times New Roman"/>
                <a:cs typeface="Times New Roman"/>
              </a:rPr>
              <a:t>We </a:t>
            </a:r>
            <a:r>
              <a:rPr sz="1450" spc="10" dirty="0">
                <a:solidFill>
                  <a:srgbClr val="232628"/>
                </a:solidFill>
                <a:latin typeface="Times New Roman"/>
                <a:cs typeface="Times New Roman"/>
              </a:rPr>
              <a:t>can </a:t>
            </a:r>
            <a:r>
              <a:rPr sz="1450" spc="15" dirty="0">
                <a:solidFill>
                  <a:srgbClr val="232628"/>
                </a:solidFill>
                <a:latin typeface="Times New Roman"/>
                <a:cs typeface="Times New Roman"/>
              </a:rPr>
              <a:t>tune the number of k </a:t>
            </a:r>
            <a:r>
              <a:rPr sz="1450" spc="5" dirty="0">
                <a:solidFill>
                  <a:srgbClr val="232628"/>
                </a:solidFill>
                <a:latin typeface="Times New Roman"/>
                <a:cs typeface="Times New Roman"/>
              </a:rPr>
              <a:t>in </a:t>
            </a:r>
            <a:r>
              <a:rPr sz="1450" spc="25" dirty="0">
                <a:solidFill>
                  <a:srgbClr val="232628"/>
                </a:solidFill>
                <a:latin typeface="Times New Roman"/>
                <a:cs typeface="Times New Roman"/>
              </a:rPr>
              <a:t>kNN </a:t>
            </a:r>
            <a:r>
              <a:rPr sz="1450" spc="15" dirty="0">
                <a:solidFill>
                  <a:srgbClr val="232628"/>
                </a:solidFill>
                <a:latin typeface="Times New Roman"/>
                <a:cs typeface="Times New Roman"/>
              </a:rPr>
              <a:t>and </a:t>
            </a:r>
            <a:r>
              <a:rPr sz="1450" spc="10" dirty="0">
                <a:solidFill>
                  <a:srgbClr val="232628"/>
                </a:solidFill>
                <a:latin typeface="Times New Roman"/>
                <a:cs typeface="Times New Roman"/>
              </a:rPr>
              <a:t>plot with </a:t>
            </a:r>
            <a:r>
              <a:rPr sz="1450" spc="-350" dirty="0">
                <a:solidFill>
                  <a:srgbClr val="232628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232628"/>
                </a:solidFill>
                <a:latin typeface="Times New Roman"/>
                <a:cs typeface="Times New Roman"/>
              </a:rPr>
              <a:t>respect</a:t>
            </a:r>
            <a:r>
              <a:rPr sz="1450" spc="5" dirty="0">
                <a:solidFill>
                  <a:srgbClr val="232628"/>
                </a:solidFill>
                <a:latin typeface="Times New Roman"/>
                <a:cs typeface="Times New Roman"/>
              </a:rPr>
              <a:t> to </a:t>
            </a:r>
            <a:r>
              <a:rPr sz="1450" spc="15" dirty="0">
                <a:solidFill>
                  <a:srgbClr val="232628"/>
                </a:solidFill>
                <a:latin typeface="Times New Roman"/>
                <a:cs typeface="Times New Roman"/>
              </a:rPr>
              <a:t>the</a:t>
            </a:r>
            <a:r>
              <a:rPr sz="1450" spc="-5" dirty="0">
                <a:solidFill>
                  <a:srgbClr val="232628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232628"/>
                </a:solidFill>
                <a:latin typeface="Times New Roman"/>
                <a:cs typeface="Times New Roman"/>
              </a:rPr>
              <a:t>cross-validation</a:t>
            </a:r>
            <a:r>
              <a:rPr sz="1450" spc="20" dirty="0">
                <a:solidFill>
                  <a:srgbClr val="232628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232628"/>
                </a:solidFill>
                <a:latin typeface="Times New Roman"/>
                <a:cs typeface="Times New Roman"/>
              </a:rPr>
              <a:t>error</a:t>
            </a:r>
            <a:endParaRPr sz="145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0076" y="2959607"/>
            <a:ext cx="4218431" cy="31638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680" y="1817623"/>
            <a:ext cx="8052434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50" spc="-60" dirty="0"/>
              <a:t>Distance</a:t>
            </a:r>
            <a:r>
              <a:rPr sz="3850" spc="-85" dirty="0"/>
              <a:t> </a:t>
            </a:r>
            <a:r>
              <a:rPr sz="3850" spc="-50" dirty="0"/>
              <a:t>Metrics</a:t>
            </a:r>
            <a:r>
              <a:rPr sz="3850" spc="-90" dirty="0"/>
              <a:t> </a:t>
            </a:r>
            <a:r>
              <a:rPr sz="3850" spc="-65" dirty="0"/>
              <a:t>for</a:t>
            </a:r>
            <a:r>
              <a:rPr sz="3850" spc="-85" dirty="0"/>
              <a:t> </a:t>
            </a:r>
            <a:r>
              <a:rPr sz="3850" spc="-55" dirty="0"/>
              <a:t>Continuous</a:t>
            </a:r>
            <a:r>
              <a:rPr sz="3850" spc="-90" dirty="0"/>
              <a:t> </a:t>
            </a:r>
            <a:r>
              <a:rPr sz="3850" spc="-80" dirty="0"/>
              <a:t>Variables</a:t>
            </a:r>
            <a:endParaRPr sz="3850"/>
          </a:p>
        </p:txBody>
      </p:sp>
      <p:sp>
        <p:nvSpPr>
          <p:cNvPr id="3" name="object 3"/>
          <p:cNvSpPr txBox="1"/>
          <p:nvPr/>
        </p:nvSpPr>
        <p:spPr>
          <a:xfrm>
            <a:off x="867176" y="2451620"/>
            <a:ext cx="7533640" cy="86106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15900" indent="-178435">
              <a:lnSpc>
                <a:spcPct val="100000"/>
              </a:lnSpc>
              <a:spcBef>
                <a:spcPts val="1040"/>
              </a:spcBef>
              <a:buClr>
                <a:srgbClr val="E48311"/>
              </a:buClr>
              <a:buFont typeface="Wingdings"/>
              <a:buChar char=""/>
              <a:tabLst>
                <a:tab pos="216535" algn="l"/>
              </a:tabLst>
            </a:pP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Following</a:t>
            </a:r>
            <a:r>
              <a:rPr sz="19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association</a:t>
            </a:r>
            <a:r>
              <a:rPr sz="19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metrics</a:t>
            </a:r>
            <a:r>
              <a:rPr sz="195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are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used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9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continuous</a:t>
            </a:r>
            <a:r>
              <a:rPr sz="19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variables:</a:t>
            </a:r>
            <a:endParaRPr sz="1950">
              <a:latin typeface="Times New Roman"/>
              <a:cs typeface="Times New Roman"/>
            </a:endParaRPr>
          </a:p>
          <a:p>
            <a:pPr marL="215900" indent="-178435">
              <a:lnSpc>
                <a:spcPct val="100000"/>
              </a:lnSpc>
              <a:spcBef>
                <a:spcPts val="950"/>
              </a:spcBef>
              <a:buClr>
                <a:srgbClr val="E48311"/>
              </a:buClr>
              <a:buFont typeface="Wingdings"/>
              <a:buChar char=""/>
              <a:tabLst>
                <a:tab pos="216535" algn="l"/>
              </a:tabLst>
            </a:pP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X</a:t>
            </a:r>
            <a:r>
              <a:rPr sz="1950" spc="15" baseline="-21367" dirty="0">
                <a:solidFill>
                  <a:srgbClr val="3F3F3F"/>
                </a:solidFill>
                <a:latin typeface="Times New Roman"/>
                <a:cs typeface="Times New Roman"/>
              </a:rPr>
              <a:t>ik</a:t>
            </a:r>
            <a:r>
              <a:rPr sz="1950" spc="270" baseline="-21367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9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950" spc="7" baseline="25641" dirty="0">
                <a:solidFill>
                  <a:srgbClr val="3F3F3F"/>
                </a:solidFill>
                <a:latin typeface="Times New Roman"/>
                <a:cs typeface="Times New Roman"/>
              </a:rPr>
              <a:t>th</a:t>
            </a:r>
            <a:r>
              <a:rPr sz="1950" spc="247" baseline="25641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instance</a:t>
            </a:r>
            <a:r>
              <a:rPr sz="19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9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variable</a:t>
            </a:r>
            <a:r>
              <a:rPr sz="19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k,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p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 are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9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total</a:t>
            </a:r>
            <a:r>
              <a:rPr sz="19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number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features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77455" y="3540950"/>
            <a:ext cx="7924165" cy="2719070"/>
            <a:chOff x="977455" y="3540950"/>
            <a:chExt cx="7924165" cy="27190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8219" y="3550919"/>
              <a:ext cx="7882128" cy="269748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114800" y="3546348"/>
              <a:ext cx="0" cy="2708275"/>
            </a:xfrm>
            <a:custGeom>
              <a:avLst/>
              <a:gdLst/>
              <a:ahLst/>
              <a:cxnLst/>
              <a:rect l="l" t="t" r="r" b="b"/>
              <a:pathLst>
                <a:path h="2708275">
                  <a:moveTo>
                    <a:pt x="0" y="0"/>
                  </a:moveTo>
                  <a:lnTo>
                    <a:pt x="0" y="2708148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3647" y="3852672"/>
              <a:ext cx="7891780" cy="0"/>
            </a:xfrm>
            <a:custGeom>
              <a:avLst/>
              <a:gdLst/>
              <a:ahLst/>
              <a:cxnLst/>
              <a:rect l="l" t="t" r="r" b="b"/>
              <a:pathLst>
                <a:path w="7891780">
                  <a:moveTo>
                    <a:pt x="0" y="0"/>
                  </a:moveTo>
                  <a:lnTo>
                    <a:pt x="7891271" y="0"/>
                  </a:lnTo>
                </a:path>
              </a:pathLst>
            </a:custGeom>
            <a:ln w="320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3647" y="3546348"/>
              <a:ext cx="7891780" cy="2708275"/>
            </a:xfrm>
            <a:custGeom>
              <a:avLst/>
              <a:gdLst/>
              <a:ahLst/>
              <a:cxnLst/>
              <a:rect l="l" t="t" r="r" b="b"/>
              <a:pathLst>
                <a:path w="7891780" h="2708275">
                  <a:moveTo>
                    <a:pt x="0" y="1053083"/>
                  </a:moveTo>
                  <a:lnTo>
                    <a:pt x="7891271" y="1053083"/>
                  </a:lnTo>
                </a:path>
                <a:path w="7891780" h="2708275">
                  <a:moveTo>
                    <a:pt x="0" y="1746503"/>
                  </a:moveTo>
                  <a:lnTo>
                    <a:pt x="7891271" y="1746503"/>
                  </a:lnTo>
                </a:path>
                <a:path w="7891780" h="2708275">
                  <a:moveTo>
                    <a:pt x="4572" y="0"/>
                  </a:moveTo>
                  <a:lnTo>
                    <a:pt x="4572" y="2708148"/>
                  </a:lnTo>
                </a:path>
                <a:path w="7891780" h="2708275">
                  <a:moveTo>
                    <a:pt x="7886700" y="0"/>
                  </a:moveTo>
                  <a:lnTo>
                    <a:pt x="7886700" y="2708148"/>
                  </a:lnTo>
                </a:path>
                <a:path w="7891780" h="2708275">
                  <a:moveTo>
                    <a:pt x="0" y="4571"/>
                  </a:moveTo>
                  <a:lnTo>
                    <a:pt x="7891271" y="4571"/>
                  </a:lnTo>
                </a:path>
                <a:path w="7891780" h="2708275">
                  <a:moveTo>
                    <a:pt x="0" y="2702051"/>
                  </a:moveTo>
                  <a:lnTo>
                    <a:pt x="7891271" y="2702051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60165" y="3492092"/>
            <a:ext cx="3843020" cy="62928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  <a:tabLst>
                <a:tab pos="3128645" algn="l"/>
              </a:tabLst>
            </a:pPr>
            <a:r>
              <a:rPr sz="145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45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so</a:t>
            </a:r>
            <a:r>
              <a:rPr sz="14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45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ia</a:t>
            </a:r>
            <a:r>
              <a:rPr sz="14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45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145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45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tr</a:t>
            </a:r>
            <a:r>
              <a:rPr sz="14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45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45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45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Fo</a:t>
            </a:r>
            <a:r>
              <a:rPr sz="145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45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45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4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45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450" spc="10" dirty="0">
                <a:latin typeface="Times New Roman"/>
                <a:cs typeface="Times New Roman"/>
              </a:rPr>
              <a:t>1.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Minkowski</a:t>
            </a:r>
            <a:r>
              <a:rPr sz="1450" spc="-2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Distance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48656" y="3988320"/>
            <a:ext cx="2331720" cy="559435"/>
          </a:xfrm>
          <a:custGeom>
            <a:avLst/>
            <a:gdLst/>
            <a:ahLst/>
            <a:cxnLst/>
            <a:rect l="l" t="t" r="r" b="b"/>
            <a:pathLst>
              <a:path w="2331720" h="559435">
                <a:moveTo>
                  <a:pt x="62484" y="173736"/>
                </a:moveTo>
                <a:lnTo>
                  <a:pt x="59436" y="166116"/>
                </a:lnTo>
                <a:lnTo>
                  <a:pt x="46304" y="170992"/>
                </a:lnTo>
                <a:lnTo>
                  <a:pt x="34480" y="178879"/>
                </a:lnTo>
                <a:lnTo>
                  <a:pt x="8356" y="221018"/>
                </a:lnTo>
                <a:lnTo>
                  <a:pt x="876" y="258648"/>
                </a:lnTo>
                <a:lnTo>
                  <a:pt x="0" y="278892"/>
                </a:lnTo>
                <a:lnTo>
                  <a:pt x="876" y="300012"/>
                </a:lnTo>
                <a:lnTo>
                  <a:pt x="8356" y="338251"/>
                </a:lnTo>
                <a:lnTo>
                  <a:pt x="34480" y="379857"/>
                </a:lnTo>
                <a:lnTo>
                  <a:pt x="59436" y="393192"/>
                </a:lnTo>
                <a:lnTo>
                  <a:pt x="62484" y="385572"/>
                </a:lnTo>
                <a:lnTo>
                  <a:pt x="51879" y="380707"/>
                </a:lnTo>
                <a:lnTo>
                  <a:pt x="42862" y="372999"/>
                </a:lnTo>
                <a:lnTo>
                  <a:pt x="23825" y="334416"/>
                </a:lnTo>
                <a:lnTo>
                  <a:pt x="16764" y="280416"/>
                </a:lnTo>
                <a:lnTo>
                  <a:pt x="17589" y="259816"/>
                </a:lnTo>
                <a:lnTo>
                  <a:pt x="28956" y="210312"/>
                </a:lnTo>
                <a:lnTo>
                  <a:pt x="51879" y="178587"/>
                </a:lnTo>
                <a:lnTo>
                  <a:pt x="62484" y="173736"/>
                </a:lnTo>
                <a:close/>
              </a:path>
              <a:path w="2331720" h="559435">
                <a:moveTo>
                  <a:pt x="557784" y="278892"/>
                </a:moveTo>
                <a:lnTo>
                  <a:pt x="553593" y="239268"/>
                </a:lnTo>
                <a:lnTo>
                  <a:pt x="533679" y="189903"/>
                </a:lnTo>
                <a:lnTo>
                  <a:pt x="496824" y="166116"/>
                </a:lnTo>
                <a:lnTo>
                  <a:pt x="495300" y="173736"/>
                </a:lnTo>
                <a:lnTo>
                  <a:pt x="505891" y="178587"/>
                </a:lnTo>
                <a:lnTo>
                  <a:pt x="514921" y="186309"/>
                </a:lnTo>
                <a:lnTo>
                  <a:pt x="533946" y="224904"/>
                </a:lnTo>
                <a:lnTo>
                  <a:pt x="541020" y="280416"/>
                </a:lnTo>
                <a:lnTo>
                  <a:pt x="540181" y="300012"/>
                </a:lnTo>
                <a:lnTo>
                  <a:pt x="528828" y="348996"/>
                </a:lnTo>
                <a:lnTo>
                  <a:pt x="505891" y="380707"/>
                </a:lnTo>
                <a:lnTo>
                  <a:pt x="495300" y="385572"/>
                </a:lnTo>
                <a:lnTo>
                  <a:pt x="496824" y="393192"/>
                </a:lnTo>
                <a:lnTo>
                  <a:pt x="533679" y="368757"/>
                </a:lnTo>
                <a:lnTo>
                  <a:pt x="553593" y="319849"/>
                </a:lnTo>
                <a:lnTo>
                  <a:pt x="556666" y="300126"/>
                </a:lnTo>
                <a:lnTo>
                  <a:pt x="557784" y="278892"/>
                </a:lnTo>
                <a:close/>
              </a:path>
              <a:path w="2331720" h="559435">
                <a:moveTo>
                  <a:pt x="928103" y="7620"/>
                </a:moveTo>
                <a:lnTo>
                  <a:pt x="884669" y="48958"/>
                </a:lnTo>
                <a:lnTo>
                  <a:pt x="856475" y="112776"/>
                </a:lnTo>
                <a:lnTo>
                  <a:pt x="846480" y="149656"/>
                </a:lnTo>
                <a:lnTo>
                  <a:pt x="839330" y="189547"/>
                </a:lnTo>
                <a:lnTo>
                  <a:pt x="835050" y="232575"/>
                </a:lnTo>
                <a:lnTo>
                  <a:pt x="833615" y="278892"/>
                </a:lnTo>
                <a:lnTo>
                  <a:pt x="835050" y="325437"/>
                </a:lnTo>
                <a:lnTo>
                  <a:pt x="839330" y="368998"/>
                </a:lnTo>
                <a:lnTo>
                  <a:pt x="846480" y="409397"/>
                </a:lnTo>
                <a:lnTo>
                  <a:pt x="856475" y="446532"/>
                </a:lnTo>
                <a:lnTo>
                  <a:pt x="884669" y="510349"/>
                </a:lnTo>
                <a:lnTo>
                  <a:pt x="922007" y="559308"/>
                </a:lnTo>
                <a:lnTo>
                  <a:pt x="928103" y="551688"/>
                </a:lnTo>
                <a:lnTo>
                  <a:pt x="910082" y="529374"/>
                </a:lnTo>
                <a:lnTo>
                  <a:pt x="894765" y="503491"/>
                </a:lnTo>
                <a:lnTo>
                  <a:pt x="871715" y="440436"/>
                </a:lnTo>
                <a:lnTo>
                  <a:pt x="856665" y="364807"/>
                </a:lnTo>
                <a:lnTo>
                  <a:pt x="853071" y="323202"/>
                </a:lnTo>
                <a:lnTo>
                  <a:pt x="851903" y="278892"/>
                </a:lnTo>
                <a:lnTo>
                  <a:pt x="853071" y="235458"/>
                </a:lnTo>
                <a:lnTo>
                  <a:pt x="856665" y="194310"/>
                </a:lnTo>
                <a:lnTo>
                  <a:pt x="862838" y="155448"/>
                </a:lnTo>
                <a:lnTo>
                  <a:pt x="882027" y="85407"/>
                </a:lnTo>
                <a:lnTo>
                  <a:pt x="910082" y="29921"/>
                </a:lnTo>
                <a:lnTo>
                  <a:pt x="928103" y="7620"/>
                </a:lnTo>
                <a:close/>
              </a:path>
              <a:path w="2331720" h="559435">
                <a:moveTo>
                  <a:pt x="2331707" y="278892"/>
                </a:moveTo>
                <a:lnTo>
                  <a:pt x="2330285" y="232575"/>
                </a:lnTo>
                <a:lnTo>
                  <a:pt x="2325992" y="189547"/>
                </a:lnTo>
                <a:lnTo>
                  <a:pt x="2318855" y="149656"/>
                </a:lnTo>
                <a:lnTo>
                  <a:pt x="2308847" y="112776"/>
                </a:lnTo>
                <a:lnTo>
                  <a:pt x="2280081" y="48958"/>
                </a:lnTo>
                <a:lnTo>
                  <a:pt x="2243315" y="0"/>
                </a:lnTo>
                <a:lnTo>
                  <a:pt x="2237219" y="7620"/>
                </a:lnTo>
                <a:lnTo>
                  <a:pt x="2254605" y="29921"/>
                </a:lnTo>
                <a:lnTo>
                  <a:pt x="2269985" y="55816"/>
                </a:lnTo>
                <a:lnTo>
                  <a:pt x="2293607" y="118872"/>
                </a:lnTo>
                <a:lnTo>
                  <a:pt x="2308085" y="194310"/>
                </a:lnTo>
                <a:lnTo>
                  <a:pt x="2312047" y="235458"/>
                </a:lnTo>
                <a:lnTo>
                  <a:pt x="2313419" y="278892"/>
                </a:lnTo>
                <a:lnTo>
                  <a:pt x="2312047" y="323202"/>
                </a:lnTo>
                <a:lnTo>
                  <a:pt x="2308085" y="364807"/>
                </a:lnTo>
                <a:lnTo>
                  <a:pt x="2301849" y="403834"/>
                </a:lnTo>
                <a:lnTo>
                  <a:pt x="2283091" y="473887"/>
                </a:lnTo>
                <a:lnTo>
                  <a:pt x="2254605" y="529374"/>
                </a:lnTo>
                <a:lnTo>
                  <a:pt x="2237219" y="551688"/>
                </a:lnTo>
                <a:lnTo>
                  <a:pt x="2243315" y="559308"/>
                </a:lnTo>
                <a:lnTo>
                  <a:pt x="2280081" y="510349"/>
                </a:lnTo>
                <a:lnTo>
                  <a:pt x="2308847" y="446532"/>
                </a:lnTo>
                <a:lnTo>
                  <a:pt x="2318855" y="409397"/>
                </a:lnTo>
                <a:lnTo>
                  <a:pt x="2325992" y="368998"/>
                </a:lnTo>
                <a:lnTo>
                  <a:pt x="2330285" y="325437"/>
                </a:lnTo>
                <a:lnTo>
                  <a:pt x="2331707" y="278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78422" y="3861345"/>
            <a:ext cx="30353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" dirty="0">
                <a:latin typeface="Cambria Math"/>
                <a:cs typeface="Cambria Math"/>
              </a:rPr>
              <a:t>1</a:t>
            </a:r>
            <a:r>
              <a:rPr sz="1100" spc="-15" dirty="0">
                <a:latin typeface="Cambria Math"/>
                <a:cs typeface="Cambria Math"/>
              </a:rPr>
              <a:t>/</a:t>
            </a:r>
            <a:r>
              <a:rPr sz="1100" spc="105" dirty="0">
                <a:latin typeface="Cambria Math"/>
                <a:cs typeface="Cambria Math"/>
              </a:rPr>
              <a:t>m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0165" y="4617221"/>
            <a:ext cx="266446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0" dirty="0">
                <a:latin typeface="Times New Roman"/>
                <a:cs typeface="Times New Roman"/>
              </a:rPr>
              <a:t>2.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Manhattan/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City-Block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Distance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74792" y="4847844"/>
            <a:ext cx="556260" cy="228600"/>
          </a:xfrm>
          <a:custGeom>
            <a:avLst/>
            <a:gdLst/>
            <a:ahLst/>
            <a:cxnLst/>
            <a:rect l="l" t="t" r="r" b="b"/>
            <a:pathLst>
              <a:path w="556260" h="228600">
                <a:moveTo>
                  <a:pt x="495300" y="228600"/>
                </a:moveTo>
                <a:lnTo>
                  <a:pt x="493776" y="220980"/>
                </a:lnTo>
                <a:lnTo>
                  <a:pt x="504372" y="215265"/>
                </a:lnTo>
                <a:lnTo>
                  <a:pt x="513397" y="207264"/>
                </a:lnTo>
                <a:lnTo>
                  <a:pt x="532423" y="168949"/>
                </a:lnTo>
                <a:lnTo>
                  <a:pt x="539496" y="114300"/>
                </a:lnTo>
                <a:lnTo>
                  <a:pt x="538662" y="93702"/>
                </a:lnTo>
                <a:lnTo>
                  <a:pt x="527304" y="44196"/>
                </a:lnTo>
                <a:lnTo>
                  <a:pt x="504372" y="12477"/>
                </a:lnTo>
                <a:lnTo>
                  <a:pt x="493776" y="7620"/>
                </a:lnTo>
                <a:lnTo>
                  <a:pt x="495300" y="0"/>
                </a:lnTo>
                <a:lnTo>
                  <a:pt x="532161" y="24431"/>
                </a:lnTo>
                <a:lnTo>
                  <a:pt x="552069" y="73342"/>
                </a:lnTo>
                <a:lnTo>
                  <a:pt x="556260" y="114300"/>
                </a:lnTo>
                <a:lnTo>
                  <a:pt x="555164" y="135183"/>
                </a:lnTo>
                <a:lnTo>
                  <a:pt x="541020" y="188976"/>
                </a:lnTo>
                <a:lnTo>
                  <a:pt x="509301" y="222837"/>
                </a:lnTo>
                <a:lnTo>
                  <a:pt x="495300" y="228600"/>
                </a:lnTo>
                <a:close/>
              </a:path>
              <a:path w="556260" h="228600">
                <a:moveTo>
                  <a:pt x="59436" y="228600"/>
                </a:moveTo>
                <a:lnTo>
                  <a:pt x="24074" y="203311"/>
                </a:lnTo>
                <a:lnTo>
                  <a:pt x="3619" y="154495"/>
                </a:lnTo>
                <a:lnTo>
                  <a:pt x="0" y="114300"/>
                </a:lnTo>
                <a:lnTo>
                  <a:pt x="881" y="93178"/>
                </a:lnTo>
                <a:lnTo>
                  <a:pt x="8358" y="54935"/>
                </a:lnTo>
                <a:lnTo>
                  <a:pt x="34480" y="13335"/>
                </a:lnTo>
                <a:lnTo>
                  <a:pt x="59436" y="0"/>
                </a:lnTo>
                <a:lnTo>
                  <a:pt x="62484" y="7620"/>
                </a:lnTo>
                <a:lnTo>
                  <a:pt x="51887" y="12477"/>
                </a:lnTo>
                <a:lnTo>
                  <a:pt x="42862" y="20193"/>
                </a:lnTo>
                <a:lnTo>
                  <a:pt x="23836" y="58793"/>
                </a:lnTo>
                <a:lnTo>
                  <a:pt x="16763" y="114300"/>
                </a:lnTo>
                <a:lnTo>
                  <a:pt x="17597" y="134040"/>
                </a:lnTo>
                <a:lnTo>
                  <a:pt x="28956" y="184404"/>
                </a:lnTo>
                <a:lnTo>
                  <a:pt x="51887" y="215265"/>
                </a:lnTo>
                <a:lnTo>
                  <a:pt x="62484" y="220980"/>
                </a:lnTo>
                <a:lnTo>
                  <a:pt x="59436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079487" y="3839470"/>
            <a:ext cx="2510790" cy="145732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R="31750" algn="ctr">
              <a:lnSpc>
                <a:spcPct val="100000"/>
              </a:lnSpc>
              <a:spcBef>
                <a:spcPts val="465"/>
              </a:spcBef>
            </a:pPr>
            <a:r>
              <a:rPr sz="1100" spc="75" dirty="0">
                <a:latin typeface="Cambria Math"/>
                <a:cs typeface="Cambria Math"/>
              </a:rPr>
              <a:t>p</a:t>
            </a:r>
            <a:endParaRPr sz="1100">
              <a:latin typeface="Cambria Math"/>
              <a:cs typeface="Cambria Math"/>
            </a:endParaRPr>
          </a:p>
          <a:p>
            <a:pPr marR="73025" algn="ctr">
              <a:lnSpc>
                <a:spcPct val="100000"/>
              </a:lnSpc>
              <a:spcBef>
                <a:spcPts val="550"/>
              </a:spcBef>
              <a:tabLst>
                <a:tab pos="755650" algn="l"/>
                <a:tab pos="1072515" algn="l"/>
              </a:tabLst>
            </a:pPr>
            <a:r>
              <a:rPr sz="1450" spc="20" dirty="0">
                <a:latin typeface="Cambria Math"/>
                <a:cs typeface="Cambria Math"/>
              </a:rPr>
              <a:t>𝑑 </a:t>
            </a:r>
            <a:r>
              <a:rPr sz="1450" spc="55" dirty="0">
                <a:latin typeface="Cambria Math"/>
                <a:cs typeface="Cambria Math"/>
              </a:rPr>
              <a:t> </a:t>
            </a:r>
            <a:r>
              <a:rPr sz="1450" spc="45" dirty="0">
                <a:latin typeface="Cambria Math"/>
                <a:cs typeface="Cambria Math"/>
              </a:rPr>
              <a:t>𝑋</a:t>
            </a:r>
            <a:r>
              <a:rPr sz="1650" spc="67" baseline="-15151" dirty="0">
                <a:latin typeface="Cambria Math"/>
                <a:cs typeface="Cambria Math"/>
              </a:rPr>
              <a:t>i</a:t>
            </a:r>
            <a:r>
              <a:rPr sz="1450" spc="45" dirty="0">
                <a:latin typeface="Cambria Math"/>
                <a:cs typeface="Cambria Math"/>
              </a:rPr>
              <a:t>,</a:t>
            </a:r>
            <a:r>
              <a:rPr sz="1450" spc="-75" dirty="0">
                <a:latin typeface="Cambria Math"/>
                <a:cs typeface="Cambria Math"/>
              </a:rPr>
              <a:t> </a:t>
            </a:r>
            <a:r>
              <a:rPr sz="1450" spc="20" dirty="0">
                <a:latin typeface="Cambria Math"/>
                <a:cs typeface="Cambria Math"/>
              </a:rPr>
              <a:t>𝑋</a:t>
            </a:r>
            <a:r>
              <a:rPr sz="1650" spc="30" baseline="-15151" dirty="0">
                <a:latin typeface="Cambria Math"/>
                <a:cs typeface="Cambria Math"/>
              </a:rPr>
              <a:t>j	</a:t>
            </a:r>
            <a:r>
              <a:rPr sz="1450" spc="25" dirty="0">
                <a:latin typeface="Cambria Math"/>
                <a:cs typeface="Cambria Math"/>
              </a:rPr>
              <a:t>=	</a:t>
            </a:r>
            <a:r>
              <a:rPr sz="1450" spc="1175" dirty="0">
                <a:latin typeface="Cambria Math"/>
                <a:cs typeface="Cambria Math"/>
              </a:rPr>
              <a:t>Σ</a:t>
            </a:r>
            <a:r>
              <a:rPr sz="1450" spc="-30" dirty="0">
                <a:latin typeface="Cambria Math"/>
                <a:cs typeface="Cambria Math"/>
              </a:rPr>
              <a:t> </a:t>
            </a:r>
            <a:r>
              <a:rPr sz="1450" spc="30" dirty="0">
                <a:latin typeface="Cambria Math"/>
                <a:cs typeface="Cambria Math"/>
              </a:rPr>
              <a:t>|𝑋</a:t>
            </a:r>
            <a:r>
              <a:rPr sz="1650" spc="44" baseline="-15151" dirty="0">
                <a:latin typeface="Cambria Math"/>
                <a:cs typeface="Cambria Math"/>
              </a:rPr>
              <a:t>ik</a:t>
            </a:r>
            <a:r>
              <a:rPr sz="1650" spc="217" baseline="-15151" dirty="0">
                <a:latin typeface="Cambria Math"/>
                <a:cs typeface="Cambria Math"/>
              </a:rPr>
              <a:t> </a:t>
            </a:r>
            <a:r>
              <a:rPr sz="1450" spc="25" dirty="0">
                <a:latin typeface="Cambria Math"/>
                <a:cs typeface="Cambria Math"/>
              </a:rPr>
              <a:t>−</a:t>
            </a:r>
            <a:r>
              <a:rPr sz="1450" spc="5" dirty="0">
                <a:latin typeface="Cambria Math"/>
                <a:cs typeface="Cambria Math"/>
              </a:rPr>
              <a:t> </a:t>
            </a:r>
            <a:r>
              <a:rPr sz="1450" spc="65" dirty="0">
                <a:latin typeface="Cambria Math"/>
                <a:cs typeface="Cambria Math"/>
              </a:rPr>
              <a:t>𝑋</a:t>
            </a:r>
            <a:r>
              <a:rPr sz="1650" spc="97" baseline="-15151" dirty="0">
                <a:latin typeface="Cambria Math"/>
                <a:cs typeface="Cambria Math"/>
              </a:rPr>
              <a:t>jk</a:t>
            </a:r>
            <a:r>
              <a:rPr sz="1450" spc="65" dirty="0">
                <a:latin typeface="Cambria Math"/>
                <a:cs typeface="Cambria Math"/>
              </a:rPr>
              <a:t>|</a:t>
            </a:r>
            <a:r>
              <a:rPr sz="1650" spc="97" baseline="27777" dirty="0">
                <a:latin typeface="Cambria Math"/>
                <a:cs typeface="Cambria Math"/>
              </a:rPr>
              <a:t>m</a:t>
            </a:r>
            <a:endParaRPr sz="1650" baseline="27777">
              <a:latin typeface="Cambria Math"/>
              <a:cs typeface="Cambria Math"/>
            </a:endParaRPr>
          </a:p>
          <a:p>
            <a:pPr marR="27940" algn="ctr">
              <a:lnSpc>
                <a:spcPct val="100000"/>
              </a:lnSpc>
              <a:spcBef>
                <a:spcPts val="509"/>
              </a:spcBef>
            </a:pPr>
            <a:r>
              <a:rPr sz="1100" spc="30" dirty="0">
                <a:latin typeface="Cambria Math"/>
                <a:cs typeface="Cambria Math"/>
              </a:rPr>
              <a:t>k=1</a:t>
            </a:r>
            <a:endParaRPr sz="1100">
              <a:latin typeface="Cambria Math"/>
              <a:cs typeface="Cambria Math"/>
            </a:endParaRPr>
          </a:p>
          <a:p>
            <a:pPr marL="377825" algn="ctr">
              <a:lnSpc>
                <a:spcPct val="100000"/>
              </a:lnSpc>
              <a:spcBef>
                <a:spcPts val="35"/>
              </a:spcBef>
            </a:pPr>
            <a:r>
              <a:rPr sz="1100" spc="75" dirty="0">
                <a:latin typeface="Cambria Math"/>
                <a:cs typeface="Cambria Math"/>
              </a:rPr>
              <a:t>p</a:t>
            </a:r>
            <a:endParaRPr sz="1100">
              <a:latin typeface="Cambria Math"/>
              <a:cs typeface="Cambria Math"/>
            </a:endParaRPr>
          </a:p>
          <a:p>
            <a:pPr marL="325755" algn="ctr">
              <a:lnSpc>
                <a:spcPct val="100000"/>
              </a:lnSpc>
              <a:spcBef>
                <a:spcPts val="550"/>
              </a:spcBef>
              <a:tabLst>
                <a:tab pos="1080135" algn="l"/>
              </a:tabLst>
            </a:pPr>
            <a:r>
              <a:rPr sz="1450" spc="20" dirty="0">
                <a:latin typeface="Cambria Math"/>
                <a:cs typeface="Cambria Math"/>
              </a:rPr>
              <a:t>𝑑 </a:t>
            </a:r>
            <a:r>
              <a:rPr sz="1450" spc="55" dirty="0">
                <a:latin typeface="Cambria Math"/>
                <a:cs typeface="Cambria Math"/>
              </a:rPr>
              <a:t> </a:t>
            </a:r>
            <a:r>
              <a:rPr sz="1450" spc="45" dirty="0">
                <a:latin typeface="Cambria Math"/>
                <a:cs typeface="Cambria Math"/>
              </a:rPr>
              <a:t>𝑋</a:t>
            </a:r>
            <a:r>
              <a:rPr sz="1650" spc="67" baseline="-15151" dirty="0">
                <a:latin typeface="Cambria Math"/>
                <a:cs typeface="Cambria Math"/>
              </a:rPr>
              <a:t>i</a:t>
            </a:r>
            <a:r>
              <a:rPr sz="1450" spc="45" dirty="0">
                <a:latin typeface="Cambria Math"/>
                <a:cs typeface="Cambria Math"/>
              </a:rPr>
              <a:t>,</a:t>
            </a:r>
            <a:r>
              <a:rPr sz="1450" spc="-80" dirty="0">
                <a:latin typeface="Cambria Math"/>
                <a:cs typeface="Cambria Math"/>
              </a:rPr>
              <a:t> </a:t>
            </a:r>
            <a:r>
              <a:rPr sz="1450" spc="20" dirty="0">
                <a:latin typeface="Cambria Math"/>
                <a:cs typeface="Cambria Math"/>
              </a:rPr>
              <a:t>𝑋</a:t>
            </a:r>
            <a:r>
              <a:rPr sz="1650" spc="30" baseline="-15151" dirty="0">
                <a:latin typeface="Cambria Math"/>
                <a:cs typeface="Cambria Math"/>
              </a:rPr>
              <a:t>j	</a:t>
            </a:r>
            <a:r>
              <a:rPr sz="1450" spc="25" dirty="0">
                <a:latin typeface="Cambria Math"/>
                <a:cs typeface="Cambria Math"/>
              </a:rPr>
              <a:t>=</a:t>
            </a:r>
            <a:r>
              <a:rPr sz="1450" spc="130" dirty="0">
                <a:latin typeface="Cambria Math"/>
                <a:cs typeface="Cambria Math"/>
              </a:rPr>
              <a:t> </a:t>
            </a:r>
            <a:r>
              <a:rPr sz="1450" spc="1175" dirty="0">
                <a:latin typeface="Cambria Math"/>
                <a:cs typeface="Cambria Math"/>
              </a:rPr>
              <a:t>Σ</a:t>
            </a:r>
            <a:r>
              <a:rPr sz="1450" spc="-10" dirty="0">
                <a:latin typeface="Cambria Math"/>
                <a:cs typeface="Cambria Math"/>
              </a:rPr>
              <a:t> </a:t>
            </a:r>
            <a:r>
              <a:rPr sz="1450" spc="30" dirty="0">
                <a:latin typeface="Cambria Math"/>
                <a:cs typeface="Cambria Math"/>
              </a:rPr>
              <a:t>|𝑋</a:t>
            </a:r>
            <a:r>
              <a:rPr sz="1650" spc="44" baseline="-15151" dirty="0">
                <a:latin typeface="Cambria Math"/>
                <a:cs typeface="Cambria Math"/>
              </a:rPr>
              <a:t>ik</a:t>
            </a:r>
            <a:r>
              <a:rPr sz="1650" spc="225" baseline="-15151" dirty="0">
                <a:latin typeface="Cambria Math"/>
                <a:cs typeface="Cambria Math"/>
              </a:rPr>
              <a:t> </a:t>
            </a:r>
            <a:r>
              <a:rPr sz="1450" spc="25" dirty="0">
                <a:latin typeface="Cambria Math"/>
                <a:cs typeface="Cambria Math"/>
              </a:rPr>
              <a:t>−</a:t>
            </a:r>
            <a:r>
              <a:rPr sz="1450" spc="10" dirty="0">
                <a:latin typeface="Cambria Math"/>
                <a:cs typeface="Cambria Math"/>
              </a:rPr>
              <a:t> </a:t>
            </a:r>
            <a:r>
              <a:rPr sz="1450" spc="55" dirty="0">
                <a:latin typeface="Cambria Math"/>
                <a:cs typeface="Cambria Math"/>
              </a:rPr>
              <a:t>𝑋</a:t>
            </a:r>
            <a:r>
              <a:rPr sz="1650" spc="82" baseline="-15151" dirty="0">
                <a:latin typeface="Cambria Math"/>
                <a:cs typeface="Cambria Math"/>
              </a:rPr>
              <a:t>jk</a:t>
            </a:r>
            <a:r>
              <a:rPr sz="1450" spc="55" dirty="0">
                <a:latin typeface="Cambria Math"/>
                <a:cs typeface="Cambria Math"/>
              </a:rPr>
              <a:t>|</a:t>
            </a:r>
            <a:endParaRPr sz="1450">
              <a:latin typeface="Cambria Math"/>
              <a:cs typeface="Cambria Math"/>
            </a:endParaRPr>
          </a:p>
          <a:p>
            <a:pPr marL="382905" algn="ctr">
              <a:lnSpc>
                <a:spcPct val="100000"/>
              </a:lnSpc>
              <a:spcBef>
                <a:spcPts val="505"/>
              </a:spcBef>
            </a:pPr>
            <a:r>
              <a:rPr sz="1100" spc="30" dirty="0">
                <a:latin typeface="Cambria Math"/>
                <a:cs typeface="Cambria Math"/>
              </a:rPr>
              <a:t>k=1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0165" y="5310658"/>
            <a:ext cx="167640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0" dirty="0">
                <a:latin typeface="Times New Roman"/>
                <a:cs typeface="Times New Roman"/>
              </a:rPr>
              <a:t>3.</a:t>
            </a:r>
            <a:r>
              <a:rPr sz="1450" spc="-1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Euclidean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Distance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58955" y="5370588"/>
            <a:ext cx="2208530" cy="843280"/>
          </a:xfrm>
          <a:custGeom>
            <a:avLst/>
            <a:gdLst/>
            <a:ahLst/>
            <a:cxnLst/>
            <a:rect l="l" t="t" r="r" b="b"/>
            <a:pathLst>
              <a:path w="2208529" h="843279">
                <a:moveTo>
                  <a:pt x="62484" y="327660"/>
                </a:moveTo>
                <a:lnTo>
                  <a:pt x="59436" y="320040"/>
                </a:lnTo>
                <a:lnTo>
                  <a:pt x="46316" y="325132"/>
                </a:lnTo>
                <a:lnTo>
                  <a:pt x="34480" y="333375"/>
                </a:lnTo>
                <a:lnTo>
                  <a:pt x="8369" y="374967"/>
                </a:lnTo>
                <a:lnTo>
                  <a:pt x="889" y="413207"/>
                </a:lnTo>
                <a:lnTo>
                  <a:pt x="0" y="434340"/>
                </a:lnTo>
                <a:lnTo>
                  <a:pt x="889" y="454571"/>
                </a:lnTo>
                <a:lnTo>
                  <a:pt x="8369" y="492201"/>
                </a:lnTo>
                <a:lnTo>
                  <a:pt x="34480" y="534352"/>
                </a:lnTo>
                <a:lnTo>
                  <a:pt x="59436" y="547116"/>
                </a:lnTo>
                <a:lnTo>
                  <a:pt x="62484" y="539496"/>
                </a:lnTo>
                <a:lnTo>
                  <a:pt x="51892" y="534631"/>
                </a:lnTo>
                <a:lnTo>
                  <a:pt x="42862" y="526923"/>
                </a:lnTo>
                <a:lnTo>
                  <a:pt x="23837" y="488340"/>
                </a:lnTo>
                <a:lnTo>
                  <a:pt x="16764" y="434340"/>
                </a:lnTo>
                <a:lnTo>
                  <a:pt x="17602" y="413740"/>
                </a:lnTo>
                <a:lnTo>
                  <a:pt x="28956" y="364236"/>
                </a:lnTo>
                <a:lnTo>
                  <a:pt x="51892" y="332511"/>
                </a:lnTo>
                <a:lnTo>
                  <a:pt x="62484" y="327660"/>
                </a:lnTo>
                <a:close/>
              </a:path>
              <a:path w="2208529" h="843279">
                <a:moveTo>
                  <a:pt x="556260" y="434340"/>
                </a:moveTo>
                <a:lnTo>
                  <a:pt x="552069" y="393382"/>
                </a:lnTo>
                <a:lnTo>
                  <a:pt x="532168" y="344462"/>
                </a:lnTo>
                <a:lnTo>
                  <a:pt x="495300" y="320040"/>
                </a:lnTo>
                <a:lnTo>
                  <a:pt x="493776" y="327660"/>
                </a:lnTo>
                <a:lnTo>
                  <a:pt x="504380" y="332511"/>
                </a:lnTo>
                <a:lnTo>
                  <a:pt x="513397" y="340233"/>
                </a:lnTo>
                <a:lnTo>
                  <a:pt x="532434" y="378828"/>
                </a:lnTo>
                <a:lnTo>
                  <a:pt x="539496" y="434340"/>
                </a:lnTo>
                <a:lnTo>
                  <a:pt x="538670" y="454050"/>
                </a:lnTo>
                <a:lnTo>
                  <a:pt x="527304" y="502920"/>
                </a:lnTo>
                <a:lnTo>
                  <a:pt x="504380" y="534631"/>
                </a:lnTo>
                <a:lnTo>
                  <a:pt x="493776" y="539496"/>
                </a:lnTo>
                <a:lnTo>
                  <a:pt x="495300" y="547116"/>
                </a:lnTo>
                <a:lnTo>
                  <a:pt x="532168" y="523316"/>
                </a:lnTo>
                <a:lnTo>
                  <a:pt x="552069" y="473964"/>
                </a:lnTo>
                <a:lnTo>
                  <a:pt x="555167" y="454571"/>
                </a:lnTo>
                <a:lnTo>
                  <a:pt x="556260" y="434340"/>
                </a:lnTo>
                <a:close/>
              </a:path>
              <a:path w="2208529" h="843279">
                <a:moveTo>
                  <a:pt x="2208288" y="0"/>
                </a:moveTo>
                <a:lnTo>
                  <a:pt x="961656" y="0"/>
                </a:lnTo>
                <a:lnTo>
                  <a:pt x="940320" y="0"/>
                </a:lnTo>
                <a:lnTo>
                  <a:pt x="900696" y="806196"/>
                </a:lnTo>
                <a:lnTo>
                  <a:pt x="853452" y="719328"/>
                </a:lnTo>
                <a:lnTo>
                  <a:pt x="819924" y="737616"/>
                </a:lnTo>
                <a:lnTo>
                  <a:pt x="822972" y="743712"/>
                </a:lnTo>
                <a:lnTo>
                  <a:pt x="841260" y="734568"/>
                </a:lnTo>
                <a:lnTo>
                  <a:pt x="900696" y="842772"/>
                </a:lnTo>
                <a:lnTo>
                  <a:pt x="908316" y="842772"/>
                </a:lnTo>
                <a:lnTo>
                  <a:pt x="950988" y="12192"/>
                </a:lnTo>
                <a:lnTo>
                  <a:pt x="2208288" y="12192"/>
                </a:lnTo>
                <a:lnTo>
                  <a:pt x="2208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288302" y="5377195"/>
            <a:ext cx="2410460" cy="76263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18110" algn="ctr">
              <a:lnSpc>
                <a:spcPct val="100000"/>
              </a:lnSpc>
              <a:spcBef>
                <a:spcPts val="465"/>
              </a:spcBef>
            </a:pPr>
            <a:r>
              <a:rPr sz="1100" spc="75" dirty="0">
                <a:latin typeface="Cambria Math"/>
                <a:cs typeface="Cambria Math"/>
              </a:rPr>
              <a:t>p</a:t>
            </a:r>
            <a:endParaRPr sz="11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550"/>
              </a:spcBef>
              <a:tabLst>
                <a:tab pos="793750" algn="l"/>
                <a:tab pos="1139825" algn="l"/>
              </a:tabLst>
            </a:pPr>
            <a:r>
              <a:rPr sz="1450" spc="20" dirty="0">
                <a:latin typeface="Cambria Math"/>
                <a:cs typeface="Cambria Math"/>
              </a:rPr>
              <a:t>𝑑 </a:t>
            </a:r>
            <a:r>
              <a:rPr sz="1450" spc="65" dirty="0">
                <a:latin typeface="Cambria Math"/>
                <a:cs typeface="Cambria Math"/>
              </a:rPr>
              <a:t> </a:t>
            </a:r>
            <a:r>
              <a:rPr sz="1450" spc="45" dirty="0">
                <a:latin typeface="Cambria Math"/>
                <a:cs typeface="Cambria Math"/>
              </a:rPr>
              <a:t>𝑋</a:t>
            </a:r>
            <a:r>
              <a:rPr sz="1650" spc="67" baseline="-15151" dirty="0">
                <a:latin typeface="Cambria Math"/>
                <a:cs typeface="Cambria Math"/>
              </a:rPr>
              <a:t>i</a:t>
            </a:r>
            <a:r>
              <a:rPr sz="1450" spc="45" dirty="0">
                <a:latin typeface="Cambria Math"/>
                <a:cs typeface="Cambria Math"/>
              </a:rPr>
              <a:t>,</a:t>
            </a:r>
            <a:r>
              <a:rPr sz="1450" spc="-80" dirty="0">
                <a:latin typeface="Cambria Math"/>
                <a:cs typeface="Cambria Math"/>
              </a:rPr>
              <a:t> </a:t>
            </a:r>
            <a:r>
              <a:rPr sz="1450" spc="20" dirty="0">
                <a:latin typeface="Cambria Math"/>
                <a:cs typeface="Cambria Math"/>
              </a:rPr>
              <a:t>𝑋</a:t>
            </a:r>
            <a:r>
              <a:rPr sz="1650" spc="30" baseline="-15151" dirty="0">
                <a:latin typeface="Cambria Math"/>
                <a:cs typeface="Cambria Math"/>
              </a:rPr>
              <a:t>j	</a:t>
            </a:r>
            <a:r>
              <a:rPr sz="1450" spc="25" dirty="0">
                <a:latin typeface="Cambria Math"/>
                <a:cs typeface="Cambria Math"/>
              </a:rPr>
              <a:t>=	</a:t>
            </a:r>
            <a:r>
              <a:rPr sz="1450" spc="1175" dirty="0">
                <a:latin typeface="Cambria Math"/>
                <a:cs typeface="Cambria Math"/>
              </a:rPr>
              <a:t>Σ</a:t>
            </a:r>
            <a:r>
              <a:rPr sz="1450" spc="-15" dirty="0">
                <a:latin typeface="Cambria Math"/>
                <a:cs typeface="Cambria Math"/>
              </a:rPr>
              <a:t> </a:t>
            </a:r>
            <a:r>
              <a:rPr sz="1450" spc="30" dirty="0">
                <a:latin typeface="Cambria Math"/>
                <a:cs typeface="Cambria Math"/>
              </a:rPr>
              <a:t>|𝑋</a:t>
            </a:r>
            <a:r>
              <a:rPr sz="1650" spc="44" baseline="-15151" dirty="0">
                <a:latin typeface="Cambria Math"/>
                <a:cs typeface="Cambria Math"/>
              </a:rPr>
              <a:t>ik</a:t>
            </a:r>
            <a:r>
              <a:rPr sz="1650" spc="217" baseline="-15151" dirty="0">
                <a:latin typeface="Cambria Math"/>
                <a:cs typeface="Cambria Math"/>
              </a:rPr>
              <a:t> </a:t>
            </a:r>
            <a:r>
              <a:rPr sz="1450" spc="25" dirty="0">
                <a:latin typeface="Cambria Math"/>
                <a:cs typeface="Cambria Math"/>
              </a:rPr>
              <a:t>−</a:t>
            </a:r>
            <a:r>
              <a:rPr sz="1450" spc="5" dirty="0">
                <a:latin typeface="Cambria Math"/>
                <a:cs typeface="Cambria Math"/>
              </a:rPr>
              <a:t> </a:t>
            </a:r>
            <a:r>
              <a:rPr sz="1450" spc="45" dirty="0">
                <a:latin typeface="Cambria Math"/>
                <a:cs typeface="Cambria Math"/>
              </a:rPr>
              <a:t>𝑋</a:t>
            </a:r>
            <a:r>
              <a:rPr sz="1650" spc="67" baseline="-15151" dirty="0">
                <a:latin typeface="Cambria Math"/>
                <a:cs typeface="Cambria Math"/>
              </a:rPr>
              <a:t>jk</a:t>
            </a:r>
            <a:r>
              <a:rPr sz="1450" spc="45" dirty="0">
                <a:latin typeface="Cambria Math"/>
                <a:cs typeface="Cambria Math"/>
              </a:rPr>
              <a:t>|</a:t>
            </a:r>
            <a:r>
              <a:rPr sz="1650" spc="67" baseline="22727" dirty="0">
                <a:latin typeface="Cambria Math"/>
                <a:cs typeface="Cambria Math"/>
              </a:rPr>
              <a:t>2</a:t>
            </a:r>
            <a:endParaRPr sz="1650" baseline="22727">
              <a:latin typeface="Cambria Math"/>
              <a:cs typeface="Cambria Math"/>
            </a:endParaRPr>
          </a:p>
          <a:p>
            <a:pPr marL="123189" algn="ctr">
              <a:lnSpc>
                <a:spcPct val="100000"/>
              </a:lnSpc>
              <a:spcBef>
                <a:spcPts val="509"/>
              </a:spcBef>
            </a:pPr>
            <a:r>
              <a:rPr sz="1100" spc="30" dirty="0">
                <a:latin typeface="Cambria Math"/>
                <a:cs typeface="Cambria Math"/>
              </a:rPr>
              <a:t>k=1</a:t>
            </a:r>
            <a:endParaRPr sz="11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680" y="1817623"/>
            <a:ext cx="8052434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50" spc="-60" dirty="0"/>
              <a:t>Distance</a:t>
            </a:r>
            <a:r>
              <a:rPr sz="3850" spc="-85" dirty="0"/>
              <a:t> </a:t>
            </a:r>
            <a:r>
              <a:rPr sz="3850" spc="-50" dirty="0"/>
              <a:t>Metrics</a:t>
            </a:r>
            <a:r>
              <a:rPr sz="3850" spc="-90" dirty="0"/>
              <a:t> </a:t>
            </a:r>
            <a:r>
              <a:rPr sz="3850" spc="-65" dirty="0"/>
              <a:t>for</a:t>
            </a:r>
            <a:r>
              <a:rPr sz="3850" spc="-85" dirty="0"/>
              <a:t> </a:t>
            </a:r>
            <a:r>
              <a:rPr sz="3850" spc="-55" dirty="0"/>
              <a:t>Continuous</a:t>
            </a:r>
            <a:r>
              <a:rPr sz="3850" spc="-90" dirty="0"/>
              <a:t> </a:t>
            </a:r>
            <a:r>
              <a:rPr sz="3850" spc="-80" dirty="0"/>
              <a:t>Variables</a:t>
            </a:r>
            <a:endParaRPr sz="3850"/>
          </a:p>
        </p:txBody>
      </p:sp>
      <p:grpSp>
        <p:nvGrpSpPr>
          <p:cNvPr id="3" name="object 3"/>
          <p:cNvGrpSpPr/>
          <p:nvPr/>
        </p:nvGrpSpPr>
        <p:grpSpPr>
          <a:xfrm>
            <a:off x="985075" y="2765234"/>
            <a:ext cx="7925434" cy="1951355"/>
            <a:chOff x="985075" y="2765234"/>
            <a:chExt cx="7925434" cy="19513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839" y="2776727"/>
              <a:ext cx="7882127" cy="19278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122419" y="2770632"/>
              <a:ext cx="0" cy="1940560"/>
            </a:xfrm>
            <a:custGeom>
              <a:avLst/>
              <a:gdLst/>
              <a:ahLst/>
              <a:cxnLst/>
              <a:rect l="l" t="t" r="r" b="b"/>
              <a:pathLst>
                <a:path h="1940560">
                  <a:moveTo>
                    <a:pt x="0" y="0"/>
                  </a:moveTo>
                  <a:lnTo>
                    <a:pt x="0" y="1940051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01268" y="3128772"/>
              <a:ext cx="7893050" cy="0"/>
            </a:xfrm>
            <a:custGeom>
              <a:avLst/>
              <a:gdLst/>
              <a:ahLst/>
              <a:cxnLst/>
              <a:rect l="l" t="t" r="r" b="b"/>
              <a:pathLst>
                <a:path w="7893050">
                  <a:moveTo>
                    <a:pt x="0" y="0"/>
                  </a:moveTo>
                  <a:lnTo>
                    <a:pt x="7892796" y="0"/>
                  </a:lnTo>
                </a:path>
              </a:pathLst>
            </a:custGeom>
            <a:ln w="320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1268" y="2770632"/>
              <a:ext cx="7893050" cy="1940560"/>
            </a:xfrm>
            <a:custGeom>
              <a:avLst/>
              <a:gdLst/>
              <a:ahLst/>
              <a:cxnLst/>
              <a:rect l="l" t="t" r="r" b="b"/>
              <a:pathLst>
                <a:path w="7893050" h="1940560">
                  <a:moveTo>
                    <a:pt x="0" y="1188719"/>
                  </a:moveTo>
                  <a:lnTo>
                    <a:pt x="7892796" y="1188719"/>
                  </a:lnTo>
                </a:path>
                <a:path w="7893050" h="1940560">
                  <a:moveTo>
                    <a:pt x="4571" y="0"/>
                  </a:moveTo>
                  <a:lnTo>
                    <a:pt x="4571" y="1940051"/>
                  </a:lnTo>
                </a:path>
                <a:path w="7893050" h="1940560">
                  <a:moveTo>
                    <a:pt x="7886699" y="0"/>
                  </a:moveTo>
                  <a:lnTo>
                    <a:pt x="7886699" y="1940051"/>
                  </a:lnTo>
                </a:path>
                <a:path w="7893050" h="1940560">
                  <a:moveTo>
                    <a:pt x="0" y="6095"/>
                  </a:moveTo>
                  <a:lnTo>
                    <a:pt x="7892796" y="6095"/>
                  </a:lnTo>
                </a:path>
                <a:path w="7893050" h="1940560">
                  <a:moveTo>
                    <a:pt x="0" y="1933956"/>
                  </a:moveTo>
                  <a:lnTo>
                    <a:pt x="7892796" y="1933956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69370" y="2717038"/>
            <a:ext cx="3997325" cy="72961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3128010" algn="l"/>
              </a:tabLst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Association</a:t>
            </a:r>
            <a:r>
              <a:rPr sz="1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Metric	Formula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800" dirty="0">
                <a:latin typeface="Times New Roman"/>
                <a:cs typeface="Times New Roman"/>
              </a:rPr>
              <a:t>4.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Canberra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Distance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230018" y="3421379"/>
            <a:ext cx="828040" cy="279400"/>
            <a:chOff x="5230018" y="3421379"/>
            <a:chExt cx="828040" cy="27940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0018" y="3464051"/>
              <a:ext cx="113602" cy="16306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379719" y="3421379"/>
              <a:ext cx="678180" cy="279400"/>
            </a:xfrm>
            <a:custGeom>
              <a:avLst/>
              <a:gdLst/>
              <a:ahLst/>
              <a:cxnLst/>
              <a:rect l="l" t="t" r="r" b="b"/>
              <a:pathLst>
                <a:path w="678179" h="279400">
                  <a:moveTo>
                    <a:pt x="605028" y="278892"/>
                  </a:moveTo>
                  <a:lnTo>
                    <a:pt x="601980" y="269748"/>
                  </a:lnTo>
                  <a:lnTo>
                    <a:pt x="614838" y="262604"/>
                  </a:lnTo>
                  <a:lnTo>
                    <a:pt x="625983" y="252603"/>
                  </a:lnTo>
                  <a:lnTo>
                    <a:pt x="649128" y="205978"/>
                  </a:lnTo>
                  <a:lnTo>
                    <a:pt x="655986" y="163591"/>
                  </a:lnTo>
                  <a:lnTo>
                    <a:pt x="656844" y="138684"/>
                  </a:lnTo>
                  <a:lnTo>
                    <a:pt x="655986" y="114657"/>
                  </a:lnTo>
                  <a:lnTo>
                    <a:pt x="649128" y="72890"/>
                  </a:lnTo>
                  <a:lnTo>
                    <a:pt x="625983" y="25717"/>
                  </a:lnTo>
                  <a:lnTo>
                    <a:pt x="601980" y="9144"/>
                  </a:lnTo>
                  <a:lnTo>
                    <a:pt x="605028" y="0"/>
                  </a:lnTo>
                  <a:lnTo>
                    <a:pt x="648104" y="31075"/>
                  </a:lnTo>
                  <a:lnTo>
                    <a:pt x="667250" y="68175"/>
                  </a:lnTo>
                  <a:lnTo>
                    <a:pt x="677013" y="113276"/>
                  </a:lnTo>
                  <a:lnTo>
                    <a:pt x="678180" y="138684"/>
                  </a:lnTo>
                  <a:lnTo>
                    <a:pt x="677013" y="164115"/>
                  </a:lnTo>
                  <a:lnTo>
                    <a:pt x="667250" y="209835"/>
                  </a:lnTo>
                  <a:lnTo>
                    <a:pt x="648104" y="247816"/>
                  </a:lnTo>
                  <a:lnTo>
                    <a:pt x="621291" y="272343"/>
                  </a:lnTo>
                  <a:lnTo>
                    <a:pt x="605028" y="278892"/>
                  </a:lnTo>
                  <a:close/>
                </a:path>
                <a:path w="678179" h="279400">
                  <a:moveTo>
                    <a:pt x="73152" y="278892"/>
                  </a:moveTo>
                  <a:lnTo>
                    <a:pt x="30075" y="247816"/>
                  </a:lnTo>
                  <a:lnTo>
                    <a:pt x="11572" y="209835"/>
                  </a:lnTo>
                  <a:lnTo>
                    <a:pt x="1381" y="164115"/>
                  </a:lnTo>
                  <a:lnTo>
                    <a:pt x="0" y="138684"/>
                  </a:lnTo>
                  <a:lnTo>
                    <a:pt x="1381" y="113276"/>
                  </a:lnTo>
                  <a:lnTo>
                    <a:pt x="11572" y="68175"/>
                  </a:lnTo>
                  <a:lnTo>
                    <a:pt x="30075" y="31075"/>
                  </a:lnTo>
                  <a:lnTo>
                    <a:pt x="73152" y="0"/>
                  </a:lnTo>
                  <a:lnTo>
                    <a:pt x="76200" y="9144"/>
                  </a:lnTo>
                  <a:lnTo>
                    <a:pt x="63341" y="16073"/>
                  </a:lnTo>
                  <a:lnTo>
                    <a:pt x="52197" y="25717"/>
                  </a:lnTo>
                  <a:lnTo>
                    <a:pt x="29051" y="72890"/>
                  </a:lnTo>
                  <a:lnTo>
                    <a:pt x="22193" y="114657"/>
                  </a:lnTo>
                  <a:lnTo>
                    <a:pt x="21336" y="138684"/>
                  </a:lnTo>
                  <a:lnTo>
                    <a:pt x="22193" y="163591"/>
                  </a:lnTo>
                  <a:lnTo>
                    <a:pt x="29051" y="205978"/>
                  </a:lnTo>
                  <a:lnTo>
                    <a:pt x="52197" y="252603"/>
                  </a:lnTo>
                  <a:lnTo>
                    <a:pt x="76200" y="269748"/>
                  </a:lnTo>
                  <a:lnTo>
                    <a:pt x="73152" y="2788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61158" y="3471671"/>
              <a:ext cx="149066" cy="1539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678423" y="3599687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6000" y="56387"/>
                  </a:moveTo>
                  <a:lnTo>
                    <a:pt x="0" y="49625"/>
                  </a:lnTo>
                  <a:lnTo>
                    <a:pt x="4000" y="46101"/>
                  </a:lnTo>
                  <a:lnTo>
                    <a:pt x="6857" y="42957"/>
                  </a:lnTo>
                  <a:lnTo>
                    <a:pt x="10477" y="37242"/>
                  </a:lnTo>
                  <a:lnTo>
                    <a:pt x="11810" y="34004"/>
                  </a:lnTo>
                  <a:lnTo>
                    <a:pt x="13334" y="26765"/>
                  </a:lnTo>
                  <a:lnTo>
                    <a:pt x="13715" y="22193"/>
                  </a:lnTo>
                  <a:lnTo>
                    <a:pt x="13715" y="11144"/>
                  </a:lnTo>
                  <a:lnTo>
                    <a:pt x="13239" y="5619"/>
                  </a:lnTo>
                  <a:lnTo>
                    <a:pt x="12191" y="0"/>
                  </a:lnTo>
                  <a:lnTo>
                    <a:pt x="31908" y="0"/>
                  </a:lnTo>
                  <a:lnTo>
                    <a:pt x="33051" y="5334"/>
                  </a:lnTo>
                  <a:lnTo>
                    <a:pt x="33527" y="10382"/>
                  </a:lnTo>
                  <a:lnTo>
                    <a:pt x="33527" y="20669"/>
                  </a:lnTo>
                  <a:lnTo>
                    <a:pt x="12953" y="51339"/>
                  </a:lnTo>
                  <a:lnTo>
                    <a:pt x="6000" y="563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59862" y="3471671"/>
              <a:ext cx="149066" cy="15392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588011" y="3492518"/>
            <a:ext cx="38354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91465" algn="l"/>
              </a:tabLst>
            </a:pPr>
            <a:r>
              <a:rPr sz="1300" spc="100" dirty="0">
                <a:latin typeface="Cambria Math"/>
                <a:cs typeface="Cambria Math"/>
              </a:rPr>
              <a:t>i	</a:t>
            </a:r>
            <a:r>
              <a:rPr sz="1300" spc="270" dirty="0">
                <a:latin typeface="Cambria Math"/>
                <a:cs typeface="Cambria Math"/>
              </a:rPr>
              <a:t>j</a:t>
            </a:r>
            <a:endParaRPr sz="1300">
              <a:latin typeface="Cambria Math"/>
              <a:cs typeface="Cambria Math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158388" y="3282696"/>
            <a:ext cx="803910" cy="497205"/>
            <a:chOff x="6158388" y="3282696"/>
            <a:chExt cx="803910" cy="497205"/>
          </a:xfrm>
        </p:grpSpPr>
        <p:sp>
          <p:nvSpPr>
            <p:cNvPr id="17" name="object 17"/>
            <p:cNvSpPr/>
            <p:nvPr/>
          </p:nvSpPr>
          <p:spPr>
            <a:xfrm>
              <a:off x="6158382" y="3282708"/>
              <a:ext cx="628015" cy="497205"/>
            </a:xfrm>
            <a:custGeom>
              <a:avLst/>
              <a:gdLst/>
              <a:ahLst/>
              <a:cxnLst/>
              <a:rect l="l" t="t" r="r" b="b"/>
              <a:pathLst>
                <a:path w="628015" h="497204">
                  <a:moveTo>
                    <a:pt x="138493" y="294132"/>
                  </a:moveTo>
                  <a:lnTo>
                    <a:pt x="0" y="294132"/>
                  </a:lnTo>
                  <a:lnTo>
                    <a:pt x="0" y="309372"/>
                  </a:lnTo>
                  <a:lnTo>
                    <a:pt x="138493" y="309372"/>
                  </a:lnTo>
                  <a:lnTo>
                    <a:pt x="138493" y="294132"/>
                  </a:lnTo>
                  <a:close/>
                </a:path>
                <a:path w="628015" h="497204">
                  <a:moveTo>
                    <a:pt x="138493" y="245351"/>
                  </a:moveTo>
                  <a:lnTo>
                    <a:pt x="0" y="245351"/>
                  </a:lnTo>
                  <a:lnTo>
                    <a:pt x="0" y="260591"/>
                  </a:lnTo>
                  <a:lnTo>
                    <a:pt x="138493" y="260591"/>
                  </a:lnTo>
                  <a:lnTo>
                    <a:pt x="138493" y="245351"/>
                  </a:lnTo>
                  <a:close/>
                </a:path>
                <a:path w="628015" h="497204">
                  <a:moveTo>
                    <a:pt x="515112" y="414528"/>
                  </a:moveTo>
                  <a:lnTo>
                    <a:pt x="498538" y="414528"/>
                  </a:lnTo>
                  <a:lnTo>
                    <a:pt x="495973" y="429094"/>
                  </a:lnTo>
                  <a:lnTo>
                    <a:pt x="493128" y="440817"/>
                  </a:lnTo>
                  <a:lnTo>
                    <a:pt x="490042" y="449668"/>
                  </a:lnTo>
                  <a:lnTo>
                    <a:pt x="486727" y="455676"/>
                  </a:lnTo>
                  <a:lnTo>
                    <a:pt x="482155" y="461772"/>
                  </a:lnTo>
                  <a:lnTo>
                    <a:pt x="475576" y="464820"/>
                  </a:lnTo>
                  <a:lnTo>
                    <a:pt x="271932" y="464820"/>
                  </a:lnTo>
                  <a:lnTo>
                    <a:pt x="416712" y="268122"/>
                  </a:lnTo>
                  <a:lnTo>
                    <a:pt x="416712" y="254508"/>
                  </a:lnTo>
                  <a:lnTo>
                    <a:pt x="282702" y="73152"/>
                  </a:lnTo>
                  <a:lnTo>
                    <a:pt x="459955" y="73152"/>
                  </a:lnTo>
                  <a:lnTo>
                    <a:pt x="490385" y="103632"/>
                  </a:lnTo>
                  <a:lnTo>
                    <a:pt x="494245" y="124968"/>
                  </a:lnTo>
                  <a:lnTo>
                    <a:pt x="509104" y="124968"/>
                  </a:lnTo>
                  <a:lnTo>
                    <a:pt x="509104" y="57912"/>
                  </a:lnTo>
                  <a:lnTo>
                    <a:pt x="237744" y="57912"/>
                  </a:lnTo>
                  <a:lnTo>
                    <a:pt x="237744" y="69151"/>
                  </a:lnTo>
                  <a:lnTo>
                    <a:pt x="390525" y="272605"/>
                  </a:lnTo>
                  <a:lnTo>
                    <a:pt x="233070" y="486346"/>
                  </a:lnTo>
                  <a:lnTo>
                    <a:pt x="233070" y="496824"/>
                  </a:lnTo>
                  <a:lnTo>
                    <a:pt x="509397" y="496824"/>
                  </a:lnTo>
                  <a:lnTo>
                    <a:pt x="515112" y="414528"/>
                  </a:lnTo>
                  <a:close/>
                </a:path>
                <a:path w="628015" h="497204">
                  <a:moveTo>
                    <a:pt x="627976" y="0"/>
                  </a:moveTo>
                  <a:lnTo>
                    <a:pt x="611212" y="0"/>
                  </a:lnTo>
                  <a:lnTo>
                    <a:pt x="611212" y="210312"/>
                  </a:lnTo>
                  <a:lnTo>
                    <a:pt x="627976" y="210312"/>
                  </a:lnTo>
                  <a:lnTo>
                    <a:pt x="627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2946" y="3290316"/>
              <a:ext cx="149066" cy="15392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6939804" y="3311126"/>
            <a:ext cx="1860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95" dirty="0">
                <a:latin typeface="Cambria Math"/>
                <a:cs typeface="Cambria Math"/>
              </a:rPr>
              <a:t>i</a:t>
            </a:r>
            <a:r>
              <a:rPr sz="1300" spc="114" dirty="0">
                <a:latin typeface="Cambria Math"/>
                <a:cs typeface="Cambria Math"/>
              </a:rPr>
              <a:t>k</a:t>
            </a:r>
            <a:endParaRPr sz="1300">
              <a:latin typeface="Cambria Math"/>
              <a:cs typeface="Cambria Math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197756" y="3290315"/>
            <a:ext cx="353060" cy="154305"/>
            <a:chOff x="7197756" y="3290315"/>
            <a:chExt cx="353060" cy="154305"/>
          </a:xfrm>
        </p:grpSpPr>
        <p:sp>
          <p:nvSpPr>
            <p:cNvPr id="21" name="object 21"/>
            <p:cNvSpPr/>
            <p:nvPr/>
          </p:nvSpPr>
          <p:spPr>
            <a:xfrm>
              <a:off x="7197756" y="3371087"/>
              <a:ext cx="139065" cy="15240"/>
            </a:xfrm>
            <a:custGeom>
              <a:avLst/>
              <a:gdLst/>
              <a:ahLst/>
              <a:cxnLst/>
              <a:rect l="l" t="t" r="r" b="b"/>
              <a:pathLst>
                <a:path w="139065" h="15239">
                  <a:moveTo>
                    <a:pt x="138493" y="15239"/>
                  </a:moveTo>
                  <a:lnTo>
                    <a:pt x="0" y="15239"/>
                  </a:lnTo>
                  <a:lnTo>
                    <a:pt x="0" y="0"/>
                  </a:lnTo>
                  <a:lnTo>
                    <a:pt x="138493" y="0"/>
                  </a:lnTo>
                  <a:lnTo>
                    <a:pt x="138493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01210" y="3290315"/>
              <a:ext cx="149066" cy="153924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7508291" y="3311126"/>
            <a:ext cx="20574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270" dirty="0">
                <a:latin typeface="Cambria Math"/>
                <a:cs typeface="Cambria Math"/>
              </a:rPr>
              <a:t>j</a:t>
            </a:r>
            <a:r>
              <a:rPr sz="1300" spc="114" dirty="0">
                <a:latin typeface="Cambria Math"/>
                <a:cs typeface="Cambria Math"/>
              </a:rPr>
              <a:t>k</a:t>
            </a:r>
            <a:endParaRPr sz="1300">
              <a:latin typeface="Cambria Math"/>
              <a:cs typeface="Cambria Math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812946" y="3282696"/>
            <a:ext cx="949325" cy="502920"/>
            <a:chOff x="6812946" y="3282696"/>
            <a:chExt cx="949325" cy="502920"/>
          </a:xfrm>
        </p:grpSpPr>
        <p:sp>
          <p:nvSpPr>
            <p:cNvPr id="25" name="object 25"/>
            <p:cNvSpPr/>
            <p:nvPr/>
          </p:nvSpPr>
          <p:spPr>
            <a:xfrm>
              <a:off x="7744967" y="3282696"/>
              <a:ext cx="17145" cy="210820"/>
            </a:xfrm>
            <a:custGeom>
              <a:avLst/>
              <a:gdLst/>
              <a:ahLst/>
              <a:cxnLst/>
              <a:rect l="l" t="t" r="r" b="b"/>
              <a:pathLst>
                <a:path w="17145" h="210820">
                  <a:moveTo>
                    <a:pt x="16764" y="210311"/>
                  </a:moveTo>
                  <a:lnTo>
                    <a:pt x="0" y="210311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2103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12946" y="3625596"/>
              <a:ext cx="149066" cy="15392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197750" y="3642880"/>
              <a:ext cx="139065" cy="142240"/>
            </a:xfrm>
            <a:custGeom>
              <a:avLst/>
              <a:gdLst/>
              <a:ahLst/>
              <a:cxnLst/>
              <a:rect l="l" t="t" r="r" b="b"/>
              <a:pathLst>
                <a:path w="139065" h="142239">
                  <a:moveTo>
                    <a:pt x="138493" y="63500"/>
                  </a:moveTo>
                  <a:lnTo>
                    <a:pt x="77254" y="63500"/>
                  </a:lnTo>
                  <a:lnTo>
                    <a:pt x="77254" y="0"/>
                  </a:lnTo>
                  <a:lnTo>
                    <a:pt x="61252" y="0"/>
                  </a:lnTo>
                  <a:lnTo>
                    <a:pt x="61252" y="63500"/>
                  </a:lnTo>
                  <a:lnTo>
                    <a:pt x="0" y="63500"/>
                  </a:lnTo>
                  <a:lnTo>
                    <a:pt x="0" y="78740"/>
                  </a:lnTo>
                  <a:lnTo>
                    <a:pt x="61252" y="78740"/>
                  </a:lnTo>
                  <a:lnTo>
                    <a:pt x="61252" y="142240"/>
                  </a:lnTo>
                  <a:lnTo>
                    <a:pt x="77254" y="142240"/>
                  </a:lnTo>
                  <a:lnTo>
                    <a:pt x="77254" y="78740"/>
                  </a:lnTo>
                  <a:lnTo>
                    <a:pt x="138493" y="78740"/>
                  </a:lnTo>
                  <a:lnTo>
                    <a:pt x="138493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01210" y="3625596"/>
              <a:ext cx="149066" cy="153924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6939804" y="3646407"/>
            <a:ext cx="77470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81025" algn="l"/>
              </a:tabLst>
            </a:pPr>
            <a:r>
              <a:rPr sz="1300" spc="95" dirty="0">
                <a:latin typeface="Cambria Math"/>
                <a:cs typeface="Cambria Math"/>
              </a:rPr>
              <a:t>i</a:t>
            </a:r>
            <a:r>
              <a:rPr sz="1300" spc="114" dirty="0">
                <a:latin typeface="Cambria Math"/>
                <a:cs typeface="Cambria Math"/>
              </a:rPr>
              <a:t>k</a:t>
            </a:r>
            <a:r>
              <a:rPr sz="1300" dirty="0">
                <a:latin typeface="Cambria Math"/>
                <a:cs typeface="Cambria Math"/>
              </a:rPr>
              <a:t>	</a:t>
            </a:r>
            <a:r>
              <a:rPr sz="1300" spc="270" dirty="0">
                <a:latin typeface="Cambria Math"/>
                <a:cs typeface="Cambria Math"/>
              </a:rPr>
              <a:t>j</a:t>
            </a:r>
            <a:r>
              <a:rPr sz="1300" spc="114" dirty="0">
                <a:latin typeface="Cambria Math"/>
                <a:cs typeface="Cambria Math"/>
              </a:rPr>
              <a:t>k</a:t>
            </a:r>
            <a:endParaRPr sz="1300">
              <a:latin typeface="Cambria Math"/>
              <a:cs typeface="Cambria Math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716430" y="3553967"/>
            <a:ext cx="3075940" cy="934719"/>
            <a:chOff x="4716430" y="3553967"/>
            <a:chExt cx="3075940" cy="934719"/>
          </a:xfrm>
        </p:grpSpPr>
        <p:sp>
          <p:nvSpPr>
            <p:cNvPr id="31" name="object 31"/>
            <p:cNvSpPr/>
            <p:nvPr/>
          </p:nvSpPr>
          <p:spPr>
            <a:xfrm>
              <a:off x="6742176" y="3553967"/>
              <a:ext cx="1050290" cy="15240"/>
            </a:xfrm>
            <a:custGeom>
              <a:avLst/>
              <a:gdLst/>
              <a:ahLst/>
              <a:cxnLst/>
              <a:rect l="l" t="t" r="r" b="b"/>
              <a:pathLst>
                <a:path w="1050290" h="15239">
                  <a:moveTo>
                    <a:pt x="1050035" y="15240"/>
                  </a:moveTo>
                  <a:lnTo>
                    <a:pt x="0" y="15240"/>
                  </a:lnTo>
                  <a:lnTo>
                    <a:pt x="0" y="0"/>
                  </a:lnTo>
                  <a:lnTo>
                    <a:pt x="1050035" y="0"/>
                  </a:lnTo>
                  <a:lnTo>
                    <a:pt x="1050035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16430" y="4251960"/>
              <a:ext cx="113602" cy="16306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864608" y="4209288"/>
              <a:ext cx="680085" cy="279400"/>
            </a:xfrm>
            <a:custGeom>
              <a:avLst/>
              <a:gdLst/>
              <a:ahLst/>
              <a:cxnLst/>
              <a:rect l="l" t="t" r="r" b="b"/>
              <a:pathLst>
                <a:path w="680085" h="279400">
                  <a:moveTo>
                    <a:pt x="606552" y="278892"/>
                  </a:moveTo>
                  <a:lnTo>
                    <a:pt x="603504" y="269748"/>
                  </a:lnTo>
                  <a:lnTo>
                    <a:pt x="616362" y="262604"/>
                  </a:lnTo>
                  <a:lnTo>
                    <a:pt x="627507" y="252603"/>
                  </a:lnTo>
                  <a:lnTo>
                    <a:pt x="650652" y="205978"/>
                  </a:lnTo>
                  <a:lnTo>
                    <a:pt x="657510" y="163591"/>
                  </a:lnTo>
                  <a:lnTo>
                    <a:pt x="658368" y="138684"/>
                  </a:lnTo>
                  <a:lnTo>
                    <a:pt x="657510" y="114633"/>
                  </a:lnTo>
                  <a:lnTo>
                    <a:pt x="650652" y="72247"/>
                  </a:lnTo>
                  <a:lnTo>
                    <a:pt x="627507" y="25527"/>
                  </a:lnTo>
                  <a:lnTo>
                    <a:pt x="603504" y="9144"/>
                  </a:lnTo>
                  <a:lnTo>
                    <a:pt x="606552" y="0"/>
                  </a:lnTo>
                  <a:lnTo>
                    <a:pt x="649628" y="30432"/>
                  </a:lnTo>
                  <a:lnTo>
                    <a:pt x="668774" y="67532"/>
                  </a:lnTo>
                  <a:lnTo>
                    <a:pt x="678537" y="113252"/>
                  </a:lnTo>
                  <a:lnTo>
                    <a:pt x="679704" y="138684"/>
                  </a:lnTo>
                  <a:lnTo>
                    <a:pt x="678537" y="164115"/>
                  </a:lnTo>
                  <a:lnTo>
                    <a:pt x="668774" y="209835"/>
                  </a:lnTo>
                  <a:lnTo>
                    <a:pt x="649628" y="247816"/>
                  </a:lnTo>
                  <a:lnTo>
                    <a:pt x="622815" y="272343"/>
                  </a:lnTo>
                  <a:lnTo>
                    <a:pt x="606552" y="278892"/>
                  </a:lnTo>
                  <a:close/>
                </a:path>
                <a:path w="680085" h="279400">
                  <a:moveTo>
                    <a:pt x="73152" y="278892"/>
                  </a:moveTo>
                  <a:lnTo>
                    <a:pt x="30075" y="247816"/>
                  </a:lnTo>
                  <a:lnTo>
                    <a:pt x="11572" y="209835"/>
                  </a:lnTo>
                  <a:lnTo>
                    <a:pt x="1381" y="164115"/>
                  </a:lnTo>
                  <a:lnTo>
                    <a:pt x="0" y="138684"/>
                  </a:lnTo>
                  <a:lnTo>
                    <a:pt x="1381" y="113252"/>
                  </a:lnTo>
                  <a:lnTo>
                    <a:pt x="11572" y="67532"/>
                  </a:lnTo>
                  <a:lnTo>
                    <a:pt x="30075" y="30432"/>
                  </a:lnTo>
                  <a:lnTo>
                    <a:pt x="73152" y="0"/>
                  </a:lnTo>
                  <a:lnTo>
                    <a:pt x="76200" y="9144"/>
                  </a:lnTo>
                  <a:lnTo>
                    <a:pt x="63341" y="16049"/>
                  </a:lnTo>
                  <a:lnTo>
                    <a:pt x="52197" y="25527"/>
                  </a:lnTo>
                  <a:lnTo>
                    <a:pt x="29051" y="72247"/>
                  </a:lnTo>
                  <a:lnTo>
                    <a:pt x="22193" y="114633"/>
                  </a:lnTo>
                  <a:lnTo>
                    <a:pt x="21336" y="138684"/>
                  </a:lnTo>
                  <a:lnTo>
                    <a:pt x="22193" y="163591"/>
                  </a:lnTo>
                  <a:lnTo>
                    <a:pt x="29051" y="205978"/>
                  </a:lnTo>
                  <a:lnTo>
                    <a:pt x="52197" y="252603"/>
                  </a:lnTo>
                  <a:lnTo>
                    <a:pt x="76200" y="269748"/>
                  </a:lnTo>
                  <a:lnTo>
                    <a:pt x="73152" y="2788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46046" y="4259580"/>
              <a:ext cx="149066" cy="15392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163311" y="438759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6000" y="56387"/>
                  </a:moveTo>
                  <a:lnTo>
                    <a:pt x="0" y="49625"/>
                  </a:lnTo>
                  <a:lnTo>
                    <a:pt x="4000" y="46101"/>
                  </a:lnTo>
                  <a:lnTo>
                    <a:pt x="6857" y="42957"/>
                  </a:lnTo>
                  <a:lnTo>
                    <a:pt x="10477" y="37242"/>
                  </a:lnTo>
                  <a:lnTo>
                    <a:pt x="11810" y="34004"/>
                  </a:lnTo>
                  <a:lnTo>
                    <a:pt x="13334" y="26765"/>
                  </a:lnTo>
                  <a:lnTo>
                    <a:pt x="13715" y="22193"/>
                  </a:lnTo>
                  <a:lnTo>
                    <a:pt x="13715" y="11144"/>
                  </a:lnTo>
                  <a:lnTo>
                    <a:pt x="13239" y="5619"/>
                  </a:lnTo>
                  <a:lnTo>
                    <a:pt x="12191" y="0"/>
                  </a:lnTo>
                  <a:lnTo>
                    <a:pt x="31908" y="0"/>
                  </a:lnTo>
                  <a:lnTo>
                    <a:pt x="33051" y="5334"/>
                  </a:lnTo>
                  <a:lnTo>
                    <a:pt x="33527" y="10382"/>
                  </a:lnTo>
                  <a:lnTo>
                    <a:pt x="33527" y="20669"/>
                  </a:lnTo>
                  <a:lnTo>
                    <a:pt x="12953" y="51339"/>
                  </a:lnTo>
                  <a:lnTo>
                    <a:pt x="6000" y="563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6274" y="4259580"/>
              <a:ext cx="149066" cy="153924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6473432" y="3102395"/>
            <a:ext cx="13144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5" dirty="0">
                <a:latin typeface="Cambria Math"/>
                <a:cs typeface="Cambria Math"/>
              </a:rPr>
              <a:t>p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69370" y="3975566"/>
            <a:ext cx="258635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latin typeface="Times New Roman"/>
                <a:cs typeface="Times New Roman"/>
              </a:rPr>
              <a:t>5.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Czekanowski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Coefficient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074377" y="4280379"/>
            <a:ext cx="38354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91465" algn="l"/>
              </a:tabLst>
            </a:pPr>
            <a:r>
              <a:rPr sz="1300" spc="100" dirty="0">
                <a:latin typeface="Cambria Math"/>
                <a:cs typeface="Cambria Math"/>
              </a:rPr>
              <a:t>i	</a:t>
            </a:r>
            <a:r>
              <a:rPr sz="1300" spc="270" dirty="0">
                <a:latin typeface="Cambria Math"/>
                <a:cs typeface="Cambria Math"/>
              </a:rPr>
              <a:t>j</a:t>
            </a:r>
            <a:endParaRPr sz="1300">
              <a:latin typeface="Cambria Math"/>
              <a:cs typeface="Cambria Math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644800" y="4061459"/>
            <a:ext cx="1708785" cy="352425"/>
            <a:chOff x="5644800" y="4061459"/>
            <a:chExt cx="1708785" cy="352425"/>
          </a:xfrm>
        </p:grpSpPr>
        <p:sp>
          <p:nvSpPr>
            <p:cNvPr id="41" name="object 41"/>
            <p:cNvSpPr/>
            <p:nvPr/>
          </p:nvSpPr>
          <p:spPr>
            <a:xfrm>
              <a:off x="5644794" y="4315980"/>
              <a:ext cx="139065" cy="64135"/>
            </a:xfrm>
            <a:custGeom>
              <a:avLst/>
              <a:gdLst/>
              <a:ahLst/>
              <a:cxnLst/>
              <a:rect l="l" t="t" r="r" b="b"/>
              <a:pathLst>
                <a:path w="139064" h="64135">
                  <a:moveTo>
                    <a:pt x="138493" y="48768"/>
                  </a:moveTo>
                  <a:lnTo>
                    <a:pt x="0" y="48768"/>
                  </a:lnTo>
                  <a:lnTo>
                    <a:pt x="0" y="64008"/>
                  </a:lnTo>
                  <a:lnTo>
                    <a:pt x="138493" y="64008"/>
                  </a:lnTo>
                  <a:lnTo>
                    <a:pt x="138493" y="48768"/>
                  </a:lnTo>
                  <a:close/>
                </a:path>
                <a:path w="139064" h="64135">
                  <a:moveTo>
                    <a:pt x="138493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38493" y="15240"/>
                  </a:lnTo>
                  <a:lnTo>
                    <a:pt x="1384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84164" y="4258055"/>
              <a:ext cx="89915" cy="1554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80403" y="4076699"/>
              <a:ext cx="92963" cy="15544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32803" y="4061459"/>
              <a:ext cx="146303" cy="210311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959727" y="4081272"/>
              <a:ext cx="393700" cy="152400"/>
            </a:xfrm>
            <a:custGeom>
              <a:avLst/>
              <a:gdLst/>
              <a:ahLst/>
              <a:cxnLst/>
              <a:rect l="l" t="t" r="r" b="b"/>
              <a:pathLst>
                <a:path w="393700" h="152400">
                  <a:moveTo>
                    <a:pt x="6381" y="68579"/>
                  </a:moveTo>
                  <a:lnTo>
                    <a:pt x="32670" y="42671"/>
                  </a:lnTo>
                  <a:lnTo>
                    <a:pt x="37433" y="42767"/>
                  </a:lnTo>
                  <a:lnTo>
                    <a:pt x="41243" y="44291"/>
                  </a:lnTo>
                  <a:lnTo>
                    <a:pt x="43996" y="47434"/>
                  </a:lnTo>
                  <a:lnTo>
                    <a:pt x="46672" y="50387"/>
                  </a:lnTo>
                  <a:lnTo>
                    <a:pt x="48005" y="54387"/>
                  </a:lnTo>
                  <a:lnTo>
                    <a:pt x="48005" y="54863"/>
                  </a:lnTo>
                  <a:lnTo>
                    <a:pt x="24383" y="54863"/>
                  </a:lnTo>
                  <a:lnTo>
                    <a:pt x="22098" y="54959"/>
                  </a:lnTo>
                  <a:lnTo>
                    <a:pt x="19621" y="56006"/>
                  </a:lnTo>
                  <a:lnTo>
                    <a:pt x="17049" y="57911"/>
                  </a:lnTo>
                  <a:lnTo>
                    <a:pt x="14442" y="60043"/>
                  </a:lnTo>
                  <a:lnTo>
                    <a:pt x="10953" y="63531"/>
                  </a:lnTo>
                  <a:lnTo>
                    <a:pt x="6381" y="68579"/>
                  </a:lnTo>
                  <a:close/>
                </a:path>
                <a:path w="393700" h="152400">
                  <a:moveTo>
                    <a:pt x="55273" y="73628"/>
                  </a:moveTo>
                  <a:lnTo>
                    <a:pt x="46768" y="73628"/>
                  </a:lnTo>
                  <a:lnTo>
                    <a:pt x="51911" y="66339"/>
                  </a:lnTo>
                  <a:lnTo>
                    <a:pt x="88010" y="42671"/>
                  </a:lnTo>
                  <a:lnTo>
                    <a:pt x="95250" y="42767"/>
                  </a:lnTo>
                  <a:lnTo>
                    <a:pt x="100679" y="44862"/>
                  </a:lnTo>
                  <a:lnTo>
                    <a:pt x="104394" y="49053"/>
                  </a:lnTo>
                  <a:lnTo>
                    <a:pt x="108203" y="53244"/>
                  </a:lnTo>
                  <a:lnTo>
                    <a:pt x="109151" y="56387"/>
                  </a:lnTo>
                  <a:lnTo>
                    <a:pt x="78581" y="56387"/>
                  </a:lnTo>
                  <a:lnTo>
                    <a:pt x="75723" y="56483"/>
                  </a:lnTo>
                  <a:lnTo>
                    <a:pt x="72485" y="57626"/>
                  </a:lnTo>
                  <a:lnTo>
                    <a:pt x="68666" y="60043"/>
                  </a:lnTo>
                  <a:lnTo>
                    <a:pt x="65246" y="62293"/>
                  </a:lnTo>
                  <a:lnTo>
                    <a:pt x="61341" y="66008"/>
                  </a:lnTo>
                  <a:lnTo>
                    <a:pt x="55273" y="73628"/>
                  </a:lnTo>
                  <a:close/>
                </a:path>
                <a:path w="393700" h="152400">
                  <a:moveTo>
                    <a:pt x="119090" y="70389"/>
                  </a:moveTo>
                  <a:lnTo>
                    <a:pt x="109918" y="70389"/>
                  </a:lnTo>
                  <a:lnTo>
                    <a:pt x="114759" y="63890"/>
                  </a:lnTo>
                  <a:lnTo>
                    <a:pt x="149066" y="42671"/>
                  </a:lnTo>
                  <a:lnTo>
                    <a:pt x="156019" y="42767"/>
                  </a:lnTo>
                  <a:lnTo>
                    <a:pt x="161353" y="44767"/>
                  </a:lnTo>
                  <a:lnTo>
                    <a:pt x="168878" y="52673"/>
                  </a:lnTo>
                  <a:lnTo>
                    <a:pt x="170094" y="56387"/>
                  </a:lnTo>
                  <a:lnTo>
                    <a:pt x="140208" y="56387"/>
                  </a:lnTo>
                  <a:lnTo>
                    <a:pt x="137160" y="56483"/>
                  </a:lnTo>
                  <a:lnTo>
                    <a:pt x="133730" y="57626"/>
                  </a:lnTo>
                  <a:lnTo>
                    <a:pt x="129912" y="60043"/>
                  </a:lnTo>
                  <a:lnTo>
                    <a:pt x="126492" y="62293"/>
                  </a:lnTo>
                  <a:lnTo>
                    <a:pt x="122777" y="65912"/>
                  </a:lnTo>
                  <a:lnTo>
                    <a:pt x="119090" y="70389"/>
                  </a:lnTo>
                  <a:close/>
                </a:path>
                <a:path w="393700" h="152400">
                  <a:moveTo>
                    <a:pt x="31051" y="150875"/>
                  </a:moveTo>
                  <a:lnTo>
                    <a:pt x="11525" y="150875"/>
                  </a:lnTo>
                  <a:lnTo>
                    <a:pt x="28003" y="80009"/>
                  </a:lnTo>
                  <a:lnTo>
                    <a:pt x="29731" y="72866"/>
                  </a:lnTo>
                  <a:lnTo>
                    <a:pt x="30322" y="68579"/>
                  </a:lnTo>
                  <a:lnTo>
                    <a:pt x="24383" y="54863"/>
                  </a:lnTo>
                  <a:lnTo>
                    <a:pt x="48005" y="54863"/>
                  </a:lnTo>
                  <a:lnTo>
                    <a:pt x="47948" y="63531"/>
                  </a:lnTo>
                  <a:lnTo>
                    <a:pt x="47148" y="67532"/>
                  </a:lnTo>
                  <a:lnTo>
                    <a:pt x="45434" y="72008"/>
                  </a:lnTo>
                  <a:lnTo>
                    <a:pt x="46768" y="73628"/>
                  </a:lnTo>
                  <a:lnTo>
                    <a:pt x="55273" y="73628"/>
                  </a:lnTo>
                  <a:lnTo>
                    <a:pt x="53087" y="76390"/>
                  </a:lnTo>
                  <a:lnTo>
                    <a:pt x="49910" y="81248"/>
                  </a:lnTo>
                  <a:lnTo>
                    <a:pt x="47529" y="85915"/>
                  </a:lnTo>
                  <a:lnTo>
                    <a:pt x="45243" y="90677"/>
                  </a:lnTo>
                  <a:lnTo>
                    <a:pt x="43243" y="96392"/>
                  </a:lnTo>
                  <a:lnTo>
                    <a:pt x="41719" y="103060"/>
                  </a:lnTo>
                  <a:lnTo>
                    <a:pt x="31051" y="150875"/>
                  </a:lnTo>
                  <a:close/>
                </a:path>
                <a:path w="393700" h="152400">
                  <a:moveTo>
                    <a:pt x="92773" y="150875"/>
                  </a:moveTo>
                  <a:lnTo>
                    <a:pt x="73342" y="150875"/>
                  </a:lnTo>
                  <a:lnTo>
                    <a:pt x="86296" y="94773"/>
                  </a:lnTo>
                  <a:lnTo>
                    <a:pt x="87915" y="88010"/>
                  </a:lnTo>
                  <a:lnTo>
                    <a:pt x="88963" y="82962"/>
                  </a:lnTo>
                  <a:lnTo>
                    <a:pt x="90057" y="76676"/>
                  </a:lnTo>
                  <a:lnTo>
                    <a:pt x="90152" y="75723"/>
                  </a:lnTo>
                  <a:lnTo>
                    <a:pt x="90273" y="65817"/>
                  </a:lnTo>
                  <a:lnTo>
                    <a:pt x="89344" y="62102"/>
                  </a:lnTo>
                  <a:lnTo>
                    <a:pt x="87439" y="59816"/>
                  </a:lnTo>
                  <a:lnTo>
                    <a:pt x="85534" y="57626"/>
                  </a:lnTo>
                  <a:lnTo>
                    <a:pt x="82581" y="56483"/>
                  </a:lnTo>
                  <a:lnTo>
                    <a:pt x="78581" y="56387"/>
                  </a:lnTo>
                  <a:lnTo>
                    <a:pt x="109151" y="56387"/>
                  </a:lnTo>
                  <a:lnTo>
                    <a:pt x="110013" y="59245"/>
                  </a:lnTo>
                  <a:lnTo>
                    <a:pt x="109918" y="70389"/>
                  </a:lnTo>
                  <a:lnTo>
                    <a:pt x="119090" y="70389"/>
                  </a:lnTo>
                  <a:lnTo>
                    <a:pt x="102959" y="103060"/>
                  </a:lnTo>
                  <a:lnTo>
                    <a:pt x="92773" y="150875"/>
                  </a:lnTo>
                  <a:close/>
                </a:path>
                <a:path w="393700" h="152400">
                  <a:moveTo>
                    <a:pt x="160401" y="152400"/>
                  </a:moveTo>
                  <a:lnTo>
                    <a:pt x="149447" y="152400"/>
                  </a:lnTo>
                  <a:lnTo>
                    <a:pt x="145542" y="150780"/>
                  </a:lnTo>
                  <a:lnTo>
                    <a:pt x="139731" y="144017"/>
                  </a:lnTo>
                  <a:lnTo>
                    <a:pt x="138207" y="139636"/>
                  </a:lnTo>
                  <a:lnTo>
                    <a:pt x="138207" y="129539"/>
                  </a:lnTo>
                  <a:lnTo>
                    <a:pt x="139446" y="122491"/>
                  </a:lnTo>
                  <a:lnTo>
                    <a:pt x="141922" y="113156"/>
                  </a:lnTo>
                  <a:lnTo>
                    <a:pt x="146875" y="94106"/>
                  </a:lnTo>
                  <a:lnTo>
                    <a:pt x="151257" y="65817"/>
                  </a:lnTo>
                  <a:lnTo>
                    <a:pt x="150399" y="62102"/>
                  </a:lnTo>
                  <a:lnTo>
                    <a:pt x="148685" y="59816"/>
                  </a:lnTo>
                  <a:lnTo>
                    <a:pt x="146970" y="57626"/>
                  </a:lnTo>
                  <a:lnTo>
                    <a:pt x="144208" y="56483"/>
                  </a:lnTo>
                  <a:lnTo>
                    <a:pt x="140208" y="56387"/>
                  </a:lnTo>
                  <a:lnTo>
                    <a:pt x="170094" y="56387"/>
                  </a:lnTo>
                  <a:lnTo>
                    <a:pt x="170594" y="57911"/>
                  </a:lnTo>
                  <a:lnTo>
                    <a:pt x="170568" y="70770"/>
                  </a:lnTo>
                  <a:lnTo>
                    <a:pt x="169640" y="76676"/>
                  </a:lnTo>
                  <a:lnTo>
                    <a:pt x="167449" y="85248"/>
                  </a:lnTo>
                  <a:lnTo>
                    <a:pt x="160115" y="114585"/>
                  </a:lnTo>
                  <a:lnTo>
                    <a:pt x="158115" y="122777"/>
                  </a:lnTo>
                  <a:lnTo>
                    <a:pt x="157067" y="128492"/>
                  </a:lnTo>
                  <a:lnTo>
                    <a:pt x="157067" y="134778"/>
                  </a:lnTo>
                  <a:lnTo>
                    <a:pt x="157638" y="136969"/>
                  </a:lnTo>
                  <a:lnTo>
                    <a:pt x="159543" y="139636"/>
                  </a:lnTo>
                  <a:lnTo>
                    <a:pt x="161068" y="140303"/>
                  </a:lnTo>
                  <a:lnTo>
                    <a:pt x="180314" y="140303"/>
                  </a:lnTo>
                  <a:lnTo>
                    <a:pt x="175450" y="144589"/>
                  </a:lnTo>
                  <a:lnTo>
                    <a:pt x="165925" y="150875"/>
                  </a:lnTo>
                  <a:lnTo>
                    <a:pt x="160401" y="152400"/>
                  </a:lnTo>
                  <a:close/>
                </a:path>
                <a:path w="393700" h="152400">
                  <a:moveTo>
                    <a:pt x="180314" y="140303"/>
                  </a:moveTo>
                  <a:lnTo>
                    <a:pt x="165449" y="140303"/>
                  </a:lnTo>
                  <a:lnTo>
                    <a:pt x="167830" y="139350"/>
                  </a:lnTo>
                  <a:lnTo>
                    <a:pt x="170307" y="137445"/>
                  </a:lnTo>
                  <a:lnTo>
                    <a:pt x="172878" y="135635"/>
                  </a:lnTo>
                  <a:lnTo>
                    <a:pt x="176498" y="132016"/>
                  </a:lnTo>
                  <a:lnTo>
                    <a:pt x="181165" y="126491"/>
                  </a:lnTo>
                  <a:lnTo>
                    <a:pt x="187547" y="132778"/>
                  </a:lnTo>
                  <a:lnTo>
                    <a:pt x="181070" y="139636"/>
                  </a:lnTo>
                  <a:lnTo>
                    <a:pt x="180314" y="140303"/>
                  </a:lnTo>
                  <a:close/>
                </a:path>
                <a:path w="393700" h="152400">
                  <a:moveTo>
                    <a:pt x="165449" y="140303"/>
                  </a:moveTo>
                  <a:lnTo>
                    <a:pt x="161068" y="140303"/>
                  </a:lnTo>
                  <a:lnTo>
                    <a:pt x="163163" y="140208"/>
                  </a:lnTo>
                  <a:lnTo>
                    <a:pt x="165449" y="140303"/>
                  </a:lnTo>
                  <a:close/>
                </a:path>
                <a:path w="393700" h="152400">
                  <a:moveTo>
                    <a:pt x="249174" y="21335"/>
                  </a:moveTo>
                  <a:lnTo>
                    <a:pt x="229266" y="21335"/>
                  </a:lnTo>
                  <a:lnTo>
                    <a:pt x="234410" y="0"/>
                  </a:lnTo>
                  <a:lnTo>
                    <a:pt x="254317" y="0"/>
                  </a:lnTo>
                  <a:lnTo>
                    <a:pt x="249174" y="21335"/>
                  </a:lnTo>
                  <a:close/>
                </a:path>
                <a:path w="393700" h="152400">
                  <a:moveTo>
                    <a:pt x="228314" y="152400"/>
                  </a:moveTo>
                  <a:lnTo>
                    <a:pt x="217836" y="152400"/>
                  </a:lnTo>
                  <a:lnTo>
                    <a:pt x="213931" y="150780"/>
                  </a:lnTo>
                  <a:lnTo>
                    <a:pt x="208121" y="143827"/>
                  </a:lnTo>
                  <a:lnTo>
                    <a:pt x="206724" y="139636"/>
                  </a:lnTo>
                  <a:lnTo>
                    <a:pt x="206611" y="128016"/>
                  </a:lnTo>
                  <a:lnTo>
                    <a:pt x="207644" y="120967"/>
                  </a:lnTo>
                  <a:lnTo>
                    <a:pt x="209740" y="112109"/>
                  </a:lnTo>
                  <a:lnTo>
                    <a:pt x="218122" y="75818"/>
                  </a:lnTo>
                  <a:lnTo>
                    <a:pt x="219837" y="68484"/>
                  </a:lnTo>
                  <a:lnTo>
                    <a:pt x="220694" y="62960"/>
                  </a:lnTo>
                  <a:lnTo>
                    <a:pt x="220694" y="55911"/>
                  </a:lnTo>
                  <a:lnTo>
                    <a:pt x="219932" y="53625"/>
                  </a:lnTo>
                  <a:lnTo>
                    <a:pt x="216789" y="51244"/>
                  </a:lnTo>
                  <a:lnTo>
                    <a:pt x="213550" y="50577"/>
                  </a:lnTo>
                  <a:lnTo>
                    <a:pt x="208787" y="50291"/>
                  </a:lnTo>
                  <a:lnTo>
                    <a:pt x="210026" y="44195"/>
                  </a:lnTo>
                  <a:lnTo>
                    <a:pt x="237458" y="42671"/>
                  </a:lnTo>
                  <a:lnTo>
                    <a:pt x="244125" y="42671"/>
                  </a:lnTo>
                  <a:lnTo>
                    <a:pt x="227933" y="115061"/>
                  </a:lnTo>
                  <a:lnTo>
                    <a:pt x="226314" y="122491"/>
                  </a:lnTo>
                  <a:lnTo>
                    <a:pt x="225456" y="128016"/>
                  </a:lnTo>
                  <a:lnTo>
                    <a:pt x="225456" y="134778"/>
                  </a:lnTo>
                  <a:lnTo>
                    <a:pt x="226028" y="136969"/>
                  </a:lnTo>
                  <a:lnTo>
                    <a:pt x="227933" y="139636"/>
                  </a:lnTo>
                  <a:lnTo>
                    <a:pt x="229457" y="140303"/>
                  </a:lnTo>
                  <a:lnTo>
                    <a:pt x="248784" y="140303"/>
                  </a:lnTo>
                  <a:lnTo>
                    <a:pt x="248602" y="140493"/>
                  </a:lnTo>
                  <a:lnTo>
                    <a:pt x="242602" y="145732"/>
                  </a:lnTo>
                  <a:lnTo>
                    <a:pt x="233457" y="151066"/>
                  </a:lnTo>
                  <a:lnTo>
                    <a:pt x="228314" y="152400"/>
                  </a:lnTo>
                  <a:close/>
                </a:path>
                <a:path w="393700" h="152400">
                  <a:moveTo>
                    <a:pt x="248784" y="140303"/>
                  </a:moveTo>
                  <a:lnTo>
                    <a:pt x="233838" y="140303"/>
                  </a:lnTo>
                  <a:lnTo>
                    <a:pt x="236219" y="139350"/>
                  </a:lnTo>
                  <a:lnTo>
                    <a:pt x="238696" y="137445"/>
                  </a:lnTo>
                  <a:lnTo>
                    <a:pt x="241268" y="135635"/>
                  </a:lnTo>
                  <a:lnTo>
                    <a:pt x="244887" y="132016"/>
                  </a:lnTo>
                  <a:lnTo>
                    <a:pt x="249459" y="126491"/>
                  </a:lnTo>
                  <a:lnTo>
                    <a:pt x="255936" y="132778"/>
                  </a:lnTo>
                  <a:lnTo>
                    <a:pt x="248784" y="140303"/>
                  </a:lnTo>
                  <a:close/>
                </a:path>
                <a:path w="393700" h="152400">
                  <a:moveTo>
                    <a:pt x="233838" y="140303"/>
                  </a:moveTo>
                  <a:lnTo>
                    <a:pt x="229457" y="140303"/>
                  </a:lnTo>
                  <a:lnTo>
                    <a:pt x="231552" y="140208"/>
                  </a:lnTo>
                  <a:lnTo>
                    <a:pt x="233838" y="140303"/>
                  </a:lnTo>
                  <a:close/>
                </a:path>
                <a:path w="393700" h="152400">
                  <a:moveTo>
                    <a:pt x="273081" y="68579"/>
                  </a:moveTo>
                  <a:lnTo>
                    <a:pt x="299370" y="42671"/>
                  </a:lnTo>
                  <a:lnTo>
                    <a:pt x="304133" y="42767"/>
                  </a:lnTo>
                  <a:lnTo>
                    <a:pt x="307943" y="44291"/>
                  </a:lnTo>
                  <a:lnTo>
                    <a:pt x="310610" y="47339"/>
                  </a:lnTo>
                  <a:lnTo>
                    <a:pt x="313372" y="50387"/>
                  </a:lnTo>
                  <a:lnTo>
                    <a:pt x="314705" y="54387"/>
                  </a:lnTo>
                  <a:lnTo>
                    <a:pt x="314705" y="54863"/>
                  </a:lnTo>
                  <a:lnTo>
                    <a:pt x="291083" y="54863"/>
                  </a:lnTo>
                  <a:lnTo>
                    <a:pt x="288798" y="54959"/>
                  </a:lnTo>
                  <a:lnTo>
                    <a:pt x="286321" y="56006"/>
                  </a:lnTo>
                  <a:lnTo>
                    <a:pt x="283749" y="57911"/>
                  </a:lnTo>
                  <a:lnTo>
                    <a:pt x="281130" y="60054"/>
                  </a:lnTo>
                  <a:lnTo>
                    <a:pt x="277653" y="63531"/>
                  </a:lnTo>
                  <a:lnTo>
                    <a:pt x="273081" y="68579"/>
                  </a:lnTo>
                  <a:close/>
                </a:path>
                <a:path w="393700" h="152400">
                  <a:moveTo>
                    <a:pt x="322394" y="73723"/>
                  </a:moveTo>
                  <a:lnTo>
                    <a:pt x="313372" y="73723"/>
                  </a:lnTo>
                  <a:lnTo>
                    <a:pt x="318803" y="66380"/>
                  </a:lnTo>
                  <a:lnTo>
                    <a:pt x="354806" y="42671"/>
                  </a:lnTo>
                  <a:lnTo>
                    <a:pt x="361854" y="42767"/>
                  </a:lnTo>
                  <a:lnTo>
                    <a:pt x="367188" y="44767"/>
                  </a:lnTo>
                  <a:lnTo>
                    <a:pt x="374618" y="52768"/>
                  </a:lnTo>
                  <a:lnTo>
                    <a:pt x="375804" y="56387"/>
                  </a:lnTo>
                  <a:lnTo>
                    <a:pt x="346043" y="56387"/>
                  </a:lnTo>
                  <a:lnTo>
                    <a:pt x="342900" y="56483"/>
                  </a:lnTo>
                  <a:lnTo>
                    <a:pt x="339471" y="57721"/>
                  </a:lnTo>
                  <a:lnTo>
                    <a:pt x="332232" y="62674"/>
                  </a:lnTo>
                  <a:lnTo>
                    <a:pt x="328421" y="66389"/>
                  </a:lnTo>
                  <a:lnTo>
                    <a:pt x="324326" y="71342"/>
                  </a:lnTo>
                  <a:lnTo>
                    <a:pt x="322394" y="73723"/>
                  </a:lnTo>
                  <a:close/>
                </a:path>
                <a:path w="393700" h="152400">
                  <a:moveTo>
                    <a:pt x="297751" y="150875"/>
                  </a:moveTo>
                  <a:lnTo>
                    <a:pt x="278225" y="150875"/>
                  </a:lnTo>
                  <a:lnTo>
                    <a:pt x="294703" y="80009"/>
                  </a:lnTo>
                  <a:lnTo>
                    <a:pt x="296417" y="72961"/>
                  </a:lnTo>
                  <a:lnTo>
                    <a:pt x="297022" y="68579"/>
                  </a:lnTo>
                  <a:lnTo>
                    <a:pt x="291083" y="54863"/>
                  </a:lnTo>
                  <a:lnTo>
                    <a:pt x="314705" y="54863"/>
                  </a:lnTo>
                  <a:lnTo>
                    <a:pt x="314629" y="63531"/>
                  </a:lnTo>
                  <a:lnTo>
                    <a:pt x="313848" y="67436"/>
                  </a:lnTo>
                  <a:lnTo>
                    <a:pt x="311943" y="72104"/>
                  </a:lnTo>
                  <a:lnTo>
                    <a:pt x="313372" y="73723"/>
                  </a:lnTo>
                  <a:lnTo>
                    <a:pt x="322394" y="73723"/>
                  </a:lnTo>
                  <a:lnTo>
                    <a:pt x="320230" y="76390"/>
                  </a:lnTo>
                  <a:lnTo>
                    <a:pt x="316896" y="81248"/>
                  </a:lnTo>
                  <a:lnTo>
                    <a:pt x="314420" y="85820"/>
                  </a:lnTo>
                  <a:lnTo>
                    <a:pt x="311943" y="90582"/>
                  </a:lnTo>
                  <a:lnTo>
                    <a:pt x="309943" y="96297"/>
                  </a:lnTo>
                  <a:lnTo>
                    <a:pt x="297751" y="150875"/>
                  </a:lnTo>
                  <a:close/>
                </a:path>
                <a:path w="393700" h="152400">
                  <a:moveTo>
                    <a:pt x="366236" y="152400"/>
                  </a:moveTo>
                  <a:lnTo>
                    <a:pt x="355282" y="152400"/>
                  </a:lnTo>
                  <a:lnTo>
                    <a:pt x="351377" y="150780"/>
                  </a:lnTo>
                  <a:lnTo>
                    <a:pt x="345567" y="144017"/>
                  </a:lnTo>
                  <a:lnTo>
                    <a:pt x="344042" y="139636"/>
                  </a:lnTo>
                  <a:lnTo>
                    <a:pt x="344042" y="129539"/>
                  </a:lnTo>
                  <a:lnTo>
                    <a:pt x="345281" y="122491"/>
                  </a:lnTo>
                  <a:lnTo>
                    <a:pt x="347662" y="113156"/>
                  </a:lnTo>
                  <a:lnTo>
                    <a:pt x="352615" y="94106"/>
                  </a:lnTo>
                  <a:lnTo>
                    <a:pt x="354520" y="87249"/>
                  </a:lnTo>
                  <a:lnTo>
                    <a:pt x="355663" y="82200"/>
                  </a:lnTo>
                  <a:lnTo>
                    <a:pt x="356806" y="75628"/>
                  </a:lnTo>
                  <a:lnTo>
                    <a:pt x="356937" y="73723"/>
                  </a:lnTo>
                  <a:lnTo>
                    <a:pt x="356996" y="65817"/>
                  </a:lnTo>
                  <a:lnTo>
                    <a:pt x="356139" y="62102"/>
                  </a:lnTo>
                  <a:lnTo>
                    <a:pt x="354425" y="59816"/>
                  </a:lnTo>
                  <a:lnTo>
                    <a:pt x="352711" y="57626"/>
                  </a:lnTo>
                  <a:lnTo>
                    <a:pt x="349948" y="56483"/>
                  </a:lnTo>
                  <a:lnTo>
                    <a:pt x="346043" y="56387"/>
                  </a:lnTo>
                  <a:lnTo>
                    <a:pt x="375804" y="56387"/>
                  </a:lnTo>
                  <a:lnTo>
                    <a:pt x="376303" y="57911"/>
                  </a:lnTo>
                  <a:lnTo>
                    <a:pt x="376428" y="70008"/>
                  </a:lnTo>
                  <a:lnTo>
                    <a:pt x="375380" y="76676"/>
                  </a:lnTo>
                  <a:lnTo>
                    <a:pt x="373189" y="85248"/>
                  </a:lnTo>
                  <a:lnTo>
                    <a:pt x="365950" y="114585"/>
                  </a:lnTo>
                  <a:lnTo>
                    <a:pt x="363950" y="122777"/>
                  </a:lnTo>
                  <a:lnTo>
                    <a:pt x="362902" y="128492"/>
                  </a:lnTo>
                  <a:lnTo>
                    <a:pt x="362902" y="134778"/>
                  </a:lnTo>
                  <a:lnTo>
                    <a:pt x="363378" y="136969"/>
                  </a:lnTo>
                  <a:lnTo>
                    <a:pt x="365284" y="139636"/>
                  </a:lnTo>
                  <a:lnTo>
                    <a:pt x="366807" y="140303"/>
                  </a:lnTo>
                  <a:lnTo>
                    <a:pt x="386163" y="140303"/>
                  </a:lnTo>
                  <a:lnTo>
                    <a:pt x="381286" y="144684"/>
                  </a:lnTo>
                  <a:lnTo>
                    <a:pt x="376523" y="147732"/>
                  </a:lnTo>
                  <a:lnTo>
                    <a:pt x="371761" y="150875"/>
                  </a:lnTo>
                  <a:lnTo>
                    <a:pt x="366236" y="152400"/>
                  </a:lnTo>
                  <a:close/>
                </a:path>
                <a:path w="393700" h="152400">
                  <a:moveTo>
                    <a:pt x="386163" y="140303"/>
                  </a:moveTo>
                  <a:lnTo>
                    <a:pt x="371189" y="140303"/>
                  </a:lnTo>
                  <a:lnTo>
                    <a:pt x="373665" y="139350"/>
                  </a:lnTo>
                  <a:lnTo>
                    <a:pt x="376142" y="137445"/>
                  </a:lnTo>
                  <a:lnTo>
                    <a:pt x="378714" y="135635"/>
                  </a:lnTo>
                  <a:lnTo>
                    <a:pt x="382333" y="132016"/>
                  </a:lnTo>
                  <a:lnTo>
                    <a:pt x="386905" y="126491"/>
                  </a:lnTo>
                  <a:lnTo>
                    <a:pt x="393287" y="132778"/>
                  </a:lnTo>
                  <a:lnTo>
                    <a:pt x="386905" y="139636"/>
                  </a:lnTo>
                  <a:lnTo>
                    <a:pt x="386163" y="140303"/>
                  </a:lnTo>
                  <a:close/>
                </a:path>
                <a:path w="393700" h="152400">
                  <a:moveTo>
                    <a:pt x="371189" y="140303"/>
                  </a:moveTo>
                  <a:lnTo>
                    <a:pt x="366807" y="140303"/>
                  </a:lnTo>
                  <a:lnTo>
                    <a:pt x="368903" y="140208"/>
                  </a:lnTo>
                  <a:lnTo>
                    <a:pt x="371189" y="1403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365229" y="3737840"/>
            <a:ext cx="350520" cy="4235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ts val="1555"/>
              </a:lnSpc>
              <a:spcBef>
                <a:spcPts val="120"/>
              </a:spcBef>
            </a:pPr>
            <a:r>
              <a:rPr sz="1300" spc="160" dirty="0">
                <a:latin typeface="Cambria Math"/>
                <a:cs typeface="Cambria Math"/>
              </a:rPr>
              <a:t>k</a:t>
            </a:r>
            <a:r>
              <a:rPr sz="1300" spc="-25" dirty="0">
                <a:latin typeface="Cambria Math"/>
                <a:cs typeface="Cambria Math"/>
              </a:rPr>
              <a:t>=</a:t>
            </a: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  <a:p>
            <a:pPr marR="9525" algn="r">
              <a:lnSpc>
                <a:spcPts val="1555"/>
              </a:lnSpc>
            </a:pPr>
            <a:r>
              <a:rPr sz="1300" spc="105" dirty="0">
                <a:latin typeface="Cambria Math"/>
                <a:cs typeface="Cambria Math"/>
              </a:rPr>
              <a:t>p</a:t>
            </a:r>
            <a:endParaRPr sz="1300">
              <a:latin typeface="Cambria Math"/>
              <a:cs typeface="Cambria Math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418832" y="4069079"/>
            <a:ext cx="624205" cy="213360"/>
            <a:chOff x="7418832" y="4069079"/>
            <a:chExt cx="624205" cy="213360"/>
          </a:xfrm>
        </p:grpSpPr>
        <p:pic>
          <p:nvPicPr>
            <p:cNvPr id="48" name="object 4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18832" y="4069079"/>
              <a:ext cx="222885" cy="21336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7812024" y="4206239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6000" y="56387"/>
                  </a:moveTo>
                  <a:lnTo>
                    <a:pt x="0" y="49625"/>
                  </a:lnTo>
                  <a:lnTo>
                    <a:pt x="4000" y="46101"/>
                  </a:lnTo>
                  <a:lnTo>
                    <a:pt x="6858" y="42957"/>
                  </a:lnTo>
                  <a:lnTo>
                    <a:pt x="10477" y="37242"/>
                  </a:lnTo>
                  <a:lnTo>
                    <a:pt x="11811" y="34004"/>
                  </a:lnTo>
                  <a:lnTo>
                    <a:pt x="13335" y="26765"/>
                  </a:lnTo>
                  <a:lnTo>
                    <a:pt x="13716" y="22193"/>
                  </a:lnTo>
                  <a:lnTo>
                    <a:pt x="13716" y="11144"/>
                  </a:lnTo>
                  <a:lnTo>
                    <a:pt x="13239" y="5619"/>
                  </a:lnTo>
                  <a:lnTo>
                    <a:pt x="12192" y="0"/>
                  </a:lnTo>
                  <a:lnTo>
                    <a:pt x="31908" y="0"/>
                  </a:lnTo>
                  <a:lnTo>
                    <a:pt x="33051" y="5334"/>
                  </a:lnTo>
                  <a:lnTo>
                    <a:pt x="33528" y="10382"/>
                  </a:lnTo>
                  <a:lnTo>
                    <a:pt x="33528" y="20669"/>
                  </a:lnTo>
                  <a:lnTo>
                    <a:pt x="12954" y="51339"/>
                  </a:lnTo>
                  <a:lnTo>
                    <a:pt x="6000" y="563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93462" y="4078223"/>
              <a:ext cx="149066" cy="153924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7619513" y="4099068"/>
            <a:ext cx="58674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93065" algn="l"/>
              </a:tabLst>
            </a:pPr>
            <a:r>
              <a:rPr sz="1300" spc="95" dirty="0">
                <a:latin typeface="Cambria Math"/>
                <a:cs typeface="Cambria Math"/>
              </a:rPr>
              <a:t>i</a:t>
            </a:r>
            <a:r>
              <a:rPr sz="1300" spc="114" dirty="0">
                <a:latin typeface="Cambria Math"/>
                <a:cs typeface="Cambria Math"/>
              </a:rPr>
              <a:t>k</a:t>
            </a:r>
            <a:r>
              <a:rPr sz="1300" dirty="0">
                <a:latin typeface="Cambria Math"/>
                <a:cs typeface="Cambria Math"/>
              </a:rPr>
              <a:t>	</a:t>
            </a:r>
            <a:r>
              <a:rPr sz="1300" spc="270" dirty="0">
                <a:latin typeface="Cambria Math"/>
                <a:cs typeface="Cambria Math"/>
              </a:rPr>
              <a:t>j</a:t>
            </a:r>
            <a:r>
              <a:rPr sz="1300" spc="114" dirty="0">
                <a:latin typeface="Cambria Math"/>
                <a:cs typeface="Cambria Math"/>
              </a:rPr>
              <a:t>k</a:t>
            </a:r>
            <a:endParaRPr sz="1300">
              <a:latin typeface="Cambria Math"/>
              <a:cs typeface="Cambria Math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6477000" y="4069079"/>
            <a:ext cx="1809114" cy="567055"/>
            <a:chOff x="6477000" y="4069079"/>
            <a:chExt cx="1809114" cy="567055"/>
          </a:xfrm>
        </p:grpSpPr>
        <p:pic>
          <p:nvPicPr>
            <p:cNvPr id="53" name="object 5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14550" y="4069079"/>
              <a:ext cx="71437" cy="21336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82968" y="4422647"/>
              <a:ext cx="71342" cy="21336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77000" y="4415027"/>
              <a:ext cx="146303" cy="210311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6046628" y="4121906"/>
            <a:ext cx="2272030" cy="39306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589915" marR="5080" indent="-577850">
              <a:lnSpc>
                <a:spcPts val="1310"/>
              </a:lnSpc>
              <a:spcBef>
                <a:spcPts val="370"/>
              </a:spcBef>
              <a:tabLst>
                <a:tab pos="192405" algn="l"/>
                <a:tab pos="546100" algn="l"/>
                <a:tab pos="2258695" algn="l"/>
              </a:tabLst>
            </a:pPr>
            <a:r>
              <a:rPr sz="13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300" spc="-125" dirty="0">
                <a:latin typeface="Times New Roman"/>
                <a:cs typeface="Times New Roman"/>
              </a:rPr>
              <a:t> </a:t>
            </a:r>
            <a:r>
              <a:rPr sz="13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300" u="heavy" spc="6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k=1 	</a:t>
            </a:r>
            <a:r>
              <a:rPr sz="1300" dirty="0">
                <a:latin typeface="Cambria Math"/>
                <a:cs typeface="Cambria Math"/>
              </a:rPr>
              <a:t> </a:t>
            </a:r>
            <a:r>
              <a:rPr sz="1300" spc="105" dirty="0">
                <a:latin typeface="Cambria Math"/>
                <a:cs typeface="Cambria Math"/>
              </a:rPr>
              <a:t>p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624302" y="4484608"/>
            <a:ext cx="35242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70" dirty="0">
                <a:latin typeface="Cambria Math"/>
                <a:cs typeface="Cambria Math"/>
              </a:rPr>
              <a:t>k</a:t>
            </a:r>
            <a:r>
              <a:rPr sz="1300" spc="-25" dirty="0">
                <a:latin typeface="Cambria Math"/>
                <a:cs typeface="Cambria Math"/>
              </a:rPr>
              <a:t>=</a:t>
            </a: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7094887" y="4431791"/>
            <a:ext cx="737870" cy="160020"/>
            <a:chOff x="7094887" y="4431791"/>
            <a:chExt cx="737870" cy="160020"/>
          </a:xfrm>
        </p:grpSpPr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94887" y="4431791"/>
              <a:ext cx="149066" cy="153924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7479690" y="4449063"/>
              <a:ext cx="139065" cy="142240"/>
            </a:xfrm>
            <a:custGeom>
              <a:avLst/>
              <a:gdLst/>
              <a:ahLst/>
              <a:cxnLst/>
              <a:rect l="l" t="t" r="r" b="b"/>
              <a:pathLst>
                <a:path w="139065" h="142239">
                  <a:moveTo>
                    <a:pt x="138493" y="63500"/>
                  </a:moveTo>
                  <a:lnTo>
                    <a:pt x="77254" y="63500"/>
                  </a:lnTo>
                  <a:lnTo>
                    <a:pt x="77254" y="0"/>
                  </a:lnTo>
                  <a:lnTo>
                    <a:pt x="61252" y="0"/>
                  </a:lnTo>
                  <a:lnTo>
                    <a:pt x="61252" y="63500"/>
                  </a:lnTo>
                  <a:lnTo>
                    <a:pt x="0" y="63500"/>
                  </a:lnTo>
                  <a:lnTo>
                    <a:pt x="0" y="78740"/>
                  </a:lnTo>
                  <a:lnTo>
                    <a:pt x="61252" y="78740"/>
                  </a:lnTo>
                  <a:lnTo>
                    <a:pt x="61252" y="142240"/>
                  </a:lnTo>
                  <a:lnTo>
                    <a:pt x="77254" y="142240"/>
                  </a:lnTo>
                  <a:lnTo>
                    <a:pt x="77254" y="78740"/>
                  </a:lnTo>
                  <a:lnTo>
                    <a:pt x="138493" y="78740"/>
                  </a:lnTo>
                  <a:lnTo>
                    <a:pt x="138493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83151" y="4431791"/>
              <a:ext cx="149066" cy="153924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7221797" y="4452602"/>
            <a:ext cx="77406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81025" algn="l"/>
              </a:tabLst>
            </a:pPr>
            <a:r>
              <a:rPr sz="1300" spc="95" dirty="0">
                <a:latin typeface="Cambria Math"/>
                <a:cs typeface="Cambria Math"/>
              </a:rPr>
              <a:t>i</a:t>
            </a:r>
            <a:r>
              <a:rPr sz="1300" spc="114" dirty="0">
                <a:latin typeface="Cambria Math"/>
                <a:cs typeface="Cambria Math"/>
              </a:rPr>
              <a:t>k</a:t>
            </a:r>
            <a:r>
              <a:rPr sz="1300" dirty="0">
                <a:latin typeface="Cambria Math"/>
                <a:cs typeface="Cambria Math"/>
              </a:rPr>
              <a:t>	</a:t>
            </a:r>
            <a:r>
              <a:rPr sz="1300" spc="270" dirty="0">
                <a:latin typeface="Cambria Math"/>
                <a:cs typeface="Cambria Math"/>
              </a:rPr>
              <a:t>j</a:t>
            </a:r>
            <a:r>
              <a:rPr sz="1300" spc="114" dirty="0">
                <a:latin typeface="Cambria Math"/>
                <a:cs typeface="Cambria Math"/>
              </a:rPr>
              <a:t>k</a:t>
            </a:r>
            <a:endParaRPr sz="1300">
              <a:latin typeface="Cambria Math"/>
              <a:cs typeface="Cambria Math"/>
            </a:endParaRPr>
          </a:p>
        </p:txBody>
      </p:sp>
      <p:pic>
        <p:nvPicPr>
          <p:cNvPr id="63" name="object 6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004238" y="4422647"/>
            <a:ext cx="71437" cy="213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1825</Words>
  <Application>Microsoft Office PowerPoint</Application>
  <PresentationFormat>Custom</PresentationFormat>
  <Paragraphs>294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K- Nearest Neighbor  (K-NN Algorithm)</vt:lpstr>
      <vt:lpstr>K-Nearest Neighbor - Introduction</vt:lpstr>
      <vt:lpstr>K-Nearest Neighbor – Introduction  (Contd...)</vt:lpstr>
      <vt:lpstr>K-Nearest Neighbor – Introduction  (Contd...)</vt:lpstr>
      <vt:lpstr>Working of K- Nearest Neighbor Algorithm</vt:lpstr>
      <vt:lpstr>How to set value of K ?</vt:lpstr>
      <vt:lpstr>How to set value of K ?</vt:lpstr>
      <vt:lpstr>Distance Metrics for Continuous Variables</vt:lpstr>
      <vt:lpstr>Distance Metrics for Continuous Variables</vt:lpstr>
      <vt:lpstr>Distance Metrics for Categorical Features</vt:lpstr>
      <vt:lpstr>Distance Metrics -Example</vt:lpstr>
      <vt:lpstr>Distance Metrics –Example (Contd…)</vt:lpstr>
      <vt:lpstr>K-NN Classifier- Numerical Example 1</vt:lpstr>
      <vt:lpstr>Example 1- Solution</vt:lpstr>
      <vt:lpstr>Example 1- Solution (Contd…)</vt:lpstr>
      <vt:lpstr>Example 1- Solution (Contd…)</vt:lpstr>
      <vt:lpstr>Example 1- Solution (Contd…)</vt:lpstr>
      <vt:lpstr>Advantages of K-NN Algorithm</vt:lpstr>
      <vt:lpstr>Advantages of K-NN Algorithm</vt:lpstr>
      <vt:lpstr>Limitations of K-NN Algorithm</vt:lpstr>
      <vt:lpstr>Reducing Inference Cost</vt:lpstr>
      <vt:lpstr>Reducing Inference Cost (Contd…)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K- Nearest Neighbor</dc:title>
  <dc:creator>jasme</dc:creator>
  <cp:lastModifiedBy>Raman Singh</cp:lastModifiedBy>
  <cp:revision>8</cp:revision>
  <dcterms:created xsi:type="dcterms:W3CDTF">2021-09-12T12:51:45Z</dcterms:created>
  <dcterms:modified xsi:type="dcterms:W3CDTF">2021-09-27T03:58:45Z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2021-04-30T00:00:00Z</vt:filetime>
  </property>
  <property fmtid="{D5CDD505-2E9C-101B-9397-08002B2CF9AE}" pid="3" name="LastSaved">
    <vt:filetime>2021-09-12T00:00:00Z</vt:filetime>
  </property>
</Properties>
</file>