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gImoYP8f6kyQ0drY7nuHWwkuUQ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A5F8F0A-5607-433C-BAF7-8E710FA7BA34}">
  <a:tblStyle styleId="{4A5F8F0A-5607-433C-BAF7-8E710FA7BA3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61358" y="215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8946"/>
              <a:buFont typeface="Arial"/>
              <a:buNone/>
            </a:pPr>
            <a:r>
              <a:rPr lang="en" sz="3800">
                <a:highlight>
                  <a:schemeClr val="lt1"/>
                </a:highlight>
              </a:rPr>
              <a:t>Data Dictionary (for Process)</a:t>
            </a:r>
            <a:endParaRPr sz="3800"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8946"/>
              <a:buFont typeface="Arial"/>
              <a:buNone/>
            </a:pPr>
            <a:r>
              <a:t/>
            </a:r>
            <a:endParaRPr sz="3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 txBox="1"/>
          <p:nvPr/>
        </p:nvSpPr>
        <p:spPr>
          <a:xfrm>
            <a:off x="59575" y="2075275"/>
            <a:ext cx="8936700" cy="15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" sz="3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Data Dictionary (for Data Store)</a:t>
            </a:r>
            <a:endParaRPr b="0" i="0" sz="38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"/>
          <p:cNvSpPr txBox="1"/>
          <p:nvPr>
            <p:ph type="title"/>
          </p:nvPr>
        </p:nvSpPr>
        <p:spPr>
          <a:xfrm>
            <a:off x="311700" y="73950"/>
            <a:ext cx="8287500" cy="572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88"/>
              <a:t>Data Dictionary: Profile View</a:t>
            </a:r>
            <a:endParaRPr b="1" sz="2188"/>
          </a:p>
        </p:txBody>
      </p:sp>
      <p:graphicFrame>
        <p:nvGraphicFramePr>
          <p:cNvPr id="132" name="Google Shape;132;p11"/>
          <p:cNvGraphicFramePr/>
          <p:nvPr/>
        </p:nvGraphicFramePr>
        <p:xfrm>
          <a:off x="311700" y="64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{4A5F8F0A-5607-433C-BAF7-8E710FA7BA34}</a:tableStyleId>
              </a:tblPr>
              <a:tblGrid>
                <a:gridCol w="1784425"/>
                <a:gridCol w="1300625"/>
                <a:gridCol w="1300625"/>
                <a:gridCol w="1052975"/>
                <a:gridCol w="1548275"/>
                <a:gridCol w="1300625"/>
              </a:tblGrid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Field 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Data Type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Data Format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Field Size 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Description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Example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Name</a:t>
                      </a:r>
                      <a:r>
                        <a:rPr lang="en" sz="14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Varchar2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Text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Name of User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Harsh </a:t>
                      </a:r>
                      <a:r>
                        <a:rPr lang="en" sz="14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Hostel </a:t>
                      </a:r>
                      <a:r>
                        <a:rPr lang="en" sz="14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Varchar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Text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User’s Hostel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H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Email_ID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Varchar2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---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User’s</a:t>
                      </a:r>
                      <a:r>
                        <a:rPr lang="en" sz="1400" u="none" cap="none" strike="noStrike"/>
                        <a:t> Email Id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ha</a:t>
                      </a:r>
                      <a:r>
                        <a:rPr lang="en" sz="1400" u="none" cap="none" strike="noStrike"/>
                        <a:t>rsh</a:t>
                      </a:r>
                      <a:r>
                        <a:rPr lang="en"/>
                        <a:t>kashyap</a:t>
                      </a:r>
                      <a:r>
                        <a:rPr lang="en" sz="1400" u="none" cap="none" strike="noStrike"/>
                        <a:t>@gmail.com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Password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varchar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bcrypt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Password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*******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Phone no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Number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---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10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User’s Phone no.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8051789669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Room No.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Varchar2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--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User’s Room No.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E-205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311700" y="73950"/>
            <a:ext cx="8520600" cy="572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88"/>
              <a:t>Data Dictionary - </a:t>
            </a:r>
            <a:r>
              <a:rPr b="1" lang="en" sz="2188"/>
              <a:t>User Authentication</a:t>
            </a:r>
            <a:r>
              <a:rPr b="1" lang="en" sz="2188"/>
              <a:t> Process </a:t>
            </a:r>
            <a:endParaRPr b="1" sz="2188"/>
          </a:p>
        </p:txBody>
      </p:sp>
      <p:sp>
        <p:nvSpPr>
          <p:cNvPr id="60" name="Google Shape;60;p2"/>
          <p:cNvSpPr txBox="1"/>
          <p:nvPr>
            <p:ph idx="1" type="body"/>
          </p:nvPr>
        </p:nvSpPr>
        <p:spPr>
          <a:xfrm>
            <a:off x="311700" y="6927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61" name="Google Shape;61;p2"/>
          <p:cNvGraphicFramePr/>
          <p:nvPr/>
        </p:nvGraphicFramePr>
        <p:xfrm>
          <a:off x="952500" y="111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{4A5F8F0A-5607-433C-BAF7-8E710FA7BA34}</a:tableStyleId>
              </a:tblPr>
              <a:tblGrid>
                <a:gridCol w="3619500"/>
                <a:gridCol w="3619500"/>
              </a:tblGrid>
              <a:tr h="53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Process 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User Authentication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3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Process 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This process deals with </a:t>
                      </a:r>
                      <a:r>
                        <a:rPr lang="en"/>
                        <a:t>User Authentication</a:t>
                      </a:r>
                      <a:r>
                        <a:rPr lang="en" sz="1400" u="none" cap="none" strike="noStrike"/>
                        <a:t> wherein the input parameters can be </a:t>
                      </a:r>
                      <a:r>
                        <a:rPr lang="en"/>
                        <a:t>email id and password</a:t>
                      </a:r>
                      <a:r>
                        <a:rPr lang="en" sz="1400" u="none" cap="none" strike="noStrike"/>
                        <a:t>. If the input is </a:t>
                      </a:r>
                      <a:r>
                        <a:rPr lang="en"/>
                        <a:t>authenticated, then the output will redirect the user to Home Page.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3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Inward Flow(s)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Login Credentials (Email ID, Password)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3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Outward Flow(s)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Authentication Approval, Response, Direct to Home Page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3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Process Specification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1" lang="en" sz="1400" u="none" cap="none" strike="noStrike"/>
                        <a:t>Attached in Next Slide</a:t>
                      </a:r>
                      <a:endParaRPr i="1"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73950"/>
            <a:ext cx="8520600" cy="572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88"/>
              <a:t>Structured English version of </a:t>
            </a:r>
            <a:r>
              <a:rPr b="1" lang="en" sz="2188"/>
              <a:t>User Authentication</a:t>
            </a:r>
            <a:r>
              <a:rPr b="1" lang="en" sz="2188"/>
              <a:t> (1.0)</a:t>
            </a:r>
            <a:endParaRPr b="1" sz="2188"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6466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IF 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LoginCredentials != Valid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 then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	Ask user to enter valid Login Credentials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IF LoginCredentials  == Valid then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	IF LoginCredentials == </a:t>
            </a: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True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 then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		Direct to Home Page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	IF 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LoginCredentials == </a:t>
            </a: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False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 then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		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Direct to Login Page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42857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311700" y="73950"/>
            <a:ext cx="8520600" cy="572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88"/>
              <a:t>Decision Table of </a:t>
            </a:r>
            <a:r>
              <a:rPr b="1" lang="en" sz="2188"/>
              <a:t>User Authentication</a:t>
            </a:r>
            <a:r>
              <a:rPr b="1" lang="en" sz="2188"/>
              <a:t> (1.0)</a:t>
            </a:r>
            <a:endParaRPr b="1" sz="2188"/>
          </a:p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311700" y="6466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74" name="Google Shape;74;p4"/>
          <p:cNvGraphicFramePr/>
          <p:nvPr/>
        </p:nvGraphicFramePr>
        <p:xfrm>
          <a:off x="1332225" y="103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{4A5F8F0A-5607-433C-BAF7-8E710FA7BA34}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/>
                        <a:t>User Authentication</a:t>
                      </a:r>
                      <a:r>
                        <a:rPr b="1" lang="en" sz="1400" u="none" cap="none" strike="noStrike"/>
                        <a:t> </a:t>
                      </a:r>
                      <a:r>
                        <a:rPr b="1" i="1" lang="en" sz="1400" u="none" cap="none" strike="noStrike"/>
                        <a:t>Process</a:t>
                      </a:r>
                      <a:endParaRPr b="1" i="1" sz="17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1 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2 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3 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4 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Login Credential Validity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Email ID registered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Password Matched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Direct to Home Page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(Authentication Approval, Response)</a:t>
                      </a:r>
                      <a:endParaRPr/>
                    </a:p>
                  </a:txBody>
                  <a:tcPr marT="91425" marB="91425" marR="91425" marL="91425"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title"/>
          </p:nvPr>
        </p:nvSpPr>
        <p:spPr>
          <a:xfrm>
            <a:off x="311700" y="73950"/>
            <a:ext cx="8520600" cy="572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88"/>
              <a:t>Decision Tree of </a:t>
            </a:r>
            <a:r>
              <a:rPr b="1" lang="en" sz="2188"/>
              <a:t>User Authentication</a:t>
            </a:r>
            <a:r>
              <a:rPr b="1" lang="en" sz="2188"/>
              <a:t> (1.0)</a:t>
            </a:r>
            <a:endParaRPr b="1" sz="2188"/>
          </a:p>
        </p:txBody>
      </p:sp>
      <p:cxnSp>
        <p:nvCxnSpPr>
          <p:cNvPr id="80" name="Google Shape;80;p5"/>
          <p:cNvCxnSpPr/>
          <p:nvPr/>
        </p:nvCxnSpPr>
        <p:spPr>
          <a:xfrm>
            <a:off x="1467100" y="2381900"/>
            <a:ext cx="8112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5"/>
          <p:cNvSpPr txBox="1"/>
          <p:nvPr/>
        </p:nvSpPr>
        <p:spPr>
          <a:xfrm>
            <a:off x="1372150" y="1709850"/>
            <a:ext cx="1001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Login Credential Valid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cxnSp>
        <p:nvCxnSpPr>
          <p:cNvPr id="82" name="Google Shape;82;p5"/>
          <p:cNvCxnSpPr/>
          <p:nvPr/>
        </p:nvCxnSpPr>
        <p:spPr>
          <a:xfrm flipH="1" rot="10800000">
            <a:off x="2243825" y="2010725"/>
            <a:ext cx="258900" cy="3798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" name="Google Shape;83;p5"/>
          <p:cNvCxnSpPr/>
          <p:nvPr/>
        </p:nvCxnSpPr>
        <p:spPr>
          <a:xfrm rot="10800000">
            <a:off x="2243975" y="2390400"/>
            <a:ext cx="276000" cy="4230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5"/>
          <p:cNvCxnSpPr/>
          <p:nvPr/>
        </p:nvCxnSpPr>
        <p:spPr>
          <a:xfrm>
            <a:off x="2494075" y="2010725"/>
            <a:ext cx="3745500" cy="261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5"/>
          <p:cNvSpPr txBox="1"/>
          <p:nvPr/>
        </p:nvSpPr>
        <p:spPr>
          <a:xfrm>
            <a:off x="2347375" y="1671150"/>
            <a:ext cx="35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2347375" y="2771300"/>
            <a:ext cx="35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5"/>
          <p:cNvCxnSpPr/>
          <p:nvPr/>
        </p:nvCxnSpPr>
        <p:spPr>
          <a:xfrm>
            <a:off x="2494075" y="2804750"/>
            <a:ext cx="1182300" cy="87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5"/>
          <p:cNvCxnSpPr/>
          <p:nvPr/>
        </p:nvCxnSpPr>
        <p:spPr>
          <a:xfrm flipH="1" rot="10800000">
            <a:off x="3647391" y="2445021"/>
            <a:ext cx="230700" cy="3450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5"/>
          <p:cNvCxnSpPr/>
          <p:nvPr/>
        </p:nvCxnSpPr>
        <p:spPr>
          <a:xfrm rot="10800000">
            <a:off x="3647770" y="2789600"/>
            <a:ext cx="233700" cy="3636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5"/>
          <p:cNvCxnSpPr/>
          <p:nvPr/>
        </p:nvCxnSpPr>
        <p:spPr>
          <a:xfrm>
            <a:off x="3870548" y="2444875"/>
            <a:ext cx="2369100" cy="234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5"/>
          <p:cNvCxnSpPr/>
          <p:nvPr/>
        </p:nvCxnSpPr>
        <p:spPr>
          <a:xfrm>
            <a:off x="3870548" y="3153200"/>
            <a:ext cx="2351700" cy="141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5"/>
          <p:cNvSpPr txBox="1"/>
          <p:nvPr/>
        </p:nvSpPr>
        <p:spPr>
          <a:xfrm>
            <a:off x="2585363" y="2279575"/>
            <a:ext cx="121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Email ID registered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 txBox="1"/>
          <p:nvPr/>
        </p:nvSpPr>
        <p:spPr>
          <a:xfrm>
            <a:off x="3677500" y="2071350"/>
            <a:ext cx="35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 txBox="1"/>
          <p:nvPr/>
        </p:nvSpPr>
        <p:spPr>
          <a:xfrm>
            <a:off x="3677500" y="3153200"/>
            <a:ext cx="35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6360400" y="1846775"/>
            <a:ext cx="166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Prompt Validity Issue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6387675" y="2279575"/>
            <a:ext cx="166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Send to Register Page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6387675" y="2983250"/>
            <a:ext cx="1668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Direct to Home Page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(Authentication Approval, Response)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98" name="Google Shape;98;p5"/>
          <p:cNvSpPr txBox="1"/>
          <p:nvPr/>
        </p:nvSpPr>
        <p:spPr>
          <a:xfrm>
            <a:off x="4031200" y="2633575"/>
            <a:ext cx="121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Password Matched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/>
          <p:nvPr/>
        </p:nvSpPr>
        <p:spPr>
          <a:xfrm>
            <a:off x="227850" y="1975975"/>
            <a:ext cx="8688300" cy="15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" sz="3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Data Dictionary (for Data flow)</a:t>
            </a:r>
            <a:endParaRPr b="0" i="0" sz="38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/>
          <p:nvPr>
            <p:ph type="title"/>
          </p:nvPr>
        </p:nvSpPr>
        <p:spPr>
          <a:xfrm>
            <a:off x="311700" y="73950"/>
            <a:ext cx="8520600" cy="572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88"/>
              <a:t>DFD Level 0</a:t>
            </a:r>
            <a:endParaRPr b="1" sz="2188"/>
          </a:p>
        </p:txBody>
      </p:sp>
      <p:pic>
        <p:nvPicPr>
          <p:cNvPr id="109" name="Google Shape;10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650" y="799050"/>
            <a:ext cx="5575068" cy="41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/>
          <p:nvPr>
            <p:ph type="title"/>
          </p:nvPr>
        </p:nvSpPr>
        <p:spPr>
          <a:xfrm>
            <a:off x="311700" y="73950"/>
            <a:ext cx="8520600" cy="572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88"/>
              <a:t>Data Flow of DFD Level 0</a:t>
            </a:r>
            <a:endParaRPr b="1" sz="2188"/>
          </a:p>
        </p:txBody>
      </p:sp>
      <p:graphicFrame>
        <p:nvGraphicFramePr>
          <p:cNvPr id="115" name="Google Shape;115;p8"/>
          <p:cNvGraphicFramePr/>
          <p:nvPr/>
        </p:nvGraphicFramePr>
        <p:xfrm>
          <a:off x="792825" y="13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{4A5F8F0A-5607-433C-BAF7-8E710FA7BA34}</a:tableStyleId>
              </a:tblPr>
              <a:tblGrid>
                <a:gridCol w="571850"/>
                <a:gridCol w="2687225"/>
                <a:gridCol w="416547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Sno. 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Data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Description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/>
                        <a:t>1 </a:t>
                      </a:r>
                      <a:endParaRPr b="1"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/>
                        <a:t>User Authentication</a:t>
                      </a:r>
                      <a:r>
                        <a:rPr lang="en" sz="1300" u="none" cap="none" strike="noStrike"/>
                        <a:t> (</a:t>
                      </a:r>
                      <a:r>
                        <a:rPr i="1" lang="en" sz="1300"/>
                        <a:t>Email_id / Password</a:t>
                      </a:r>
                      <a:r>
                        <a:rPr lang="en" sz="1300" u="none" cap="none" strike="noStrike"/>
                        <a:t>)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This is the input entered by the</a:t>
                      </a:r>
                      <a:r>
                        <a:rPr lang="en"/>
                        <a:t> user </a:t>
                      </a:r>
                      <a:r>
                        <a:rPr lang="en" sz="1400" u="none" cap="none" strike="noStrike"/>
                        <a:t>t</a:t>
                      </a:r>
                      <a:r>
                        <a:rPr lang="en"/>
                        <a:t>o login</a:t>
                      </a:r>
                      <a:r>
                        <a:rPr lang="en" sz="1400" u="none" cap="none" strike="noStrike"/>
                        <a:t> </a:t>
                      </a:r>
                      <a:r>
                        <a:rPr lang="en"/>
                        <a:t>into the Thunder </a:t>
                      </a:r>
                      <a:r>
                        <a:rPr lang="en" sz="1400" u="none" cap="none" strike="noStrike"/>
                        <a:t>. The d</a:t>
                      </a:r>
                      <a:r>
                        <a:rPr lang="en"/>
                        <a:t>ata is in the form of text </a:t>
                      </a:r>
                      <a:r>
                        <a:rPr lang="en" sz="14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/>
                        <a:t>2 </a:t>
                      </a:r>
                      <a:endParaRPr b="1"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/>
                        <a:t>Restaurant </a:t>
                      </a:r>
                      <a:r>
                        <a:rPr lang="en" sz="1300" u="none" cap="none" strike="noStrike"/>
                        <a:t>Profile List 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It </a:t>
                      </a:r>
                      <a:r>
                        <a:rPr lang="en"/>
                        <a:t>shows</a:t>
                      </a:r>
                      <a:r>
                        <a:rPr lang="en" sz="1400" u="none" cap="none" strike="noStrike"/>
                        <a:t> list of all the </a:t>
                      </a:r>
                      <a:r>
                        <a:rPr lang="en"/>
                        <a:t>Restaurant</a:t>
                      </a:r>
                      <a:r>
                        <a:rPr lang="en" sz="1400" u="none" cap="none" strike="noStrike"/>
                        <a:t> </a:t>
                      </a:r>
                      <a:r>
                        <a:rPr lang="en"/>
                        <a:t>available in the COS Market.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/>
                        <a:t>3 </a:t>
                      </a:r>
                      <a:endParaRPr b="1"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/>
                        <a:t>Menu List 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It shows the menu list of Restaurant selected by the customer.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/>
          <p:nvPr>
            <p:ph type="title"/>
          </p:nvPr>
        </p:nvSpPr>
        <p:spPr>
          <a:xfrm>
            <a:off x="311700" y="73950"/>
            <a:ext cx="8520600" cy="572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88"/>
              <a:t>Data Flow (User Info Input - Level 1)</a:t>
            </a:r>
            <a:endParaRPr b="1" sz="2188"/>
          </a:p>
        </p:txBody>
      </p:sp>
      <p:graphicFrame>
        <p:nvGraphicFramePr>
          <p:cNvPr id="121" name="Google Shape;121;p9"/>
          <p:cNvGraphicFramePr/>
          <p:nvPr/>
        </p:nvGraphicFramePr>
        <p:xfrm>
          <a:off x="860450" y="148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{4A5F8F0A-5607-433C-BAF7-8E710FA7BA34}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Data Flow 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User</a:t>
                      </a:r>
                      <a:r>
                        <a:rPr lang="en" sz="1400" u="none" cap="none" strike="noStrike"/>
                        <a:t> Info Input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Data Flow Description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This data flow contains the input entered </a:t>
                      </a:r>
                      <a:r>
                        <a:rPr lang="en"/>
                        <a:t>during login and the response of system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Input Source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1.0 </a:t>
                      </a:r>
                      <a:r>
                        <a:rPr lang="en"/>
                        <a:t>User</a:t>
                      </a:r>
                      <a:r>
                        <a:rPr lang="en" sz="1400" u="none" cap="none" strike="noStrike"/>
                        <a:t> Register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Output Source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3.0 Add</a:t>
                      </a:r>
                      <a:r>
                        <a:rPr lang="en"/>
                        <a:t> Items to Cart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