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96" d="100"/>
          <a:sy n="96" d="100"/>
        </p:scale>
        <p:origin x="581" y="8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9/20/2023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9/20/2023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818315" y="521192"/>
            <a:ext cx="6407982" cy="5815615"/>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0" marR="0" lvl="1" indent="0" algn="l" rtl="0">
              <a:lnSpc>
                <a:spcPct val="90000"/>
              </a:lnSpc>
              <a:spcBef>
                <a:spcPts val="0"/>
              </a:spcBef>
              <a:spcAft>
                <a:spcPts val="0"/>
              </a:spcAft>
              <a:buClr>
                <a:srgbClr val="28BA73"/>
              </a:buClr>
              <a:buSzPts val="1600"/>
              <a:buFont typeface="Arial"/>
              <a:buNone/>
            </a:pPr>
            <a:r>
              <a:rPr lang="en-US" sz="1700" b="1" i="0" u="sng" strike="noStrike" cap="none" dirty="0">
                <a:solidFill>
                  <a:srgbClr val="274E13"/>
                </a:solidFill>
                <a:latin typeface="Trebuchet MS"/>
                <a:ea typeface="Trebuchet MS"/>
                <a:cs typeface="Trebuchet MS"/>
                <a:sym typeface="Trebuchet MS"/>
              </a:rPr>
              <a:t>Situation:</a:t>
            </a:r>
            <a:endParaRPr lang="en-US" sz="1500" b="1" i="0" u="sng" strike="noStrike" cap="none" dirty="0">
              <a:solidFill>
                <a:srgbClr val="274E13"/>
              </a:solidFill>
            </a:endParaRPr>
          </a:p>
          <a:p>
            <a:pPr marL="324000" marR="0" lvl="1" indent="-216000" algn="l" rtl="0">
              <a:lnSpc>
                <a:spcPct val="100000"/>
              </a:lnSpc>
              <a:spcBef>
                <a:spcPts val="300"/>
              </a:spcBef>
              <a:spcAft>
                <a:spcPts val="0"/>
              </a:spcAft>
              <a:buClr>
                <a:srgbClr val="03522D"/>
              </a:buClr>
              <a:buSzPts val="1600"/>
              <a:buFont typeface="Trebuchet MS"/>
              <a:buChar char="•"/>
            </a:pPr>
            <a:r>
              <a:rPr lang="en-US" sz="1600" b="1" dirty="0" err="1">
                <a:solidFill>
                  <a:srgbClr val="03522D"/>
                </a:solidFill>
                <a:latin typeface="Trebuchet MS"/>
                <a:ea typeface="Trebuchet MS"/>
                <a:cs typeface="Trebuchet MS"/>
                <a:sym typeface="Trebuchet MS"/>
              </a:rPr>
              <a:t>Powerco</a:t>
            </a:r>
            <a:r>
              <a:rPr lang="en-US" sz="1600" b="1" dirty="0">
                <a:solidFill>
                  <a:srgbClr val="03522D"/>
                </a:solidFill>
                <a:latin typeface="Trebuchet MS"/>
                <a:ea typeface="Trebuchet MS"/>
                <a:cs typeface="Trebuchet MS"/>
                <a:sym typeface="Trebuchet MS"/>
              </a:rPr>
              <a:t> has a problem with customer churn; they believe it is caused by customers' price sensitivities. One possible solution is to provide </a:t>
            </a:r>
            <a:r>
              <a:rPr lang="en-US" sz="1600" b="1" dirty="0">
                <a:solidFill>
                  <a:srgbClr val="990000"/>
                </a:solidFill>
                <a:latin typeface="Trebuchet MS"/>
                <a:ea typeface="Trebuchet MS"/>
                <a:cs typeface="Trebuchet MS"/>
                <a:sym typeface="Trebuchet MS"/>
              </a:rPr>
              <a:t>20%</a:t>
            </a:r>
            <a:r>
              <a:rPr lang="en-US" sz="1600" b="1" dirty="0">
                <a:solidFill>
                  <a:srgbClr val="03522D"/>
                </a:solidFill>
                <a:latin typeface="Trebuchet MS"/>
                <a:ea typeface="Trebuchet MS"/>
                <a:cs typeface="Trebuchet MS"/>
                <a:sym typeface="Trebuchet MS"/>
              </a:rPr>
              <a:t> off to customers who are most likely to start leaving.</a:t>
            </a:r>
          </a:p>
          <a:p>
            <a:pPr marL="550800" marR="0" lvl="2" indent="-114399" algn="l" rtl="0">
              <a:lnSpc>
                <a:spcPct val="90000"/>
              </a:lnSpc>
              <a:spcBef>
                <a:spcPts val="0"/>
              </a:spcBef>
              <a:spcAft>
                <a:spcPts val="0"/>
              </a:spcAft>
              <a:buClr>
                <a:srgbClr val="28BA73"/>
              </a:buClr>
              <a:buSzPts val="1600"/>
              <a:buFont typeface="Trebuchet MS"/>
              <a:buNone/>
            </a:pPr>
            <a:endParaRPr lang="en-US" sz="1600" b="1" i="0" u="none" strike="noStrike" cap="none" dirty="0">
              <a:solidFill>
                <a:srgbClr val="274E13"/>
              </a:solidFill>
              <a:latin typeface="Trebuchet MS"/>
              <a:ea typeface="Trebuchet MS"/>
              <a:cs typeface="Trebuchet MS"/>
              <a:sym typeface="Trebuchet MS"/>
            </a:endParaRPr>
          </a:p>
          <a:p>
            <a:pPr marL="0" marR="0" lvl="1" indent="0" algn="l" rtl="0">
              <a:lnSpc>
                <a:spcPct val="90000"/>
              </a:lnSpc>
              <a:spcBef>
                <a:spcPts val="300"/>
              </a:spcBef>
              <a:spcAft>
                <a:spcPts val="0"/>
              </a:spcAft>
              <a:buClr>
                <a:srgbClr val="28BA73"/>
              </a:buClr>
              <a:buSzPts val="1600"/>
              <a:buFont typeface="Arial"/>
              <a:buNone/>
            </a:pPr>
            <a:r>
              <a:rPr lang="en-US" sz="1700" b="1" u="sng" dirty="0">
                <a:solidFill>
                  <a:srgbClr val="274E13"/>
                </a:solidFill>
                <a:latin typeface="Trebuchet MS"/>
                <a:ea typeface="Trebuchet MS"/>
                <a:cs typeface="Trebuchet MS"/>
                <a:sym typeface="Trebuchet MS"/>
              </a:rPr>
              <a:t>Machine Learning Modeling:</a:t>
            </a:r>
            <a:endParaRPr lang="en-US" sz="1500" b="1" i="0" u="sng" strike="noStrike" cap="none" dirty="0">
              <a:solidFill>
                <a:srgbClr val="274E13"/>
              </a:solidFill>
            </a:endParaRPr>
          </a:p>
          <a:p>
            <a:pPr marL="323999" marR="0" lvl="1" indent="-216000" algn="l" rtl="0">
              <a:lnSpc>
                <a:spcPct val="100000"/>
              </a:lnSpc>
              <a:spcBef>
                <a:spcPts val="300"/>
              </a:spcBef>
              <a:spcAft>
                <a:spcPts val="0"/>
              </a:spcAft>
              <a:buClr>
                <a:srgbClr val="274E13"/>
              </a:buClr>
              <a:buSzPts val="1600"/>
              <a:buFont typeface="Trebuchet MS"/>
              <a:buChar char="•"/>
            </a:pPr>
            <a:r>
              <a:rPr lang="en-US" sz="1600" b="1" dirty="0">
                <a:solidFill>
                  <a:srgbClr val="274E13"/>
                </a:solidFill>
                <a:latin typeface="Trebuchet MS"/>
                <a:ea typeface="Trebuchet MS"/>
                <a:cs typeface="Trebuchet MS"/>
                <a:sym typeface="Trebuchet MS"/>
              </a:rPr>
              <a:t>After Data cleaning, EDA and Feature engineering, I applied Random Forest Classifier. Random Forest Classifier model has been built to predict customers’ churn probability, achieving an accuracy of </a:t>
            </a:r>
            <a:r>
              <a:rPr lang="en-US" sz="1600" b="1" dirty="0">
                <a:solidFill>
                  <a:srgbClr val="990000"/>
                </a:solidFill>
                <a:latin typeface="Trebuchet MS"/>
                <a:ea typeface="Trebuchet MS"/>
                <a:cs typeface="Trebuchet MS"/>
                <a:sym typeface="Trebuchet MS"/>
              </a:rPr>
              <a:t>0.90</a:t>
            </a:r>
            <a:r>
              <a:rPr lang="en-US" sz="1600" b="1" dirty="0">
                <a:solidFill>
                  <a:srgbClr val="274E13"/>
                </a:solidFill>
                <a:latin typeface="Trebuchet MS"/>
                <a:ea typeface="Trebuchet MS"/>
                <a:cs typeface="Trebuchet MS"/>
                <a:sym typeface="Trebuchet MS"/>
              </a:rPr>
              <a:t> and Precision score of </a:t>
            </a:r>
            <a:r>
              <a:rPr lang="en-US" sz="1600" b="1" dirty="0">
                <a:solidFill>
                  <a:srgbClr val="990000"/>
                </a:solidFill>
                <a:latin typeface="Trebuchet MS"/>
                <a:ea typeface="Trebuchet MS"/>
                <a:cs typeface="Trebuchet MS"/>
                <a:sym typeface="Trebuchet MS"/>
              </a:rPr>
              <a:t>0.91</a:t>
            </a:r>
            <a:r>
              <a:rPr lang="en-US" sz="1600" b="1" dirty="0">
                <a:solidFill>
                  <a:srgbClr val="274E13"/>
                </a:solidFill>
                <a:latin typeface="Trebuchet MS"/>
                <a:ea typeface="Trebuchet MS"/>
                <a:cs typeface="Trebuchet MS"/>
                <a:sym typeface="Trebuchet MS"/>
              </a:rPr>
              <a:t> on test set.</a:t>
            </a:r>
            <a:endParaRPr lang="en-US" b="1" dirty="0">
              <a:solidFill>
                <a:srgbClr val="274E13"/>
              </a:solidFill>
            </a:endParaRPr>
          </a:p>
          <a:p>
            <a:pPr marL="914400" marR="0" lvl="0" indent="0" algn="l" rtl="0">
              <a:lnSpc>
                <a:spcPct val="100000"/>
              </a:lnSpc>
              <a:spcBef>
                <a:spcPts val="300"/>
              </a:spcBef>
              <a:spcAft>
                <a:spcPts val="0"/>
              </a:spcAft>
              <a:buNone/>
            </a:pPr>
            <a:endParaRPr lang="en-US" b="1" dirty="0">
              <a:solidFill>
                <a:srgbClr val="274E13"/>
              </a:solidFill>
            </a:endParaRPr>
          </a:p>
          <a:p>
            <a:pPr marL="0" marR="0" lvl="0" indent="0" algn="l" rtl="0">
              <a:lnSpc>
                <a:spcPct val="100000"/>
              </a:lnSpc>
              <a:spcBef>
                <a:spcPts val="300"/>
              </a:spcBef>
              <a:spcAft>
                <a:spcPts val="0"/>
              </a:spcAft>
              <a:buClr>
                <a:srgbClr val="000000"/>
              </a:buClr>
              <a:buSzPts val="1600"/>
              <a:buFont typeface="Arial"/>
              <a:buNone/>
            </a:pPr>
            <a:r>
              <a:rPr lang="en-US" sz="1700" b="1" u="sng" dirty="0">
                <a:solidFill>
                  <a:srgbClr val="274E13"/>
                </a:solidFill>
                <a:latin typeface="Trebuchet MS"/>
                <a:ea typeface="Trebuchet MS"/>
                <a:cs typeface="Trebuchet MS"/>
                <a:sym typeface="Trebuchet MS"/>
              </a:rPr>
              <a:t>Insights</a:t>
            </a:r>
            <a:r>
              <a:rPr lang="en-US" sz="1700" b="1" i="0" u="sng" strike="noStrike" cap="none" dirty="0">
                <a:solidFill>
                  <a:srgbClr val="274E13"/>
                </a:solidFill>
                <a:latin typeface="Trebuchet MS"/>
                <a:ea typeface="Trebuchet MS"/>
                <a:cs typeface="Trebuchet MS"/>
                <a:sym typeface="Trebuchet MS"/>
              </a:rPr>
              <a:t>:</a:t>
            </a:r>
          </a:p>
          <a:p>
            <a:pPr marL="323998" marR="0" lvl="1" indent="-215999" algn="l" rtl="0">
              <a:lnSpc>
                <a:spcPct val="100000"/>
              </a:lnSpc>
              <a:spcBef>
                <a:spcPts val="300"/>
              </a:spcBef>
              <a:spcAft>
                <a:spcPts val="0"/>
              </a:spcAft>
              <a:buClr>
                <a:srgbClr val="274E13"/>
              </a:buClr>
              <a:buSzPts val="1600"/>
              <a:buFont typeface="Trebuchet MS"/>
              <a:buChar char="•"/>
            </a:pPr>
            <a:r>
              <a:rPr lang="en-US" sz="1600" b="1" dirty="0">
                <a:solidFill>
                  <a:srgbClr val="274E13"/>
                </a:solidFill>
                <a:latin typeface="Trebuchet MS"/>
                <a:ea typeface="Trebuchet MS"/>
                <a:cs typeface="Trebuchet MS"/>
                <a:sym typeface="Trebuchet MS"/>
              </a:rPr>
              <a:t>Nearly </a:t>
            </a:r>
            <a:r>
              <a:rPr lang="en-US" sz="1600" b="1" dirty="0">
                <a:solidFill>
                  <a:srgbClr val="990000"/>
                </a:solidFill>
                <a:latin typeface="Trebuchet MS"/>
                <a:ea typeface="Trebuchet MS"/>
                <a:cs typeface="Trebuchet MS"/>
                <a:sym typeface="Trebuchet MS"/>
              </a:rPr>
              <a:t>10% (9.7%)</a:t>
            </a:r>
            <a:r>
              <a:rPr lang="en-US" sz="1600" b="1" dirty="0">
                <a:solidFill>
                  <a:srgbClr val="274E13"/>
                </a:solidFill>
                <a:latin typeface="Trebuchet MS"/>
                <a:ea typeface="Trebuchet MS"/>
                <a:cs typeface="Trebuchet MS"/>
                <a:sym typeface="Trebuchet MS"/>
              </a:rPr>
              <a:t> of the customers have churned and </a:t>
            </a:r>
            <a:r>
              <a:rPr lang="en-US" sz="1600" b="1" dirty="0">
                <a:solidFill>
                  <a:srgbClr val="990000"/>
                </a:solidFill>
                <a:latin typeface="Trebuchet MS"/>
                <a:ea typeface="Trebuchet MS"/>
                <a:cs typeface="Trebuchet MS"/>
                <a:sym typeface="Trebuchet MS"/>
              </a:rPr>
              <a:t>90%</a:t>
            </a:r>
            <a:r>
              <a:rPr lang="en-US" sz="1600" b="1" dirty="0">
                <a:solidFill>
                  <a:srgbClr val="274E13"/>
                </a:solidFill>
                <a:latin typeface="Trebuchet MS"/>
                <a:ea typeface="Trebuchet MS"/>
                <a:cs typeface="Trebuchet MS"/>
                <a:sym typeface="Trebuchet MS"/>
              </a:rPr>
              <a:t> of the customers have not churned.</a:t>
            </a:r>
          </a:p>
          <a:p>
            <a:pPr marL="323998" marR="0" lvl="1" indent="-215999" algn="l" rtl="0">
              <a:lnSpc>
                <a:spcPct val="100000"/>
              </a:lnSpc>
              <a:spcBef>
                <a:spcPts val="300"/>
              </a:spcBef>
              <a:spcAft>
                <a:spcPts val="0"/>
              </a:spcAft>
              <a:buClr>
                <a:srgbClr val="274E13"/>
              </a:buClr>
              <a:buSzPts val="1600"/>
              <a:buFont typeface="Trebuchet MS"/>
              <a:buChar char="•"/>
            </a:pPr>
            <a:r>
              <a:rPr lang="en-US" sz="1600" b="1" dirty="0">
                <a:solidFill>
                  <a:srgbClr val="274E13"/>
                </a:solidFill>
                <a:latin typeface="Trebuchet MS"/>
                <a:ea typeface="Trebuchet MS"/>
                <a:cs typeface="Trebuchet MS"/>
                <a:sym typeface="Trebuchet MS"/>
              </a:rPr>
              <a:t>Net margin on power subscription and consumption over 12 months is a top driver for churn</a:t>
            </a:r>
          </a:p>
          <a:p>
            <a:pPr marL="323998" marR="0" lvl="1" indent="-215999" algn="l" rtl="0">
              <a:lnSpc>
                <a:spcPct val="100000"/>
              </a:lnSpc>
              <a:spcBef>
                <a:spcPts val="300"/>
              </a:spcBef>
              <a:spcAft>
                <a:spcPts val="0"/>
              </a:spcAft>
              <a:buClr>
                <a:srgbClr val="274E13"/>
              </a:buClr>
              <a:buSzPts val="1600"/>
              <a:buFont typeface="Trebuchet MS"/>
              <a:buChar char="•"/>
            </a:pPr>
            <a:r>
              <a:rPr lang="en-US" sz="1600" b="1" dirty="0">
                <a:solidFill>
                  <a:srgbClr val="274E13"/>
                </a:solidFill>
                <a:latin typeface="Trebuchet MS"/>
                <a:ea typeface="Trebuchet MS"/>
                <a:cs typeface="Trebuchet MS"/>
                <a:sym typeface="Trebuchet MS"/>
              </a:rPr>
              <a:t>Forecasted bill of meter rental for the next 2 months also is an influential driver</a:t>
            </a:r>
          </a:p>
          <a:p>
            <a:pPr marL="323998" marR="0" lvl="1" indent="-215999" algn="l" rtl="0">
              <a:lnSpc>
                <a:spcPct val="100000"/>
              </a:lnSpc>
              <a:spcBef>
                <a:spcPts val="300"/>
              </a:spcBef>
              <a:spcAft>
                <a:spcPts val="0"/>
              </a:spcAft>
              <a:buClr>
                <a:srgbClr val="274E13"/>
              </a:buClr>
              <a:buSzPts val="1600"/>
              <a:buFont typeface="Trebuchet MS"/>
              <a:buChar char="•"/>
            </a:pPr>
            <a:r>
              <a:rPr lang="en-US" sz="1600" b="1" dirty="0">
                <a:solidFill>
                  <a:srgbClr val="274E13"/>
                </a:solidFill>
                <a:latin typeface="Trebuchet MS"/>
                <a:ea typeface="Trebuchet MS"/>
                <a:cs typeface="Trebuchet MS"/>
                <a:sym typeface="Trebuchet MS"/>
              </a:rPr>
              <a:t>Time seems to be an influential factor, especially the number of months they have been active, their tenure and the number of months since they updated their contract</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TotalTime>
  <Words>177</Words>
  <Application>Microsoft Office PowerPoint</Application>
  <PresentationFormat>Widescreen</PresentationFormat>
  <Paragraphs>13</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Harsh Mewada</cp:lastModifiedBy>
  <cp:revision>449</cp:revision>
  <cp:lastPrinted>2016-04-06T18:59:25Z</cp:lastPrinted>
  <dcterms:created xsi:type="dcterms:W3CDTF">2016-11-04T11:46:04Z</dcterms:created>
  <dcterms:modified xsi:type="dcterms:W3CDTF">2023-09-20T09:57:50Z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