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6" r:id="rId4"/>
    <p:sldId id="293" r:id="rId5"/>
    <p:sldId id="267" r:id="rId6"/>
    <p:sldId id="271" r:id="rId7"/>
    <p:sldId id="294" r:id="rId8"/>
    <p:sldId id="272" r:id="rId9"/>
    <p:sldId id="295" r:id="rId10"/>
    <p:sldId id="274" r:id="rId11"/>
    <p:sldId id="275" r:id="rId12"/>
    <p:sldId id="279" r:id="rId13"/>
    <p:sldId id="280" r:id="rId14"/>
    <p:sldId id="296" r:id="rId15"/>
    <p:sldId id="297" r:id="rId16"/>
    <p:sldId id="298" r:id="rId17"/>
    <p:sldId id="278" r:id="rId18"/>
    <p:sldId id="281" r:id="rId19"/>
    <p:sldId id="277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D6E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7" autoAdjust="0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830387"/>
            <a:ext cx="822960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10167"/>
            <a:ext cx="9144000" cy="5947833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B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10/2/2017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-89452" y="3227168"/>
            <a:ext cx="9233451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3200" b="1" dirty="0">
                <a:latin typeface="Arial Black" panose="020B0A04020102020204" pitchFamily="34" charset="0"/>
                <a:ea typeface="华文楷体" pitchFamily="2" charset="-122"/>
              </a:rPr>
              <a:t>Transition-Based Neural Word Segmentation</a:t>
            </a:r>
            <a:endParaRPr lang="en-US" sz="3200" b="1" dirty="0">
              <a:latin typeface="Arial Black" panose="020B0A04020102020204" pitchFamily="34" charset="0"/>
              <a:ea typeface="华文楷体" pitchFamily="2" charset="-122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07504" y="4348724"/>
            <a:ext cx="9243391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Meishan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Zhang, Yue Zhang, 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Guohong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Fu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Heilongjiang University, Harbin, China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&amp; SUTD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9E249-D974-4CC1-BB07-12208911FE2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204" y="996812"/>
            <a:ext cx="6086591" cy="143565"/>
          </a:xfrm>
        </p:spPr>
        <p:txBody>
          <a:bodyPr/>
          <a:lstStyle/>
          <a:p>
            <a:r>
              <a:rPr lang="en-US" altLang="zh-CN" sz="3600" b="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Transition-based (word-based):</a:t>
            </a:r>
            <a:endParaRPr lang="en-US" altLang="zh-CN" sz="3600" b="0" i="1" dirty="0">
              <a:solidFill>
                <a:schemeClr val="tx2"/>
              </a:solidFill>
              <a:latin typeface="Cambria Math" panose="020405030504060302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60CE67-4C4A-4F16-9D5C-22FCA17AEDB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53571" y="390047"/>
            <a:ext cx="3392206" cy="474657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Proposed Method</a:t>
            </a:r>
          </a:p>
          <a:p>
            <a:endParaRPr lang="en-IN" sz="3200" dirty="0">
              <a:latin typeface="+mj-lt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C54E4B7-F43B-4445-9FBD-6AAB0890E79A}"/>
              </a:ext>
            </a:extLst>
          </p:cNvPr>
          <p:cNvSpPr txBox="1">
            <a:spLocks/>
          </p:cNvSpPr>
          <p:nvPr/>
        </p:nvSpPr>
        <p:spPr>
          <a:xfrm>
            <a:off x="1125068" y="2613991"/>
            <a:ext cx="7561731" cy="351693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>
              <a:spcBef>
                <a:spcPts val="200"/>
              </a:spcBef>
            </a:pPr>
            <a:endParaRPr lang="en-US" altLang="zh-CN" sz="2000" dirty="0">
              <a:solidFill>
                <a:schemeClr val="tx2"/>
              </a:solidFill>
              <a:latin typeface="Cambria Math" panose="020405030504060302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9250" lvl="1">
              <a:spcBef>
                <a:spcPts val="200"/>
              </a:spcBef>
            </a:pPr>
            <a:endParaRPr lang="en-US" altLang="zh-CN" sz="2000" dirty="0">
              <a:solidFill>
                <a:schemeClr val="tx2"/>
              </a:solidFill>
              <a:latin typeface="Cambria Math" panose="020405030504060302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9250" lvl="1">
              <a:spcBef>
                <a:spcPts val="200"/>
              </a:spcBef>
            </a:pPr>
            <a:endParaRPr lang="en-US" altLang="zh-CN" sz="3600" dirty="0">
              <a:solidFill>
                <a:schemeClr val="tx2"/>
              </a:solidFill>
              <a:latin typeface="Cambria Math" panose="020405030504060302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">
                <a:extLst>
                  <a:ext uri="{FF2B5EF4-FFF2-40B4-BE49-F238E27FC236}">
                    <a16:creationId xmlns:a16="http://schemas.microsoft.com/office/drawing/2014/main" id="{A060ECDE-BFA7-4880-AB44-363B3403BB95}"/>
                  </a:ext>
                </a:extLst>
              </p:cNvPr>
              <p:cNvSpPr/>
              <p:nvPr/>
            </p:nvSpPr>
            <p:spPr>
              <a:xfrm>
                <a:off x="2267744" y="2366225"/>
                <a:ext cx="3024336" cy="93610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圆角矩形 1">
                <a:extLst>
                  <a:ext uri="{FF2B5EF4-FFF2-40B4-BE49-F238E27FC236}">
                    <a16:creationId xmlns:a16="http://schemas.microsoft.com/office/drawing/2014/main" id="{A060ECDE-BFA7-4880-AB44-363B3403B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366225"/>
                <a:ext cx="3024336" cy="93610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9">
                <a:extLst>
                  <a:ext uri="{FF2B5EF4-FFF2-40B4-BE49-F238E27FC236}">
                    <a16:creationId xmlns:a16="http://schemas.microsoft.com/office/drawing/2014/main" id="{CB6F7AB0-BEA7-4ACB-BA4E-751AAD9D3D81}"/>
                  </a:ext>
                </a:extLst>
              </p:cNvPr>
              <p:cNvSpPr/>
              <p:nvPr/>
            </p:nvSpPr>
            <p:spPr>
              <a:xfrm>
                <a:off x="2267744" y="3662053"/>
                <a:ext cx="3024336" cy="92352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圆角矩形 9">
                <a:extLst>
                  <a:ext uri="{FF2B5EF4-FFF2-40B4-BE49-F238E27FC236}">
                    <a16:creationId xmlns:a16="http://schemas.microsoft.com/office/drawing/2014/main" id="{CB6F7AB0-BEA7-4ACB-BA4E-751AAD9D3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662053"/>
                <a:ext cx="3024336" cy="9235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0">
                <a:extLst>
                  <a:ext uri="{FF2B5EF4-FFF2-40B4-BE49-F238E27FC236}">
                    <a16:creationId xmlns:a16="http://schemas.microsoft.com/office/drawing/2014/main" id="{BA8DE68D-7079-426B-B2CB-0BA6895726C5}"/>
                  </a:ext>
                </a:extLst>
              </p:cNvPr>
              <p:cNvSpPr/>
              <p:nvPr/>
            </p:nvSpPr>
            <p:spPr>
              <a:xfrm>
                <a:off x="2267744" y="4881735"/>
                <a:ext cx="3312368" cy="83549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圆角矩形 10">
                <a:extLst>
                  <a:ext uri="{FF2B5EF4-FFF2-40B4-BE49-F238E27FC236}">
                    <a16:creationId xmlns:a16="http://schemas.microsoft.com/office/drawing/2014/main" id="{BA8DE68D-7079-426B-B2CB-0BA689572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881735"/>
                <a:ext cx="3312368" cy="8354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B3015F-C427-4EAF-A1F4-CDA8DC843F39}"/>
                  </a:ext>
                </a:extLst>
              </p:cNvPr>
              <p:cNvSpPr/>
              <p:nvPr/>
            </p:nvSpPr>
            <p:spPr>
              <a:xfrm>
                <a:off x="6392795" y="3817922"/>
                <a:ext cx="18179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B3015F-C427-4EAF-A1F4-CDA8DC843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95" y="3817922"/>
                <a:ext cx="18179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B766CB-4D91-4311-8C65-9C449D9A93FE}"/>
                  </a:ext>
                </a:extLst>
              </p:cNvPr>
              <p:cNvSpPr/>
              <p:nvPr/>
            </p:nvSpPr>
            <p:spPr>
              <a:xfrm>
                <a:off x="6565919" y="5017180"/>
                <a:ext cx="1642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B766CB-4D91-4311-8C65-9C449D9A9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19" y="5017180"/>
                <a:ext cx="164211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弧形箭头 11">
            <a:extLst>
              <a:ext uri="{FF2B5EF4-FFF2-40B4-BE49-F238E27FC236}">
                <a16:creationId xmlns:a16="http://schemas.microsoft.com/office/drawing/2014/main" id="{99645F17-2DCA-476C-824E-87F94D548C8B}"/>
              </a:ext>
            </a:extLst>
          </p:cNvPr>
          <p:cNvSpPr/>
          <p:nvPr/>
        </p:nvSpPr>
        <p:spPr>
          <a:xfrm>
            <a:off x="1125069" y="2687893"/>
            <a:ext cx="1142675" cy="2783279"/>
          </a:xfrm>
          <a:prstGeom prst="curvedRightArrow">
            <a:avLst>
              <a:gd name="adj1" fmla="val 12109"/>
              <a:gd name="adj2" fmla="val 50000"/>
              <a:gd name="adj3" fmla="val 14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左弧形箭头 2">
            <a:extLst>
              <a:ext uri="{FF2B5EF4-FFF2-40B4-BE49-F238E27FC236}">
                <a16:creationId xmlns:a16="http://schemas.microsoft.com/office/drawing/2014/main" id="{478FDB7F-63AD-4CEE-9141-745381D4B149}"/>
              </a:ext>
            </a:extLst>
          </p:cNvPr>
          <p:cNvSpPr/>
          <p:nvPr/>
        </p:nvSpPr>
        <p:spPr>
          <a:xfrm>
            <a:off x="1547664" y="2753831"/>
            <a:ext cx="720080" cy="1510368"/>
          </a:xfrm>
          <a:prstGeom prst="curv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4CB3A-B412-453E-AF4A-682D82B2F179}"/>
                  </a:ext>
                </a:extLst>
              </p:cNvPr>
              <p:cNvSpPr/>
              <p:nvPr/>
            </p:nvSpPr>
            <p:spPr>
              <a:xfrm>
                <a:off x="6283962" y="2481883"/>
                <a:ext cx="2194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4CB3A-B412-453E-AF4A-682D82B2F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62" y="2481883"/>
                <a:ext cx="219483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3">
                <a:extLst>
                  <a:ext uri="{FF2B5EF4-FFF2-40B4-BE49-F238E27FC236}">
                    <a16:creationId xmlns:a16="http://schemas.microsoft.com/office/drawing/2014/main" id="{58A42EB6-0FE9-402F-9ED7-64C23062AA54}"/>
                  </a:ext>
                </a:extLst>
              </p:cNvPr>
              <p:cNvSpPr/>
              <p:nvPr/>
            </p:nvSpPr>
            <p:spPr>
              <a:xfrm>
                <a:off x="6850536" y="1800130"/>
                <a:ext cx="1582510" cy="504056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圆角矩形 3">
                <a:extLst>
                  <a:ext uri="{FF2B5EF4-FFF2-40B4-BE49-F238E27FC236}">
                    <a16:creationId xmlns:a16="http://schemas.microsoft.com/office/drawing/2014/main" id="{58A42EB6-0FE9-402F-9ED7-64C23062A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36" y="1800130"/>
                <a:ext cx="1582510" cy="504056"/>
              </a:xfrm>
              <a:prstGeom prst="roundRect">
                <a:avLst/>
              </a:prstGeom>
              <a:blipFill>
                <a:blip r:embed="rId8"/>
                <a:stretch>
                  <a:fillRect b="-229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5">
            <a:extLst>
              <a:ext uri="{FF2B5EF4-FFF2-40B4-BE49-F238E27FC236}">
                <a16:creationId xmlns:a16="http://schemas.microsoft.com/office/drawing/2014/main" id="{7EFD870B-92FF-4D9C-A0AD-2D2F56E874D9}"/>
              </a:ext>
            </a:extLst>
          </p:cNvPr>
          <p:cNvCxnSpPr>
            <a:cxnSpLocks/>
          </p:cNvCxnSpPr>
          <p:nvPr/>
        </p:nvCxnSpPr>
        <p:spPr>
          <a:xfrm flipV="1">
            <a:off x="4905933" y="2304186"/>
            <a:ext cx="2002134" cy="1441276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12">
            <a:extLst>
              <a:ext uri="{FF2B5EF4-FFF2-40B4-BE49-F238E27FC236}">
                <a16:creationId xmlns:a16="http://schemas.microsoft.com/office/drawing/2014/main" id="{24709198-4B35-4CC9-8C32-A5F7F7558EE4}"/>
              </a:ext>
            </a:extLst>
          </p:cNvPr>
          <p:cNvSpPr/>
          <p:nvPr/>
        </p:nvSpPr>
        <p:spPr>
          <a:xfrm>
            <a:off x="1224431" y="5902442"/>
            <a:ext cx="6048672" cy="789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Beam-Search + Max-Margin</a:t>
            </a:r>
            <a:endParaRPr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FAB8-491B-47C6-83F0-FEA93183B96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605939" y="368958"/>
            <a:ext cx="5090799" cy="485807"/>
          </a:xfrm>
        </p:spPr>
        <p:txBody>
          <a:bodyPr/>
          <a:lstStyle/>
          <a:p>
            <a:r>
              <a:rPr lang="en-IN" sz="2800" dirty="0"/>
              <a:t>Proposed Neural Method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61D5D089-308F-4526-8388-B7D4D1D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0" y="1610141"/>
            <a:ext cx="5873298" cy="443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8817F-3CB7-43C6-B877-45CDBB18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38" y="1497358"/>
            <a:ext cx="2724150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F11E9-5E81-4B38-B4A8-77C60586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2619791"/>
            <a:ext cx="3981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A56A-4A50-4561-BABE-FCAC6D8D957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914053" y="359019"/>
            <a:ext cx="4573964" cy="426172"/>
          </a:xfrm>
        </p:spPr>
        <p:txBody>
          <a:bodyPr/>
          <a:lstStyle/>
          <a:p>
            <a:r>
              <a:rPr lang="en-IN" sz="2800" dirty="0"/>
              <a:t>Proposed Neural method</a:t>
            </a: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B122943E-C97D-4B3A-BDAA-1AB8C058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88" y="1675629"/>
            <a:ext cx="5444403" cy="44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6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B4E9-AB1D-4716-A8F8-B45952EBE38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562330" y="374132"/>
            <a:ext cx="5388973" cy="530329"/>
          </a:xfrm>
        </p:spPr>
        <p:txBody>
          <a:bodyPr/>
          <a:lstStyle/>
          <a:p>
            <a:r>
              <a:rPr lang="en-US" sz="2800" dirty="0"/>
              <a:t>Input Representation</a:t>
            </a:r>
          </a:p>
          <a:p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9AD094-D500-494A-9D48-7EE75A818505}"/>
                  </a:ext>
                </a:extLst>
              </p:cNvPr>
              <p:cNvSpPr txBox="1"/>
              <p:nvPr/>
            </p:nvSpPr>
            <p:spPr>
              <a:xfrm>
                <a:off x="3491948" y="1321249"/>
                <a:ext cx="24753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9AD094-D500-494A-9D48-7EE75A818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48" y="1321249"/>
                <a:ext cx="2475346" cy="646331"/>
              </a:xfrm>
              <a:prstGeom prst="rect">
                <a:avLst/>
              </a:prstGeom>
              <a:blipFill>
                <a:blip r:embed="rId2"/>
                <a:stretch>
                  <a:fillRect t="-5660" b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E7C78-BA8C-4593-9D5B-3F3FDE6C5377}"/>
              </a:ext>
            </a:extLst>
          </p:cNvPr>
          <p:cNvCxnSpPr>
            <a:stCxn id="5" idx="2"/>
          </p:cNvCxnSpPr>
          <p:nvPr/>
        </p:nvCxnSpPr>
        <p:spPr>
          <a:xfrm>
            <a:off x="4729621" y="1967580"/>
            <a:ext cx="0" cy="57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ABA9-5AAF-468F-B3EE-0C4F52B5F217}"/>
                  </a:ext>
                </a:extLst>
              </p:cNvPr>
              <p:cNvSpPr txBox="1"/>
              <p:nvPr/>
            </p:nvSpPr>
            <p:spPr>
              <a:xfrm>
                <a:off x="4078457" y="2620460"/>
                <a:ext cx="1302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Word2Vec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ABA9-5AAF-468F-B3EE-0C4F52B5F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457" y="2620460"/>
                <a:ext cx="1302328" cy="646331"/>
              </a:xfrm>
              <a:prstGeom prst="rect">
                <a:avLst/>
              </a:prstGeom>
              <a:blipFill>
                <a:blip r:embed="rId3"/>
                <a:stretch>
                  <a:fillRect l="-3738" t="-5660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D93B05-9656-45E8-BBD7-A1E638965822}"/>
              </a:ext>
            </a:extLst>
          </p:cNvPr>
          <p:cNvCxnSpPr>
            <a:stCxn id="11" idx="2"/>
          </p:cNvCxnSpPr>
          <p:nvPr/>
        </p:nvCxnSpPr>
        <p:spPr>
          <a:xfrm flipH="1">
            <a:off x="4725000" y="3266791"/>
            <a:ext cx="4621" cy="60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B2C05-2704-470F-91DD-6E1E85AF650F}"/>
                  </a:ext>
                </a:extLst>
              </p:cNvPr>
              <p:cNvSpPr txBox="1"/>
              <p:nvPr/>
            </p:nvSpPr>
            <p:spPr>
              <a:xfrm>
                <a:off x="2831552" y="3959508"/>
                <a:ext cx="4165594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B2C05-2704-470F-91DD-6E1E85AF6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552" y="3959508"/>
                <a:ext cx="4165594" cy="370294"/>
              </a:xfrm>
              <a:prstGeom prst="rect">
                <a:avLst/>
              </a:prstGeom>
              <a:blipFill>
                <a:blip r:embed="rId4"/>
                <a:stretch>
                  <a:fillRect r="-146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B1E0AFA-DB38-4E06-B041-113D7315D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975" y="4803939"/>
            <a:ext cx="1924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B4E9-AB1D-4716-A8F8-B45952EBE38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316865" y="374132"/>
            <a:ext cx="5388973" cy="530329"/>
          </a:xfrm>
        </p:spPr>
        <p:txBody>
          <a:bodyPr/>
          <a:lstStyle/>
          <a:p>
            <a:r>
              <a:rPr lang="en-US" sz="2800" dirty="0"/>
              <a:t>Input Representation</a:t>
            </a:r>
          </a:p>
          <a:p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5BB7D4-5114-49E4-BC21-E02F58130469}"/>
                  </a:ext>
                </a:extLst>
              </p:cNvPr>
              <p:cNvSpPr txBox="1"/>
              <p:nvPr/>
            </p:nvSpPr>
            <p:spPr>
              <a:xfrm>
                <a:off x="3340707" y="1348596"/>
                <a:ext cx="2523080" cy="655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i="0" dirty="0"/>
                  <a:t>Chars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5BB7D4-5114-49E4-BC21-E02F58130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707" y="1348596"/>
                <a:ext cx="2523080" cy="655916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FB0883-426D-40A1-A2F5-6DE49408F308}"/>
              </a:ext>
            </a:extLst>
          </p:cNvPr>
          <p:cNvCxnSpPr>
            <a:cxnSpLocks/>
          </p:cNvCxnSpPr>
          <p:nvPr/>
        </p:nvCxnSpPr>
        <p:spPr>
          <a:xfrm>
            <a:off x="4672293" y="1996022"/>
            <a:ext cx="0" cy="58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5CEDAD-BCC4-43B3-9562-D3516553B0DF}"/>
                  </a:ext>
                </a:extLst>
              </p:cNvPr>
              <p:cNvSpPr txBox="1"/>
              <p:nvPr/>
            </p:nvSpPr>
            <p:spPr>
              <a:xfrm>
                <a:off x="3698293" y="2650713"/>
                <a:ext cx="1929968" cy="655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Char2Vec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5CEDAD-BCC4-43B3-9562-D3516553B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93" y="2650713"/>
                <a:ext cx="1929968" cy="655916"/>
              </a:xfrm>
              <a:prstGeom prst="rect">
                <a:avLst/>
              </a:prstGeom>
              <a:blipFill>
                <a:blip r:embed="rId3"/>
                <a:stretch>
                  <a:fillRect t="-5607" r="-1582" b="-6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7476499-7613-44E3-9908-4A35E0BF8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04" y="3925319"/>
            <a:ext cx="3535874" cy="9834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AD635E-E79F-44A4-BF1C-A05BFE2B846B}"/>
              </a:ext>
            </a:extLst>
          </p:cNvPr>
          <p:cNvCxnSpPr>
            <a:stCxn id="12" idx="2"/>
          </p:cNvCxnSpPr>
          <p:nvPr/>
        </p:nvCxnSpPr>
        <p:spPr>
          <a:xfrm>
            <a:off x="4663277" y="3306629"/>
            <a:ext cx="9018" cy="63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A67BA-94A1-41FE-ADB5-29F5DF2DE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135" y="5084281"/>
            <a:ext cx="4300945" cy="1417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304EE4-774F-4EAA-B14F-49A7C9C3D05B}"/>
              </a:ext>
            </a:extLst>
          </p:cNvPr>
          <p:cNvSpPr txBox="1"/>
          <p:nvPr/>
        </p:nvSpPr>
        <p:spPr>
          <a:xfrm>
            <a:off x="824948" y="1918252"/>
            <a:ext cx="23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Bi-directional </a:t>
            </a:r>
          </a:p>
        </p:txBody>
      </p:sp>
    </p:spTree>
    <p:extLst>
      <p:ext uri="{BB962C8B-B14F-4D97-AF65-F5344CB8AC3E}">
        <p14:creationId xmlns:p14="http://schemas.microsoft.com/office/powerpoint/2010/main" val="4742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B4FFB-9B6D-4FC0-9FEC-FBCC5072DC7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830687" y="347949"/>
            <a:ext cx="5319399" cy="459897"/>
          </a:xfrm>
        </p:spPr>
        <p:txBody>
          <a:bodyPr/>
          <a:lstStyle/>
          <a:p>
            <a:r>
              <a:rPr lang="en-IN" sz="2800" dirty="0"/>
              <a:t>Input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A42909-38C2-4BCC-B660-4F4953E31E1E}"/>
                  </a:ext>
                </a:extLst>
              </p:cNvPr>
              <p:cNvSpPr txBox="1"/>
              <p:nvPr/>
            </p:nvSpPr>
            <p:spPr>
              <a:xfrm>
                <a:off x="3263702" y="1366213"/>
                <a:ext cx="2523080" cy="655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i="0" dirty="0">
                    <a:latin typeface="Cambria Math" panose="02040503050406030204" pitchFamily="18" charset="0"/>
                  </a:rPr>
                  <a:t>Actions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A42909-38C2-4BCC-B660-4F4953E3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02" y="1366213"/>
                <a:ext cx="2523080" cy="655916"/>
              </a:xfrm>
              <a:prstGeom prst="rect">
                <a:avLst/>
              </a:prstGeom>
              <a:blipFill>
                <a:blip r:embed="rId2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15731-23DC-446B-8EBB-4BD78615FF07}"/>
              </a:ext>
            </a:extLst>
          </p:cNvPr>
          <p:cNvCxnSpPr>
            <a:cxnSpLocks/>
          </p:cNvCxnSpPr>
          <p:nvPr/>
        </p:nvCxnSpPr>
        <p:spPr>
          <a:xfrm>
            <a:off x="4549109" y="1999574"/>
            <a:ext cx="0" cy="58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7FDD5D-1ABD-4CF7-848A-BF62EB9FEA3D}"/>
                  </a:ext>
                </a:extLst>
              </p:cNvPr>
              <p:cNvSpPr txBox="1"/>
              <p:nvPr/>
            </p:nvSpPr>
            <p:spPr>
              <a:xfrm>
                <a:off x="3476837" y="2667898"/>
                <a:ext cx="2199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Binary Encoding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7FDD5D-1ABD-4CF7-848A-BF62EB9FE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37" y="2667898"/>
                <a:ext cx="2199958" cy="646331"/>
              </a:xfrm>
              <a:prstGeom prst="rect">
                <a:avLst/>
              </a:prstGeom>
              <a:blipFill>
                <a:blip r:embed="rId3"/>
                <a:stretch>
                  <a:fillRect l="-2216" t="-5660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734EDD7-6B85-485B-A501-7B651B326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625" y="3987756"/>
            <a:ext cx="3425693" cy="54499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3500EB-C1F4-4346-A9E8-EDFBA741E6D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576816" y="3314229"/>
            <a:ext cx="0" cy="67352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C86DD2A-197D-41BD-BAA2-0D0619429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591" y="4899174"/>
            <a:ext cx="1349506" cy="14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CE94-8430-4B47-8CB2-C345EA64AB3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256184" y="398775"/>
            <a:ext cx="6599582" cy="406295"/>
          </a:xfrm>
        </p:spPr>
        <p:txBody>
          <a:bodyPr/>
          <a:lstStyle/>
          <a:p>
            <a:r>
              <a:rPr lang="en-IN" sz="3200" dirty="0"/>
              <a:t>Baseline Discrete Features</a:t>
            </a: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6E61F1B1-0C90-4C82-B6AF-9D0FC774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31" y="2144418"/>
            <a:ext cx="6619714" cy="29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3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C2AD-5A58-447C-A7AC-51152029AA1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01071" y="378897"/>
            <a:ext cx="3392206" cy="426173"/>
          </a:xfrm>
        </p:spPr>
        <p:txBody>
          <a:bodyPr/>
          <a:lstStyle/>
          <a:p>
            <a:r>
              <a:rPr lang="en-IN" sz="2800" dirty="0"/>
              <a:t>Integrated Model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4AE3CBBD-D43C-4511-8616-4C368974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84" y="1662472"/>
            <a:ext cx="6461072" cy="3843806"/>
          </a:xfrm>
          <a:prstGeom prst="rect">
            <a:avLst/>
          </a:prstGeom>
        </p:spPr>
      </p:pic>
      <p:sp>
        <p:nvSpPr>
          <p:cNvPr id="5" name="圆角矩形 2">
            <a:extLst>
              <a:ext uri="{FF2B5EF4-FFF2-40B4-BE49-F238E27FC236}">
                <a16:creationId xmlns:a16="http://schemas.microsoft.com/office/drawing/2014/main" id="{D3E41451-61BE-4A73-93F4-D20780D21E1A}"/>
              </a:ext>
            </a:extLst>
          </p:cNvPr>
          <p:cNvSpPr/>
          <p:nvPr/>
        </p:nvSpPr>
        <p:spPr>
          <a:xfrm>
            <a:off x="182597" y="2289227"/>
            <a:ext cx="2164660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 the score of discrete features here!!!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8DA9B062-DB98-47A1-B550-37508910013C}"/>
              </a:ext>
            </a:extLst>
          </p:cNvPr>
          <p:cNvCxnSpPr>
            <a:cxnSpLocks/>
          </p:cNvCxnSpPr>
          <p:nvPr/>
        </p:nvCxnSpPr>
        <p:spPr>
          <a:xfrm flipV="1">
            <a:off x="1185414" y="1898374"/>
            <a:ext cx="1677056" cy="3908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9">
            <a:extLst>
              <a:ext uri="{FF2B5EF4-FFF2-40B4-BE49-F238E27FC236}">
                <a16:creationId xmlns:a16="http://schemas.microsoft.com/office/drawing/2014/main" id="{6A53CD0E-037A-421B-B7F1-74E519C8844A}"/>
              </a:ext>
            </a:extLst>
          </p:cNvPr>
          <p:cNvCxnSpPr>
            <a:cxnSpLocks/>
          </p:cNvCxnSpPr>
          <p:nvPr/>
        </p:nvCxnSpPr>
        <p:spPr>
          <a:xfrm flipV="1">
            <a:off x="2347257" y="1977887"/>
            <a:ext cx="3109326" cy="81539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5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8D6363DD-A91E-4010-8B33-3941840FB3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15640" y="406401"/>
            <a:ext cx="3865481" cy="474657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Max-Margin Training</a:t>
            </a:r>
            <a:endParaRPr lang="en-IN" sz="3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C0538-5AC7-44C7-88AC-B3B393B570D3}"/>
              </a:ext>
            </a:extLst>
          </p:cNvPr>
          <p:cNvSpPr txBox="1"/>
          <p:nvPr/>
        </p:nvSpPr>
        <p:spPr>
          <a:xfrm>
            <a:off x="392840" y="1208680"/>
            <a:ext cx="631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Algorithm for Max-Margin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829E77A0-32E2-40B7-BE6F-F3E1796C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3" y="1887423"/>
            <a:ext cx="3832725" cy="4682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94034F-DB0A-4A2C-B40B-9C625678347E}"/>
              </a:ext>
            </a:extLst>
          </p:cNvPr>
          <p:cNvSpPr txBox="1"/>
          <p:nvPr/>
        </p:nvSpPr>
        <p:spPr>
          <a:xfrm>
            <a:off x="5128591" y="2057400"/>
            <a:ext cx="351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IN" dirty="0"/>
              <a:t> is a set of all parameters</a:t>
            </a:r>
          </a:p>
          <a:p>
            <a:r>
              <a:rPr lang="en-IN" dirty="0" err="1"/>
              <a:t>A</a:t>
            </a:r>
            <a:r>
              <a:rPr lang="en-IN" baseline="-25000" dirty="0" err="1"/>
              <a:t>k</a:t>
            </a:r>
            <a:r>
              <a:rPr lang="en-IN"/>
              <a:t> model </a:t>
            </a:r>
            <a:r>
              <a:rPr lang="en-IN" dirty="0"/>
              <a:t>output sequence</a:t>
            </a:r>
          </a:p>
          <a:p>
            <a:r>
              <a:rPr lang="en-IN" dirty="0"/>
              <a:t>λ is regularization parameter</a:t>
            </a:r>
          </a:p>
          <a:p>
            <a:r>
              <a:rPr lang="el-GR" dirty="0"/>
              <a:t>η </a:t>
            </a:r>
            <a:r>
              <a:rPr lang="en-IN" dirty="0"/>
              <a:t>to tune the loss margin</a:t>
            </a:r>
          </a:p>
        </p:txBody>
      </p:sp>
    </p:spTree>
    <p:extLst>
      <p:ext uri="{BB962C8B-B14F-4D97-AF65-F5344CB8AC3E}">
        <p14:creationId xmlns:p14="http://schemas.microsoft.com/office/powerpoint/2010/main" val="17145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2775" y="359019"/>
            <a:ext cx="3392206" cy="376477"/>
          </a:xfrm>
        </p:spPr>
        <p:txBody>
          <a:bodyPr/>
          <a:lstStyle/>
          <a:p>
            <a:r>
              <a:rPr lang="en-IN" sz="2800" dirty="0"/>
              <a:t>Experiments</a:t>
            </a:r>
          </a:p>
        </p:txBody>
      </p:sp>
      <p:pic>
        <p:nvPicPr>
          <p:cNvPr id="4" name="图片 11">
            <a:extLst>
              <a:ext uri="{FF2B5EF4-FFF2-40B4-BE49-F238E27FC236}">
                <a16:creationId xmlns:a16="http://schemas.microsoft.com/office/drawing/2014/main" id="{BEB602B9-79C9-4FBE-8496-E2E64360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34" y="2636911"/>
            <a:ext cx="5902747" cy="2193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1155945" y="1699591"/>
            <a:ext cx="593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9309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518330" y="1374772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Chinese text is not delimited by spaces.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Word segmentation is a necessary precursor for language processing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Dictionary based rules not possible, segmentation depends on the context.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Sometimes, we are interested not only in the segmentation but also probability associated with that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3975652" y="388836"/>
            <a:ext cx="4861233" cy="495747"/>
          </a:xfrm>
        </p:spPr>
        <p:txBody>
          <a:bodyPr/>
          <a:lstStyle/>
          <a:p>
            <a:r>
              <a:rPr lang="en-US" altLang="zh-CN" sz="2800" dirty="0">
                <a:latin typeface="+mj-lt"/>
                <a:ea typeface="华文楷体" pitchFamily="2" charset="-122"/>
                <a:cs typeface="Times New Roman" panose="02020603050405020304" pitchFamily="18" charset="0"/>
              </a:rPr>
              <a:t>Chinese Word Segmentation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29315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2775" y="359019"/>
            <a:ext cx="3392206" cy="376477"/>
          </a:xfrm>
        </p:spPr>
        <p:txBody>
          <a:bodyPr/>
          <a:lstStyle/>
          <a:p>
            <a:r>
              <a:rPr lang="en-IN" sz="2800" dirty="0"/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954157" y="1610139"/>
            <a:ext cx="593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Parameters (set empirically)</a:t>
            </a:r>
          </a:p>
        </p:txBody>
      </p:sp>
      <p:pic>
        <p:nvPicPr>
          <p:cNvPr id="6" name="图片 13">
            <a:extLst>
              <a:ext uri="{FF2B5EF4-FFF2-40B4-BE49-F238E27FC236}">
                <a16:creationId xmlns:a16="http://schemas.microsoft.com/office/drawing/2014/main" id="{CEF3C5D5-4F71-43C4-8F93-E0E440FE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36" y="2559501"/>
            <a:ext cx="5402307" cy="23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276061" y="354342"/>
            <a:ext cx="6867939" cy="495746"/>
          </a:xfrm>
        </p:spPr>
        <p:txBody>
          <a:bodyPr/>
          <a:lstStyle/>
          <a:p>
            <a:r>
              <a:rPr lang="en-IN" sz="2800" dirty="0"/>
              <a:t>Experiment – Development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437322" y="1148786"/>
            <a:ext cx="8706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Accuracy against training epochs for different beam sizes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C7277424-BBA3-4CD7-805C-8F22EAF8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30" y="2327655"/>
            <a:ext cx="5316382" cy="36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2775" y="359019"/>
            <a:ext cx="3392206" cy="376477"/>
          </a:xfrm>
        </p:spPr>
        <p:txBody>
          <a:bodyPr/>
          <a:lstStyle/>
          <a:p>
            <a:r>
              <a:rPr lang="en-IN" sz="2800" dirty="0"/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506896" y="1297873"/>
            <a:ext cx="593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Feature Ablation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D3245E0A-DA79-46BE-A9CA-D6C5674B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7" y="2383757"/>
            <a:ext cx="7088919" cy="3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8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2775" y="359019"/>
            <a:ext cx="3392206" cy="376477"/>
          </a:xfrm>
        </p:spPr>
        <p:txBody>
          <a:bodyPr/>
          <a:lstStyle/>
          <a:p>
            <a:r>
              <a:rPr lang="en-IN" sz="2800" dirty="0"/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496957" y="1371600"/>
            <a:ext cx="593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Final Results on CTB60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1E18DC7F-85A0-4FAE-8D45-7DD0816F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3" y="2177426"/>
            <a:ext cx="7007086" cy="38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2775" y="359019"/>
            <a:ext cx="3392206" cy="376477"/>
          </a:xfrm>
        </p:spPr>
        <p:txBody>
          <a:bodyPr/>
          <a:lstStyle/>
          <a:p>
            <a:r>
              <a:rPr lang="en-IN" sz="2800" dirty="0"/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496957" y="1371600"/>
            <a:ext cx="593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Final Results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0FD1B4F7-BA38-458B-9172-091F0BA6F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7" y="2350452"/>
            <a:ext cx="3745995" cy="2857652"/>
          </a:xfrm>
          <a:prstGeom prst="rect">
            <a:avLst/>
          </a:prstGeom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BE2A8D47-A645-4D9E-944C-F13B11A4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29" y="2694559"/>
            <a:ext cx="3678508" cy="2513546"/>
          </a:xfrm>
          <a:prstGeom prst="rect">
            <a:avLst/>
          </a:prstGeom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EDF1BC85-8ECC-48C4-A917-4C2EAE101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038" y="2373582"/>
            <a:ext cx="3626844" cy="3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755027" y="322180"/>
            <a:ext cx="5021225" cy="526774"/>
          </a:xfrm>
        </p:spPr>
        <p:txBody>
          <a:bodyPr/>
          <a:lstStyle/>
          <a:p>
            <a:r>
              <a:rPr lang="en-IN" sz="2800" dirty="0"/>
              <a:t>Comparison of Neural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377687" y="1172818"/>
            <a:ext cx="8647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Analysis on CTB60 (F measure) for character and word based neural models</a:t>
            </a: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EFA849C8-98BE-454A-9996-3F1E6CB5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2" y="2370991"/>
            <a:ext cx="5027375" cy="3563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71129E-ABE6-4701-9FCC-5E0A358FD719}"/>
              </a:ext>
            </a:extLst>
          </p:cNvPr>
          <p:cNvSpPr txBox="1"/>
          <p:nvPr/>
        </p:nvSpPr>
        <p:spPr>
          <a:xfrm>
            <a:off x="5818878" y="2390869"/>
            <a:ext cx="3126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Majority Scatter points are off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differences between the two neural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because of the differences in feature scores</a:t>
            </a:r>
          </a:p>
        </p:txBody>
      </p:sp>
    </p:spTree>
    <p:extLst>
      <p:ext uri="{BB962C8B-B14F-4D97-AF65-F5344CB8AC3E}">
        <p14:creationId xmlns:p14="http://schemas.microsoft.com/office/powerpoint/2010/main" val="319904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761A-56A4-49B7-801D-544178BB52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96001" y="337932"/>
            <a:ext cx="5210068" cy="487018"/>
          </a:xfrm>
        </p:spPr>
        <p:txBody>
          <a:bodyPr/>
          <a:lstStyle/>
          <a:p>
            <a:r>
              <a:rPr lang="en-IN" sz="2800" dirty="0"/>
              <a:t>Comparison of Neural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417444" y="1238599"/>
            <a:ext cx="819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Analysis F measure against character length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2E359180-ECCC-4412-AE04-EABE1AC0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315817"/>
            <a:ext cx="5788088" cy="3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D8AB2-C519-424F-A28C-F785832C218C}"/>
              </a:ext>
            </a:extLst>
          </p:cNvPr>
          <p:cNvSpPr txBox="1"/>
          <p:nvPr/>
        </p:nvSpPr>
        <p:spPr>
          <a:xfrm>
            <a:off x="496957" y="1371600"/>
            <a:ext cx="593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 measure against word length </a:t>
            </a: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59CCB6F8-E2C5-4F12-ADFB-C62B7599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15209"/>
            <a:ext cx="5955526" cy="3152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14ECBC-1614-4E80-9964-273E64A5C51F}"/>
              </a:ext>
            </a:extLst>
          </p:cNvPr>
          <p:cNvSpPr txBox="1"/>
          <p:nvPr/>
        </p:nvSpPr>
        <p:spPr>
          <a:xfrm>
            <a:off x="755373" y="5804452"/>
            <a:ext cx="513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 – Word Based Model</a:t>
            </a:r>
          </a:p>
          <a:p>
            <a:r>
              <a:rPr lang="en-IN" dirty="0"/>
              <a:t>Blue – Character Based Model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F5F2A2-4BC5-4FA8-BBE3-06C299B2DE0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96001" y="337932"/>
            <a:ext cx="5210068" cy="487018"/>
          </a:xfrm>
        </p:spPr>
        <p:txBody>
          <a:bodyPr/>
          <a:lstStyle/>
          <a:p>
            <a:r>
              <a:rPr lang="en-IN" sz="2800" dirty="0"/>
              <a:t>Comparison of Neural Models</a:t>
            </a:r>
          </a:p>
        </p:txBody>
      </p:sp>
    </p:spTree>
    <p:extLst>
      <p:ext uri="{BB962C8B-B14F-4D97-AF65-F5344CB8AC3E}">
        <p14:creationId xmlns:p14="http://schemas.microsoft.com/office/powerpoint/2010/main" val="1755033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12F9-3464-40A3-899A-ED5959140BB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8C534-8BFB-4EE2-A57B-372E6A65C8F5}"/>
              </a:ext>
            </a:extLst>
          </p:cNvPr>
          <p:cNvSpPr txBox="1"/>
          <p:nvPr/>
        </p:nvSpPr>
        <p:spPr>
          <a:xfrm>
            <a:off x="2912165" y="2981739"/>
            <a:ext cx="405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74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518330" y="1313551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Input (character sequence) :  </a:t>
            </a:r>
          </a:p>
          <a:p>
            <a:r>
              <a:rPr lang="zh-CN" altLang="en-US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南京市长江大桥</a:t>
            </a:r>
            <a:endParaRPr lang="en-US" altLang="zh-CN" dirty="0">
              <a:solidFill>
                <a:schemeClr val="tx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(nan </a:t>
            </a:r>
            <a:r>
              <a:rPr lang="en-US" altLang="zh-CN" dirty="0" err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jing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shi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chang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jiang da </a:t>
            </a:r>
            <a:r>
              <a:rPr lang="en-US" altLang="zh-CN" dirty="0" err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qiao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Output (word sequence)</a:t>
            </a:r>
            <a:r>
              <a:rPr lang="zh-CN" altLang="en-US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南京市   长江大桥</a:t>
            </a:r>
            <a:endParaRPr lang="en-US" altLang="zh-CN" dirty="0">
              <a:solidFill>
                <a:schemeClr val="tx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Nanjing Yangtze River Bridge</a:t>
            </a:r>
            <a:r>
              <a:rPr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3975652" y="388836"/>
            <a:ext cx="4861233" cy="495747"/>
          </a:xfrm>
        </p:spPr>
        <p:txBody>
          <a:bodyPr/>
          <a:lstStyle/>
          <a:p>
            <a:r>
              <a:rPr lang="en-US" altLang="zh-CN" sz="2800" dirty="0">
                <a:latin typeface="+mj-lt"/>
                <a:ea typeface="华文楷体" pitchFamily="2" charset="-122"/>
                <a:cs typeface="Times New Roman" panose="02020603050405020304" pitchFamily="18" charset="0"/>
              </a:rPr>
              <a:t>Chinese Word Segmentation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40969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4453571" y="329202"/>
            <a:ext cx="3392206" cy="495746"/>
          </a:xfrm>
        </p:spPr>
        <p:txBody>
          <a:bodyPr/>
          <a:lstStyle/>
          <a:p>
            <a:r>
              <a:rPr lang="en-US" sz="2800" dirty="0"/>
              <a:t>Previous works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662E1D-3BE9-490C-A767-42CCE52432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3349" y="2878667"/>
            <a:ext cx="6080443" cy="2886998"/>
          </a:xfrm>
          <a:prstGeom prst="rect">
            <a:avLst/>
          </a:prstGeom>
        </p:spPr>
      </p:pic>
      <p:sp>
        <p:nvSpPr>
          <p:cNvPr id="7" name="Line Callout 1 6">
            <a:extLst>
              <a:ext uri="{FF2B5EF4-FFF2-40B4-BE49-F238E27FC236}">
                <a16:creationId xmlns:a16="http://schemas.microsoft.com/office/drawing/2014/main" id="{E1933189-4D8F-406B-9552-0F42DBA878C0}"/>
              </a:ext>
            </a:extLst>
          </p:cNvPr>
          <p:cNvSpPr/>
          <p:nvPr/>
        </p:nvSpPr>
        <p:spPr>
          <a:xfrm>
            <a:off x="70708" y="1305239"/>
            <a:ext cx="3078891" cy="1404095"/>
          </a:xfrm>
          <a:prstGeom prst="borderCallout1">
            <a:avLst>
              <a:gd name="adj1" fmla="val 49224"/>
              <a:gd name="adj2" fmla="val 99796"/>
              <a:gd name="adj3" fmla="val 148568"/>
              <a:gd name="adj4" fmla="val 124412"/>
            </a:avLst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Sequence labeling task – START/NONSTART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Manual Features: noun, </a:t>
            </a:r>
            <a:r>
              <a:rPr lang="en-US" sz="1600" dirty="0" err="1">
                <a:solidFill>
                  <a:schemeClr val="tx1"/>
                </a:solidFill>
              </a:rPr>
              <a:t>adj</a:t>
            </a:r>
            <a:r>
              <a:rPr lang="en-US" sz="1600" dirty="0">
                <a:solidFill>
                  <a:schemeClr val="tx1"/>
                </a:solidFill>
              </a:rPr>
              <a:t>, verb, adverb, </a:t>
            </a:r>
            <a:r>
              <a:rPr lang="en-US" sz="1600" dirty="0" err="1">
                <a:solidFill>
                  <a:schemeClr val="tx1"/>
                </a:solidFill>
              </a:rPr>
              <a:t>prepos</a:t>
            </a:r>
            <a:r>
              <a:rPr lang="en-US" sz="1600" dirty="0">
                <a:solidFill>
                  <a:schemeClr val="tx1"/>
                </a:solidFill>
              </a:rPr>
              <a:t> etc.</a:t>
            </a:r>
          </a:p>
        </p:txBody>
      </p:sp>
      <p:sp>
        <p:nvSpPr>
          <p:cNvPr id="8" name="Line Callout 2 5">
            <a:extLst>
              <a:ext uri="{FF2B5EF4-FFF2-40B4-BE49-F238E27FC236}">
                <a16:creationId xmlns:a16="http://schemas.microsoft.com/office/drawing/2014/main" id="{F7DE38E1-079D-423D-9CD5-885F3C6074C7}"/>
              </a:ext>
            </a:extLst>
          </p:cNvPr>
          <p:cNvSpPr/>
          <p:nvPr/>
        </p:nvSpPr>
        <p:spPr>
          <a:xfrm>
            <a:off x="6603999" y="994282"/>
            <a:ext cx="2540001" cy="2036786"/>
          </a:xfrm>
          <a:prstGeom prst="borderCallout2">
            <a:avLst>
              <a:gd name="adj1" fmla="val 42641"/>
              <a:gd name="adj2" fmla="val 794"/>
              <a:gd name="adj3" fmla="val 42640"/>
              <a:gd name="adj4" fmla="val -3304"/>
              <a:gd name="adj5" fmla="val 117853"/>
              <a:gd name="adj6" fmla="val -317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Generate Candidate Segmentations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Rank them using perceptron, with manual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 Features – word, word bigram, single character word,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9" name="Line Callout 1 7">
            <a:extLst>
              <a:ext uri="{FF2B5EF4-FFF2-40B4-BE49-F238E27FC236}">
                <a16:creationId xmlns:a16="http://schemas.microsoft.com/office/drawing/2014/main" id="{87EAF023-FE5D-4CD3-AE8E-65ADBF513CD2}"/>
              </a:ext>
            </a:extLst>
          </p:cNvPr>
          <p:cNvSpPr/>
          <p:nvPr/>
        </p:nvSpPr>
        <p:spPr>
          <a:xfrm>
            <a:off x="70708" y="5711135"/>
            <a:ext cx="2933418" cy="979834"/>
          </a:xfrm>
          <a:prstGeom prst="borderCallout1">
            <a:avLst>
              <a:gd name="adj1" fmla="val 49224"/>
              <a:gd name="adj2" fmla="val 99796"/>
              <a:gd name="adj3" fmla="val -23050"/>
              <a:gd name="adj4" fmla="val 132482"/>
            </a:avLst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Sequence Label Task: One of four labels – B/I/E/S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Automatic feature extraction by using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807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6"/>
              </p:nvPr>
            </p:nvSpPr>
            <p:spPr>
              <a:xfrm>
                <a:off x="443035" y="929453"/>
                <a:ext cx="7826321" cy="5501164"/>
              </a:xfrm>
            </p:spPr>
            <p:txBody>
              <a:bodyPr/>
              <a:lstStyle/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Sequence Labeling:     </a:t>
                </a:r>
                <a:endParaRPr lang="en-US" altLang="zh-CN" sz="32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2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6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6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CRF  &amp;</a:t>
                </a: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6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Discrete features: </a:t>
                </a: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6"/>
              </p:nvPr>
            </p:nvSpPr>
            <p:spPr>
              <a:xfrm>
                <a:off x="443035" y="929453"/>
                <a:ext cx="7826321" cy="5501164"/>
              </a:xfr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4453571" y="329202"/>
            <a:ext cx="3392206" cy="495746"/>
          </a:xfrm>
        </p:spPr>
        <p:txBody>
          <a:bodyPr/>
          <a:lstStyle/>
          <a:p>
            <a:r>
              <a:rPr lang="en-US" sz="2800" dirty="0"/>
              <a:t>Typical Methods</a:t>
            </a:r>
          </a:p>
        </p:txBody>
      </p:sp>
      <p:sp>
        <p:nvSpPr>
          <p:cNvPr id="4" name="圆角矩形 1">
            <a:extLst>
              <a:ext uri="{FF2B5EF4-FFF2-40B4-BE49-F238E27FC236}">
                <a16:creationId xmlns:a16="http://schemas.microsoft.com/office/drawing/2014/main" id="{1A321CFB-AC91-44DE-BDA6-827BF58C472D}"/>
              </a:ext>
            </a:extLst>
          </p:cNvPr>
          <p:cNvSpPr/>
          <p:nvPr/>
        </p:nvSpPr>
        <p:spPr>
          <a:xfrm>
            <a:off x="2702445" y="2149408"/>
            <a:ext cx="3168352" cy="419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461614AC-9E0F-4037-9B87-7624A6C96E4B}"/>
                  </a:ext>
                </a:extLst>
              </p:cNvPr>
              <p:cNvSpPr/>
              <p:nvPr/>
            </p:nvSpPr>
            <p:spPr>
              <a:xfrm>
                <a:off x="4566524" y="3900035"/>
                <a:ext cx="3898776" cy="170080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indent="0" eaLnBrk="1" hangingPunct="1">
                  <a:spcBef>
                    <a:spcPts val="2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uni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bi: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tri: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……</a:t>
                </a: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461614AC-9E0F-4037-9B87-7624A6C96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524" y="3900035"/>
                <a:ext cx="3898776" cy="1700808"/>
              </a:xfrm>
              <a:prstGeom prst="roundRect">
                <a:avLst/>
              </a:prstGeom>
              <a:blipFill>
                <a:blip r:embed="rId3"/>
                <a:stretch>
                  <a:fillRect b="-565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8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6"/>
              </p:nvPr>
            </p:nvSpPr>
            <p:spPr>
              <a:xfrm>
                <a:off x="443035" y="929453"/>
                <a:ext cx="7826321" cy="5501164"/>
              </a:xfrm>
            </p:spPr>
            <p:txBody>
              <a:bodyPr/>
              <a:lstStyle/>
              <a:p>
                <a:r>
                  <a:rPr lang="en-US" altLang="zh-CN" sz="3600" b="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Sequence Labeling:     </a:t>
                </a:r>
                <a:endParaRPr lang="en-US" altLang="zh-CN" sz="3600" b="0" i="1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altLang="zh-CN" sz="3200" i="1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altLang="zh-CN" sz="3200" i="1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b="0" i="1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altLang="zh-CN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𝐵𝐼𝐸</m:t>
                      </m:r>
                      <m:r>
                        <a:rPr lang="en-US" altLang="zh-CN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  <a:ea typeface="华文楷体" pitchFamily="2" charset="-122"/>
                </a:endParaRP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200" dirty="0">
                    <a:solidFill>
                      <a:schemeClr val="tx1"/>
                    </a:solidFill>
                    <a:ea typeface="华文楷体" pitchFamily="2" charset="-122"/>
                  </a:rPr>
                  <a:t>B – Beginning </a:t>
                </a: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200" dirty="0">
                    <a:solidFill>
                      <a:schemeClr val="tx1"/>
                    </a:solidFill>
                    <a:ea typeface="华文楷体" pitchFamily="2" charset="-122"/>
                  </a:rPr>
                  <a:t>I – 	 Internal </a:t>
                </a: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200" dirty="0">
                    <a:solidFill>
                      <a:schemeClr val="tx1"/>
                    </a:solidFill>
                    <a:ea typeface="华文楷体" pitchFamily="2" charset="-122"/>
                  </a:rPr>
                  <a:t>E – End</a:t>
                </a: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200" dirty="0">
                    <a:solidFill>
                      <a:schemeClr val="tx1"/>
                    </a:solidFill>
                    <a:ea typeface="华文楷体" pitchFamily="2" charset="-122"/>
                  </a:rPr>
                  <a:t>S – Both beginning and end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6"/>
              </p:nvPr>
            </p:nvSpPr>
            <p:spPr>
              <a:xfrm>
                <a:off x="443035" y="929453"/>
                <a:ext cx="7826321" cy="5501164"/>
              </a:xfr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4453571" y="329202"/>
            <a:ext cx="3392206" cy="495746"/>
          </a:xfrm>
        </p:spPr>
        <p:txBody>
          <a:bodyPr/>
          <a:lstStyle/>
          <a:p>
            <a:r>
              <a:rPr lang="en-US" sz="2800" dirty="0"/>
              <a:t>Typical Methods</a:t>
            </a:r>
          </a:p>
        </p:txBody>
      </p:sp>
    </p:spTree>
    <p:extLst>
      <p:ext uri="{BB962C8B-B14F-4D97-AF65-F5344CB8AC3E}">
        <p14:creationId xmlns:p14="http://schemas.microsoft.com/office/powerpoint/2010/main" val="263750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6"/>
              </p:nvPr>
            </p:nvSpPr>
            <p:spPr>
              <a:xfrm>
                <a:off x="443035" y="929453"/>
                <a:ext cx="7826321" cy="5501164"/>
              </a:xfrm>
            </p:spPr>
            <p:txBody>
              <a:bodyPr/>
              <a:lstStyle/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Sequence Labeling:     </a:t>
                </a:r>
                <a:endParaRPr lang="en-US" altLang="zh-CN" sz="32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2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36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6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Neural Models:</a:t>
                </a: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6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+CRF</a:t>
                </a: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6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+LSTM……</a:t>
                </a:r>
              </a:p>
              <a:p>
                <a:pPr marL="349250" lvl="1">
                  <a:spcBef>
                    <a:spcPts val="200"/>
                  </a:spcBef>
                </a:pPr>
                <a:r>
                  <a:rPr lang="en-US" altLang="zh-CN" sz="36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9250" lvl="1">
                  <a:spcBef>
                    <a:spcPts val="200"/>
                  </a:spcBef>
                </a:pPr>
                <a:endParaRPr lang="en-US" altLang="zh-CN" sz="3600" i="1" dirty="0">
                  <a:solidFill>
                    <a:schemeClr val="tx2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6"/>
              </p:nvPr>
            </p:nvSpPr>
            <p:spPr>
              <a:xfrm>
                <a:off x="443035" y="929453"/>
                <a:ext cx="7826321" cy="5501164"/>
              </a:xfrm>
              <a:blipFill>
                <a:blip r:embed="rId2"/>
                <a:stretch>
                  <a:fillRect l="-2333" b="-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4453571" y="329202"/>
            <a:ext cx="3392206" cy="495746"/>
          </a:xfrm>
        </p:spPr>
        <p:txBody>
          <a:bodyPr/>
          <a:lstStyle/>
          <a:p>
            <a:r>
              <a:rPr lang="en-US" sz="2800" dirty="0"/>
              <a:t>Typical Methods</a:t>
            </a:r>
          </a:p>
        </p:txBody>
      </p:sp>
      <p:sp>
        <p:nvSpPr>
          <p:cNvPr id="4" name="圆角矩形 1">
            <a:extLst>
              <a:ext uri="{FF2B5EF4-FFF2-40B4-BE49-F238E27FC236}">
                <a16:creationId xmlns:a16="http://schemas.microsoft.com/office/drawing/2014/main" id="{1A321CFB-AC91-44DE-BDA6-827BF58C472D}"/>
              </a:ext>
            </a:extLst>
          </p:cNvPr>
          <p:cNvSpPr/>
          <p:nvPr/>
        </p:nvSpPr>
        <p:spPr>
          <a:xfrm>
            <a:off x="2702445" y="2149408"/>
            <a:ext cx="3168352" cy="4194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9">
                <a:extLst>
                  <a:ext uri="{FF2B5EF4-FFF2-40B4-BE49-F238E27FC236}">
                    <a16:creationId xmlns:a16="http://schemas.microsoft.com/office/drawing/2014/main" id="{33337D83-297B-40EB-B7BC-C1FC98C4A012}"/>
                  </a:ext>
                </a:extLst>
              </p:cNvPr>
              <p:cNvSpPr/>
              <p:nvPr/>
            </p:nvSpPr>
            <p:spPr>
              <a:xfrm>
                <a:off x="4242368" y="4257854"/>
                <a:ext cx="4008947" cy="213285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indent="0" eaLnBrk="1" hangingPunct="1"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spcBef>
                    <a:spcPts val="200"/>
                  </a:spcBef>
                  <a:buNone/>
                </a:pP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圆角矩形 9">
                <a:extLst>
                  <a:ext uri="{FF2B5EF4-FFF2-40B4-BE49-F238E27FC236}">
                    <a16:creationId xmlns:a16="http://schemas.microsoft.com/office/drawing/2014/main" id="{33337D83-297B-40EB-B7BC-C1FC98C4A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68" y="4257854"/>
                <a:ext cx="4008947" cy="21328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10">
            <a:extLst>
              <a:ext uri="{FF2B5EF4-FFF2-40B4-BE49-F238E27FC236}">
                <a16:creationId xmlns:a16="http://schemas.microsoft.com/office/drawing/2014/main" id="{5D2F5AE5-85CB-4E31-94C3-FFF989E4B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921" y="4744586"/>
            <a:ext cx="2880320" cy="955557"/>
          </a:xfrm>
          <a:prstGeom prst="rect">
            <a:avLst/>
          </a:prstGeom>
        </p:spPr>
      </p:pic>
      <p:pic>
        <p:nvPicPr>
          <p:cNvPr id="9" name="图片 11">
            <a:extLst>
              <a:ext uri="{FF2B5EF4-FFF2-40B4-BE49-F238E27FC236}">
                <a16:creationId xmlns:a16="http://schemas.microsoft.com/office/drawing/2014/main" id="{E3F8E4A3-DEDB-4C4B-BD72-33D5BB07C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685" y="5840243"/>
            <a:ext cx="3171825" cy="397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2">
                <a:extLst>
                  <a:ext uri="{FF2B5EF4-FFF2-40B4-BE49-F238E27FC236}">
                    <a16:creationId xmlns:a16="http://schemas.microsoft.com/office/drawing/2014/main" id="{5DB0A6AF-7612-4042-B901-B22EFA339B9B}"/>
                  </a:ext>
                </a:extLst>
              </p:cNvPr>
              <p:cNvSpPr/>
              <p:nvPr/>
            </p:nvSpPr>
            <p:spPr>
              <a:xfrm>
                <a:off x="4438365" y="4885711"/>
                <a:ext cx="284559" cy="504056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圆角矩形 2">
                <a:extLst>
                  <a:ext uri="{FF2B5EF4-FFF2-40B4-BE49-F238E27FC236}">
                    <a16:creationId xmlns:a16="http://schemas.microsoft.com/office/drawing/2014/main" id="{5DB0A6AF-7612-4042-B901-B22EFA339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65" y="4885711"/>
                <a:ext cx="284559" cy="504056"/>
              </a:xfrm>
              <a:prstGeom prst="roundRect">
                <a:avLst/>
              </a:prstGeom>
              <a:blipFill>
                <a:blip r:embed="rId6"/>
                <a:stretch>
                  <a:fillRect l="-5882" r="-2549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2">
                <a:extLst>
                  <a:ext uri="{FF2B5EF4-FFF2-40B4-BE49-F238E27FC236}">
                    <a16:creationId xmlns:a16="http://schemas.microsoft.com/office/drawing/2014/main" id="{E8A0E540-3E2D-48E9-8298-D804FEB26F22}"/>
                  </a:ext>
                </a:extLst>
              </p:cNvPr>
              <p:cNvSpPr/>
              <p:nvPr/>
            </p:nvSpPr>
            <p:spPr>
              <a:xfrm>
                <a:off x="4453571" y="5814158"/>
                <a:ext cx="284559" cy="39767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圆角矩形 12">
                <a:extLst>
                  <a:ext uri="{FF2B5EF4-FFF2-40B4-BE49-F238E27FC236}">
                    <a16:creationId xmlns:a16="http://schemas.microsoft.com/office/drawing/2014/main" id="{E8A0E540-3E2D-48E9-8298-D804FEB26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71" y="5814158"/>
                <a:ext cx="284559" cy="397670"/>
              </a:xfrm>
              <a:prstGeom prst="roundRect">
                <a:avLst/>
              </a:prstGeom>
              <a:blipFill>
                <a:blip r:embed="rId7"/>
                <a:stretch>
                  <a:fillRect l="-18000" r="-38000" b="-101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3">
                <a:extLst>
                  <a:ext uri="{FF2B5EF4-FFF2-40B4-BE49-F238E27FC236}">
                    <a16:creationId xmlns:a16="http://schemas.microsoft.com/office/drawing/2014/main" id="{535C961E-C6D7-40DA-AF96-8D7A286D8949}"/>
                  </a:ext>
                </a:extLst>
              </p:cNvPr>
              <p:cNvSpPr/>
              <p:nvPr/>
            </p:nvSpPr>
            <p:spPr>
              <a:xfrm>
                <a:off x="7265187" y="2686816"/>
                <a:ext cx="1584176" cy="1008112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2000" dirty="0">
                    <a:solidFill>
                      <a:srgbClr val="7030A0"/>
                    </a:solidFill>
                  </a:rPr>
                  <a:t>char </a:t>
                </a:r>
                <a:r>
                  <a:rPr lang="en-US" altLang="zh-CN" sz="2000" dirty="0" err="1">
                    <a:solidFill>
                      <a:srgbClr val="7030A0"/>
                    </a:solidFill>
                  </a:rPr>
                  <a:t>emb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r>
                  <a:rPr lang="en-US" altLang="zh-CN" sz="2000" dirty="0" err="1">
                    <a:solidFill>
                      <a:srgbClr val="7030A0"/>
                    </a:solidFill>
                  </a:rPr>
                  <a:t>bichar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 err="1">
                    <a:solidFill>
                      <a:srgbClr val="7030A0"/>
                    </a:solidFill>
                  </a:rPr>
                  <a:t>emb</a:t>
                </a:r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圆角矩形 13">
                <a:extLst>
                  <a:ext uri="{FF2B5EF4-FFF2-40B4-BE49-F238E27FC236}">
                    <a16:creationId xmlns:a16="http://schemas.microsoft.com/office/drawing/2014/main" id="{535C961E-C6D7-40DA-AF96-8D7A286D8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87" y="2686816"/>
                <a:ext cx="1584176" cy="1008112"/>
              </a:xfrm>
              <a:prstGeom prst="roundRect">
                <a:avLst/>
              </a:prstGeom>
              <a:blipFill>
                <a:blip r:embed="rId8"/>
                <a:stretch>
                  <a:fillRect l="-3788" t="-1775" b="-10059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4">
            <a:extLst>
              <a:ext uri="{FF2B5EF4-FFF2-40B4-BE49-F238E27FC236}">
                <a16:creationId xmlns:a16="http://schemas.microsoft.com/office/drawing/2014/main" id="{CE738F74-FF2C-42D5-851E-05F5A7703CCA}"/>
              </a:ext>
            </a:extLst>
          </p:cNvPr>
          <p:cNvCxnSpPr>
            <a:cxnSpLocks/>
            <a:stCxn id="15" idx="2"/>
            <a:endCxn id="8" idx="3"/>
          </p:cNvCxnSpPr>
          <p:nvPr/>
        </p:nvCxnSpPr>
        <p:spPr>
          <a:xfrm flipH="1">
            <a:off x="7799241" y="3694928"/>
            <a:ext cx="258034" cy="152743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57C3-83E5-4E2D-A776-0430634B90B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1091" y="378897"/>
            <a:ext cx="3392206" cy="406294"/>
          </a:xfrm>
        </p:spPr>
        <p:txBody>
          <a:bodyPr/>
          <a:lstStyle/>
          <a:p>
            <a:r>
              <a:rPr lang="en-IN" sz="3200" dirty="0"/>
              <a:t>Proposed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CBE8E0-5EB3-4CCF-856C-FE011BEFEC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6088" y="1371600"/>
            <a:ext cx="8650006" cy="485029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“Transition” – Incrementally builds the segmentation using partially segmented word(s).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Neural Networks to automatically extract features based on the partial segments obtained so far.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one LSTM each to model word sequence, character sequence and action sequence.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Computes SEP and APP scores Beam search to find the best score for the current word.</a:t>
            </a:r>
          </a:p>
        </p:txBody>
      </p:sp>
    </p:spTree>
    <p:extLst>
      <p:ext uri="{BB962C8B-B14F-4D97-AF65-F5344CB8AC3E}">
        <p14:creationId xmlns:p14="http://schemas.microsoft.com/office/powerpoint/2010/main" val="18117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6"/>
          </p:nvPr>
        </p:nvSpPr>
        <p:spPr>
          <a:xfrm>
            <a:off x="443035" y="929453"/>
            <a:ext cx="8700965" cy="5501164"/>
          </a:xfrm>
        </p:spPr>
        <p:txBody>
          <a:bodyPr/>
          <a:lstStyle/>
          <a:p>
            <a:r>
              <a:rPr lang="en-US" altLang="zh-CN" sz="3600" b="0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Transition-based (word-based):</a:t>
            </a:r>
          </a:p>
          <a:p>
            <a:pPr marL="349250" lvl="1" algn="ctr">
              <a:spcBef>
                <a:spcPct val="0"/>
              </a:spcBef>
            </a:pPr>
            <a:r>
              <a:rPr lang="en-US" altLang="zh-CN" sz="3600" b="0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			 	         </a:t>
            </a:r>
            <a:r>
              <a:rPr lang="zh-CN" altLang="en-US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长江大桥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chang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jiang da </a:t>
            </a:r>
            <a:r>
              <a:rPr lang="en-US" altLang="zh-CN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qiao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9250" lvl="1">
              <a:spcBef>
                <a:spcPts val="200"/>
              </a:spcBef>
            </a:pPr>
            <a:endParaRPr lang="en-US" altLang="zh-CN" dirty="0">
              <a:solidFill>
                <a:schemeClr val="tx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					            </a:t>
            </a:r>
            <a:r>
              <a:rPr lang="zh-CN" altLang="en-US" sz="24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江大桥</a:t>
            </a:r>
            <a:r>
              <a:rPr lang="en-US" altLang="zh-CN" sz="2400" b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(jiang da </a:t>
            </a:r>
            <a:r>
              <a:rPr lang="en-US" altLang="zh-CN" sz="2400" b="0" dirty="0" err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qiao</a:t>
            </a:r>
            <a:r>
              <a:rPr lang="en-US" altLang="zh-CN" sz="2400" b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600" b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					        </a:t>
            </a:r>
            <a:r>
              <a:rPr lang="zh-CN" altLang="en-US" sz="2400" b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江大桥</a:t>
            </a:r>
            <a:r>
              <a:rPr lang="en-US" altLang="zh-CN" sz="2400" b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(jiang da </a:t>
            </a:r>
            <a:r>
              <a:rPr lang="en-US" altLang="zh-CN" sz="2400" b="0" dirty="0" err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qiao</a:t>
            </a:r>
            <a:r>
              <a:rPr lang="en-US" altLang="zh-CN" sz="2400" b="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sz="3600" b="0" dirty="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3600" b="0" dirty="0">
              <a:solidFill>
                <a:schemeClr val="tx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4453571" y="329202"/>
            <a:ext cx="3392206" cy="495746"/>
          </a:xfrm>
        </p:spPr>
        <p:txBody>
          <a:bodyPr/>
          <a:lstStyle/>
          <a:p>
            <a:r>
              <a:rPr lang="en-US" sz="2800" dirty="0"/>
              <a:t>Proposed Method</a:t>
            </a:r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5DB0A6AF-7612-4042-B901-B22EFA339B9B}"/>
              </a:ext>
            </a:extLst>
          </p:cNvPr>
          <p:cNvSpPr/>
          <p:nvPr/>
        </p:nvSpPr>
        <p:spPr>
          <a:xfrm>
            <a:off x="4438365" y="4885711"/>
            <a:ext cx="284559" cy="5040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 b="1" dirty="0"/>
          </a:p>
        </p:txBody>
      </p:sp>
      <p:sp>
        <p:nvSpPr>
          <p:cNvPr id="14" name="圆角矩形 12">
            <a:extLst>
              <a:ext uri="{FF2B5EF4-FFF2-40B4-BE49-F238E27FC236}">
                <a16:creationId xmlns:a16="http://schemas.microsoft.com/office/drawing/2014/main" id="{E8A0E540-3E2D-48E9-8298-D804FEB26F22}"/>
              </a:ext>
            </a:extLst>
          </p:cNvPr>
          <p:cNvSpPr/>
          <p:nvPr/>
        </p:nvSpPr>
        <p:spPr>
          <a:xfrm>
            <a:off x="4453571" y="5814158"/>
            <a:ext cx="284559" cy="39767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400" b="1" dirty="0"/>
          </a:p>
        </p:txBody>
      </p:sp>
      <p:sp>
        <p:nvSpPr>
          <p:cNvPr id="6" name="左弧形箭头 11">
            <a:extLst>
              <a:ext uri="{FF2B5EF4-FFF2-40B4-BE49-F238E27FC236}">
                <a16:creationId xmlns:a16="http://schemas.microsoft.com/office/drawing/2014/main" id="{07CA9CF0-1F12-4D45-B4B0-94147D2BAFE4}"/>
              </a:ext>
            </a:extLst>
          </p:cNvPr>
          <p:cNvSpPr/>
          <p:nvPr/>
        </p:nvSpPr>
        <p:spPr>
          <a:xfrm>
            <a:off x="648477" y="2525498"/>
            <a:ext cx="1142675" cy="2527029"/>
          </a:xfrm>
          <a:prstGeom prst="curvedRightArrow">
            <a:avLst>
              <a:gd name="adj1" fmla="val 12109"/>
              <a:gd name="adj2" fmla="val 52616"/>
              <a:gd name="adj3" fmla="val 14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弧形箭头 2">
            <a:extLst>
              <a:ext uri="{FF2B5EF4-FFF2-40B4-BE49-F238E27FC236}">
                <a16:creationId xmlns:a16="http://schemas.microsoft.com/office/drawing/2014/main" id="{B34BD149-64C4-4554-A626-005C24BD78D0}"/>
              </a:ext>
            </a:extLst>
          </p:cNvPr>
          <p:cNvSpPr/>
          <p:nvPr/>
        </p:nvSpPr>
        <p:spPr>
          <a:xfrm>
            <a:off x="1162288" y="2564876"/>
            <a:ext cx="720080" cy="1224136"/>
          </a:xfrm>
          <a:prstGeom prst="curv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1">
            <a:extLst>
              <a:ext uri="{FF2B5EF4-FFF2-40B4-BE49-F238E27FC236}">
                <a16:creationId xmlns:a16="http://schemas.microsoft.com/office/drawing/2014/main" id="{785603AF-FAC0-44DF-BBF6-DFB0A8328BB6}"/>
              </a:ext>
            </a:extLst>
          </p:cNvPr>
          <p:cNvSpPr/>
          <p:nvPr/>
        </p:nvSpPr>
        <p:spPr>
          <a:xfrm>
            <a:off x="1882368" y="2171052"/>
            <a:ext cx="1800200" cy="787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南京市</a:t>
            </a: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(Nanjing)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9">
            <a:extLst>
              <a:ext uri="{FF2B5EF4-FFF2-40B4-BE49-F238E27FC236}">
                <a16:creationId xmlns:a16="http://schemas.microsoft.com/office/drawing/2014/main" id="{884D9CFF-8D5C-4283-8BF6-203EF66C880B}"/>
              </a:ext>
            </a:extLst>
          </p:cNvPr>
          <p:cNvSpPr/>
          <p:nvPr/>
        </p:nvSpPr>
        <p:spPr>
          <a:xfrm>
            <a:off x="1882368" y="3225977"/>
            <a:ext cx="2376264" cy="796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南京市长    </a:t>
            </a: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Mayor of Nanjing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A353267-E50D-4F5D-B62B-A86845C98757}"/>
              </a:ext>
            </a:extLst>
          </p:cNvPr>
          <p:cNvSpPr/>
          <p:nvPr/>
        </p:nvSpPr>
        <p:spPr>
          <a:xfrm>
            <a:off x="1791152" y="4348717"/>
            <a:ext cx="2664296" cy="8354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南京市   长</a:t>
            </a: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(Nanjing)  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chang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93951"/>
      </p:ext>
    </p:extLst>
  </p:cSld>
  <p:clrMapOvr>
    <a:masterClrMapping/>
  </p:clrMapOvr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1055</TotalTime>
  <Words>686</Words>
  <Application>Microsoft Office PowerPoint</Application>
  <PresentationFormat>On-screen Show (4:3)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宋体</vt:lpstr>
      <vt:lpstr>Arial</vt:lpstr>
      <vt:lpstr>Arial Black</vt:lpstr>
      <vt:lpstr>Calibri</vt:lpstr>
      <vt:lpstr>Cambria Math</vt:lpstr>
      <vt:lpstr>黑体</vt:lpstr>
      <vt:lpstr>华文楷体</vt:lpstr>
      <vt:lpstr>Times New Roman</vt:lpstr>
      <vt:lpstr>2_Title Slide</vt:lpstr>
      <vt:lpstr>Content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HARSH GUPTA</cp:lastModifiedBy>
  <cp:revision>45</cp:revision>
  <cp:lastPrinted>2013-08-13T14:25:08Z</cp:lastPrinted>
  <dcterms:created xsi:type="dcterms:W3CDTF">2013-05-24T18:55:25Z</dcterms:created>
  <dcterms:modified xsi:type="dcterms:W3CDTF">2017-10-02T12:11:11Z</dcterms:modified>
</cp:coreProperties>
</file>