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3" r:id="rId6"/>
    <p:sldId id="304" r:id="rId7"/>
    <p:sldId id="307" r:id="rId8"/>
    <p:sldId id="308" r:id="rId9"/>
    <p:sldId id="306" r:id="rId10"/>
    <p:sldId id="309" r:id="rId11"/>
    <p:sldId id="310" r:id="rId12"/>
    <p:sldId id="311" r:id="rId13"/>
    <p:sldId id="312" r:id="rId14"/>
    <p:sldId id="323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297" r:id="rId26"/>
    <p:sldId id="299" r:id="rId27"/>
    <p:sldId id="302" r:id="rId28"/>
  </p:sldIdLst>
  <p:sldSz cx="9144000" cy="6858000" type="screen4x3"/>
  <p:notesSz cx="6946900" cy="92837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Medium" panose="02000000000000000000" pitchFamily="2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rCLIVCfPi4xWzkF/UGATmm5W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BBC92-E83C-4414-8B63-F446850F77AF}">
  <a:tblStyle styleId="{B06BBC92-E83C-4414-8B63-F446850F77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a21b8a7f_0_0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61a21b8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98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41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43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8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584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79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82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88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39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714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11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124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5138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959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065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51ef11b13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7" name="Google Shape;487;g651ef11b13_1_148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651ef11b13_1_148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51ef11b13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g651ef11b13_1_74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g651ef11b13_1_74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1ef11b1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7" name="Google Shape;527;g651ef11b13_0_75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8" name="Google Shape;528;g651ef11b13_0_75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21b8a7f_0_100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g61a21b8a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61a21b8a7f_0_100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a21b8a7f_0_200:notes"/>
          <p:cNvSpPr txBox="1">
            <a:spLocks noGrp="1"/>
          </p:cNvSpPr>
          <p:nvPr>
            <p:ph type="sldNum" idx="12"/>
          </p:nvPr>
        </p:nvSpPr>
        <p:spPr>
          <a:xfrm>
            <a:off x="3937000" y="8820150"/>
            <a:ext cx="300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9" name="Google Shape;129;g61a21b8a7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61a21b8a7f_0_200:notes"/>
          <p:cNvSpPr txBox="1">
            <a:spLocks noGrp="1"/>
          </p:cNvSpPr>
          <p:nvPr>
            <p:ph type="body" idx="1"/>
          </p:nvPr>
        </p:nvSpPr>
        <p:spPr>
          <a:xfrm>
            <a:off x="925513" y="4410075"/>
            <a:ext cx="50958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25" tIns="46350" rIns="92725" bIns="46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1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42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969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072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7f3d31a3a8_0_34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" name="Google Shape;15;g7f3d31a3a8_0_34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7f3d31a3a8_0_34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7f3d31a3a8_0_34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7f3d31a3a8_0_34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7f3d31a3a8_0_34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7f3d31a3a8_0_341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g7f3d31a3a8_0_341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7f3d31a3a8_0_34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3d31a3a8_0_41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3d31a3a8_0_413"/>
          <p:cNvSpPr txBox="1">
            <a:spLocks noGrp="1"/>
          </p:cNvSpPr>
          <p:nvPr>
            <p:ph type="title"/>
          </p:nvPr>
        </p:nvSpPr>
        <p:spPr>
          <a:xfrm>
            <a:off x="1908175" y="225425"/>
            <a:ext cx="684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7f3d31a3a8_0_413"/>
          <p:cNvSpPr txBox="1">
            <a:spLocks noGrp="1"/>
          </p:cNvSpPr>
          <p:nvPr>
            <p:ph type="body" idx="1"/>
          </p:nvPr>
        </p:nvSpPr>
        <p:spPr>
          <a:xfrm>
            <a:off x="1908175" y="1449388"/>
            <a:ext cx="33432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g7f3d31a3a8_0_413"/>
          <p:cNvSpPr>
            <a:spLocks noGrp="1"/>
          </p:cNvSpPr>
          <p:nvPr>
            <p:ph type="clipArt" idx="2"/>
          </p:nvPr>
        </p:nvSpPr>
        <p:spPr>
          <a:xfrm>
            <a:off x="5403850" y="1449388"/>
            <a:ext cx="33450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g7f3d31a3a8_0_413"/>
          <p:cNvSpPr txBox="1">
            <a:spLocks noGrp="1"/>
          </p:cNvSpPr>
          <p:nvPr>
            <p:ph type="dt" idx="10"/>
          </p:nvPr>
        </p:nvSpPr>
        <p:spPr>
          <a:xfrm>
            <a:off x="431800" y="6308725"/>
            <a:ext cx="1838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7f3d31a3a8_0_413"/>
          <p:cNvSpPr txBox="1">
            <a:spLocks noGrp="1"/>
          </p:cNvSpPr>
          <p:nvPr>
            <p:ph type="ftr" idx="11"/>
          </p:nvPr>
        </p:nvSpPr>
        <p:spPr>
          <a:xfrm>
            <a:off x="2376488" y="6308725"/>
            <a:ext cx="4314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7f3d31a3a8_0_413"/>
          <p:cNvSpPr txBox="1">
            <a:spLocks noGrp="1"/>
          </p:cNvSpPr>
          <p:nvPr>
            <p:ph type="sldNum" idx="12"/>
          </p:nvPr>
        </p:nvSpPr>
        <p:spPr>
          <a:xfrm>
            <a:off x="6843713" y="6308725"/>
            <a:ext cx="1905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7f3d31a3a8_0_35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" name="Google Shape;25;g7f3d31a3a8_0_3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7f3d31a3a8_0_35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7f3d31a3a8_0_35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7f3d31a3a8_0_35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7f3d31a3a8_0_35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g7f3d31a3a8_0_351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7f3d31a3a8_0_35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7f3d31a3a8_0_360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4" name="Google Shape;34;g7f3d31a3a8_0_36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7f3d31a3a8_0_36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7f3d31a3a8_0_3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7f3d31a3a8_0_36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7f3d31a3a8_0_36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7f3d31a3a8_0_360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7f3d31a3a8_0_360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7f3d31a3a8_0_36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f3d31a3a8_0_370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7f3d31a3a8_0_370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7f3d31a3a8_0_370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g7f3d31a3a8_0_37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d31a3a8_0_37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g7f3d31a3a8_0_378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g7f3d31a3a8_0_37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7f3d31a3a8_0_38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6" name="Google Shape;56;g7f3d31a3a8_0_38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7f3d31a3a8_0_38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7f3d31a3a8_0_38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7f3d31a3a8_0_38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g7f3d31a3a8_0_38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g7f3d31a3a8_0_382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7f3d31a3a8_0_38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3d31a3a8_0_39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g7f3d31a3a8_0_39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7f3d31a3a8_0_39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g7f3d31a3a8_0_39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7f3d31a3a8_0_39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7f3d31a3a8_0_39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3d31a3a8_0_39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7f3d31a3a8_0_39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7f3d31a3a8_0_40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5" name="Google Shape;75;g7f3d31a3a8_0_40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7f3d31a3a8_0_40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7f3d31a3a8_0_40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7f3d31a3a8_0_40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7f3d31a3a8_0_4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g7f3d31a3a8_0_401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7f3d31a3a8_0_401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7f3d31a3a8_0_40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f3d31a3a8_0_337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g7f3d31a3a8_0_337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7f3d31a3a8_0_33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a21b8a7f_0_0"/>
          <p:cNvSpPr/>
          <p:nvPr/>
        </p:nvSpPr>
        <p:spPr>
          <a:xfrm>
            <a:off x="0" y="3157188"/>
            <a:ext cx="9144000" cy="2224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61a21b8a7f_0_0"/>
          <p:cNvSpPr txBox="1"/>
          <p:nvPr/>
        </p:nvSpPr>
        <p:spPr>
          <a:xfrm>
            <a:off x="786200" y="2721000"/>
            <a:ext cx="852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entury Gothic"/>
                <a:ea typeface="Arial"/>
                <a:cs typeface="Arial"/>
                <a:sym typeface="Century Gothic"/>
              </a:rPr>
              <a:t>ALGORITHMIC GAME </a:t>
            </a:r>
            <a:r>
              <a:rPr lang="en-US" sz="2000" b="1" dirty="0">
                <a:solidFill>
                  <a:schemeClr val="dk1"/>
                </a:solidFill>
                <a:latin typeface="Century Gothic"/>
                <a:sym typeface="Century Gothic"/>
              </a:rPr>
              <a:t>THEORY (CS656A)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61a21b8a7f_0_0"/>
          <p:cNvSpPr/>
          <p:nvPr/>
        </p:nvSpPr>
        <p:spPr>
          <a:xfrm>
            <a:off x="6157925" y="5571241"/>
            <a:ext cx="2955000" cy="10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Agarwal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21111030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-US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November 2021</a:t>
            </a:r>
            <a:endParaRPr baseline="30000" dirty="0"/>
          </a:p>
        </p:txBody>
      </p:sp>
      <p:sp>
        <p:nvSpPr>
          <p:cNvPr id="107" name="Google Shape;107;g61a21b8a7f_0_0"/>
          <p:cNvSpPr txBox="1"/>
          <p:nvPr/>
        </p:nvSpPr>
        <p:spPr>
          <a:xfrm>
            <a:off x="471340" y="3696487"/>
            <a:ext cx="7929511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Century Gothic"/>
                <a:sym typeface="Century Gothic"/>
              </a:rPr>
              <a:t>Paper Review : Efficient reallocation under additive and responsive preferences.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sz="2300" dirty="0"/>
          </a:p>
        </p:txBody>
      </p:sp>
      <p:sp>
        <p:nvSpPr>
          <p:cNvPr id="108" name="Google Shape;108;g61a21b8a7f_0_0"/>
          <p:cNvSpPr txBox="1"/>
          <p:nvPr/>
        </p:nvSpPr>
        <p:spPr>
          <a:xfrm>
            <a:off x="0" y="368647"/>
            <a:ext cx="3876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 Guidance of</a:t>
            </a:r>
          </a:p>
          <a:p>
            <a:pPr marL="10160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0160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Dr. Sunil Simon</a:t>
            </a:r>
          </a:p>
          <a:p>
            <a:pPr marL="10160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0160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IIT, KANPUR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7284"/>
            <a:ext cx="8520600" cy="810300"/>
          </a:xfrm>
        </p:spPr>
        <p:txBody>
          <a:bodyPr/>
          <a:lstStyle/>
          <a:p>
            <a:r>
              <a:rPr lang="en-US" b="1" dirty="0"/>
              <a:t>Hard Cases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852567"/>
              </a:xfrm>
            </p:spPr>
            <p:txBody>
              <a:bodyPr anchor="ctr"/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Reduction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We assume a set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objects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……, 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Two agents {1,2}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Utility function:</a:t>
                </a:r>
              </a:p>
              <a:p>
                <a:pPr marL="1200150" lvl="2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agent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1……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agent 2,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, with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 1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1……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Assignment p such that agent 1 gets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agent 2 gets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objects is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and only if there is no balanced partition of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852567"/>
              </a:xfrm>
              <a:blipFill>
                <a:blip r:embed="rId3"/>
                <a:stretch>
                  <a:fillRect l="-429" t="-1633" r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027"/>
            <a:ext cx="8520600" cy="629083"/>
          </a:xfrm>
        </p:spPr>
        <p:txBody>
          <a:bodyPr/>
          <a:lstStyle/>
          <a:p>
            <a:r>
              <a:rPr lang="en-US" b="1" dirty="0"/>
              <a:t>Hard Cases Example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77077"/>
                <a:ext cx="8520600" cy="4819260"/>
              </a:xfrm>
            </p:spPr>
            <p:txBody>
              <a:bodyPr anchor="ctr"/>
              <a:lstStyle/>
              <a:p>
                <a:pPr marL="114300" indent="0" algn="just">
                  <a:lnSpc>
                    <a:spcPct val="107000"/>
                  </a:lnSpc>
                  <a:buNone/>
                </a:pPr>
                <a:endParaRPr lang="en-US" sz="17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buNone/>
                </a:pP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  <a:endParaRPr lang="en-IN" sz="17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buNone/>
                </a:pP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 </a:t>
                </a:r>
                <a:endParaRPr lang="en-IN" sz="17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romanLcParenBoth"/>
                </a:pP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Let weights be {1,2,3} then there exists a balanced partition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such that the sum of their weights is 3. So, if we consider above mentioned initial assignment that agent 1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its utility is 3 and agent 2 gets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its utility is 6. A possible exchange is agent 1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in exchange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then utility of agent 1 remains the same but utility of agent 2 becomes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1+2+3+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6+</m:t>
                    </m:r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thus increasing and therefore above-mentioned assignment is not </a:t>
                </a:r>
                <a:r>
                  <a:rPr lang="en-US" sz="17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</a:t>
                </a: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romanLcParenBoth"/>
                </a:pPr>
                <a:endParaRPr lang="en-IN" sz="17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arenBoth"/>
                </a:pP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Let weights be {2,2,2} then there does not exist a balanced partition. So, if we consider above mentioned initial assignment that agent 1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its utility is 3 and agent 2 gets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its utility is 6. We can see that for agent 1 to be </a:t>
                </a:r>
                <a:r>
                  <a:rPr lang="en-US" sz="17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individually rational</a:t>
                </a: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it needs to take 2 objects from agent 2 in exchange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which decreases the utility of agent 2 and is therefore not </a:t>
                </a:r>
                <a:r>
                  <a:rPr lang="en-US" sz="17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individually rational, </a:t>
                </a: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and therefore above-mentioned assignment is </a:t>
                </a:r>
                <a:r>
                  <a:rPr lang="en-US" sz="17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7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assignment.</a:t>
                </a:r>
                <a:endParaRPr lang="en-IN" sz="17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75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7077"/>
                <a:ext cx="8520600" cy="4819260"/>
              </a:xfrm>
              <a:blipFill>
                <a:blip r:embed="rId3"/>
                <a:stretch>
                  <a:fillRect l="-572" t="-1519" r="-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27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number of agents and small utilities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Lemma 2: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If there is a constant number of agents and the utilities are all integers, then the set of all vectors of utilities that correspond to an assignment can be computed in pseudo-polynomial-time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Consider the below algorithm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𝑑𝑒𝑛𝑜𝑡𝑒𝑠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0,……,0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𝑡𝑖𝑚𝑒𝑠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 = 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}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k = 1 to m do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}  </m:t>
                    </m:r>
                  </m:oMath>
                </a14:m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End for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return L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l="-572" r="-644"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number of agents and small utilities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Above algorithm runs in pseudo-polynomial-time as its complexity is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where W is maximal welfare possible. </a:t>
                </a:r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No of utility vector in L can never exceed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Using mathematical induction on k, it can be proven that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can be achieved by assigning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to the agents if and only if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objects have been considered.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after k+1</a:t>
                </a:r>
                <a:r>
                  <a:rPr lang="en-US" sz="1800" baseline="300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th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iteration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obtained from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by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to the utility of some agent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4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number of agents and small utilities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Theorem 2: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there is a constant number of agents and the utilities are all integers, then there exists a pseudo-polynomial-time algorithm to compute a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and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individually rational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assignment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  <a:endParaRPr lang="en-US" sz="1800" b="1" i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b="1" i="1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We use algorithm described in </a:t>
                </a:r>
                <a:r>
                  <a:rPr lang="en-IN" sz="1600" b="1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Lemma 2,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to calculate all possible utility vectors and now we also store partial assignment of objects to agents for each utility vector.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At end of algorithm, we get a list of all possible utility vectors and corresponding assignments for each utility vector.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Complexity of this process is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time and remaining vectors in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Pareto Optimal.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57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Lexicographic Utilities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 utility function is Lexicographic</a:t>
                </a:r>
                <a:r>
                  <a:rPr lang="en-US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if for each agent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and each object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≻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with the condition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</m:d>
                      </m:e>
                    </m:nary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, which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for each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. 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Example: an agent with utilities (11,6,3,1)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T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o test </a:t>
                </a:r>
                <a:r>
                  <a:rPr lang="en-US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Optimality 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of an assignment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, we construct a graph called envy graph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.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The vertices of this graph are one vertex for each object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.</a:t>
                </a:r>
                <a:endParaRPr lang="en-US" sz="1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For each vertex associated with object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, set of edges are 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for any object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the agent to whom object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allotted in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8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Lexicographic Utilities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Theorem 3: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not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with respect to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Lexicographic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utilities if and only if there exists a cycle in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(envy graph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) which contains at least one edge corresponding to a strict preference.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endParaRPr lang="en-US" sz="1800" b="1" i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lnSpc>
                    <a:spcPct val="107000"/>
                  </a:lnSpc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right to left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 direction, let’s assume there exists a cycle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that contains at least one edge corresponding to a strict preference. Then, the exchange of objects along the cycle by agents owning these objects corresponds to a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Improvement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and thus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is not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Optimal.</a:t>
                </a: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800100" lvl="1" indent="0" algn="just">
                  <a:lnSpc>
                    <a:spcPct val="107000"/>
                  </a:lnSpc>
                  <a:buNone/>
                </a:pPr>
                <a:r>
                  <a:rPr lang="en-US" sz="1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1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8047"/>
            <a:ext cx="8520600" cy="810300"/>
          </a:xfrm>
        </p:spPr>
        <p:txBody>
          <a:bodyPr/>
          <a:lstStyle/>
          <a:p>
            <a:r>
              <a:rPr lang="en-US" b="1" dirty="0"/>
              <a:t>Lexicographic Utilities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2637" y="928071"/>
                <a:ext cx="8729663" cy="4665955"/>
              </a:xfrm>
            </p:spPr>
            <p:txBody>
              <a:bodyPr anchor="ctr"/>
              <a:lstStyle/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left to right direction, assume that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not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be an assignment that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Dominates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600" i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 sequence of agents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a sequence of objects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such that each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gets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in exchange for the loss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Since we have a finite set of objects, there must exist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such that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→…→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forms a cycle. </a:t>
                </a:r>
              </a:p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there does not exist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</m:e>
                      <m:sub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then we consider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derived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by reassigning every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to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here must exist some finite value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which there exists a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the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→…→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sSup>
                          <m:sSup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founded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2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637" y="928071"/>
                <a:ext cx="8729663" cy="4665955"/>
              </a:xfrm>
              <a:blipFill>
                <a:blip r:embed="rId3"/>
                <a:stretch>
                  <a:fillRect r="-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2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Lexicographic Utilities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96022"/>
                <a:ext cx="8520600" cy="4665955"/>
              </a:xfrm>
            </p:spPr>
            <p:txBody>
              <a:bodyPr anchor="ctr"/>
              <a:lstStyle/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fter a finite number of steps, we would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143000"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It is evident that envy graph can be constructed in linear time for any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search for a cycle containing at least one strict preference edge in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can be found out in linear time by applying a graph traversal algorithm for each strict preference edge in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Thus, the complexity of testing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Optimality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of an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in linear time for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Lexicographic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utilities.</a:t>
                </a: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8580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96022"/>
                <a:ext cx="8520600" cy="4665955"/>
              </a:xfrm>
              <a:blipFill>
                <a:blip r:embed="rId3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51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Utility Values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685800" algn="just">
                  <a:lnSpc>
                    <a:spcPct val="107000"/>
                  </a:lnSpc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Each agent uses only two utility values to show their preference over objects. </a:t>
                </a: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85800" algn="just">
                  <a:lnSpc>
                    <a:spcPct val="107000"/>
                  </a:lnSpc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 utility function profile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bivalued if there exist only two values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such that for every agent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every object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85800" algn="just">
                  <a:lnSpc>
                    <a:spcPct val="107000"/>
                  </a:lnSpc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each agent, the set of objects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divided into two subsets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endParaRPr lang="en-US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85800" algn="just">
                  <a:lnSpc>
                    <a:spcPct val="107000"/>
                  </a:lnSpc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So, for 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311700" y="331531"/>
            <a:ext cx="85206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/>
              <a:t>OUTLINE</a:t>
            </a:r>
            <a:endParaRPr sz="4000" b="1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311700" y="1276949"/>
            <a:ext cx="8520600" cy="524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Introduction</a:t>
            </a:r>
            <a:endParaRPr sz="2600" b="1" dirty="0">
              <a:solidFill>
                <a:srgbClr val="FFFFFF"/>
              </a:solidFill>
            </a:endParaRPr>
          </a:p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Notations And Definitions</a:t>
            </a:r>
            <a:endParaRPr sz="2600" b="1" dirty="0">
              <a:solidFill>
                <a:srgbClr val="FFFFFF"/>
              </a:solidFill>
            </a:endParaRPr>
          </a:p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Additive Utilities</a:t>
            </a:r>
          </a:p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Ordinal Preference</a:t>
            </a:r>
          </a:p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Conclusion</a:t>
            </a:r>
            <a:endParaRPr sz="2600" b="1" dirty="0">
              <a:solidFill>
                <a:srgbClr val="FFFFFF"/>
              </a:solidFill>
            </a:endParaRPr>
          </a:p>
          <a:p>
            <a:pPr marL="3429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Reference</a:t>
            </a:r>
            <a:endParaRPr sz="2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2093"/>
            <a:ext cx="8520600" cy="511719"/>
          </a:xfrm>
        </p:spPr>
        <p:txBody>
          <a:bodyPr/>
          <a:lstStyle/>
          <a:p>
            <a:r>
              <a:rPr lang="en-US" b="1" dirty="0"/>
              <a:t>Two Utility Values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95088"/>
                <a:ext cx="8520600" cy="4665955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Lemma 3: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Dominated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by 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 </m:t>
                    </m:r>
                    <m:d>
                      <m:dPr>
                        <m:begChr m:val="|"/>
                        <m:endChr m:val="|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buNone/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Done using contradiction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holds if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Dominated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by an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Social welfare for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 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but this contradicts the assumption that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Dominates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95088"/>
                <a:ext cx="8520600" cy="4665955"/>
              </a:xfrm>
              <a:blipFill>
                <a:blip r:embed="rId3"/>
                <a:stretch>
                  <a:fillRect t="-5621"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8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Conservative Pareto Optimality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330054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Conservatively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if there does not exist another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that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Dominates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. It is applicable in many scenarios where the number of objects initially endowed to each agent needs to be conserved.</a:t>
                </a: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Lemma 4: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There exists a polynomial-time algorithm to test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Optimality if and only if there exists a polynomial-time algorithm to test Conservative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Optimality</a:t>
                </a:r>
                <a:r>
                  <a:rPr lang="en-US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.</a:t>
                </a:r>
                <a:endParaRPr lang="en-US" sz="1800" i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left to right direction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for each agent and object, we update the utility function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n any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Improvement,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no agent will get lesser number of objects than it received in the original endowment. </a:t>
                </a: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b="1" i="1" dirty="0"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b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330054"/>
              </a:xfrm>
              <a:blipFill>
                <a:blip r:embed="rId3"/>
                <a:stretch>
                  <a:fillRect t="-2391" r="-644" b="-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2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Conservative Pareto Optimality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 simply modifying the utility function as mentioned above, a polynomial-time algorithm to test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Optimality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can be used to test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Conservative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Optimality.</a:t>
                </a: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the right to left direction, let’s say there are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agents,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objects,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utility matrix, and an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dummy objects that each agent values at 0.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 new 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derived from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by giving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objects to agent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0858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Conservative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the modified instance if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the original instance.</a:t>
                </a: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b="1" i="1" dirty="0"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b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3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Ordinal Preference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W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e consider agents have additive cardinal utilities but only their ordinal preferences over objects are known by the central authority. 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ssumed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. 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Possibly 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with respect to preference profile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≽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if there exists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≽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for u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Necessarily 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with respect to preference profile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≽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if for all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≽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for u.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Necessary Pareto Optimality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implies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Possible Pareto Optimality. </a:t>
                </a: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At least one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Necessarily 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assignment exists in which all objects are given to one agent. </a:t>
                </a:r>
                <a:endParaRPr lang="en-US" b="1" i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b="1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6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2699"/>
            <a:ext cx="8520600" cy="810300"/>
          </a:xfrm>
        </p:spPr>
        <p:txBody>
          <a:bodyPr/>
          <a:lstStyle/>
          <a:p>
            <a:r>
              <a:rPr lang="en-US" b="1" dirty="0"/>
              <a:t>Ordinal Preference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</p:spPr>
            <p:txBody>
              <a:bodyPr anchor="ctr"/>
              <a:lstStyle/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Theorem 4: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 assignment is (1)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Possibly 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and only if (2) there exists no cycle in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which contains at least one edge corresponding to a strict preference if and only if (3) it is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under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Lexicographic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utilities.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Proof: </a:t>
                </a: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Already proved (2)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(3) in </a:t>
                </a:r>
                <a:r>
                  <a:rPr lang="en-US" sz="16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Theorem 3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We can also infer (3)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(1) using the definition of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Possibly Pareto Optimal </a:t>
                </a: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To show (1)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(2), Suppose p is not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with respect to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Lexicographic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utilities, then by </a:t>
                </a:r>
                <a:r>
                  <a:rPr lang="en-US" sz="16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Theorem 3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contains a cycle which contains at least one edge corresponding to a strict preference.</a:t>
                </a: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Assignment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Improvement </a:t>
                </a:r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with respect to all utilities consistent with the ordinal preferences. </a:t>
                </a: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not </a:t>
                </a:r>
                <a:r>
                  <a:rPr lang="en-US" sz="16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Possibly Pareto Optimal.</a:t>
                </a: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2999"/>
                <a:ext cx="8520600" cy="4665955"/>
              </a:xfrm>
              <a:blipFill>
                <a:blip r:embed="rId3"/>
                <a:stretch>
                  <a:fillRect t="-4961" r="-644" b="-3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51ef11b13_1_148"/>
          <p:cNvSpPr txBox="1">
            <a:spLocks noGrp="1"/>
          </p:cNvSpPr>
          <p:nvPr>
            <p:ph type="title"/>
          </p:nvPr>
        </p:nvSpPr>
        <p:spPr>
          <a:xfrm>
            <a:off x="311700" y="59652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 b="1" dirty="0"/>
              <a:t>CONCLUSION</a:t>
            </a:r>
            <a:endParaRPr dirty="0"/>
          </a:p>
        </p:txBody>
      </p:sp>
      <p:sp>
        <p:nvSpPr>
          <p:cNvPr id="491" name="Google Shape;491;g651ef11b13_1_148"/>
          <p:cNvSpPr txBox="1"/>
          <p:nvPr/>
        </p:nvSpPr>
        <p:spPr>
          <a:xfrm>
            <a:off x="0" y="1907699"/>
            <a:ext cx="8634953" cy="211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286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a computational point of view,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Pareto Optimality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resource reallocation under additive utilities and ordinal preferences was studied and the paper came up with various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characterization theorems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polynomial-time algorithms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solve problems of testing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Pareto Optimality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under various conditions.</a:t>
            </a:r>
            <a:endParaRPr sz="22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1ef11b13_1_74"/>
          <p:cNvSpPr txBox="1">
            <a:spLocks noGrp="1"/>
          </p:cNvSpPr>
          <p:nvPr>
            <p:ph type="title"/>
          </p:nvPr>
        </p:nvSpPr>
        <p:spPr>
          <a:xfrm>
            <a:off x="186612" y="914805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 b="1" dirty="0"/>
              <a:t>REFERENCE</a:t>
            </a:r>
            <a:endParaRPr dirty="0"/>
          </a:p>
        </p:txBody>
      </p:sp>
      <p:sp>
        <p:nvSpPr>
          <p:cNvPr id="507" name="Google Shape;507;g651ef11b13_1_74"/>
          <p:cNvSpPr txBox="1">
            <a:spLocks noGrp="1"/>
          </p:cNvSpPr>
          <p:nvPr>
            <p:ph type="body" idx="1"/>
          </p:nvPr>
        </p:nvSpPr>
        <p:spPr>
          <a:xfrm>
            <a:off x="50" y="1725105"/>
            <a:ext cx="9144000" cy="22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lang="en-I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endParaRPr lang="en-IN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IN" sz="2200" b="1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Haris</a:t>
            </a:r>
            <a:r>
              <a:rPr lang="en-IN" sz="22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Aziz, </a:t>
            </a:r>
            <a:r>
              <a:rPr lang="en-IN" sz="2200" b="1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Péter</a:t>
            </a:r>
            <a:r>
              <a:rPr lang="en-IN" sz="22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2200" b="1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Biró</a:t>
            </a:r>
            <a:r>
              <a:rPr lang="en-IN" sz="22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Jérôme Lang, Julien </a:t>
            </a:r>
            <a:r>
              <a:rPr lang="en-IN" sz="2200" b="1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Lesca</a:t>
            </a:r>
            <a:r>
              <a:rPr lang="en-IN" sz="22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Jérôme </a:t>
            </a:r>
            <a:r>
              <a:rPr lang="en-IN" sz="2200" b="1" i="0" u="none" strike="noStrike" baseline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Monnot</a:t>
            </a:r>
            <a:r>
              <a:rPr lang="en-IN" sz="2200" b="1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Efficient reallocation under additive and responsive preferences. </a:t>
            </a:r>
            <a:endParaRPr sz="2200" b="1" dirty="0">
              <a:solidFill>
                <a:srgbClr val="3C4043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51ef11b13_0_75"/>
          <p:cNvSpPr txBox="1">
            <a:spLocks noGrp="1"/>
          </p:cNvSpPr>
          <p:nvPr>
            <p:ph type="body" idx="4294967295"/>
          </p:nvPr>
        </p:nvSpPr>
        <p:spPr>
          <a:xfrm>
            <a:off x="0" y="1203325"/>
            <a:ext cx="8520113" cy="445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100"/>
              <a:t> </a:t>
            </a:r>
            <a:endParaRPr sz="9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100"/>
              <a:t>THANK YOU</a:t>
            </a:r>
            <a:endParaRPr sz="91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a21b8a7f_0_100"/>
          <p:cNvSpPr txBox="1"/>
          <p:nvPr/>
        </p:nvSpPr>
        <p:spPr>
          <a:xfrm>
            <a:off x="533400" y="2438400"/>
            <a:ext cx="4495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g61a21b8a7f_0_100"/>
          <p:cNvSpPr txBox="1"/>
          <p:nvPr/>
        </p:nvSpPr>
        <p:spPr>
          <a:xfrm>
            <a:off x="6705600" y="2667000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61a21b8a7f_0_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/>
              <a:t>INTRODUCTION</a:t>
            </a:r>
            <a:endParaRPr dirty="0"/>
          </a:p>
        </p:txBody>
      </p:sp>
      <p:sp>
        <p:nvSpPr>
          <p:cNvPr id="125" name="Google Shape;125;g61a21b8a7f_0_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Reallocation of resources in multi-agent system in a way that improves system’s social welfare or results in a better outcome is the most basic and important concern.</a:t>
            </a: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 well-known solution to the above-mentioned problem is finding a set of  individually rational and Pareto Improvement assignments which converge to a Pareto Optimal solution.</a:t>
            </a: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Finding Pareto Optimal assignment from scratch is trivial.</a:t>
            </a: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So, we discuss ways to determine whether an initial assignment/ endowment is Pareto Optimal. If not, then we try to find a Pareto Optimal assignment which satisfies individual rationality.</a:t>
            </a:r>
            <a:endParaRPr dirty="0">
              <a:solidFill>
                <a:srgbClr val="000000"/>
              </a:solidFill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a21b8a7f_0_200"/>
          <p:cNvSpPr txBox="1"/>
          <p:nvPr/>
        </p:nvSpPr>
        <p:spPr>
          <a:xfrm>
            <a:off x="533400" y="2377350"/>
            <a:ext cx="4495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g61a21b8a7f_0_200"/>
          <p:cNvSpPr txBox="1"/>
          <p:nvPr/>
        </p:nvSpPr>
        <p:spPr>
          <a:xfrm>
            <a:off x="6705600" y="2667000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61a21b8a7f_0_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/>
              <a:t>INTRODUCTION</a:t>
            </a:r>
            <a:endParaRPr dirty="0"/>
          </a:p>
        </p:txBody>
      </p:sp>
      <p:sp>
        <p:nvSpPr>
          <p:cNvPr id="135" name="Google Shape;135;g61a21b8a7f_0_2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Testing Pareto Optimality of an assignment is computationally difficult and so is computing an individually rational and Pareto Optimal assignment is also computationally difficult.</a:t>
            </a: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For Cardinal Additive Utilities, a weak monotonicity assumption is made.</a:t>
            </a: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For Ordinal Preference, a strong monotonicity assumption is made.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DEFINITIONS AND NOTATIONS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342900" algn="just">
                  <a:lnSpc>
                    <a:spcPct val="107000"/>
                  </a:lnSpc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Let set of agents be denoted 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1….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algn="just">
                  <a:lnSpc>
                    <a:spcPct val="107000"/>
                  </a:lnSpc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Let set of objects be denoted 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….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…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a partitioning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subsets,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denotes the set of objects assigned/endowed to agent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cardinal utilities, the utilitarian social welfare metric of an assignment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defined as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algn="just">
                  <a:lnSpc>
                    <a:spcPct val="107000"/>
                  </a:lnSpc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An assignment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said to be </a:t>
                </a:r>
                <a:r>
                  <a:rPr lang="en-US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individually rational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an initial assignment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holds for every agent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 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3429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is said to be </a:t>
                </a:r>
                <a:r>
                  <a:rPr lang="en-US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Dominated </a:t>
                </a: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(a) for every agent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true and (b) for at least one agent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is valid.</a:t>
                </a:r>
                <a:endParaRPr lang="en-IN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l="-429"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ADDITIVE UTILITIES</a:t>
            </a:r>
            <a:endParaRPr lang="en-IN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21B169-19C6-4DBF-82E8-83B41F9A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8862-72F1-4CD8-B6D9-30AA5EB861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</p:spPr>
        <p:txBody>
          <a:bodyPr wrap="square" anchor="ctr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n-US"/>
              <a:t>Hard Cases</a:t>
            </a:r>
          </a:p>
          <a:p>
            <a:pPr marL="342900">
              <a:buFont typeface="+mj-lt"/>
              <a:buAutoNum type="arabicPeriod"/>
            </a:pPr>
            <a:endParaRPr lang="en-US"/>
          </a:p>
          <a:p>
            <a:pPr marL="342900">
              <a:buFont typeface="+mj-lt"/>
              <a:buAutoNum type="arabicPeriod"/>
            </a:pPr>
            <a:r>
              <a:rPr lang="en-US"/>
              <a:t>Constant No of agents and small utilities</a:t>
            </a:r>
          </a:p>
          <a:p>
            <a:pPr marL="342900">
              <a:buFont typeface="+mj-lt"/>
              <a:buAutoNum type="arabicPeriod"/>
            </a:pPr>
            <a:endParaRPr lang="en-US"/>
          </a:p>
          <a:p>
            <a:pPr marL="342900">
              <a:buFont typeface="+mj-lt"/>
              <a:buAutoNum type="arabicPeriod"/>
            </a:pPr>
            <a:r>
              <a:rPr lang="en-US">
                <a:effectLst/>
              </a:rPr>
              <a:t>Lexicographic Utilities</a:t>
            </a:r>
          </a:p>
          <a:p>
            <a:pPr marL="342900">
              <a:buFont typeface="+mj-lt"/>
              <a:buAutoNum type="arabicPeriod"/>
            </a:pPr>
            <a:endParaRPr lang="en-US">
              <a:effectLst/>
            </a:endParaRPr>
          </a:p>
          <a:p>
            <a:pPr marL="342900">
              <a:buFont typeface="+mj-lt"/>
              <a:buAutoNum type="arabicPeriod"/>
            </a:pPr>
            <a:r>
              <a:rPr lang="en-US"/>
              <a:t>Two Utility Values</a:t>
            </a:r>
          </a:p>
          <a:p>
            <a:pPr marL="342900">
              <a:buFont typeface="+mj-lt"/>
              <a:buAutoNum type="arabicPeriod"/>
            </a:pPr>
            <a:endParaRPr lang="en-US"/>
          </a:p>
          <a:p>
            <a:pPr marL="342900">
              <a:buFont typeface="+mj-lt"/>
              <a:buAutoNum type="arabicPeriod"/>
            </a:pPr>
            <a:r>
              <a:rPr lang="en-US">
                <a:effectLst/>
              </a:rPr>
              <a:t>Conservative Pareto O</a:t>
            </a:r>
            <a:r>
              <a:rPr lang="en-US"/>
              <a:t>ptimality</a:t>
            </a:r>
            <a:r>
              <a:rPr lang="en-US">
                <a:effectLst/>
              </a:rPr>
              <a:t>.</a:t>
            </a:r>
            <a:endParaRPr lang="en-IN">
              <a:effectLst/>
            </a:endParaRPr>
          </a:p>
          <a:p>
            <a:pPr marL="0" indent="0">
              <a:spcAft>
                <a:spcPts val="800"/>
              </a:spcAft>
              <a:buNone/>
            </a:pPr>
            <a:endParaRPr lang="en-I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45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 Cases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Lemma 1: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there exists a polynomial-time algorithm to compute a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 and individually rational </a:t>
                </a:r>
                <a:r>
                  <a:rPr lang="en-US" sz="18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assignment, then there exists a polynomial-time algorithm to test </a:t>
                </a:r>
                <a:r>
                  <a:rPr lang="en-US" sz="1800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Pareto Optimality.</a:t>
                </a:r>
                <a:endParaRPr lang="en-IN" sz="18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b="1" i="1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Proof</a:t>
                </a:r>
                <a:r>
                  <a:rPr lang="en-IN" b="1" i="1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Algorithm A which can compute individually rational and Pareto Optimal assignment in polynomial-time.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 is Pareto Optimal,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endParaRPr lang="en-IN" sz="16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 is not Pareto Optimal,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for at least one agent </a:t>
                </a:r>
                <a:r>
                  <a:rPr lang="en-IN" sz="1600" dirty="0" err="1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IN" sz="16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l="-572"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9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 Cases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8862-72F1-4CD8-B6D9-30AA5EB8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3000"/>
            <a:ext cx="8520600" cy="4452000"/>
          </a:xfrm>
        </p:spPr>
        <p:txBody>
          <a:bodyPr anchor="ctr"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Theorem 1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Under additive preferences, testing </a:t>
            </a:r>
            <a:r>
              <a:rPr lang="en-US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Pareto Optimality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of a given assignment is </a:t>
            </a:r>
            <a:r>
              <a:rPr lang="en-US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weakly </a:t>
            </a:r>
            <a:r>
              <a:rPr lang="en-US" sz="180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coNP</a:t>
            </a:r>
            <a:r>
              <a:rPr lang="en-US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-complete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even for n =2 even if the induced ordinal preferences over individual objects are the same.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b="1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Proof</a:t>
            </a:r>
            <a:r>
              <a:rPr lang="en-IN" sz="1600" b="1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Testing Pareto Optimality is in </a:t>
            </a:r>
            <a:r>
              <a:rPr lang="en-IN" sz="16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coNP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as it is possible to determine whether an assignment is Pareto Dominated in polynomial time.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completeness, we will reduce PARTITION problem into Testing Pareto Optimality problem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F60824-980C-4B27-9B65-7FCD4C69400B}"/>
                  </a:ext>
                </a:extLst>
              </p:cNvPr>
              <p:cNvSpPr/>
              <p:nvPr/>
            </p:nvSpPr>
            <p:spPr>
              <a:xfrm>
                <a:off x="382555" y="2610245"/>
                <a:ext cx="8154955" cy="5971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Decision Problem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1800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said to belong to </a:t>
                </a:r>
                <a:r>
                  <a:rPr lang="en-US" sz="1800" i="1" dirty="0" err="1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coNP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complexity class if and only if its complement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1800" i="1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acc>
                    <m:r>
                      <a:rPr lang="en-US" sz="1800" i="1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in the </a:t>
                </a:r>
                <a:r>
                  <a:rPr lang="en-US" sz="1800" i="1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NP</a:t>
                </a:r>
                <a:r>
                  <a:rPr lang="en-US" sz="1800" dirty="0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complexity class</a:t>
                </a:r>
                <a:endParaRPr lang="en-IN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F60824-980C-4B27-9B65-7FCD4C694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5" y="2610245"/>
                <a:ext cx="8154955" cy="597159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8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B4-5555-4C72-8F82-394B492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 Cases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</p:spPr>
            <p:txBody>
              <a:bodyPr anchor="ctr"/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Instance of Partition Problem is defined as 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A set of t elements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60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nteger weights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each element in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en-IN" sz="1600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Problem is whether a balanced Partition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exists 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\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nary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dirty="0"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5D8862-72F1-4CD8-B6D9-30AA5EB8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03000"/>
                <a:ext cx="8520600" cy="4452000"/>
              </a:xfrm>
              <a:blipFill>
                <a:blip r:embed="rId3"/>
                <a:stretch>
                  <a:fillRect l="-572" r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1756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2499</Words>
  <Application>Microsoft Office PowerPoint</Application>
  <PresentationFormat>On-screen Show (4:3)</PresentationFormat>
  <Paragraphs>214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Times New Roman</vt:lpstr>
      <vt:lpstr>Roboto</vt:lpstr>
      <vt:lpstr>Roboto Medium</vt:lpstr>
      <vt:lpstr>Tahoma</vt:lpstr>
      <vt:lpstr>Arial</vt:lpstr>
      <vt:lpstr>Century Gothic</vt:lpstr>
      <vt:lpstr>Cambria Math</vt:lpstr>
      <vt:lpstr>Calibri</vt:lpstr>
      <vt:lpstr>Geometric</vt:lpstr>
      <vt:lpstr>PowerPoint Presentation</vt:lpstr>
      <vt:lpstr>OUTLINE</vt:lpstr>
      <vt:lpstr>INTRODUCTION</vt:lpstr>
      <vt:lpstr>INTRODUCTION</vt:lpstr>
      <vt:lpstr>DEFINITIONS AND NOTATIONS</vt:lpstr>
      <vt:lpstr>ADDITIVE UTILITIES</vt:lpstr>
      <vt:lpstr>Hard Cases</vt:lpstr>
      <vt:lpstr>Hard Cases</vt:lpstr>
      <vt:lpstr>Hard Cases</vt:lpstr>
      <vt:lpstr>Hard Cases</vt:lpstr>
      <vt:lpstr>Hard Cases Example</vt:lpstr>
      <vt:lpstr>Constant number of agents and small utilities</vt:lpstr>
      <vt:lpstr>Constant number of agents and small utilities</vt:lpstr>
      <vt:lpstr>Constant number of agents and small utilities</vt:lpstr>
      <vt:lpstr>Lexicographic Utilities</vt:lpstr>
      <vt:lpstr>Lexicographic Utilities</vt:lpstr>
      <vt:lpstr>Lexicographic Utilities</vt:lpstr>
      <vt:lpstr>Lexicographic Utilities</vt:lpstr>
      <vt:lpstr>Two Utility Values</vt:lpstr>
      <vt:lpstr>Two Utility Values</vt:lpstr>
      <vt:lpstr>Conservative Pareto Optimality</vt:lpstr>
      <vt:lpstr>Conservative Pareto Optimality</vt:lpstr>
      <vt:lpstr>Ordinal Preference</vt:lpstr>
      <vt:lpstr>Ordinal Preference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pallavi.halarnkar</dc:creator>
  <cp:lastModifiedBy>Harsh Agarwal</cp:lastModifiedBy>
  <cp:revision>4</cp:revision>
  <dcterms:created xsi:type="dcterms:W3CDTF">2014-04-01T09:18:41Z</dcterms:created>
  <dcterms:modified xsi:type="dcterms:W3CDTF">2021-11-17T09:31:51Z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TC101030671033</vt:lpwstr>
  </property>
</Properties>
</file>