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642A5D-B5D1-4CFF-9C88-59AD8EB5BBA6}" type="datetimeFigureOut">
              <a:rPr lang="en-GB" smtClean="0"/>
              <a:pPr/>
              <a:t>07/04/2022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8F0FE4-55A8-4D2F-BD0D-418CE4430AC0}"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670FB-A385-420E-9F31-87918D3A4458}" type="slidenum">
              <a:rPr lang="en-US"/>
              <a:pPr/>
              <a:t>11</a:t>
            </a:fld>
            <a:endParaRPr lang="en-US"/>
          </a:p>
        </p:txBody>
      </p:sp>
      <p:sp>
        <p:nvSpPr>
          <p:cNvPr id="1045506" name="Rectangle 2"/>
          <p:cNvSpPr>
            <a:spLocks noGrp="1" noRot="1" noChangeAspect="1" noChangeArrowheads="1" noTextEdit="1"/>
          </p:cNvSpPr>
          <p:nvPr>
            <p:ph type="sldImg"/>
          </p:nvPr>
        </p:nvSpPr>
        <p:spPr>
          <a:ln/>
        </p:spPr>
      </p:sp>
      <p:sp>
        <p:nvSpPr>
          <p:cNvPr id="1045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5929F8-3624-4A48-B109-667F074EA5C8}" type="slidenum">
              <a:rPr lang="en-US"/>
              <a:pPr/>
              <a:t>12</a:t>
            </a:fld>
            <a:endParaRPr lang="en-US"/>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p:txBody>
          <a:bodyPr/>
          <a:lstStyle/>
          <a:p>
            <a:r>
              <a:rPr lang="en-US"/>
              <a:t>almost any definition has exceptions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8A504E-F40D-4306-AA62-C37C3836AD4F}" type="slidenum">
              <a:rPr lang="en-US"/>
              <a:pPr/>
              <a:t>13</a:t>
            </a:fld>
            <a:endParaRPr lang="en-US"/>
          </a:p>
        </p:txBody>
      </p:sp>
      <p:sp>
        <p:nvSpPr>
          <p:cNvPr id="1111042" name="Rectangle 2"/>
          <p:cNvSpPr>
            <a:spLocks noGrp="1" noRot="1" noChangeAspect="1" noChangeArrowheads="1" noTextEdit="1"/>
          </p:cNvSpPr>
          <p:nvPr>
            <p:ph type="sldImg"/>
          </p:nvPr>
        </p:nvSpPr>
        <p:spPr>
          <a:ln/>
        </p:spPr>
      </p:sp>
      <p:sp>
        <p:nvSpPr>
          <p:cNvPr id="1111043" name="Rectangle 3"/>
          <p:cNvSpPr>
            <a:spLocks noGrp="1" noChangeArrowheads="1"/>
          </p:cNvSpPr>
          <p:nvPr>
            <p:ph type="body" idx="1"/>
          </p:nvPr>
        </p:nvSpPr>
        <p:spPr/>
        <p:txBody>
          <a:bodyPr/>
          <a:lstStyle/>
          <a:p>
            <a:r>
              <a:rPr lang="en-US" dirty="0"/>
              <a:t>Consider the game “Hide and Go Seek”. These might have these features:</a:t>
            </a:r>
          </a:p>
          <a:p>
            <a:r>
              <a:rPr lang="en-US" dirty="0"/>
              <a:t>multiple players</a:t>
            </a:r>
          </a:p>
          <a:p>
            <a:r>
              <a:rPr lang="en-US" dirty="0"/>
              <a:t>for fun</a:t>
            </a:r>
          </a:p>
          <a:p>
            <a:r>
              <a:rPr lang="en-US" dirty="0"/>
              <a:t>rules</a:t>
            </a:r>
          </a:p>
          <a:p>
            <a:r>
              <a:rPr lang="en-US" dirty="0"/>
              <a:t>competition</a:t>
            </a:r>
          </a:p>
          <a:p>
            <a:r>
              <a:rPr lang="en-US" dirty="0"/>
              <a:t>starting &amp; ending</a:t>
            </a:r>
          </a:p>
          <a:p>
            <a:r>
              <a:rPr lang="en-US" dirty="0"/>
              <a:t>strategy</a:t>
            </a:r>
          </a:p>
          <a:p>
            <a:r>
              <a:rPr lang="en-US" dirty="0"/>
              <a:t>winning and losing</a:t>
            </a:r>
          </a:p>
          <a:p>
            <a:r>
              <a:rPr lang="en-US" dirty="0"/>
              <a:t>hiding places</a:t>
            </a:r>
          </a:p>
          <a:p>
            <a:endParaRPr lang="en-US" dirty="0"/>
          </a:p>
          <a:p>
            <a:r>
              <a:rPr lang="en-US" dirty="0"/>
              <a:t>Now, consider “Olympic Games” and mark with X features that do not apply:</a:t>
            </a:r>
          </a:p>
          <a:p>
            <a:r>
              <a:rPr lang="en-US" dirty="0"/>
              <a:t>multiple players</a:t>
            </a:r>
          </a:p>
          <a:p>
            <a:r>
              <a:rPr lang="en-US" dirty="0"/>
              <a:t>X for fun</a:t>
            </a:r>
          </a:p>
          <a:p>
            <a:r>
              <a:rPr lang="en-US" dirty="0"/>
              <a:t>rules</a:t>
            </a:r>
          </a:p>
          <a:p>
            <a:r>
              <a:rPr lang="en-US" dirty="0"/>
              <a:t>competition</a:t>
            </a:r>
          </a:p>
          <a:p>
            <a:r>
              <a:rPr lang="en-US" dirty="0"/>
              <a:t>starting &amp; ending</a:t>
            </a:r>
          </a:p>
          <a:p>
            <a:r>
              <a:rPr lang="en-US" dirty="0"/>
              <a:t>strategy</a:t>
            </a:r>
          </a:p>
          <a:p>
            <a:r>
              <a:rPr lang="en-US" dirty="0"/>
              <a:t>winning and losing</a:t>
            </a:r>
          </a:p>
          <a:p>
            <a:r>
              <a:rPr lang="en-US" dirty="0"/>
              <a:t>X hiding places</a:t>
            </a:r>
          </a:p>
          <a:p>
            <a:endParaRPr lang="en-US" dirty="0"/>
          </a:p>
          <a:p>
            <a:r>
              <a:rPr lang="en-US" dirty="0"/>
              <a:t>Now, consider “Solitaire” and mark with X features that do not apply:</a:t>
            </a:r>
          </a:p>
          <a:p>
            <a:r>
              <a:rPr lang="en-US" dirty="0"/>
              <a:t>X multiple players</a:t>
            </a:r>
          </a:p>
          <a:p>
            <a:r>
              <a:rPr lang="en-US" dirty="0"/>
              <a:t>for fun</a:t>
            </a:r>
          </a:p>
          <a:p>
            <a:r>
              <a:rPr lang="en-US" dirty="0"/>
              <a:t>rules</a:t>
            </a:r>
          </a:p>
          <a:p>
            <a:r>
              <a:rPr lang="en-US" dirty="0"/>
              <a:t>X competition</a:t>
            </a:r>
          </a:p>
          <a:p>
            <a:r>
              <a:rPr lang="en-US" dirty="0"/>
              <a:t>starting &amp; ending</a:t>
            </a:r>
          </a:p>
          <a:p>
            <a:r>
              <a:rPr lang="en-US" dirty="0"/>
              <a:t>strategy</a:t>
            </a:r>
          </a:p>
          <a:p>
            <a:r>
              <a:rPr lang="en-US" dirty="0"/>
              <a:t>X winning and losing</a:t>
            </a:r>
          </a:p>
          <a:p>
            <a:r>
              <a:rPr lang="en-US" dirty="0"/>
              <a:t>X hiding places</a:t>
            </a:r>
          </a:p>
          <a:p>
            <a:endParaRPr lang="en-US" dirty="0"/>
          </a:p>
          <a:p>
            <a:r>
              <a:rPr lang="en-US" dirty="0"/>
              <a:t>Are these non-marked features jointly sufficient to define “Game”? </a:t>
            </a:r>
          </a:p>
          <a:p>
            <a:r>
              <a:rPr lang="en-US" dirty="0"/>
              <a:t>X multiple players</a:t>
            </a:r>
          </a:p>
          <a:p>
            <a:r>
              <a:rPr lang="en-US" dirty="0"/>
              <a:t>X for fun</a:t>
            </a:r>
          </a:p>
          <a:p>
            <a:r>
              <a:rPr lang="en-US" dirty="0"/>
              <a:t>rules</a:t>
            </a:r>
          </a:p>
          <a:p>
            <a:r>
              <a:rPr lang="en-US" dirty="0"/>
              <a:t>X competition</a:t>
            </a:r>
          </a:p>
          <a:p>
            <a:r>
              <a:rPr lang="en-US" dirty="0"/>
              <a:t>starting &amp; ending</a:t>
            </a:r>
          </a:p>
          <a:p>
            <a:r>
              <a:rPr lang="en-US" dirty="0"/>
              <a:t>strategy</a:t>
            </a:r>
          </a:p>
          <a:p>
            <a:r>
              <a:rPr lang="en-US" dirty="0"/>
              <a:t>X winning and losing</a:t>
            </a:r>
          </a:p>
          <a:p>
            <a:r>
              <a:rPr lang="en-US" dirty="0"/>
              <a:t>X hiding places</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81B20A-F21B-4497-9EEF-AAADB2074B81}" type="slidenum">
              <a:rPr lang="en-US"/>
              <a:pPr/>
              <a:t>15</a:t>
            </a:fld>
            <a:endParaRPr lang="en-US"/>
          </a:p>
        </p:txBody>
      </p:sp>
      <p:sp>
        <p:nvSpPr>
          <p:cNvPr id="1186818" name="Rectangle 2"/>
          <p:cNvSpPr>
            <a:spLocks noGrp="1" noRot="1" noChangeAspect="1" noChangeArrowheads="1" noTextEdit="1"/>
          </p:cNvSpPr>
          <p:nvPr>
            <p:ph type="sldImg"/>
          </p:nvPr>
        </p:nvSpPr>
        <p:spPr>
          <a:ln/>
        </p:spPr>
      </p:sp>
      <p:sp>
        <p:nvSpPr>
          <p:cNvPr id="1186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316188-CC58-4593-9010-06F847DE5D86}" type="slidenum">
              <a:rPr lang="en-US"/>
              <a:pPr/>
              <a:t>16</a:t>
            </a:fld>
            <a:endParaRPr lang="en-US"/>
          </a:p>
        </p:txBody>
      </p:sp>
      <p:sp>
        <p:nvSpPr>
          <p:cNvPr id="1522690" name="Rectangle 2"/>
          <p:cNvSpPr>
            <a:spLocks noGrp="1" noRot="1" noChangeAspect="1" noChangeArrowheads="1" noTextEdit="1"/>
          </p:cNvSpPr>
          <p:nvPr>
            <p:ph type="sldImg"/>
          </p:nvPr>
        </p:nvSpPr>
        <p:spPr>
          <a:ln/>
        </p:spPr>
      </p:sp>
      <p:sp>
        <p:nvSpPr>
          <p:cNvPr id="1522691" name="Rectangle 3"/>
          <p:cNvSpPr>
            <a:spLocks noGrp="1" noChangeArrowheads="1"/>
          </p:cNvSpPr>
          <p:nvPr>
            <p:ph type="body" idx="1"/>
          </p:nvPr>
        </p:nvSpPr>
        <p:spPr/>
        <p:txBody>
          <a:bodyPr/>
          <a:lstStyle/>
          <a:p>
            <a:r>
              <a:rPr lang="en-US" sz="900" dirty="0"/>
              <a:t>According to the Classical View, anything that follows the rules is a member of the concepts …</a:t>
            </a:r>
            <a:br>
              <a:rPr lang="en-US" sz="900" dirty="0"/>
            </a:br>
            <a:r>
              <a:rPr lang="en-US" sz="900" dirty="0"/>
              <a:t>no typicality effects are predicted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2AEC52-A4D3-4066-9955-485FF41549E7}" type="slidenum">
              <a:rPr lang="en-US"/>
              <a:pPr/>
              <a:t>17</a:t>
            </a:fld>
            <a:endParaRPr lang="en-US"/>
          </a:p>
        </p:txBody>
      </p:sp>
      <p:sp>
        <p:nvSpPr>
          <p:cNvPr id="1524738" name="Rectangle 2"/>
          <p:cNvSpPr>
            <a:spLocks noGrp="1" noRot="1" noChangeAspect="1" noChangeArrowheads="1" noTextEdit="1"/>
          </p:cNvSpPr>
          <p:nvPr>
            <p:ph type="sldImg"/>
          </p:nvPr>
        </p:nvSpPr>
        <p:spPr>
          <a:ln/>
        </p:spPr>
      </p:sp>
      <p:sp>
        <p:nvSpPr>
          <p:cNvPr id="152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B207F7-8F51-4167-9E10-1BC49CB6A7EB}" type="slidenum">
              <a:rPr lang="en-US"/>
              <a:pPr/>
              <a:t>18</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14E09C-46AA-48E2-88F2-5146435EEE18}" type="slidenum">
              <a:rPr lang="en-US"/>
              <a:pPr/>
              <a:t>28</a:t>
            </a:fld>
            <a:endParaRPr lang="en-US"/>
          </a:p>
        </p:txBody>
      </p:sp>
      <p:sp>
        <p:nvSpPr>
          <p:cNvPr id="1531906" name="Rectangle 2"/>
          <p:cNvSpPr>
            <a:spLocks noGrp="1" noRot="1" noChangeAspect="1" noChangeArrowheads="1" noTextEdit="1"/>
          </p:cNvSpPr>
          <p:nvPr>
            <p:ph type="sldImg"/>
          </p:nvPr>
        </p:nvSpPr>
        <p:spPr>
          <a:ln/>
        </p:spPr>
      </p:sp>
      <p:sp>
        <p:nvSpPr>
          <p:cNvPr id="1531907" name="Rectangle 3"/>
          <p:cNvSpPr>
            <a:spLocks noGrp="1" noChangeArrowheads="1"/>
          </p:cNvSpPr>
          <p:nvPr>
            <p:ph type="body" idx="1"/>
          </p:nvPr>
        </p:nvSpPr>
        <p:spPr/>
        <p:txBody>
          <a:bodyPr/>
          <a:lstStyle/>
          <a:p>
            <a:r>
              <a:rPr lang="en-US"/>
              <a:t>FIGURE 1 FROM THE PAPER: “Training and transfer drawings used in the experiment (adapted from Wisniewski &amp; Medin, 1994).</a:t>
            </a:r>
          </a:p>
          <a:p>
            <a:r>
              <a:rPr lang="en-US"/>
              <a:t>The top portion of the figure displays the 12 training drawings. </a:t>
            </a:r>
          </a:p>
          <a:p>
            <a:endParaRPr lang="en-US"/>
          </a:p>
          <a:p>
            <a:r>
              <a:rPr lang="en-US"/>
              <a:t>Category A drawings have the abstract property of being relatively `detailed' and could be classi®ed using simple perceptual rules such as `curly</a:t>
            </a:r>
          </a:p>
          <a:p>
            <a:r>
              <a:rPr lang="en-US"/>
              <a:t>hair and arms not at the sides', or `light-colored shoes or smiling', or `wearing a collar or tie'. </a:t>
            </a:r>
          </a:p>
          <a:p>
            <a:endParaRPr lang="en-US"/>
          </a:p>
          <a:p>
            <a:r>
              <a:rPr lang="en-US"/>
              <a:t>Category B drawings have the abstract property of being relatively `unusual' and could be classi®ed using simple</a:t>
            </a:r>
          </a:p>
          <a:p>
            <a:r>
              <a:rPr lang="en-US"/>
              <a:t>perceptual rules such as `straight hair or arms at the sides', or `dark-colored shoes and not smiling', or</a:t>
            </a:r>
          </a:p>
          <a:p>
            <a:r>
              <a:rPr lang="en-US"/>
              <a:t>`ears and short sleeves'. </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47577-C496-42DF-A821-1A3C891C2BB2}" type="slidenum">
              <a:rPr lang="en-US"/>
              <a:pPr/>
              <a:t>29</a:t>
            </a:fld>
            <a:endParaRPr lang="en-US"/>
          </a:p>
        </p:txBody>
      </p:sp>
      <p:sp>
        <p:nvSpPr>
          <p:cNvPr id="1536002" name="Rectangle 2"/>
          <p:cNvSpPr>
            <a:spLocks noGrp="1" noRot="1" noChangeAspect="1" noChangeArrowheads="1" noTextEdit="1"/>
          </p:cNvSpPr>
          <p:nvPr>
            <p:ph type="sldImg"/>
          </p:nvPr>
        </p:nvSpPr>
        <p:spPr>
          <a:ln/>
        </p:spPr>
      </p:sp>
      <p:sp>
        <p:nvSpPr>
          <p:cNvPr id="1536003" name="Rectangle 3"/>
          <p:cNvSpPr>
            <a:spLocks noGrp="1" noChangeArrowheads="1"/>
          </p:cNvSpPr>
          <p:nvPr>
            <p:ph type="body" idx="1"/>
          </p:nvPr>
        </p:nvSpPr>
        <p:spPr/>
        <p:txBody>
          <a:bodyPr/>
          <a:lstStyle/>
          <a:p>
            <a:r>
              <a:rPr lang="en-US" sz="900" dirty="0"/>
              <a:t>the 16 transfer drawings. The ®</a:t>
            </a:r>
            <a:r>
              <a:rPr lang="en-US" sz="900" dirty="0" err="1"/>
              <a:t>rst</a:t>
            </a:r>
            <a:r>
              <a:rPr lang="en-US" sz="900" dirty="0"/>
              <a:t> set</a:t>
            </a:r>
          </a:p>
          <a:p>
            <a:r>
              <a:rPr lang="en-US" sz="900" dirty="0"/>
              <a:t>(T1±T4) have abstract properties of neither category, the second set (T5±T8) have the abstract properties</a:t>
            </a:r>
          </a:p>
          <a:p>
            <a:r>
              <a:rPr lang="en-US" sz="900" dirty="0"/>
              <a:t>of both categories, the third set (T9±T12) have the abstract properties of category A, and the fourth set</a:t>
            </a:r>
          </a:p>
          <a:p>
            <a:r>
              <a:rPr lang="en-US" sz="900" dirty="0"/>
              <a:t>(T13±T16) have the abstract properties of category B. Within each set of transfer drawings, two drawings</a:t>
            </a:r>
          </a:p>
          <a:p>
            <a:r>
              <a:rPr lang="en-US" sz="900" dirty="0"/>
              <a:t>follow the simple perceptual rules of category A and two drawings follow the simple perceptual rules of</a:t>
            </a:r>
          </a:p>
          <a:p>
            <a:r>
              <a:rPr lang="en-US" sz="900" dirty="0"/>
              <a:t>category B.”</a:t>
            </a:r>
          </a:p>
          <a:p>
            <a:endParaRPr lang="en-US" sz="900" dirty="0"/>
          </a:p>
          <a:p>
            <a:r>
              <a:rPr lang="en-US" sz="900" dirty="0"/>
              <a:t>“For example, T13 has the abstract properties of</a:t>
            </a:r>
          </a:p>
          <a:p>
            <a:r>
              <a:rPr lang="en-US" sz="900" dirty="0"/>
              <a:t>category B and the concrete perceptual features of category B, whereas T10 has the</a:t>
            </a:r>
          </a:p>
          <a:p>
            <a:r>
              <a:rPr lang="en-US" sz="900" dirty="0"/>
              <a:t>abstract properties of category A but the concrete perceptual features of category B.</a:t>
            </a:r>
          </a:p>
          <a:p>
            <a:r>
              <a:rPr lang="en-US" sz="900" dirty="0"/>
              <a:t>W&amp;M observed that subjects </a:t>
            </a:r>
            <a:r>
              <a:rPr lang="en-US" sz="900" dirty="0" err="1"/>
              <a:t>classi®ed</a:t>
            </a:r>
            <a:r>
              <a:rPr lang="en-US" sz="900" dirty="0"/>
              <a:t> transfer drawings that </a:t>
            </a:r>
            <a:r>
              <a:rPr lang="en-US" sz="900" dirty="0" err="1"/>
              <a:t>con¯icted</a:t>
            </a:r>
            <a:r>
              <a:rPr lang="en-US" sz="900" dirty="0"/>
              <a:t> on abstract</a:t>
            </a:r>
          </a:p>
          <a:p>
            <a:r>
              <a:rPr lang="en-US" sz="900" dirty="0"/>
              <a:t>properties and perceptual features in a manner consistent with the type of labels they</a:t>
            </a:r>
          </a:p>
          <a:p>
            <a:r>
              <a:rPr lang="en-US" sz="900" dirty="0"/>
              <a:t>were provided. Subjects provided meaningful labels </a:t>
            </a:r>
            <a:r>
              <a:rPr lang="en-US" sz="900" dirty="0" err="1"/>
              <a:t>classi®ed</a:t>
            </a:r>
            <a:r>
              <a:rPr lang="en-US" sz="900" dirty="0"/>
              <a:t> according to abstract</a:t>
            </a:r>
          </a:p>
          <a:p>
            <a:r>
              <a:rPr lang="en-US" sz="900" dirty="0"/>
              <a:t>properties (e.g. tending to classify T10 and T13 as members of different categories),</a:t>
            </a:r>
          </a:p>
          <a:p>
            <a:r>
              <a:rPr lang="en-US" sz="900" dirty="0"/>
              <a:t>whereas subjects provided meaningless labels </a:t>
            </a:r>
            <a:r>
              <a:rPr lang="en-US" sz="900" dirty="0" err="1"/>
              <a:t>classi®ed</a:t>
            </a:r>
            <a:r>
              <a:rPr lang="en-US" sz="900" dirty="0"/>
              <a:t> according to perceptual</a:t>
            </a:r>
          </a:p>
          <a:p>
            <a:r>
              <a:rPr lang="en-US" sz="900" dirty="0"/>
              <a:t>features (e.g. tending to classify T10 and T13 as members of the same category).”</a:t>
            </a:r>
          </a:p>
          <a:p>
            <a:endParaRPr lang="en-US" sz="9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5B86350-5B7A-4050-BA6A-C6A2E4C40903}" type="datetimeFigureOut">
              <a:rPr lang="en-GB" smtClean="0"/>
              <a:pPr/>
              <a:t>07/04/2022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E03FAE-2577-4F6C-9A70-8A7E48489280}"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5B86350-5B7A-4050-BA6A-C6A2E4C40903}" type="datetimeFigureOut">
              <a:rPr lang="en-GB" smtClean="0"/>
              <a:pPr/>
              <a:t>07/04/2022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E03FAE-2577-4F6C-9A70-8A7E48489280}"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5B86350-5B7A-4050-BA6A-C6A2E4C40903}" type="datetimeFigureOut">
              <a:rPr lang="en-GB" smtClean="0"/>
              <a:pPr/>
              <a:t>07/04/2022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E03FAE-2577-4F6C-9A70-8A7E48489280}"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D58623C5-83E6-4AF2-88BF-7B4BF0EA12A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5B86350-5B7A-4050-BA6A-C6A2E4C40903}" type="datetimeFigureOut">
              <a:rPr lang="en-GB" smtClean="0"/>
              <a:pPr/>
              <a:t>07/04/2022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E03FAE-2577-4F6C-9A70-8A7E48489280}"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B86350-5B7A-4050-BA6A-C6A2E4C40903}" type="datetimeFigureOut">
              <a:rPr lang="en-GB" smtClean="0"/>
              <a:pPr/>
              <a:t>07/04/2022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E03FAE-2577-4F6C-9A70-8A7E48489280}"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5B86350-5B7A-4050-BA6A-C6A2E4C40903}" type="datetimeFigureOut">
              <a:rPr lang="en-GB" smtClean="0"/>
              <a:pPr/>
              <a:t>07/04/2022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E03FAE-2577-4F6C-9A70-8A7E48489280}"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5B86350-5B7A-4050-BA6A-C6A2E4C40903}" type="datetimeFigureOut">
              <a:rPr lang="en-GB" smtClean="0"/>
              <a:pPr/>
              <a:t>07/04/2022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DE03FAE-2577-4F6C-9A70-8A7E48489280}"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5B86350-5B7A-4050-BA6A-C6A2E4C40903}" type="datetimeFigureOut">
              <a:rPr lang="en-GB" smtClean="0"/>
              <a:pPr/>
              <a:t>07/04/2022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DE03FAE-2577-4F6C-9A70-8A7E48489280}"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86350-5B7A-4050-BA6A-C6A2E4C40903}" type="datetimeFigureOut">
              <a:rPr lang="en-GB" smtClean="0"/>
              <a:pPr/>
              <a:t>07/04/2022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DE03FAE-2577-4F6C-9A70-8A7E48489280}"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86350-5B7A-4050-BA6A-C6A2E4C40903}" type="datetimeFigureOut">
              <a:rPr lang="en-GB" smtClean="0"/>
              <a:pPr/>
              <a:t>07/04/2022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E03FAE-2577-4F6C-9A70-8A7E48489280}"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86350-5B7A-4050-BA6A-C6A2E4C40903}" type="datetimeFigureOut">
              <a:rPr lang="en-GB" smtClean="0"/>
              <a:pPr/>
              <a:t>07/04/2022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E03FAE-2577-4F6C-9A70-8A7E48489280}"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B86350-5B7A-4050-BA6A-C6A2E4C40903}" type="datetimeFigureOut">
              <a:rPr lang="en-GB" smtClean="0"/>
              <a:pPr/>
              <a:t>07/04/2022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E03FAE-2577-4F6C-9A70-8A7E48489280}"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2.jpeg"/><Relationship Id="rId4" Type="http://schemas.openxmlformats.org/officeDocument/2006/relationships/image" Target="../media/image25.jpeg"/></Relationships>
</file>

<file path=ppt/slides/_rels/slide1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hyperlink" Target="http://psiexp.ss.uci.edu/research/teaching/Posner_Keele_Demo.pp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images.google.com/imgres?imgurl=http://sprott.physics.wisc.edu/images/cat.gif&amp;imgrefurl=http://sprott.physics.wisc.edu/images/&amp;h=213&amp;w=205&amp;sz=279&amp;tbnid=ZtRJOsvFeLMJ:&amp;tbnh=101&amp;tbnw=97&amp;start=53&amp;prev=/images?q=cat&amp;start=40&amp;imgc=color&amp;imgsz=small|medium|large|xlarge&amp;svnum=10&amp;hl=en&amp;lr=&amp;rls=GGLC,GGLC:1969-53,GGLC:en&amp;sa=N" TargetMode="External"/><Relationship Id="rId13" Type="http://schemas.openxmlformats.org/officeDocument/2006/relationships/image" Target="../media/image31.jpeg"/><Relationship Id="rId3" Type="http://schemas.openxmlformats.org/officeDocument/2006/relationships/image" Target="../media/image1.jpeg"/><Relationship Id="rId7" Type="http://schemas.openxmlformats.org/officeDocument/2006/relationships/image" Target="../media/image28.jpeg"/><Relationship Id="rId12" Type="http://schemas.openxmlformats.org/officeDocument/2006/relationships/hyperlink" Target="http://images.google.com/imgres?imgurl=http://www.vision.caltech.edu/EE32B-2001/siamese.jpg&amp;imgrefurl=http://www.vision.caltech.edu/EE32B-2001/&amp;h=396&amp;w=510&amp;sz=66&amp;tbnid=orQKvWEr9qIJ:&amp;tbnh=99&amp;tbnw=128&amp;start=55&amp;prev=/images?q=siamese&amp;start=40&amp;imgc=color&amp;svnum=10&amp;hl=en&amp;lr=&amp;rls=GGLC,GGLC:1969-53,GGLC:en&amp;sa=N" TargetMode="Externa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hyperlink" Target="http://www.uyinc.net/catalog/cats/24043.jpg" TargetMode="External"/><Relationship Id="rId11" Type="http://schemas.openxmlformats.org/officeDocument/2006/relationships/image" Target="../media/image30.jpeg"/><Relationship Id="rId5" Type="http://schemas.openxmlformats.org/officeDocument/2006/relationships/image" Target="../media/image23.jpeg"/><Relationship Id="rId10" Type="http://schemas.openxmlformats.org/officeDocument/2006/relationships/hyperlink" Target="http://images.google.com/imgres?imgurl=http://www.chelanca.co.uk/images/various%20cats%20&amp;%20kittens/Caramel%20Tabby%20Point%20Siamese.jpg&amp;imgrefurl=http://www.chelanca.co.uk/Kittens%20available.htm&amp;h=539&amp;w=731&amp;sz=44&amp;tbnid=b3zh0BHI3EEJ:&amp;tbnh=102&amp;tbnw=138&amp;start=14&amp;prev=/images?q=siamese&amp;imgc=color&amp;svnum=10&amp;hl=en&amp;lr=&amp;rls=GGLC,GGLC:1969-53,GGLC:en" TargetMode="External"/><Relationship Id="rId4" Type="http://schemas.openxmlformats.org/officeDocument/2006/relationships/image" Target="../media/image22.jpeg"/><Relationship Id="rId9" Type="http://schemas.openxmlformats.org/officeDocument/2006/relationships/image" Target="../media/image2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images.google.com/imgres?imgurl=http://www.hlrally.net/creme/photos/car_beetle01_lg.jpg&amp;imgrefurl=http://www.hlrally.net/creme/cars.html&amp;h=563&amp;w=750&amp;sz=69&amp;tbnid=zMPiadDmqgsJ:&amp;tbnh=105&amp;tbnw=139&amp;start=19&amp;prev=/images?q=car+beetle&amp;hl=en&amp;lr=" TargetMode="External"/><Relationship Id="rId7"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3.jpeg"/><Relationship Id="rId5" Type="http://schemas.openxmlformats.org/officeDocument/2006/relationships/hyperlink" Target="http://images.google.com/imgres?imgurl=http://www.abate-curry.com/grannysmith.jpg&amp;imgrefurl=http://www.abate-curry.com/grannysmith.htm&amp;h=360&amp;w=306&amp;sz=11&amp;tbnid=Pn_ZNQ69inEJ:&amp;tbnh=116&amp;tbnw=99&amp;start=13&amp;prev=/images?q=grannysmith&amp;hl=en&amp;lr=" TargetMode="Externa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jpeg"/><Relationship Id="rId3" Type="http://schemas.openxmlformats.org/officeDocument/2006/relationships/image" Target="../media/image6.jpeg"/><Relationship Id="rId7" Type="http://schemas.openxmlformats.org/officeDocument/2006/relationships/image" Target="../media/image10.jpeg"/><Relationship Id="rId12" Type="http://schemas.openxmlformats.org/officeDocument/2006/relationships/image" Target="../media/image15.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 Id="rId14"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Classic categorization models</a:t>
            </a:r>
            <a:endParaRPr lang="en-GB" dirty="0"/>
          </a:p>
        </p:txBody>
      </p:sp>
      <p:sp>
        <p:nvSpPr>
          <p:cNvPr id="5" name="Subtitle 4"/>
          <p:cNvSpPr>
            <a:spLocks noGrp="1"/>
          </p:cNvSpPr>
          <p:nvPr>
            <p:ph type="subTitle" idx="1"/>
          </p:nvPr>
        </p:nvSpPr>
        <p:spPr/>
        <p:txBody>
          <a:bodyPr/>
          <a:lstStyle/>
          <a:p>
            <a:r>
              <a:rPr lang="en-US" dirty="0" smtClean="0"/>
              <a:t>Nisheeth</a:t>
            </a:r>
          </a:p>
          <a:p>
            <a:r>
              <a:rPr lang="en-US" dirty="0" smtClean="0"/>
              <a:t>7</a:t>
            </a:r>
            <a:r>
              <a:rPr lang="en-US" baseline="30000" dirty="0" smtClean="0"/>
              <a:t>th</a:t>
            </a:r>
            <a:r>
              <a:rPr lang="en-US" dirty="0" smtClean="0"/>
              <a:t> </a:t>
            </a:r>
            <a:r>
              <a:rPr lang="en-US" dirty="0" smtClean="0"/>
              <a:t>Apr 2022</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62" name="Rectangle 2"/>
          <p:cNvSpPr>
            <a:spLocks noGrp="1" noChangeArrowheads="1"/>
          </p:cNvSpPr>
          <p:nvPr>
            <p:ph type="ctrTitle"/>
          </p:nvPr>
        </p:nvSpPr>
        <p:spPr/>
        <p:txBody>
          <a:bodyPr/>
          <a:lstStyle/>
          <a:p>
            <a:r>
              <a:rPr lang="en-US"/>
              <a:t>Organization of Concepts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ChangeArrowheads="1"/>
          </p:cNvSpPr>
          <p:nvPr>
            <p:ph type="title"/>
          </p:nvPr>
        </p:nvSpPr>
        <p:spPr>
          <a:xfrm>
            <a:off x="457200" y="274638"/>
            <a:ext cx="8229600" cy="944562"/>
          </a:xfrm>
        </p:spPr>
        <p:txBody>
          <a:bodyPr>
            <a:normAutofit fontScale="90000"/>
          </a:bodyPr>
          <a:lstStyle/>
          <a:p>
            <a:r>
              <a:rPr lang="en-US"/>
              <a:t>Representation of Conceptual Knowledge</a:t>
            </a:r>
          </a:p>
        </p:txBody>
      </p:sp>
      <p:sp>
        <p:nvSpPr>
          <p:cNvPr id="1044483" name="Rectangle 3"/>
          <p:cNvSpPr>
            <a:spLocks noGrp="1" noChangeArrowheads="1"/>
          </p:cNvSpPr>
          <p:nvPr>
            <p:ph type="body" idx="1"/>
          </p:nvPr>
        </p:nvSpPr>
        <p:spPr>
          <a:xfrm>
            <a:off x="457200" y="1371600"/>
            <a:ext cx="8229600" cy="4525963"/>
          </a:xfrm>
        </p:spPr>
        <p:txBody>
          <a:bodyPr>
            <a:normAutofit fontScale="77500" lnSpcReduction="20000"/>
          </a:bodyPr>
          <a:lstStyle/>
          <a:p>
            <a:pPr>
              <a:lnSpc>
                <a:spcPct val="90000"/>
              </a:lnSpc>
            </a:pPr>
            <a:r>
              <a:rPr lang="en-US"/>
              <a:t>How do we represent concepts? How do we classify items?</a:t>
            </a:r>
          </a:p>
          <a:p>
            <a:pPr>
              <a:lnSpc>
                <a:spcPct val="90000"/>
              </a:lnSpc>
            </a:pPr>
            <a:endParaRPr lang="en-US"/>
          </a:p>
          <a:p>
            <a:pPr>
              <a:lnSpc>
                <a:spcPct val="90000"/>
              </a:lnSpc>
            </a:pPr>
            <a:r>
              <a:rPr lang="en-US"/>
              <a:t>CLASSICAL VIEW</a:t>
            </a:r>
          </a:p>
          <a:p>
            <a:pPr lvl="1">
              <a:lnSpc>
                <a:spcPct val="90000"/>
              </a:lnSpc>
            </a:pPr>
            <a:r>
              <a:rPr lang="en-US"/>
              <a:t>concepts can be defined in terms of </a:t>
            </a:r>
            <a:r>
              <a:rPr lang="en-US" i="1">
                <a:solidFill>
                  <a:srgbClr val="FF0000"/>
                </a:solidFill>
              </a:rPr>
              <a:t>singly necessary</a:t>
            </a:r>
            <a:r>
              <a:rPr lang="en-US"/>
              <a:t> and </a:t>
            </a:r>
            <a:r>
              <a:rPr lang="en-US" i="1">
                <a:solidFill>
                  <a:srgbClr val="009900"/>
                </a:solidFill>
              </a:rPr>
              <a:t>jointly sufficient</a:t>
            </a:r>
            <a:r>
              <a:rPr lang="en-US"/>
              <a:t> features</a:t>
            </a:r>
            <a:br>
              <a:rPr lang="en-US"/>
            </a:br>
            <a:endParaRPr lang="en-US"/>
          </a:p>
          <a:p>
            <a:pPr lvl="1">
              <a:lnSpc>
                <a:spcPct val="90000"/>
              </a:lnSpc>
            </a:pPr>
            <a:endParaRPr lang="en-US"/>
          </a:p>
          <a:p>
            <a:pPr lvl="1">
              <a:lnSpc>
                <a:spcPct val="90000"/>
              </a:lnSpc>
              <a:buFontTx/>
              <a:buNone/>
            </a:pPr>
            <a:r>
              <a:rPr lang="en-US">
                <a:solidFill>
                  <a:srgbClr val="FF0000"/>
                </a:solidFill>
              </a:rPr>
              <a:t>singly necessary</a:t>
            </a:r>
            <a:r>
              <a:rPr lang="en-US"/>
              <a:t>: </a:t>
            </a:r>
            <a:br>
              <a:rPr lang="en-US"/>
            </a:br>
            <a:r>
              <a:rPr lang="en-US"/>
              <a:t>every instance of the concept must have that property</a:t>
            </a:r>
          </a:p>
          <a:p>
            <a:pPr lvl="1">
              <a:lnSpc>
                <a:spcPct val="90000"/>
              </a:lnSpc>
              <a:buFontTx/>
              <a:buNone/>
            </a:pPr>
            <a:endParaRPr lang="en-US"/>
          </a:p>
          <a:p>
            <a:pPr lvl="1">
              <a:lnSpc>
                <a:spcPct val="90000"/>
              </a:lnSpc>
              <a:buFontTx/>
              <a:buNone/>
            </a:pPr>
            <a:r>
              <a:rPr lang="en-US">
                <a:solidFill>
                  <a:srgbClr val="009900"/>
                </a:solidFill>
              </a:rPr>
              <a:t>jointly sufficient</a:t>
            </a:r>
            <a:r>
              <a:rPr lang="en-US"/>
              <a:t>:</a:t>
            </a:r>
            <a:br>
              <a:rPr lang="en-US"/>
            </a:br>
            <a:r>
              <a:rPr lang="en-US"/>
              <a:t>every entity having all those features must be an instance of the concept</a:t>
            </a:r>
            <a:br>
              <a:rPr lang="en-US"/>
            </a:br>
            <a:endParaRPr lang="en-US"/>
          </a:p>
          <a:p>
            <a:pPr>
              <a:lnSpc>
                <a:spcPct val="90000"/>
              </a:lnSpc>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48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Grp="1" noChangeArrowheads="1"/>
          </p:cNvSpPr>
          <p:nvPr>
            <p:ph type="title"/>
          </p:nvPr>
        </p:nvSpPr>
        <p:spPr>
          <a:noFill/>
          <a:ln/>
        </p:spPr>
        <p:txBody>
          <a:bodyPr lIns="90487" tIns="44450" rIns="90487" bIns="44450"/>
          <a:lstStyle/>
          <a:p>
            <a:r>
              <a:rPr lang="en-US"/>
              <a:t>Problems with Classical View</a:t>
            </a:r>
            <a:br>
              <a:rPr lang="en-US"/>
            </a:br>
            <a:endParaRPr lang="en-US" sz="2000" b="1"/>
          </a:p>
        </p:txBody>
      </p:sp>
      <p:sp>
        <p:nvSpPr>
          <p:cNvPr id="1103875" name="Rectangle 3"/>
          <p:cNvSpPr>
            <a:spLocks noGrp="1" noChangeArrowheads="1"/>
          </p:cNvSpPr>
          <p:nvPr>
            <p:ph type="body" idx="1"/>
          </p:nvPr>
        </p:nvSpPr>
        <p:spPr>
          <a:xfrm>
            <a:off x="533400" y="1371600"/>
            <a:ext cx="7772400" cy="4114800"/>
          </a:xfrm>
          <a:noFill/>
          <a:ln/>
        </p:spPr>
        <p:txBody>
          <a:bodyPr lIns="90487" tIns="44450" rIns="90487" bIns="44450"/>
          <a:lstStyle/>
          <a:p>
            <a:r>
              <a:rPr lang="en-US"/>
              <a:t>Bachelor: unmarried, male, adult</a:t>
            </a:r>
            <a:endParaRPr lang="en-US" i="1"/>
          </a:p>
        </p:txBody>
      </p:sp>
      <p:pic>
        <p:nvPicPr>
          <p:cNvPr id="1103876" name="Picture 4" descr="10"/>
          <p:cNvPicPr>
            <a:picLocks noChangeAspect="1" noChangeArrowheads="1"/>
          </p:cNvPicPr>
          <p:nvPr/>
        </p:nvPicPr>
        <p:blipFill>
          <a:blip r:embed="rId3" cstate="print"/>
          <a:srcRect/>
          <a:stretch>
            <a:fillRect/>
          </a:stretch>
        </p:blipFill>
        <p:spPr bwMode="auto">
          <a:xfrm>
            <a:off x="4419600" y="2133600"/>
            <a:ext cx="4140200" cy="3048000"/>
          </a:xfrm>
          <a:prstGeom prst="rect">
            <a:avLst/>
          </a:prstGeom>
          <a:noFill/>
        </p:spPr>
      </p:pic>
      <p:sp>
        <p:nvSpPr>
          <p:cNvPr id="1103877" name="Text Box 5"/>
          <p:cNvSpPr txBox="1">
            <a:spLocks noChangeArrowheads="1"/>
          </p:cNvSpPr>
          <p:nvPr/>
        </p:nvSpPr>
        <p:spPr bwMode="auto">
          <a:xfrm>
            <a:off x="7696200" y="4648200"/>
            <a:ext cx="488950" cy="823913"/>
          </a:xfrm>
          <a:prstGeom prst="rect">
            <a:avLst/>
          </a:prstGeom>
          <a:solidFill>
            <a:schemeClr val="bg1"/>
          </a:solidFill>
          <a:ln w="12700">
            <a:noFill/>
            <a:miter lim="800000"/>
            <a:headEnd/>
            <a:tailEnd/>
          </a:ln>
          <a:effectLst/>
        </p:spPr>
        <p:txBody>
          <a:bodyPr wrap="none">
            <a:spAutoFit/>
          </a:bodyPr>
          <a:lstStyle/>
          <a:p>
            <a:pPr eaLnBrk="0" hangingPunct="0"/>
            <a:r>
              <a:rPr lang="en-US" sz="4800" b="1">
                <a:latin typeface="Times"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38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3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387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22" name="Rectangle 6"/>
          <p:cNvSpPr>
            <a:spLocks noGrp="1" noChangeArrowheads="1"/>
          </p:cNvSpPr>
          <p:nvPr>
            <p:ph type="title"/>
          </p:nvPr>
        </p:nvSpPr>
        <p:spPr/>
        <p:txBody>
          <a:bodyPr>
            <a:normAutofit fontScale="90000"/>
          </a:bodyPr>
          <a:lstStyle/>
          <a:p>
            <a:r>
              <a:rPr lang="en-US"/>
              <a:t/>
            </a:r>
            <a:br>
              <a:rPr lang="en-US"/>
            </a:br>
            <a:endParaRPr lang="en-US"/>
          </a:p>
        </p:txBody>
      </p:sp>
      <p:sp>
        <p:nvSpPr>
          <p:cNvPr id="1110023" name="Rectangle 7"/>
          <p:cNvSpPr>
            <a:spLocks noGrp="1" noChangeArrowheads="1"/>
          </p:cNvSpPr>
          <p:nvPr>
            <p:ph type="body" idx="1"/>
          </p:nvPr>
        </p:nvSpPr>
        <p:spPr/>
        <p:txBody>
          <a:bodyPr>
            <a:normAutofit fontScale="92500"/>
          </a:bodyPr>
          <a:lstStyle/>
          <a:p>
            <a:r>
              <a:rPr lang="en-US" altLang="en-US"/>
              <a:t>What is a game?</a:t>
            </a:r>
          </a:p>
          <a:p>
            <a:endParaRPr lang="en-US" altLang="en-US"/>
          </a:p>
          <a:p>
            <a:r>
              <a:rPr lang="en-US" altLang="en-US"/>
              <a:t>Ludwig Wittgenstein (1953) proposed that games could not be defined or categorized by features.</a:t>
            </a:r>
          </a:p>
          <a:p>
            <a:endParaRPr lang="en-US" altLang="en-US"/>
          </a:p>
          <a:p>
            <a:r>
              <a:rPr lang="en-US" altLang="en-US"/>
              <a:t>Rather, any game shares some </a:t>
            </a:r>
            <a:r>
              <a:rPr lang="en-US" altLang="en-US" b="1">
                <a:solidFill>
                  <a:srgbClr val="FF0000"/>
                </a:solidFill>
              </a:rPr>
              <a:t>family resemblance</a:t>
            </a:r>
            <a:r>
              <a:rPr lang="en-US" altLang="en-US"/>
              <a:t> to some (but not all) other games.</a:t>
            </a:r>
            <a:br>
              <a:rPr lang="en-US" altLang="en-US"/>
            </a:b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7090" name="Rectangle 2"/>
          <p:cNvSpPr>
            <a:spLocks noGrp="1" noChangeArrowheads="1"/>
          </p:cNvSpPr>
          <p:nvPr>
            <p:ph type="title"/>
          </p:nvPr>
        </p:nvSpPr>
        <p:spPr/>
        <p:txBody>
          <a:bodyPr/>
          <a:lstStyle/>
          <a:p>
            <a:r>
              <a:rPr lang="en-US"/>
              <a:t>Prototype and Exemplar Models</a:t>
            </a:r>
          </a:p>
        </p:txBody>
      </p:sp>
      <p:sp>
        <p:nvSpPr>
          <p:cNvPr id="1497091" name="Rectangle 3"/>
          <p:cNvSpPr>
            <a:spLocks noGrp="1" noChangeArrowheads="1"/>
          </p:cNvSpPr>
          <p:nvPr>
            <p:ph type="body" idx="1"/>
          </p:nvPr>
        </p:nvSpPr>
        <p:spPr/>
        <p:txBody>
          <a:bodyPr/>
          <a:lstStyle/>
          <a:p>
            <a:r>
              <a:rPr lang="en-US"/>
              <a:t>A new exemplar is classified based on its </a:t>
            </a:r>
            <a:r>
              <a:rPr lang="en-US" b="1">
                <a:solidFill>
                  <a:srgbClr val="FF0000"/>
                </a:solidFill>
              </a:rPr>
              <a:t>similarity </a:t>
            </a:r>
            <a:r>
              <a:rPr lang="en-US"/>
              <a:t>to a stored category representation</a:t>
            </a:r>
          </a:p>
          <a:p>
            <a:endParaRPr lang="en-US"/>
          </a:p>
          <a:p>
            <a:r>
              <a:rPr lang="en-US"/>
              <a:t>Types of representation</a:t>
            </a:r>
          </a:p>
          <a:p>
            <a:pPr lvl="1"/>
            <a:r>
              <a:rPr lang="en-US" b="1">
                <a:solidFill>
                  <a:srgbClr val="FF0000"/>
                </a:solidFill>
              </a:rPr>
              <a:t>prototype</a:t>
            </a:r>
          </a:p>
          <a:p>
            <a:pPr lvl="1"/>
            <a:r>
              <a:rPr lang="en-US" b="1">
                <a:solidFill>
                  <a:srgbClr val="FF0000"/>
                </a:solidFill>
              </a:rPr>
              <a:t>exemplar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5794" name="Rectangle 2"/>
          <p:cNvSpPr>
            <a:spLocks noGrp="1" noChangeArrowheads="1"/>
          </p:cNvSpPr>
          <p:nvPr>
            <p:ph type="title"/>
          </p:nvPr>
        </p:nvSpPr>
        <p:spPr>
          <a:xfrm>
            <a:off x="609600" y="304800"/>
            <a:ext cx="7772400" cy="1143000"/>
          </a:xfrm>
          <a:noFill/>
          <a:ln/>
        </p:spPr>
        <p:txBody>
          <a:bodyPr lIns="90487" tIns="44450" rIns="90487" bIns="44450"/>
          <a:lstStyle/>
          <a:p>
            <a:r>
              <a:rPr lang="en-US"/>
              <a:t>Prototypes Representations</a:t>
            </a:r>
          </a:p>
        </p:txBody>
      </p:sp>
      <p:sp>
        <p:nvSpPr>
          <p:cNvPr id="1185795" name="Rectangle 3"/>
          <p:cNvSpPr>
            <a:spLocks noGrp="1" noChangeArrowheads="1"/>
          </p:cNvSpPr>
          <p:nvPr>
            <p:ph type="body" idx="1"/>
          </p:nvPr>
        </p:nvSpPr>
        <p:spPr>
          <a:xfrm>
            <a:off x="609600" y="1447800"/>
            <a:ext cx="7772400" cy="4114800"/>
          </a:xfrm>
          <a:noFill/>
          <a:ln/>
        </p:spPr>
        <p:txBody>
          <a:bodyPr lIns="90487" tIns="44450" rIns="90487" bIns="44450"/>
          <a:lstStyle/>
          <a:p>
            <a:r>
              <a:rPr lang="en-US"/>
              <a:t>Central Tendency</a:t>
            </a:r>
          </a:p>
        </p:txBody>
      </p:sp>
      <p:sp>
        <p:nvSpPr>
          <p:cNvPr id="1185796" name="Oval 4"/>
          <p:cNvSpPr>
            <a:spLocks noChangeArrowheads="1"/>
          </p:cNvSpPr>
          <p:nvPr/>
        </p:nvSpPr>
        <p:spPr bwMode="auto">
          <a:xfrm>
            <a:off x="5105400" y="40386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797" name="Oval 5"/>
          <p:cNvSpPr>
            <a:spLocks noChangeArrowheads="1"/>
          </p:cNvSpPr>
          <p:nvPr/>
        </p:nvSpPr>
        <p:spPr bwMode="auto">
          <a:xfrm>
            <a:off x="6248400" y="40386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798" name="Oval 6"/>
          <p:cNvSpPr>
            <a:spLocks noChangeArrowheads="1"/>
          </p:cNvSpPr>
          <p:nvPr/>
        </p:nvSpPr>
        <p:spPr bwMode="auto">
          <a:xfrm>
            <a:off x="3886200" y="4191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799" name="Oval 7"/>
          <p:cNvSpPr>
            <a:spLocks noChangeArrowheads="1"/>
          </p:cNvSpPr>
          <p:nvPr/>
        </p:nvSpPr>
        <p:spPr bwMode="auto">
          <a:xfrm>
            <a:off x="3733800" y="3810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00" name="Oval 8"/>
          <p:cNvSpPr>
            <a:spLocks noChangeArrowheads="1"/>
          </p:cNvSpPr>
          <p:nvPr/>
        </p:nvSpPr>
        <p:spPr bwMode="auto">
          <a:xfrm>
            <a:off x="4343400" y="4191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01" name="Oval 9"/>
          <p:cNvSpPr>
            <a:spLocks noChangeArrowheads="1"/>
          </p:cNvSpPr>
          <p:nvPr/>
        </p:nvSpPr>
        <p:spPr bwMode="auto">
          <a:xfrm>
            <a:off x="4724400" y="35814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02" name="Oval 10"/>
          <p:cNvSpPr>
            <a:spLocks noChangeArrowheads="1"/>
          </p:cNvSpPr>
          <p:nvPr/>
        </p:nvSpPr>
        <p:spPr bwMode="auto">
          <a:xfrm>
            <a:off x="5715000" y="50292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03" name="Oval 11"/>
          <p:cNvSpPr>
            <a:spLocks noChangeArrowheads="1"/>
          </p:cNvSpPr>
          <p:nvPr/>
        </p:nvSpPr>
        <p:spPr bwMode="auto">
          <a:xfrm>
            <a:off x="2819400" y="3048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04" name="Oval 12"/>
          <p:cNvSpPr>
            <a:spLocks noChangeArrowheads="1"/>
          </p:cNvSpPr>
          <p:nvPr/>
        </p:nvSpPr>
        <p:spPr bwMode="auto">
          <a:xfrm>
            <a:off x="3581400" y="28956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05" name="Oval 13"/>
          <p:cNvSpPr>
            <a:spLocks noChangeArrowheads="1"/>
          </p:cNvSpPr>
          <p:nvPr/>
        </p:nvSpPr>
        <p:spPr bwMode="auto">
          <a:xfrm>
            <a:off x="2514600" y="41148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06" name="Oval 14"/>
          <p:cNvSpPr>
            <a:spLocks noChangeArrowheads="1"/>
          </p:cNvSpPr>
          <p:nvPr/>
        </p:nvSpPr>
        <p:spPr bwMode="auto">
          <a:xfrm>
            <a:off x="3886200" y="32766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07" name="Oval 15"/>
          <p:cNvSpPr>
            <a:spLocks noChangeArrowheads="1"/>
          </p:cNvSpPr>
          <p:nvPr/>
        </p:nvSpPr>
        <p:spPr bwMode="auto">
          <a:xfrm>
            <a:off x="5181600" y="29718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08" name="Oval 16"/>
          <p:cNvSpPr>
            <a:spLocks noChangeArrowheads="1"/>
          </p:cNvSpPr>
          <p:nvPr/>
        </p:nvSpPr>
        <p:spPr bwMode="auto">
          <a:xfrm>
            <a:off x="5257800" y="4191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09" name="Oval 17"/>
          <p:cNvSpPr>
            <a:spLocks noChangeArrowheads="1"/>
          </p:cNvSpPr>
          <p:nvPr/>
        </p:nvSpPr>
        <p:spPr bwMode="auto">
          <a:xfrm>
            <a:off x="3352800" y="48006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10" name="Oval 18"/>
          <p:cNvSpPr>
            <a:spLocks noChangeArrowheads="1"/>
          </p:cNvSpPr>
          <p:nvPr/>
        </p:nvSpPr>
        <p:spPr bwMode="auto">
          <a:xfrm>
            <a:off x="5486400" y="3429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11" name="Oval 19"/>
          <p:cNvSpPr>
            <a:spLocks noChangeArrowheads="1"/>
          </p:cNvSpPr>
          <p:nvPr/>
        </p:nvSpPr>
        <p:spPr bwMode="auto">
          <a:xfrm>
            <a:off x="4267200" y="48006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12" name="Oval 20"/>
          <p:cNvSpPr>
            <a:spLocks noChangeArrowheads="1"/>
          </p:cNvSpPr>
          <p:nvPr/>
        </p:nvSpPr>
        <p:spPr bwMode="auto">
          <a:xfrm>
            <a:off x="4572000" y="28956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13" name="Oval 21"/>
          <p:cNvSpPr>
            <a:spLocks noChangeArrowheads="1"/>
          </p:cNvSpPr>
          <p:nvPr/>
        </p:nvSpPr>
        <p:spPr bwMode="auto">
          <a:xfrm>
            <a:off x="6096000" y="3429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14" name="Oval 22"/>
          <p:cNvSpPr>
            <a:spLocks noChangeArrowheads="1"/>
          </p:cNvSpPr>
          <p:nvPr/>
        </p:nvSpPr>
        <p:spPr bwMode="auto">
          <a:xfrm>
            <a:off x="2590800" y="46482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15" name="WordArt 23"/>
          <p:cNvSpPr>
            <a:spLocks noChangeArrowheads="1" noChangeShapeType="1" noTextEdit="1"/>
          </p:cNvSpPr>
          <p:nvPr/>
        </p:nvSpPr>
        <p:spPr bwMode="auto">
          <a:xfrm>
            <a:off x="4191000" y="3657600"/>
            <a:ext cx="304800" cy="457200"/>
          </a:xfrm>
          <a:prstGeom prst="rect">
            <a:avLst/>
          </a:prstGeom>
        </p:spPr>
        <p:txBody>
          <a:bodyPr wrap="none" fromWordArt="1">
            <a:prstTxWarp prst="textPlain">
              <a:avLst>
                <a:gd name="adj" fmla="val 50000"/>
              </a:avLst>
            </a:prstTxWarp>
          </a:bodyPr>
          <a:lstStyle/>
          <a:p>
            <a:pPr algn="ctr"/>
            <a:r>
              <a:rPr lang="en-GB" sz="3600" kern="10">
                <a:ln w="9525">
                  <a:solidFill>
                    <a:schemeClr val="bg1"/>
                  </a:solidFill>
                  <a:round/>
                  <a:headEnd/>
                  <a:tailEnd/>
                </a:ln>
                <a:solidFill>
                  <a:schemeClr val="hlink"/>
                </a:solidFill>
                <a:latin typeface="Arial Black"/>
              </a:rPr>
              <a:t>P</a:t>
            </a:r>
          </a:p>
        </p:txBody>
      </p:sp>
      <p:grpSp>
        <p:nvGrpSpPr>
          <p:cNvPr id="2" name="Group 24"/>
          <p:cNvGrpSpPr>
            <a:grpSpLocks/>
          </p:cNvGrpSpPr>
          <p:nvPr/>
        </p:nvGrpSpPr>
        <p:grpSpPr bwMode="auto">
          <a:xfrm>
            <a:off x="533400" y="1295400"/>
            <a:ext cx="7988300" cy="4813300"/>
            <a:chOff x="240" y="1056"/>
            <a:chExt cx="5032" cy="3032"/>
          </a:xfrm>
        </p:grpSpPr>
        <p:pic>
          <p:nvPicPr>
            <p:cNvPr id="1185817" name="Picture 25" descr="dalmati"/>
            <p:cNvPicPr>
              <a:picLocks noChangeAspect="1" noChangeArrowheads="1"/>
            </p:cNvPicPr>
            <p:nvPr/>
          </p:nvPicPr>
          <p:blipFill>
            <a:blip r:embed="rId3" cstate="print"/>
            <a:srcRect/>
            <a:stretch>
              <a:fillRect/>
            </a:stretch>
          </p:blipFill>
          <p:spPr bwMode="auto">
            <a:xfrm>
              <a:off x="4512" y="1056"/>
              <a:ext cx="760" cy="628"/>
            </a:xfrm>
            <a:prstGeom prst="rect">
              <a:avLst/>
            </a:prstGeom>
            <a:noFill/>
          </p:spPr>
        </p:pic>
        <p:pic>
          <p:nvPicPr>
            <p:cNvPr id="1185818" name="Picture 26" descr="golden"/>
            <p:cNvPicPr>
              <a:picLocks noChangeAspect="1" noChangeArrowheads="1"/>
            </p:cNvPicPr>
            <p:nvPr/>
          </p:nvPicPr>
          <p:blipFill>
            <a:blip r:embed="rId4" cstate="print"/>
            <a:srcRect/>
            <a:stretch>
              <a:fillRect/>
            </a:stretch>
          </p:blipFill>
          <p:spPr bwMode="auto">
            <a:xfrm>
              <a:off x="4272" y="3360"/>
              <a:ext cx="760" cy="584"/>
            </a:xfrm>
            <a:prstGeom prst="rect">
              <a:avLst/>
            </a:prstGeom>
            <a:noFill/>
          </p:spPr>
        </p:pic>
        <p:pic>
          <p:nvPicPr>
            <p:cNvPr id="1185819" name="Picture 27" descr="afghanhd"/>
            <p:cNvPicPr>
              <a:picLocks noChangeAspect="1" noChangeArrowheads="1"/>
            </p:cNvPicPr>
            <p:nvPr/>
          </p:nvPicPr>
          <p:blipFill>
            <a:blip r:embed="rId5" cstate="print"/>
            <a:srcRect/>
            <a:stretch>
              <a:fillRect/>
            </a:stretch>
          </p:blipFill>
          <p:spPr bwMode="auto">
            <a:xfrm>
              <a:off x="336" y="3312"/>
              <a:ext cx="760" cy="776"/>
            </a:xfrm>
            <a:prstGeom prst="rect">
              <a:avLst/>
            </a:prstGeom>
            <a:noFill/>
          </p:spPr>
        </p:pic>
        <p:pic>
          <p:nvPicPr>
            <p:cNvPr id="1185820" name="Picture 28" descr="poodle3"/>
            <p:cNvPicPr>
              <a:picLocks noChangeAspect="1" noChangeArrowheads="1"/>
            </p:cNvPicPr>
            <p:nvPr/>
          </p:nvPicPr>
          <p:blipFill>
            <a:blip r:embed="rId6" cstate="print"/>
            <a:srcRect/>
            <a:stretch>
              <a:fillRect/>
            </a:stretch>
          </p:blipFill>
          <p:spPr bwMode="auto">
            <a:xfrm>
              <a:off x="240" y="1536"/>
              <a:ext cx="760" cy="776"/>
            </a:xfrm>
            <a:prstGeom prst="rect">
              <a:avLst/>
            </a:prstGeom>
            <a:noFill/>
          </p:spPr>
        </p:pic>
        <p:sp>
          <p:nvSpPr>
            <p:cNvPr id="1185821" name="Line 29"/>
            <p:cNvSpPr>
              <a:spLocks noChangeShapeType="1"/>
            </p:cNvSpPr>
            <p:nvPr/>
          </p:nvSpPr>
          <p:spPr bwMode="auto">
            <a:xfrm>
              <a:off x="1104" y="1920"/>
              <a:ext cx="576" cy="288"/>
            </a:xfrm>
            <a:prstGeom prst="line">
              <a:avLst/>
            </a:prstGeom>
            <a:noFill/>
            <a:ln w="50800">
              <a:solidFill>
                <a:schemeClr val="tx1"/>
              </a:solidFill>
              <a:round/>
              <a:headEnd/>
              <a:tailEnd type="triangle" w="med" len="med"/>
            </a:ln>
            <a:effectLst/>
          </p:spPr>
          <p:txBody>
            <a:bodyPr/>
            <a:lstStyle/>
            <a:p>
              <a:endParaRPr lang="en-GB"/>
            </a:p>
          </p:txBody>
        </p:sp>
        <p:sp>
          <p:nvSpPr>
            <p:cNvPr id="1185822" name="Line 30"/>
            <p:cNvSpPr>
              <a:spLocks noChangeShapeType="1"/>
            </p:cNvSpPr>
            <p:nvPr/>
          </p:nvSpPr>
          <p:spPr bwMode="auto">
            <a:xfrm flipV="1">
              <a:off x="960" y="3072"/>
              <a:ext cx="624" cy="480"/>
            </a:xfrm>
            <a:prstGeom prst="line">
              <a:avLst/>
            </a:prstGeom>
            <a:noFill/>
            <a:ln w="50800">
              <a:solidFill>
                <a:schemeClr val="tx1"/>
              </a:solidFill>
              <a:round/>
              <a:headEnd/>
              <a:tailEnd type="triangle" w="med" len="med"/>
            </a:ln>
            <a:effectLst/>
          </p:spPr>
          <p:txBody>
            <a:bodyPr/>
            <a:lstStyle/>
            <a:p>
              <a:endParaRPr lang="en-GB"/>
            </a:p>
          </p:txBody>
        </p:sp>
        <p:sp>
          <p:nvSpPr>
            <p:cNvPr id="1185823" name="Line 31"/>
            <p:cNvSpPr>
              <a:spLocks noChangeShapeType="1"/>
            </p:cNvSpPr>
            <p:nvPr/>
          </p:nvSpPr>
          <p:spPr bwMode="auto">
            <a:xfrm flipH="1" flipV="1">
              <a:off x="2880" y="2736"/>
              <a:ext cx="1344" cy="624"/>
            </a:xfrm>
            <a:prstGeom prst="line">
              <a:avLst/>
            </a:prstGeom>
            <a:noFill/>
            <a:ln w="50800">
              <a:solidFill>
                <a:schemeClr val="tx1"/>
              </a:solidFill>
              <a:round/>
              <a:headEnd/>
              <a:tailEnd type="triangle" w="med" len="med"/>
            </a:ln>
            <a:effectLst/>
          </p:spPr>
          <p:txBody>
            <a:bodyPr/>
            <a:lstStyle/>
            <a:p>
              <a:endParaRPr lang="en-GB"/>
            </a:p>
          </p:txBody>
        </p:sp>
        <p:sp>
          <p:nvSpPr>
            <p:cNvPr id="1185824" name="Line 32"/>
            <p:cNvSpPr>
              <a:spLocks noChangeShapeType="1"/>
            </p:cNvSpPr>
            <p:nvPr/>
          </p:nvSpPr>
          <p:spPr bwMode="auto">
            <a:xfrm flipH="1">
              <a:off x="3120" y="1392"/>
              <a:ext cx="1392" cy="816"/>
            </a:xfrm>
            <a:prstGeom prst="line">
              <a:avLst/>
            </a:prstGeom>
            <a:noFill/>
            <a:ln w="50800">
              <a:solidFill>
                <a:schemeClr val="tx1"/>
              </a:solidFill>
              <a:round/>
              <a:headEnd/>
              <a:tailEnd type="triangle" w="med" len="med"/>
            </a:ln>
            <a:effectLst/>
          </p:spPr>
          <p:txBody>
            <a:bodyPr/>
            <a:lstStyle/>
            <a:p>
              <a:endParaRPr lang="en-GB"/>
            </a:p>
          </p:txBody>
        </p:sp>
      </p:grpSp>
      <p:sp>
        <p:nvSpPr>
          <p:cNvPr id="1185825" name="Oval 33"/>
          <p:cNvSpPr>
            <a:spLocks noChangeArrowheads="1"/>
          </p:cNvSpPr>
          <p:nvPr/>
        </p:nvSpPr>
        <p:spPr bwMode="auto">
          <a:xfrm>
            <a:off x="2133600" y="35814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26" name="Oval 34"/>
          <p:cNvSpPr>
            <a:spLocks noChangeArrowheads="1"/>
          </p:cNvSpPr>
          <p:nvPr/>
        </p:nvSpPr>
        <p:spPr bwMode="auto">
          <a:xfrm>
            <a:off x="2743200" y="35052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5827" name="Rectangle 35"/>
          <p:cNvSpPr>
            <a:spLocks noChangeArrowheads="1"/>
          </p:cNvSpPr>
          <p:nvPr/>
        </p:nvSpPr>
        <p:spPr bwMode="auto">
          <a:xfrm>
            <a:off x="2362200" y="6251575"/>
            <a:ext cx="6727825" cy="457200"/>
          </a:xfrm>
          <a:prstGeom prst="rect">
            <a:avLst/>
          </a:prstGeom>
          <a:noFill/>
          <a:ln w="9525">
            <a:noFill/>
            <a:miter lim="800000"/>
            <a:headEnd/>
            <a:tailEnd/>
          </a:ln>
          <a:effectLst/>
        </p:spPr>
        <p:txBody>
          <a:bodyPr wrap="none">
            <a:spAutoFit/>
          </a:bodyPr>
          <a:lstStyle/>
          <a:p>
            <a:r>
              <a:rPr lang="en-US" sz="2400"/>
              <a:t>Learning involves abstracting a set of prototypes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58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58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1666" name="Rectangle 2"/>
          <p:cNvSpPr>
            <a:spLocks noGrp="1" noChangeArrowheads="1"/>
          </p:cNvSpPr>
          <p:nvPr>
            <p:ph type="title"/>
          </p:nvPr>
        </p:nvSpPr>
        <p:spPr/>
        <p:txBody>
          <a:bodyPr/>
          <a:lstStyle/>
          <a:p>
            <a:r>
              <a:rPr lang="en-US"/>
              <a:t>Typicality Effects</a:t>
            </a:r>
          </a:p>
        </p:txBody>
      </p:sp>
      <p:sp>
        <p:nvSpPr>
          <p:cNvPr id="1521667" name="Rectangle 3"/>
          <p:cNvSpPr>
            <a:spLocks noGrp="1" noChangeArrowheads="1"/>
          </p:cNvSpPr>
          <p:nvPr>
            <p:ph type="body" idx="1"/>
          </p:nvPr>
        </p:nvSpPr>
        <p:spPr/>
        <p:txBody>
          <a:bodyPr/>
          <a:lstStyle/>
          <a:p>
            <a:r>
              <a:rPr lang="en-US">
                <a:solidFill>
                  <a:srgbClr val="FF0000"/>
                </a:solidFill>
              </a:rPr>
              <a:t>typical</a:t>
            </a:r>
          </a:p>
          <a:p>
            <a:pPr lvl="1"/>
            <a:r>
              <a:rPr lang="en-US"/>
              <a:t>robin-bird, dog-mammal, book-reading, diamond-precious stone</a:t>
            </a:r>
            <a:br>
              <a:rPr lang="en-US"/>
            </a:br>
            <a:endParaRPr lang="en-US"/>
          </a:p>
          <a:p>
            <a:r>
              <a:rPr lang="en-US">
                <a:solidFill>
                  <a:srgbClr val="FF0000"/>
                </a:solidFill>
              </a:rPr>
              <a:t>atypical</a:t>
            </a:r>
          </a:p>
          <a:p>
            <a:pPr lvl="1"/>
            <a:r>
              <a:rPr lang="en-US"/>
              <a:t>ostrich-bird, whale-mammal, poem-reading, turquoise-precious stone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714" name="Rectangle 2"/>
          <p:cNvSpPr>
            <a:spLocks noGrp="1" noChangeArrowheads="1"/>
          </p:cNvSpPr>
          <p:nvPr>
            <p:ph type="title"/>
          </p:nvPr>
        </p:nvSpPr>
        <p:spPr>
          <a:xfrm>
            <a:off x="457200" y="304800"/>
            <a:ext cx="2971800" cy="762000"/>
          </a:xfrm>
        </p:spPr>
        <p:txBody>
          <a:bodyPr/>
          <a:lstStyle/>
          <a:p>
            <a:r>
              <a:rPr lang="en-US" sz="2400"/>
              <a:t>Is this a “chair”?</a:t>
            </a:r>
          </a:p>
        </p:txBody>
      </p:sp>
      <p:pic>
        <p:nvPicPr>
          <p:cNvPr id="1523715" name="Picture 3" descr="102851TN"/>
          <p:cNvPicPr>
            <a:picLocks noChangeAspect="1" noChangeArrowheads="1"/>
          </p:cNvPicPr>
          <p:nvPr/>
        </p:nvPicPr>
        <p:blipFill>
          <a:blip r:embed="rId3" cstate="print"/>
          <a:srcRect/>
          <a:stretch>
            <a:fillRect/>
          </a:stretch>
        </p:blipFill>
        <p:spPr bwMode="auto">
          <a:xfrm>
            <a:off x="685800" y="1143000"/>
            <a:ext cx="3124200" cy="2417763"/>
          </a:xfrm>
          <a:prstGeom prst="rect">
            <a:avLst/>
          </a:prstGeom>
          <a:noFill/>
        </p:spPr>
      </p:pic>
      <p:sp>
        <p:nvSpPr>
          <p:cNvPr id="1523716" name="Rectangle 4"/>
          <p:cNvSpPr>
            <a:spLocks noChangeArrowheads="1"/>
          </p:cNvSpPr>
          <p:nvPr/>
        </p:nvSpPr>
        <p:spPr bwMode="auto">
          <a:xfrm>
            <a:off x="4876800" y="228600"/>
            <a:ext cx="2971800" cy="762000"/>
          </a:xfrm>
          <a:prstGeom prst="rect">
            <a:avLst/>
          </a:prstGeom>
          <a:noFill/>
          <a:ln w="9525">
            <a:noFill/>
            <a:miter lim="800000"/>
            <a:headEnd/>
            <a:tailEnd/>
          </a:ln>
          <a:effectLst/>
        </p:spPr>
        <p:txBody>
          <a:bodyPr anchor="ctr"/>
          <a:lstStyle/>
          <a:p>
            <a:pPr algn="ctr"/>
            <a:r>
              <a:rPr lang="en-US" sz="2400">
                <a:solidFill>
                  <a:schemeClr val="tx2"/>
                </a:solidFill>
              </a:rPr>
              <a:t>Is this a “cat”?</a:t>
            </a:r>
          </a:p>
        </p:txBody>
      </p:sp>
      <p:pic>
        <p:nvPicPr>
          <p:cNvPr id="1523717" name="Picture 5" descr="Natira"/>
          <p:cNvPicPr>
            <a:picLocks noChangeAspect="1" noChangeArrowheads="1"/>
          </p:cNvPicPr>
          <p:nvPr/>
        </p:nvPicPr>
        <p:blipFill>
          <a:blip r:embed="rId4" cstate="print"/>
          <a:srcRect/>
          <a:stretch>
            <a:fillRect/>
          </a:stretch>
        </p:blipFill>
        <p:spPr bwMode="auto">
          <a:xfrm>
            <a:off x="4953000" y="1066800"/>
            <a:ext cx="2895600" cy="2895600"/>
          </a:xfrm>
          <a:prstGeom prst="rect">
            <a:avLst/>
          </a:prstGeom>
          <a:noFill/>
        </p:spPr>
      </p:pic>
      <p:sp>
        <p:nvSpPr>
          <p:cNvPr id="1523718" name="Rectangle 6"/>
          <p:cNvSpPr>
            <a:spLocks noChangeArrowheads="1"/>
          </p:cNvSpPr>
          <p:nvPr/>
        </p:nvSpPr>
        <p:spPr bwMode="auto">
          <a:xfrm>
            <a:off x="2057400" y="3733800"/>
            <a:ext cx="2971800" cy="762000"/>
          </a:xfrm>
          <a:prstGeom prst="rect">
            <a:avLst/>
          </a:prstGeom>
          <a:noFill/>
          <a:ln w="9525">
            <a:noFill/>
            <a:miter lim="800000"/>
            <a:headEnd/>
            <a:tailEnd/>
          </a:ln>
          <a:effectLst/>
        </p:spPr>
        <p:txBody>
          <a:bodyPr anchor="ctr"/>
          <a:lstStyle/>
          <a:p>
            <a:pPr algn="ctr"/>
            <a:r>
              <a:rPr lang="en-US" sz="2400">
                <a:solidFill>
                  <a:schemeClr val="tx2"/>
                </a:solidFill>
              </a:rPr>
              <a:t>Is this a “dog”?</a:t>
            </a:r>
          </a:p>
        </p:txBody>
      </p:sp>
      <p:pic>
        <p:nvPicPr>
          <p:cNvPr id="1523719" name="Picture 7" descr="afghanhd"/>
          <p:cNvPicPr>
            <a:picLocks noChangeAspect="1" noChangeArrowheads="1"/>
          </p:cNvPicPr>
          <p:nvPr/>
        </p:nvPicPr>
        <p:blipFill>
          <a:blip r:embed="rId5" cstate="print"/>
          <a:srcRect/>
          <a:stretch>
            <a:fillRect/>
          </a:stretch>
        </p:blipFill>
        <p:spPr bwMode="auto">
          <a:xfrm>
            <a:off x="2209800" y="4394200"/>
            <a:ext cx="2413000" cy="2463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37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37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237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237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23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3716" grpId="0"/>
      <p:bldP spid="15237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0" name="Rectangle 2"/>
          <p:cNvSpPr>
            <a:spLocks noGrp="1" noChangeArrowheads="1"/>
          </p:cNvSpPr>
          <p:nvPr>
            <p:ph type="title"/>
          </p:nvPr>
        </p:nvSpPr>
        <p:spPr>
          <a:xfrm>
            <a:off x="685800" y="457200"/>
            <a:ext cx="7772400" cy="1143000"/>
          </a:xfrm>
        </p:spPr>
        <p:txBody>
          <a:bodyPr/>
          <a:lstStyle/>
          <a:p>
            <a:r>
              <a:rPr lang="en-US"/>
              <a:t>Graded Structure</a:t>
            </a:r>
          </a:p>
        </p:txBody>
      </p:sp>
      <p:sp>
        <p:nvSpPr>
          <p:cNvPr id="1189891" name="Rectangle 3"/>
          <p:cNvSpPr>
            <a:spLocks noGrp="1" noChangeArrowheads="1"/>
          </p:cNvSpPr>
          <p:nvPr>
            <p:ph type="body" idx="1"/>
          </p:nvPr>
        </p:nvSpPr>
        <p:spPr>
          <a:xfrm>
            <a:off x="609600" y="1676400"/>
            <a:ext cx="7772400" cy="4114800"/>
          </a:xfrm>
        </p:spPr>
        <p:txBody>
          <a:bodyPr/>
          <a:lstStyle/>
          <a:p>
            <a:r>
              <a:rPr lang="en-US"/>
              <a:t>Typical items are similar to a prototype</a:t>
            </a:r>
          </a:p>
          <a:p>
            <a:r>
              <a:rPr lang="en-US"/>
              <a:t>Typicality effects are naturally predicted</a:t>
            </a:r>
          </a:p>
        </p:txBody>
      </p:sp>
      <p:sp>
        <p:nvSpPr>
          <p:cNvPr id="1189892" name="Oval 4"/>
          <p:cNvSpPr>
            <a:spLocks noChangeArrowheads="1"/>
          </p:cNvSpPr>
          <p:nvPr/>
        </p:nvSpPr>
        <p:spPr bwMode="auto">
          <a:xfrm>
            <a:off x="4495800" y="4953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893" name="Oval 5"/>
          <p:cNvSpPr>
            <a:spLocks noChangeArrowheads="1"/>
          </p:cNvSpPr>
          <p:nvPr/>
        </p:nvSpPr>
        <p:spPr bwMode="auto">
          <a:xfrm>
            <a:off x="5334000" y="4953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894" name="Oval 6"/>
          <p:cNvSpPr>
            <a:spLocks noChangeArrowheads="1"/>
          </p:cNvSpPr>
          <p:nvPr/>
        </p:nvSpPr>
        <p:spPr bwMode="auto">
          <a:xfrm>
            <a:off x="3276600" y="51054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895" name="Oval 7"/>
          <p:cNvSpPr>
            <a:spLocks noChangeArrowheads="1"/>
          </p:cNvSpPr>
          <p:nvPr/>
        </p:nvSpPr>
        <p:spPr bwMode="auto">
          <a:xfrm>
            <a:off x="3124200" y="47244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896" name="Oval 8"/>
          <p:cNvSpPr>
            <a:spLocks noChangeArrowheads="1"/>
          </p:cNvSpPr>
          <p:nvPr/>
        </p:nvSpPr>
        <p:spPr bwMode="auto">
          <a:xfrm>
            <a:off x="3733800" y="51054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897" name="Oval 9"/>
          <p:cNvSpPr>
            <a:spLocks noChangeArrowheads="1"/>
          </p:cNvSpPr>
          <p:nvPr/>
        </p:nvSpPr>
        <p:spPr bwMode="auto">
          <a:xfrm>
            <a:off x="4114800" y="44958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898" name="Oval 10"/>
          <p:cNvSpPr>
            <a:spLocks noChangeArrowheads="1"/>
          </p:cNvSpPr>
          <p:nvPr/>
        </p:nvSpPr>
        <p:spPr bwMode="auto">
          <a:xfrm>
            <a:off x="5105400" y="59436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899" name="Oval 11"/>
          <p:cNvSpPr>
            <a:spLocks noChangeArrowheads="1"/>
          </p:cNvSpPr>
          <p:nvPr/>
        </p:nvSpPr>
        <p:spPr bwMode="auto">
          <a:xfrm>
            <a:off x="2209800" y="39624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00" name="Oval 12"/>
          <p:cNvSpPr>
            <a:spLocks noChangeArrowheads="1"/>
          </p:cNvSpPr>
          <p:nvPr/>
        </p:nvSpPr>
        <p:spPr bwMode="auto">
          <a:xfrm>
            <a:off x="2971800" y="3810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01" name="Oval 13"/>
          <p:cNvSpPr>
            <a:spLocks noChangeArrowheads="1"/>
          </p:cNvSpPr>
          <p:nvPr/>
        </p:nvSpPr>
        <p:spPr bwMode="auto">
          <a:xfrm>
            <a:off x="1905000" y="50292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02" name="Oval 14"/>
          <p:cNvSpPr>
            <a:spLocks noChangeArrowheads="1"/>
          </p:cNvSpPr>
          <p:nvPr/>
        </p:nvSpPr>
        <p:spPr bwMode="auto">
          <a:xfrm>
            <a:off x="3276600" y="4191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03" name="Oval 15"/>
          <p:cNvSpPr>
            <a:spLocks noChangeArrowheads="1"/>
          </p:cNvSpPr>
          <p:nvPr/>
        </p:nvSpPr>
        <p:spPr bwMode="auto">
          <a:xfrm>
            <a:off x="4572000" y="38862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04" name="Oval 16"/>
          <p:cNvSpPr>
            <a:spLocks noChangeArrowheads="1"/>
          </p:cNvSpPr>
          <p:nvPr/>
        </p:nvSpPr>
        <p:spPr bwMode="auto">
          <a:xfrm>
            <a:off x="4648200" y="51054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05" name="Oval 17"/>
          <p:cNvSpPr>
            <a:spLocks noChangeArrowheads="1"/>
          </p:cNvSpPr>
          <p:nvPr/>
        </p:nvSpPr>
        <p:spPr bwMode="auto">
          <a:xfrm>
            <a:off x="2743200" y="5715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06" name="Oval 18"/>
          <p:cNvSpPr>
            <a:spLocks noChangeArrowheads="1"/>
          </p:cNvSpPr>
          <p:nvPr/>
        </p:nvSpPr>
        <p:spPr bwMode="auto">
          <a:xfrm>
            <a:off x="4876800" y="43434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07" name="Oval 19"/>
          <p:cNvSpPr>
            <a:spLocks noChangeArrowheads="1"/>
          </p:cNvSpPr>
          <p:nvPr/>
        </p:nvSpPr>
        <p:spPr bwMode="auto">
          <a:xfrm>
            <a:off x="3657600" y="5715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08" name="Oval 20"/>
          <p:cNvSpPr>
            <a:spLocks noChangeArrowheads="1"/>
          </p:cNvSpPr>
          <p:nvPr/>
        </p:nvSpPr>
        <p:spPr bwMode="auto">
          <a:xfrm>
            <a:off x="3962400" y="38100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09" name="Oval 21"/>
          <p:cNvSpPr>
            <a:spLocks noChangeArrowheads="1"/>
          </p:cNvSpPr>
          <p:nvPr/>
        </p:nvSpPr>
        <p:spPr bwMode="auto">
          <a:xfrm>
            <a:off x="6248400" y="41148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10" name="Oval 22"/>
          <p:cNvSpPr>
            <a:spLocks noChangeArrowheads="1"/>
          </p:cNvSpPr>
          <p:nvPr/>
        </p:nvSpPr>
        <p:spPr bwMode="auto">
          <a:xfrm>
            <a:off x="1981200" y="5562600"/>
            <a:ext cx="152400" cy="152400"/>
          </a:xfrm>
          <a:prstGeom prst="ellipse">
            <a:avLst/>
          </a:prstGeom>
          <a:solidFill>
            <a:schemeClr val="accent2"/>
          </a:solidFill>
          <a:ln w="12700">
            <a:solidFill>
              <a:schemeClr val="bg1"/>
            </a:solidFill>
            <a:round/>
            <a:headEnd/>
            <a:tailEnd/>
          </a:ln>
          <a:effectLst/>
        </p:spPr>
        <p:txBody>
          <a:bodyPr wrap="none" anchor="ctr"/>
          <a:lstStyle/>
          <a:p>
            <a:endParaRPr lang="en-GB"/>
          </a:p>
        </p:txBody>
      </p:sp>
      <p:sp>
        <p:nvSpPr>
          <p:cNvPr id="1189911" name="Line 23"/>
          <p:cNvSpPr>
            <a:spLocks noChangeShapeType="1"/>
          </p:cNvSpPr>
          <p:nvPr/>
        </p:nvSpPr>
        <p:spPr bwMode="auto">
          <a:xfrm flipH="1" flipV="1">
            <a:off x="3886200" y="5257800"/>
            <a:ext cx="2514600" cy="685800"/>
          </a:xfrm>
          <a:prstGeom prst="line">
            <a:avLst/>
          </a:prstGeom>
          <a:noFill/>
          <a:ln w="38100">
            <a:solidFill>
              <a:schemeClr val="tx1"/>
            </a:solidFill>
            <a:round/>
            <a:headEnd/>
            <a:tailEnd type="triangle" w="med" len="med"/>
          </a:ln>
          <a:effectLst/>
        </p:spPr>
        <p:txBody>
          <a:bodyPr wrap="none" anchor="ctr"/>
          <a:lstStyle/>
          <a:p>
            <a:endParaRPr lang="en-GB"/>
          </a:p>
        </p:txBody>
      </p:sp>
      <p:sp>
        <p:nvSpPr>
          <p:cNvPr id="1189912" name="Line 24"/>
          <p:cNvSpPr>
            <a:spLocks noChangeShapeType="1"/>
          </p:cNvSpPr>
          <p:nvPr/>
        </p:nvSpPr>
        <p:spPr bwMode="auto">
          <a:xfrm flipH="1">
            <a:off x="6400800" y="3429000"/>
            <a:ext cx="762000" cy="685800"/>
          </a:xfrm>
          <a:prstGeom prst="line">
            <a:avLst/>
          </a:prstGeom>
          <a:noFill/>
          <a:ln w="38100">
            <a:solidFill>
              <a:schemeClr val="tx1"/>
            </a:solidFill>
            <a:round/>
            <a:headEnd/>
            <a:tailEnd type="triangle" w="med" len="med"/>
          </a:ln>
          <a:effectLst/>
        </p:spPr>
        <p:txBody>
          <a:bodyPr wrap="none" anchor="ctr"/>
          <a:lstStyle/>
          <a:p>
            <a:endParaRPr lang="en-GB"/>
          </a:p>
        </p:txBody>
      </p:sp>
      <p:sp>
        <p:nvSpPr>
          <p:cNvPr id="1189913" name="Text Box 25"/>
          <p:cNvSpPr txBox="1">
            <a:spLocks noChangeArrowheads="1"/>
          </p:cNvSpPr>
          <p:nvPr/>
        </p:nvSpPr>
        <p:spPr bwMode="auto">
          <a:xfrm>
            <a:off x="6918325" y="3032125"/>
            <a:ext cx="1146175" cy="457200"/>
          </a:xfrm>
          <a:prstGeom prst="rect">
            <a:avLst/>
          </a:prstGeom>
          <a:noFill/>
          <a:ln w="12700">
            <a:noFill/>
            <a:miter lim="800000"/>
            <a:headEnd/>
            <a:tailEnd/>
          </a:ln>
          <a:effectLst/>
        </p:spPr>
        <p:txBody>
          <a:bodyPr wrap="none">
            <a:spAutoFit/>
          </a:bodyPr>
          <a:lstStyle/>
          <a:p>
            <a:pPr eaLnBrk="0" hangingPunct="0"/>
            <a:r>
              <a:rPr lang="en-US" sz="2400">
                <a:latin typeface="Times" pitchFamily="18" charset="0"/>
              </a:rPr>
              <a:t>atypical</a:t>
            </a:r>
          </a:p>
        </p:txBody>
      </p:sp>
      <p:sp>
        <p:nvSpPr>
          <p:cNvPr id="1189914" name="Text Box 26"/>
          <p:cNvSpPr txBox="1">
            <a:spLocks noChangeArrowheads="1"/>
          </p:cNvSpPr>
          <p:nvPr/>
        </p:nvSpPr>
        <p:spPr bwMode="auto">
          <a:xfrm>
            <a:off x="6461125" y="5699125"/>
            <a:ext cx="1011238" cy="457200"/>
          </a:xfrm>
          <a:prstGeom prst="rect">
            <a:avLst/>
          </a:prstGeom>
          <a:noFill/>
          <a:ln w="12700">
            <a:noFill/>
            <a:miter lim="800000"/>
            <a:headEnd/>
            <a:tailEnd/>
          </a:ln>
          <a:effectLst/>
        </p:spPr>
        <p:txBody>
          <a:bodyPr wrap="none">
            <a:spAutoFit/>
          </a:bodyPr>
          <a:lstStyle/>
          <a:p>
            <a:pPr eaLnBrk="0" hangingPunct="0"/>
            <a:r>
              <a:rPr lang="en-US" sz="2400">
                <a:latin typeface="Times" pitchFamily="18" charset="0"/>
              </a:rPr>
              <a:t>typical</a:t>
            </a:r>
          </a:p>
        </p:txBody>
      </p:sp>
      <p:sp>
        <p:nvSpPr>
          <p:cNvPr id="1189915" name="WordArt 27"/>
          <p:cNvSpPr>
            <a:spLocks noChangeArrowheads="1" noChangeShapeType="1" noTextEdit="1"/>
          </p:cNvSpPr>
          <p:nvPr/>
        </p:nvSpPr>
        <p:spPr bwMode="auto">
          <a:xfrm>
            <a:off x="3581400" y="4572000"/>
            <a:ext cx="304800" cy="457200"/>
          </a:xfrm>
          <a:prstGeom prst="rect">
            <a:avLst/>
          </a:prstGeom>
        </p:spPr>
        <p:txBody>
          <a:bodyPr wrap="none" fromWordArt="1">
            <a:prstTxWarp prst="textPlain">
              <a:avLst>
                <a:gd name="adj" fmla="val 50000"/>
              </a:avLst>
            </a:prstTxWarp>
          </a:bodyPr>
          <a:lstStyle/>
          <a:p>
            <a:pPr algn="ctr"/>
            <a:r>
              <a:rPr lang="en-GB" sz="3600" kern="10">
                <a:ln w="9525">
                  <a:solidFill>
                    <a:schemeClr val="bg1"/>
                  </a:solidFill>
                  <a:round/>
                  <a:headEnd/>
                  <a:tailEnd/>
                </a:ln>
                <a:solidFill>
                  <a:schemeClr val="hlink"/>
                </a:solidFill>
                <a:latin typeface="Arial Black"/>
              </a:rPr>
              <a:t>P</a:t>
            </a:r>
          </a:p>
        </p:txBody>
      </p:sp>
      <p:grpSp>
        <p:nvGrpSpPr>
          <p:cNvPr id="2" name="Group 28"/>
          <p:cNvGrpSpPr>
            <a:grpSpLocks/>
          </p:cNvGrpSpPr>
          <p:nvPr/>
        </p:nvGrpSpPr>
        <p:grpSpPr bwMode="auto">
          <a:xfrm>
            <a:off x="6477000" y="2819400"/>
            <a:ext cx="1538288" cy="3752850"/>
            <a:chOff x="4080" y="1776"/>
            <a:chExt cx="969" cy="2364"/>
          </a:xfrm>
        </p:grpSpPr>
        <p:pic>
          <p:nvPicPr>
            <p:cNvPr id="1189917" name="Picture 29"/>
            <p:cNvPicPr>
              <a:picLocks noChangeAspect="1" noChangeArrowheads="1"/>
            </p:cNvPicPr>
            <p:nvPr/>
          </p:nvPicPr>
          <p:blipFill>
            <a:blip r:embed="rId3" cstate="print"/>
            <a:srcRect l="66129"/>
            <a:stretch>
              <a:fillRect/>
            </a:stretch>
          </p:blipFill>
          <p:spPr bwMode="auto">
            <a:xfrm>
              <a:off x="4416" y="1776"/>
              <a:ext cx="633" cy="864"/>
            </a:xfrm>
            <a:prstGeom prst="rect">
              <a:avLst/>
            </a:prstGeom>
            <a:noFill/>
            <a:ln w="12700">
              <a:noFill/>
              <a:miter lim="800000"/>
              <a:headEnd/>
              <a:tailEnd/>
            </a:ln>
            <a:effectLst/>
          </p:spPr>
        </p:pic>
        <p:pic>
          <p:nvPicPr>
            <p:cNvPr id="1189918" name="Picture 30" descr="93403TN"/>
            <p:cNvPicPr>
              <a:picLocks noChangeAspect="1" noChangeArrowheads="1"/>
            </p:cNvPicPr>
            <p:nvPr/>
          </p:nvPicPr>
          <p:blipFill>
            <a:blip r:embed="rId4" cstate="print"/>
            <a:srcRect/>
            <a:stretch>
              <a:fillRect/>
            </a:stretch>
          </p:blipFill>
          <p:spPr bwMode="auto">
            <a:xfrm>
              <a:off x="4080" y="3312"/>
              <a:ext cx="562" cy="828"/>
            </a:xfrm>
            <a:prstGeom prst="rect">
              <a:avLst/>
            </a:prstGeom>
            <a:noFill/>
          </p:spPr>
        </p:pic>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970" name="Rectangle 2"/>
          <p:cNvSpPr>
            <a:spLocks noGrp="1" noChangeArrowheads="1"/>
          </p:cNvSpPr>
          <p:nvPr>
            <p:ph type="title"/>
          </p:nvPr>
        </p:nvSpPr>
        <p:spPr>
          <a:xfrm>
            <a:off x="609600" y="152400"/>
            <a:ext cx="7772400" cy="1143000"/>
          </a:xfrm>
        </p:spPr>
        <p:txBody>
          <a:bodyPr/>
          <a:lstStyle/>
          <a:p>
            <a:r>
              <a:rPr lang="en-US" altLang="en-US"/>
              <a:t>Classification of Prototype</a:t>
            </a:r>
          </a:p>
        </p:txBody>
      </p:sp>
      <p:sp>
        <p:nvSpPr>
          <p:cNvPr id="1491971" name="Rectangle 3"/>
          <p:cNvSpPr>
            <a:spLocks noGrp="1" noChangeArrowheads="1"/>
          </p:cNvSpPr>
          <p:nvPr>
            <p:ph type="body" idx="1"/>
          </p:nvPr>
        </p:nvSpPr>
        <p:spPr>
          <a:xfrm>
            <a:off x="152400" y="1219200"/>
            <a:ext cx="8763000" cy="2209800"/>
          </a:xfrm>
        </p:spPr>
        <p:txBody>
          <a:bodyPr>
            <a:normAutofit fontScale="92500"/>
          </a:bodyPr>
          <a:lstStyle/>
          <a:p>
            <a:r>
              <a:rPr lang="en-US" altLang="en-US" dirty="0"/>
              <a:t>Prototype are often easy to classify and remember</a:t>
            </a:r>
          </a:p>
          <a:p>
            <a:r>
              <a:rPr lang="en-US" altLang="en-US" dirty="0"/>
              <a:t>Even if the prototype is never seen during learning</a:t>
            </a:r>
          </a:p>
          <a:p>
            <a:r>
              <a:rPr lang="en-US" altLang="en-US" dirty="0"/>
              <a:t>Posner &amp; </a:t>
            </a:r>
            <a:r>
              <a:rPr lang="en-US" altLang="en-US" dirty="0" err="1"/>
              <a:t>Keele</a:t>
            </a:r>
            <a:r>
              <a:rPr lang="en-US" altLang="en-US" dirty="0"/>
              <a:t> DEMO:</a:t>
            </a:r>
            <a:br>
              <a:rPr lang="en-US" altLang="en-US" dirty="0"/>
            </a:br>
            <a:r>
              <a:rPr lang="en-US" altLang="en-US" sz="1800" dirty="0">
                <a:hlinkClick r:id="rId2"/>
              </a:rPr>
              <a:t>http://psiexp.ss.uci.edu/research/teaching/Posner_Keele_Demo.ppt</a:t>
            </a:r>
            <a:endParaRPr lang="en-US" altLang="en-US" sz="1800" dirty="0"/>
          </a:p>
          <a:p>
            <a:pPr lvl="1">
              <a:buFontTx/>
              <a:buNone/>
            </a:pPr>
            <a:endParaRPr lang="en-US" altLang="en-US" sz="1600" dirty="0"/>
          </a:p>
        </p:txBody>
      </p:sp>
      <p:pic>
        <p:nvPicPr>
          <p:cNvPr id="1491972" name="Picture 4"/>
          <p:cNvPicPr>
            <a:picLocks noChangeAspect="1" noChangeArrowheads="1"/>
          </p:cNvPicPr>
          <p:nvPr/>
        </p:nvPicPr>
        <p:blipFill>
          <a:blip r:embed="rId3" cstate="print"/>
          <a:srcRect/>
          <a:stretch>
            <a:fillRect/>
          </a:stretch>
        </p:blipFill>
        <p:spPr bwMode="auto">
          <a:xfrm>
            <a:off x="1219200" y="3505200"/>
            <a:ext cx="7061200" cy="2628900"/>
          </a:xfrm>
          <a:prstGeom prst="rect">
            <a:avLst/>
          </a:prstGeom>
          <a:solidFill>
            <a:schemeClr val="accent1"/>
          </a:solidFill>
          <a:ln w="9525">
            <a:noFill/>
            <a:miter lim="800000"/>
            <a:headEnd/>
            <a:tailEnd/>
          </a:ln>
          <a:effectLst>
            <a:outerShdw dist="107763" dir="2700000" algn="ctr" rotWithShape="0">
              <a:schemeClr val="bg2"/>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786" name="Rectangle 2"/>
          <p:cNvSpPr>
            <a:spLocks noGrp="1" noChangeArrowheads="1"/>
          </p:cNvSpPr>
          <p:nvPr>
            <p:ph type="title"/>
          </p:nvPr>
        </p:nvSpPr>
        <p:spPr/>
        <p:txBody>
          <a:bodyPr/>
          <a:lstStyle/>
          <a:p>
            <a:r>
              <a:rPr lang="en-GB" dirty="0"/>
              <a:t>Functions of Concepts</a:t>
            </a:r>
          </a:p>
        </p:txBody>
      </p:sp>
      <p:sp>
        <p:nvSpPr>
          <p:cNvPr id="1526787" name="Rectangle 3"/>
          <p:cNvSpPr>
            <a:spLocks noGrp="1" noChangeArrowheads="1"/>
          </p:cNvSpPr>
          <p:nvPr>
            <p:ph type="body" idx="1"/>
          </p:nvPr>
        </p:nvSpPr>
        <p:spPr/>
        <p:txBody>
          <a:bodyPr>
            <a:normAutofit lnSpcReduction="10000"/>
          </a:bodyPr>
          <a:lstStyle/>
          <a:p>
            <a:r>
              <a:rPr lang="en-GB" dirty="0">
                <a:latin typeface="Calibri" pitchFamily="34" charset="0"/>
              </a:rPr>
              <a:t>By dividing the world into classes of things to decrease the amount of information we need to learn, perceive, remember, and recognise: </a:t>
            </a:r>
            <a:r>
              <a:rPr lang="en-GB" b="1" dirty="0">
                <a:latin typeface="Calibri" pitchFamily="34" charset="0"/>
              </a:rPr>
              <a:t>cognitive economy</a:t>
            </a:r>
          </a:p>
          <a:p>
            <a:endParaRPr lang="en-GB" dirty="0">
              <a:latin typeface="Calibri" pitchFamily="34" charset="0"/>
            </a:endParaRPr>
          </a:p>
          <a:p>
            <a:r>
              <a:rPr lang="en-GB" dirty="0">
                <a:latin typeface="Calibri" pitchFamily="34" charset="0"/>
              </a:rPr>
              <a:t>They permit us to make accurate </a:t>
            </a:r>
            <a:r>
              <a:rPr lang="en-GB" b="1" dirty="0">
                <a:latin typeface="Calibri" pitchFamily="34" charset="0"/>
              </a:rPr>
              <a:t>predictions</a:t>
            </a:r>
          </a:p>
          <a:p>
            <a:endParaRPr lang="en-GB" dirty="0">
              <a:latin typeface="Calibri" pitchFamily="34" charset="0"/>
            </a:endParaRPr>
          </a:p>
          <a:p>
            <a:r>
              <a:rPr lang="en-GB" dirty="0">
                <a:latin typeface="Calibri" pitchFamily="34" charset="0"/>
              </a:rPr>
              <a:t>Categorization serves a </a:t>
            </a:r>
            <a:r>
              <a:rPr lang="en-GB" b="1" dirty="0">
                <a:latin typeface="Calibri" pitchFamily="34" charset="0"/>
              </a:rPr>
              <a:t>communication </a:t>
            </a:r>
            <a:r>
              <a:rPr lang="en-GB" dirty="0">
                <a:latin typeface="Calibri" pitchFamily="34" charset="0"/>
              </a:rPr>
              <a:t>purpose</a:t>
            </a:r>
            <a:endParaRPr lang="en-GB" b="1" dirty="0">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0402" name="Rectangle 2"/>
          <p:cNvSpPr>
            <a:spLocks noGrp="1" noChangeArrowheads="1"/>
          </p:cNvSpPr>
          <p:nvPr>
            <p:ph type="title"/>
          </p:nvPr>
        </p:nvSpPr>
        <p:spPr/>
        <p:txBody>
          <a:bodyPr/>
          <a:lstStyle/>
          <a:p>
            <a:r>
              <a:rPr lang="en-US"/>
              <a:t>Problem with Prototype Models</a:t>
            </a:r>
          </a:p>
        </p:txBody>
      </p:sp>
      <p:sp>
        <p:nvSpPr>
          <p:cNvPr id="1510403" name="Rectangle 3"/>
          <p:cNvSpPr>
            <a:spLocks noGrp="1" noChangeArrowheads="1"/>
          </p:cNvSpPr>
          <p:nvPr>
            <p:ph type="body" idx="1"/>
          </p:nvPr>
        </p:nvSpPr>
        <p:spPr/>
        <p:txBody>
          <a:bodyPr/>
          <a:lstStyle/>
          <a:p>
            <a:r>
              <a:rPr lang="en-US"/>
              <a:t>All information about individual exemplars is lost</a:t>
            </a:r>
          </a:p>
          <a:p>
            <a:pPr lvl="1"/>
            <a:r>
              <a:rPr lang="en-US"/>
              <a:t>category size</a:t>
            </a:r>
          </a:p>
          <a:p>
            <a:pPr lvl="1"/>
            <a:r>
              <a:rPr lang="en-US"/>
              <a:t>variability of the exemplars </a:t>
            </a:r>
          </a:p>
          <a:p>
            <a:pPr lvl="1"/>
            <a:r>
              <a:rPr lang="en-US"/>
              <a:t>correlations among attributes </a:t>
            </a:r>
            <a:r>
              <a:rPr lang="en-US" altLang="en-US"/>
              <a:t>(e.g., only small birds sing)</a:t>
            </a:r>
          </a:p>
          <a:p>
            <a:pPr lvl="1"/>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044" name="Line 52"/>
          <p:cNvSpPr>
            <a:spLocks noChangeShapeType="1"/>
          </p:cNvSpPr>
          <p:nvPr/>
        </p:nvSpPr>
        <p:spPr bwMode="auto">
          <a:xfrm flipH="1">
            <a:off x="1676400" y="4648200"/>
            <a:ext cx="3200400" cy="762000"/>
          </a:xfrm>
          <a:prstGeom prst="line">
            <a:avLst/>
          </a:prstGeom>
          <a:noFill/>
          <a:ln w="9525">
            <a:solidFill>
              <a:schemeClr val="tx1"/>
            </a:solidFill>
            <a:round/>
            <a:headEnd/>
            <a:tailEnd/>
          </a:ln>
          <a:effectLst/>
        </p:spPr>
        <p:txBody>
          <a:bodyPr/>
          <a:lstStyle/>
          <a:p>
            <a:endParaRPr lang="en-GB"/>
          </a:p>
        </p:txBody>
      </p:sp>
      <p:sp>
        <p:nvSpPr>
          <p:cNvPr id="1492994" name="Rectangle 2"/>
          <p:cNvSpPr>
            <a:spLocks noGrp="1" noChangeArrowheads="1"/>
          </p:cNvSpPr>
          <p:nvPr>
            <p:ph type="title"/>
          </p:nvPr>
        </p:nvSpPr>
        <p:spPr>
          <a:xfrm>
            <a:off x="762000" y="152400"/>
            <a:ext cx="7772400" cy="838200"/>
          </a:xfrm>
        </p:spPr>
        <p:txBody>
          <a:bodyPr/>
          <a:lstStyle/>
          <a:p>
            <a:r>
              <a:rPr lang="en-US" altLang="en-US"/>
              <a:t>Exemplar model</a:t>
            </a:r>
          </a:p>
        </p:txBody>
      </p:sp>
      <p:sp>
        <p:nvSpPr>
          <p:cNvPr id="1492995" name="Rectangle 3"/>
          <p:cNvSpPr>
            <a:spLocks noGrp="1" noChangeArrowheads="1"/>
          </p:cNvSpPr>
          <p:nvPr>
            <p:ph type="body" idx="1"/>
          </p:nvPr>
        </p:nvSpPr>
        <p:spPr>
          <a:xfrm>
            <a:off x="381000" y="990600"/>
            <a:ext cx="7772400" cy="1752600"/>
          </a:xfrm>
        </p:spPr>
        <p:txBody>
          <a:bodyPr>
            <a:normAutofit fontScale="77500" lnSpcReduction="20000"/>
          </a:bodyPr>
          <a:lstStyle/>
          <a:p>
            <a:r>
              <a:rPr lang="en-US" altLang="en-US"/>
              <a:t>category representation consists of storage of a number of category members</a:t>
            </a:r>
          </a:p>
          <a:p>
            <a:r>
              <a:rPr lang="en-US" altLang="en-US"/>
              <a:t>New exemplars are compared to known exemplars – most similar item will influence classification the most</a:t>
            </a:r>
          </a:p>
        </p:txBody>
      </p:sp>
      <p:pic>
        <p:nvPicPr>
          <p:cNvPr id="1493001" name="Picture 9" descr="dalmati"/>
          <p:cNvPicPr>
            <a:picLocks noChangeAspect="1" noChangeArrowheads="1"/>
          </p:cNvPicPr>
          <p:nvPr/>
        </p:nvPicPr>
        <p:blipFill>
          <a:blip r:embed="rId2" cstate="print"/>
          <a:srcRect/>
          <a:stretch>
            <a:fillRect/>
          </a:stretch>
        </p:blipFill>
        <p:spPr bwMode="auto">
          <a:xfrm>
            <a:off x="2667000" y="3276600"/>
            <a:ext cx="828675" cy="712788"/>
          </a:xfrm>
          <a:prstGeom prst="rect">
            <a:avLst/>
          </a:prstGeom>
          <a:noFill/>
        </p:spPr>
      </p:pic>
      <p:pic>
        <p:nvPicPr>
          <p:cNvPr id="1493002" name="Picture 10" descr="golden"/>
          <p:cNvPicPr>
            <a:picLocks noChangeAspect="1" noChangeArrowheads="1"/>
          </p:cNvPicPr>
          <p:nvPr/>
        </p:nvPicPr>
        <p:blipFill>
          <a:blip r:embed="rId3" cstate="print"/>
          <a:srcRect/>
          <a:stretch>
            <a:fillRect/>
          </a:stretch>
        </p:blipFill>
        <p:spPr bwMode="auto">
          <a:xfrm>
            <a:off x="2819400" y="4953000"/>
            <a:ext cx="828675" cy="663575"/>
          </a:xfrm>
          <a:prstGeom prst="rect">
            <a:avLst/>
          </a:prstGeom>
          <a:noFill/>
        </p:spPr>
      </p:pic>
      <p:pic>
        <p:nvPicPr>
          <p:cNvPr id="1493003" name="Picture 11" descr="afghanhd"/>
          <p:cNvPicPr>
            <a:picLocks noChangeAspect="1" noChangeArrowheads="1"/>
          </p:cNvPicPr>
          <p:nvPr/>
        </p:nvPicPr>
        <p:blipFill>
          <a:blip r:embed="rId4" cstate="print"/>
          <a:srcRect/>
          <a:stretch>
            <a:fillRect/>
          </a:stretch>
        </p:blipFill>
        <p:spPr bwMode="auto">
          <a:xfrm>
            <a:off x="1143000" y="5410200"/>
            <a:ext cx="828675" cy="881063"/>
          </a:xfrm>
          <a:prstGeom prst="rect">
            <a:avLst/>
          </a:prstGeom>
          <a:noFill/>
        </p:spPr>
      </p:pic>
      <p:pic>
        <p:nvPicPr>
          <p:cNvPr id="1493004" name="Picture 12" descr="poodle3"/>
          <p:cNvPicPr>
            <a:picLocks noChangeAspect="1" noChangeArrowheads="1"/>
          </p:cNvPicPr>
          <p:nvPr/>
        </p:nvPicPr>
        <p:blipFill>
          <a:blip r:embed="rId5" cstate="print"/>
          <a:srcRect/>
          <a:stretch>
            <a:fillRect/>
          </a:stretch>
        </p:blipFill>
        <p:spPr bwMode="auto">
          <a:xfrm>
            <a:off x="457200" y="3657600"/>
            <a:ext cx="828675" cy="881063"/>
          </a:xfrm>
          <a:prstGeom prst="rect">
            <a:avLst/>
          </a:prstGeom>
          <a:noFill/>
        </p:spPr>
      </p:pic>
      <p:sp>
        <p:nvSpPr>
          <p:cNvPr id="1493009" name="Oval 17"/>
          <p:cNvSpPr>
            <a:spLocks noChangeArrowheads="1"/>
          </p:cNvSpPr>
          <p:nvPr/>
        </p:nvSpPr>
        <p:spPr bwMode="auto">
          <a:xfrm>
            <a:off x="1295400" y="4191000"/>
            <a:ext cx="152400" cy="152400"/>
          </a:xfrm>
          <a:prstGeom prst="ellipse">
            <a:avLst/>
          </a:prstGeom>
          <a:solidFill>
            <a:srgbClr val="FF0000"/>
          </a:solidFill>
          <a:ln w="9525">
            <a:solidFill>
              <a:srgbClr val="FF0000"/>
            </a:solidFill>
            <a:round/>
            <a:headEnd/>
            <a:tailEnd/>
          </a:ln>
          <a:effectLst/>
        </p:spPr>
        <p:txBody>
          <a:bodyPr wrap="none" anchor="ctr"/>
          <a:lstStyle/>
          <a:p>
            <a:endParaRPr lang="en-GB"/>
          </a:p>
        </p:txBody>
      </p:sp>
      <p:sp>
        <p:nvSpPr>
          <p:cNvPr id="1493010" name="Oval 18"/>
          <p:cNvSpPr>
            <a:spLocks noChangeArrowheads="1"/>
          </p:cNvSpPr>
          <p:nvPr/>
        </p:nvSpPr>
        <p:spPr bwMode="auto">
          <a:xfrm>
            <a:off x="2590800" y="3962400"/>
            <a:ext cx="152400" cy="152400"/>
          </a:xfrm>
          <a:prstGeom prst="ellipse">
            <a:avLst/>
          </a:prstGeom>
          <a:solidFill>
            <a:srgbClr val="FF0000"/>
          </a:solidFill>
          <a:ln w="9525">
            <a:solidFill>
              <a:srgbClr val="FF0000"/>
            </a:solidFill>
            <a:round/>
            <a:headEnd/>
            <a:tailEnd/>
          </a:ln>
          <a:effectLst/>
        </p:spPr>
        <p:txBody>
          <a:bodyPr wrap="none" anchor="ctr"/>
          <a:lstStyle/>
          <a:p>
            <a:endParaRPr lang="en-GB"/>
          </a:p>
        </p:txBody>
      </p:sp>
      <p:sp>
        <p:nvSpPr>
          <p:cNvPr id="1493011" name="Oval 19"/>
          <p:cNvSpPr>
            <a:spLocks noChangeArrowheads="1"/>
          </p:cNvSpPr>
          <p:nvPr/>
        </p:nvSpPr>
        <p:spPr bwMode="auto">
          <a:xfrm>
            <a:off x="1524000" y="5334000"/>
            <a:ext cx="152400" cy="152400"/>
          </a:xfrm>
          <a:prstGeom prst="ellipse">
            <a:avLst/>
          </a:prstGeom>
          <a:solidFill>
            <a:srgbClr val="FF0000"/>
          </a:solidFill>
          <a:ln w="9525">
            <a:solidFill>
              <a:srgbClr val="FF0000"/>
            </a:solidFill>
            <a:round/>
            <a:headEnd/>
            <a:tailEnd/>
          </a:ln>
          <a:effectLst/>
        </p:spPr>
        <p:txBody>
          <a:bodyPr wrap="none" anchor="ctr"/>
          <a:lstStyle/>
          <a:p>
            <a:endParaRPr lang="en-GB"/>
          </a:p>
        </p:txBody>
      </p:sp>
      <p:sp>
        <p:nvSpPr>
          <p:cNvPr id="1493012" name="Oval 20"/>
          <p:cNvSpPr>
            <a:spLocks noChangeArrowheads="1"/>
          </p:cNvSpPr>
          <p:nvPr/>
        </p:nvSpPr>
        <p:spPr bwMode="auto">
          <a:xfrm>
            <a:off x="2514600" y="4953000"/>
            <a:ext cx="152400" cy="152400"/>
          </a:xfrm>
          <a:prstGeom prst="ellipse">
            <a:avLst/>
          </a:prstGeom>
          <a:solidFill>
            <a:srgbClr val="FF0000"/>
          </a:solidFill>
          <a:ln w="9525">
            <a:solidFill>
              <a:srgbClr val="FF0000"/>
            </a:solidFill>
            <a:round/>
            <a:headEnd/>
            <a:tailEnd/>
          </a:ln>
          <a:effectLst/>
        </p:spPr>
        <p:txBody>
          <a:bodyPr wrap="none" anchor="ctr"/>
          <a:lstStyle/>
          <a:p>
            <a:endParaRPr lang="en-GB"/>
          </a:p>
        </p:txBody>
      </p:sp>
      <p:pic>
        <p:nvPicPr>
          <p:cNvPr id="1493014" name="Picture 22" descr="24043">
            <a:hlinkClick r:id="rId6"/>
          </p:cNvPr>
          <p:cNvPicPr>
            <a:picLocks noChangeAspect="1" noChangeArrowheads="1"/>
          </p:cNvPicPr>
          <p:nvPr/>
        </p:nvPicPr>
        <p:blipFill>
          <a:blip r:embed="rId7" cstate="print"/>
          <a:srcRect/>
          <a:stretch>
            <a:fillRect/>
          </a:stretch>
        </p:blipFill>
        <p:spPr bwMode="auto">
          <a:xfrm>
            <a:off x="5791200" y="3657600"/>
            <a:ext cx="676275" cy="819150"/>
          </a:xfrm>
          <a:prstGeom prst="rect">
            <a:avLst/>
          </a:prstGeom>
          <a:noFill/>
        </p:spPr>
      </p:pic>
      <p:pic>
        <p:nvPicPr>
          <p:cNvPr id="1493021" name="Picture 29" descr="cat">
            <a:hlinkClick r:id="rId8"/>
          </p:cNvPr>
          <p:cNvPicPr>
            <a:picLocks noChangeAspect="1" noChangeArrowheads="1"/>
          </p:cNvPicPr>
          <p:nvPr/>
        </p:nvPicPr>
        <p:blipFill>
          <a:blip r:embed="rId9" cstate="print"/>
          <a:srcRect/>
          <a:stretch>
            <a:fillRect/>
          </a:stretch>
        </p:blipFill>
        <p:spPr bwMode="auto">
          <a:xfrm>
            <a:off x="5181600" y="5638800"/>
            <a:ext cx="631825" cy="657225"/>
          </a:xfrm>
          <a:prstGeom prst="rect">
            <a:avLst/>
          </a:prstGeom>
          <a:noFill/>
        </p:spPr>
      </p:pic>
      <p:pic>
        <p:nvPicPr>
          <p:cNvPr id="1493023" name="Picture 31" descr="Caramel%2520Tabby%2520Point%2520Siamese">
            <a:hlinkClick r:id="rId10"/>
          </p:cNvPr>
          <p:cNvPicPr>
            <a:picLocks noChangeAspect="1" noChangeArrowheads="1"/>
          </p:cNvPicPr>
          <p:nvPr/>
        </p:nvPicPr>
        <p:blipFill>
          <a:blip r:embed="rId11" cstate="print"/>
          <a:srcRect/>
          <a:stretch>
            <a:fillRect/>
          </a:stretch>
        </p:blipFill>
        <p:spPr bwMode="auto">
          <a:xfrm>
            <a:off x="6858000" y="4800600"/>
            <a:ext cx="1314450" cy="971550"/>
          </a:xfrm>
          <a:prstGeom prst="rect">
            <a:avLst/>
          </a:prstGeom>
          <a:noFill/>
        </p:spPr>
      </p:pic>
      <p:sp>
        <p:nvSpPr>
          <p:cNvPr id="1493024" name="Oval 32"/>
          <p:cNvSpPr>
            <a:spLocks noChangeArrowheads="1"/>
          </p:cNvSpPr>
          <p:nvPr/>
        </p:nvSpPr>
        <p:spPr bwMode="auto">
          <a:xfrm>
            <a:off x="5791200" y="4495800"/>
            <a:ext cx="152400" cy="152400"/>
          </a:xfrm>
          <a:prstGeom prst="ellipse">
            <a:avLst/>
          </a:prstGeom>
          <a:solidFill>
            <a:schemeClr val="tx1"/>
          </a:solidFill>
          <a:ln w="9525">
            <a:solidFill>
              <a:schemeClr val="tx1"/>
            </a:solidFill>
            <a:round/>
            <a:headEnd/>
            <a:tailEnd/>
          </a:ln>
          <a:effectLst/>
        </p:spPr>
        <p:txBody>
          <a:bodyPr wrap="none" anchor="ctr"/>
          <a:lstStyle/>
          <a:p>
            <a:endParaRPr lang="en-GB"/>
          </a:p>
        </p:txBody>
      </p:sp>
      <p:sp>
        <p:nvSpPr>
          <p:cNvPr id="1493025" name="Oval 33"/>
          <p:cNvSpPr>
            <a:spLocks noChangeArrowheads="1"/>
          </p:cNvSpPr>
          <p:nvPr/>
        </p:nvSpPr>
        <p:spPr bwMode="auto">
          <a:xfrm>
            <a:off x="5486400" y="5410200"/>
            <a:ext cx="152400" cy="152400"/>
          </a:xfrm>
          <a:prstGeom prst="ellipse">
            <a:avLst/>
          </a:prstGeom>
          <a:solidFill>
            <a:schemeClr val="tx1"/>
          </a:solidFill>
          <a:ln w="9525">
            <a:solidFill>
              <a:schemeClr val="tx1"/>
            </a:solidFill>
            <a:round/>
            <a:headEnd/>
            <a:tailEnd/>
          </a:ln>
          <a:effectLst/>
        </p:spPr>
        <p:txBody>
          <a:bodyPr wrap="none" anchor="ctr"/>
          <a:lstStyle/>
          <a:p>
            <a:endParaRPr lang="en-GB"/>
          </a:p>
        </p:txBody>
      </p:sp>
      <p:sp>
        <p:nvSpPr>
          <p:cNvPr id="1493026" name="Oval 34"/>
          <p:cNvSpPr>
            <a:spLocks noChangeArrowheads="1"/>
          </p:cNvSpPr>
          <p:nvPr/>
        </p:nvSpPr>
        <p:spPr bwMode="auto">
          <a:xfrm>
            <a:off x="6553200" y="5257800"/>
            <a:ext cx="152400" cy="152400"/>
          </a:xfrm>
          <a:prstGeom prst="ellipse">
            <a:avLst/>
          </a:prstGeom>
          <a:solidFill>
            <a:schemeClr val="tx1"/>
          </a:solidFill>
          <a:ln w="9525">
            <a:solidFill>
              <a:schemeClr val="tx1"/>
            </a:solidFill>
            <a:round/>
            <a:headEnd/>
            <a:tailEnd/>
          </a:ln>
          <a:effectLst/>
        </p:spPr>
        <p:txBody>
          <a:bodyPr wrap="none" anchor="ctr"/>
          <a:lstStyle/>
          <a:p>
            <a:endParaRPr lang="en-GB"/>
          </a:p>
        </p:txBody>
      </p:sp>
      <p:pic>
        <p:nvPicPr>
          <p:cNvPr id="1493028" name="Picture 36" descr="siamese">
            <a:hlinkClick r:id="rId12"/>
          </p:cNvPr>
          <p:cNvPicPr>
            <a:picLocks noChangeAspect="1" noChangeArrowheads="1"/>
          </p:cNvPicPr>
          <p:nvPr/>
        </p:nvPicPr>
        <p:blipFill>
          <a:blip r:embed="rId13" cstate="print"/>
          <a:srcRect/>
          <a:stretch>
            <a:fillRect/>
          </a:stretch>
        </p:blipFill>
        <p:spPr bwMode="auto">
          <a:xfrm>
            <a:off x="4267200" y="3733800"/>
            <a:ext cx="1066800" cy="825500"/>
          </a:xfrm>
          <a:prstGeom prst="rect">
            <a:avLst/>
          </a:prstGeom>
          <a:noFill/>
        </p:spPr>
      </p:pic>
      <p:sp>
        <p:nvSpPr>
          <p:cNvPr id="1493029" name="Oval 37"/>
          <p:cNvSpPr>
            <a:spLocks noChangeArrowheads="1"/>
          </p:cNvSpPr>
          <p:nvPr/>
        </p:nvSpPr>
        <p:spPr bwMode="auto">
          <a:xfrm>
            <a:off x="4800600" y="4572000"/>
            <a:ext cx="152400" cy="152400"/>
          </a:xfrm>
          <a:prstGeom prst="ellipse">
            <a:avLst/>
          </a:prstGeom>
          <a:solidFill>
            <a:schemeClr val="tx1"/>
          </a:solidFill>
          <a:ln w="9525">
            <a:solidFill>
              <a:schemeClr val="tx1"/>
            </a:solidFill>
            <a:round/>
            <a:headEnd/>
            <a:tailEnd/>
          </a:ln>
          <a:effectLst/>
        </p:spPr>
        <p:txBody>
          <a:bodyPr wrap="none" anchor="ctr"/>
          <a:lstStyle/>
          <a:p>
            <a:endParaRPr lang="en-GB"/>
          </a:p>
        </p:txBody>
      </p:sp>
      <p:sp>
        <p:nvSpPr>
          <p:cNvPr id="1493030" name="Text Box 38"/>
          <p:cNvSpPr txBox="1">
            <a:spLocks noChangeArrowheads="1"/>
          </p:cNvSpPr>
          <p:nvPr/>
        </p:nvSpPr>
        <p:spPr bwMode="auto">
          <a:xfrm>
            <a:off x="609600" y="4495800"/>
            <a:ext cx="565150" cy="366713"/>
          </a:xfrm>
          <a:prstGeom prst="rect">
            <a:avLst/>
          </a:prstGeom>
          <a:noFill/>
          <a:ln w="9525">
            <a:noFill/>
            <a:miter lim="800000"/>
            <a:headEnd/>
            <a:tailEnd/>
          </a:ln>
          <a:effectLst/>
        </p:spPr>
        <p:txBody>
          <a:bodyPr wrap="none">
            <a:spAutoFit/>
          </a:bodyPr>
          <a:lstStyle/>
          <a:p>
            <a:r>
              <a:rPr lang="en-US"/>
              <a:t>dog</a:t>
            </a:r>
          </a:p>
        </p:txBody>
      </p:sp>
      <p:sp>
        <p:nvSpPr>
          <p:cNvPr id="1493032" name="Text Box 40"/>
          <p:cNvSpPr txBox="1">
            <a:spLocks noChangeArrowheads="1"/>
          </p:cNvSpPr>
          <p:nvPr/>
        </p:nvSpPr>
        <p:spPr bwMode="auto">
          <a:xfrm>
            <a:off x="1219200" y="6248400"/>
            <a:ext cx="565150" cy="366713"/>
          </a:xfrm>
          <a:prstGeom prst="rect">
            <a:avLst/>
          </a:prstGeom>
          <a:noFill/>
          <a:ln w="9525">
            <a:noFill/>
            <a:miter lim="800000"/>
            <a:headEnd/>
            <a:tailEnd/>
          </a:ln>
          <a:effectLst/>
        </p:spPr>
        <p:txBody>
          <a:bodyPr wrap="none">
            <a:spAutoFit/>
          </a:bodyPr>
          <a:lstStyle/>
          <a:p>
            <a:r>
              <a:rPr lang="en-US"/>
              <a:t>dog</a:t>
            </a:r>
          </a:p>
        </p:txBody>
      </p:sp>
      <p:sp>
        <p:nvSpPr>
          <p:cNvPr id="1493033" name="Text Box 41"/>
          <p:cNvSpPr txBox="1">
            <a:spLocks noChangeArrowheads="1"/>
          </p:cNvSpPr>
          <p:nvPr/>
        </p:nvSpPr>
        <p:spPr bwMode="auto">
          <a:xfrm>
            <a:off x="2895600" y="5562600"/>
            <a:ext cx="565150" cy="366713"/>
          </a:xfrm>
          <a:prstGeom prst="rect">
            <a:avLst/>
          </a:prstGeom>
          <a:noFill/>
          <a:ln w="9525">
            <a:noFill/>
            <a:miter lim="800000"/>
            <a:headEnd/>
            <a:tailEnd/>
          </a:ln>
          <a:effectLst/>
        </p:spPr>
        <p:txBody>
          <a:bodyPr wrap="none">
            <a:spAutoFit/>
          </a:bodyPr>
          <a:lstStyle/>
          <a:p>
            <a:r>
              <a:rPr lang="en-US"/>
              <a:t>dog</a:t>
            </a:r>
          </a:p>
        </p:txBody>
      </p:sp>
      <p:sp>
        <p:nvSpPr>
          <p:cNvPr id="1493034" name="Text Box 42"/>
          <p:cNvSpPr txBox="1">
            <a:spLocks noChangeArrowheads="1"/>
          </p:cNvSpPr>
          <p:nvPr/>
        </p:nvSpPr>
        <p:spPr bwMode="auto">
          <a:xfrm>
            <a:off x="5181600" y="6324600"/>
            <a:ext cx="488950" cy="366713"/>
          </a:xfrm>
          <a:prstGeom prst="rect">
            <a:avLst/>
          </a:prstGeom>
          <a:noFill/>
          <a:ln w="9525">
            <a:noFill/>
            <a:miter lim="800000"/>
            <a:headEnd/>
            <a:tailEnd/>
          </a:ln>
          <a:effectLst/>
        </p:spPr>
        <p:txBody>
          <a:bodyPr wrap="none">
            <a:spAutoFit/>
          </a:bodyPr>
          <a:lstStyle/>
          <a:p>
            <a:r>
              <a:rPr lang="en-US"/>
              <a:t>cat</a:t>
            </a:r>
          </a:p>
        </p:txBody>
      </p:sp>
      <p:sp>
        <p:nvSpPr>
          <p:cNvPr id="1493035" name="Text Box 43"/>
          <p:cNvSpPr txBox="1">
            <a:spLocks noChangeArrowheads="1"/>
          </p:cNvSpPr>
          <p:nvPr/>
        </p:nvSpPr>
        <p:spPr bwMode="auto">
          <a:xfrm>
            <a:off x="7239000" y="5791200"/>
            <a:ext cx="488950" cy="366713"/>
          </a:xfrm>
          <a:prstGeom prst="rect">
            <a:avLst/>
          </a:prstGeom>
          <a:noFill/>
          <a:ln w="9525">
            <a:noFill/>
            <a:miter lim="800000"/>
            <a:headEnd/>
            <a:tailEnd/>
          </a:ln>
          <a:effectLst/>
        </p:spPr>
        <p:txBody>
          <a:bodyPr wrap="none">
            <a:spAutoFit/>
          </a:bodyPr>
          <a:lstStyle/>
          <a:p>
            <a:r>
              <a:rPr lang="en-US"/>
              <a:t>cat</a:t>
            </a:r>
          </a:p>
        </p:txBody>
      </p:sp>
      <p:sp>
        <p:nvSpPr>
          <p:cNvPr id="1493036" name="Text Box 44"/>
          <p:cNvSpPr txBox="1">
            <a:spLocks noChangeArrowheads="1"/>
          </p:cNvSpPr>
          <p:nvPr/>
        </p:nvSpPr>
        <p:spPr bwMode="auto">
          <a:xfrm>
            <a:off x="6096000" y="4419600"/>
            <a:ext cx="488950" cy="366713"/>
          </a:xfrm>
          <a:prstGeom prst="rect">
            <a:avLst/>
          </a:prstGeom>
          <a:noFill/>
          <a:ln w="9525">
            <a:noFill/>
            <a:miter lim="800000"/>
            <a:headEnd/>
            <a:tailEnd/>
          </a:ln>
          <a:effectLst/>
        </p:spPr>
        <p:txBody>
          <a:bodyPr wrap="none">
            <a:spAutoFit/>
          </a:bodyPr>
          <a:lstStyle/>
          <a:p>
            <a:r>
              <a:rPr lang="en-US"/>
              <a:t>cat</a:t>
            </a:r>
          </a:p>
        </p:txBody>
      </p:sp>
      <p:sp>
        <p:nvSpPr>
          <p:cNvPr id="1493038" name="Line 46"/>
          <p:cNvSpPr>
            <a:spLocks noChangeShapeType="1"/>
          </p:cNvSpPr>
          <p:nvPr/>
        </p:nvSpPr>
        <p:spPr bwMode="auto">
          <a:xfrm flipV="1">
            <a:off x="4953000" y="4572000"/>
            <a:ext cx="838200" cy="76200"/>
          </a:xfrm>
          <a:prstGeom prst="line">
            <a:avLst/>
          </a:prstGeom>
          <a:noFill/>
          <a:ln w="9525">
            <a:solidFill>
              <a:schemeClr val="tx1"/>
            </a:solidFill>
            <a:round/>
            <a:headEnd/>
            <a:tailEnd/>
          </a:ln>
          <a:effectLst/>
        </p:spPr>
        <p:txBody>
          <a:bodyPr/>
          <a:lstStyle/>
          <a:p>
            <a:endParaRPr lang="en-GB"/>
          </a:p>
        </p:txBody>
      </p:sp>
      <p:sp>
        <p:nvSpPr>
          <p:cNvPr id="1493039" name="Line 47"/>
          <p:cNvSpPr>
            <a:spLocks noChangeShapeType="1"/>
          </p:cNvSpPr>
          <p:nvPr/>
        </p:nvSpPr>
        <p:spPr bwMode="auto">
          <a:xfrm>
            <a:off x="4953000" y="4648200"/>
            <a:ext cx="1600200" cy="685800"/>
          </a:xfrm>
          <a:prstGeom prst="line">
            <a:avLst/>
          </a:prstGeom>
          <a:noFill/>
          <a:ln w="9525">
            <a:solidFill>
              <a:schemeClr val="tx1"/>
            </a:solidFill>
            <a:round/>
            <a:headEnd/>
            <a:tailEnd/>
          </a:ln>
          <a:effectLst/>
        </p:spPr>
        <p:txBody>
          <a:bodyPr/>
          <a:lstStyle/>
          <a:p>
            <a:endParaRPr lang="en-GB"/>
          </a:p>
        </p:txBody>
      </p:sp>
      <p:sp>
        <p:nvSpPr>
          <p:cNvPr id="1493040" name="Line 48"/>
          <p:cNvSpPr>
            <a:spLocks noChangeShapeType="1"/>
          </p:cNvSpPr>
          <p:nvPr/>
        </p:nvSpPr>
        <p:spPr bwMode="auto">
          <a:xfrm>
            <a:off x="4876800" y="4648200"/>
            <a:ext cx="685800" cy="838200"/>
          </a:xfrm>
          <a:prstGeom prst="line">
            <a:avLst/>
          </a:prstGeom>
          <a:noFill/>
          <a:ln w="9525">
            <a:solidFill>
              <a:schemeClr val="tx1"/>
            </a:solidFill>
            <a:round/>
            <a:headEnd/>
            <a:tailEnd/>
          </a:ln>
          <a:effectLst/>
        </p:spPr>
        <p:txBody>
          <a:bodyPr/>
          <a:lstStyle/>
          <a:p>
            <a:endParaRPr lang="en-GB"/>
          </a:p>
        </p:txBody>
      </p:sp>
      <p:sp>
        <p:nvSpPr>
          <p:cNvPr id="1493041" name="Line 49"/>
          <p:cNvSpPr>
            <a:spLocks noChangeShapeType="1"/>
          </p:cNvSpPr>
          <p:nvPr/>
        </p:nvSpPr>
        <p:spPr bwMode="auto">
          <a:xfrm flipH="1" flipV="1">
            <a:off x="2667000" y="4038600"/>
            <a:ext cx="2133600" cy="609600"/>
          </a:xfrm>
          <a:prstGeom prst="line">
            <a:avLst/>
          </a:prstGeom>
          <a:noFill/>
          <a:ln w="9525">
            <a:solidFill>
              <a:schemeClr val="tx1"/>
            </a:solidFill>
            <a:round/>
            <a:headEnd/>
            <a:tailEnd/>
          </a:ln>
          <a:effectLst/>
        </p:spPr>
        <p:txBody>
          <a:bodyPr/>
          <a:lstStyle/>
          <a:p>
            <a:endParaRPr lang="en-GB"/>
          </a:p>
        </p:txBody>
      </p:sp>
      <p:sp>
        <p:nvSpPr>
          <p:cNvPr id="1493031" name="Text Box 39"/>
          <p:cNvSpPr txBox="1">
            <a:spLocks noChangeArrowheads="1"/>
          </p:cNvSpPr>
          <p:nvPr/>
        </p:nvSpPr>
        <p:spPr bwMode="auto">
          <a:xfrm>
            <a:off x="2895600" y="4038600"/>
            <a:ext cx="565150" cy="366713"/>
          </a:xfrm>
          <a:prstGeom prst="rect">
            <a:avLst/>
          </a:prstGeom>
          <a:solidFill>
            <a:schemeClr val="bg1"/>
          </a:solidFill>
          <a:ln w="9525">
            <a:noFill/>
            <a:miter lim="800000"/>
            <a:headEnd/>
            <a:tailEnd/>
          </a:ln>
          <a:effectLst/>
        </p:spPr>
        <p:txBody>
          <a:bodyPr wrap="none">
            <a:spAutoFit/>
          </a:bodyPr>
          <a:lstStyle/>
          <a:p>
            <a:r>
              <a:rPr lang="en-US"/>
              <a:t>dog</a:t>
            </a:r>
          </a:p>
        </p:txBody>
      </p:sp>
      <p:sp>
        <p:nvSpPr>
          <p:cNvPr id="1493042" name="Line 50"/>
          <p:cNvSpPr>
            <a:spLocks noChangeShapeType="1"/>
          </p:cNvSpPr>
          <p:nvPr/>
        </p:nvSpPr>
        <p:spPr bwMode="auto">
          <a:xfrm flipH="1">
            <a:off x="2590800" y="4648200"/>
            <a:ext cx="2286000" cy="381000"/>
          </a:xfrm>
          <a:prstGeom prst="line">
            <a:avLst/>
          </a:prstGeom>
          <a:noFill/>
          <a:ln w="9525">
            <a:solidFill>
              <a:schemeClr val="tx1"/>
            </a:solidFill>
            <a:round/>
            <a:headEnd/>
            <a:tailEnd/>
          </a:ln>
          <a:effectLst/>
        </p:spPr>
        <p:txBody>
          <a:bodyPr/>
          <a:lstStyle/>
          <a:p>
            <a:endParaRPr lang="en-GB"/>
          </a:p>
        </p:txBody>
      </p:sp>
      <p:sp>
        <p:nvSpPr>
          <p:cNvPr id="1493043" name="Line 51"/>
          <p:cNvSpPr>
            <a:spLocks noChangeShapeType="1"/>
          </p:cNvSpPr>
          <p:nvPr/>
        </p:nvSpPr>
        <p:spPr bwMode="auto">
          <a:xfrm flipH="1" flipV="1">
            <a:off x="1447800" y="4267200"/>
            <a:ext cx="3352800" cy="381000"/>
          </a:xfrm>
          <a:prstGeom prst="line">
            <a:avLst/>
          </a:prstGeom>
          <a:noFill/>
          <a:ln w="9525">
            <a:solidFill>
              <a:schemeClr val="tx1"/>
            </a:solidFill>
            <a:round/>
            <a:headEnd/>
            <a:tailEnd/>
          </a:ln>
          <a:effectLst/>
        </p:spPr>
        <p:txBody>
          <a:bodyPr/>
          <a:lstStyle/>
          <a:p>
            <a:endParaRPr lang="en-GB"/>
          </a:p>
        </p:txBody>
      </p:sp>
      <p:sp>
        <p:nvSpPr>
          <p:cNvPr id="1493037" name="Text Box 45"/>
          <p:cNvSpPr txBox="1">
            <a:spLocks noChangeArrowheads="1"/>
          </p:cNvSpPr>
          <p:nvPr/>
        </p:nvSpPr>
        <p:spPr bwMode="auto">
          <a:xfrm>
            <a:off x="4191000" y="4419600"/>
            <a:ext cx="438150" cy="366713"/>
          </a:xfrm>
          <a:prstGeom prst="rect">
            <a:avLst/>
          </a:prstGeom>
          <a:solidFill>
            <a:schemeClr val="bg1"/>
          </a:solidFill>
          <a:ln w="9525">
            <a:noFill/>
            <a:miter lim="800000"/>
            <a:headEnd/>
            <a:tailEnd/>
          </a:ln>
          <a:effectLst/>
        </p:spPr>
        <p:txBody>
          <a:bodyPr wrap="none">
            <a:spAutoFit/>
          </a:bodyPr>
          <a:lstStyle/>
          <a:p>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30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30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9300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930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930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930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930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930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930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30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930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930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930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930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930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930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930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930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930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930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930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930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930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930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930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9304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930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930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930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930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93038"/>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1493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3044" grpId="0" animBg="1"/>
      <p:bldP spid="1493009" grpId="0" animBg="1"/>
      <p:bldP spid="1493010" grpId="0" animBg="1"/>
      <p:bldP spid="1493011" grpId="0" animBg="1"/>
      <p:bldP spid="1493012" grpId="0" animBg="1"/>
      <p:bldP spid="1493024" grpId="0" animBg="1"/>
      <p:bldP spid="1493025" grpId="0" animBg="1"/>
      <p:bldP spid="1493026" grpId="0" animBg="1"/>
      <p:bldP spid="1493029" grpId="0" animBg="1"/>
      <p:bldP spid="1493030" grpId="0"/>
      <p:bldP spid="1493032" grpId="0"/>
      <p:bldP spid="1493033" grpId="0"/>
      <p:bldP spid="1493034" grpId="0"/>
      <p:bldP spid="1493035" grpId="0"/>
      <p:bldP spid="1493036" grpId="0"/>
      <p:bldP spid="1493038" grpId="0" animBg="1"/>
      <p:bldP spid="1493039" grpId="0" animBg="1"/>
      <p:bldP spid="1493040" grpId="0" animBg="1"/>
      <p:bldP spid="1493040" grpId="1" animBg="1"/>
      <p:bldP spid="1493041" grpId="0" animBg="1"/>
      <p:bldP spid="1493031" grpId="0" animBg="1"/>
      <p:bldP spid="1493042" grpId="0" animBg="1"/>
      <p:bldP spid="1493043" grpId="0" animBg="1"/>
      <p:bldP spid="149303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810" name="Rectangle 2"/>
          <p:cNvSpPr>
            <a:spLocks noGrp="1" noChangeArrowheads="1"/>
          </p:cNvSpPr>
          <p:nvPr>
            <p:ph type="title"/>
          </p:nvPr>
        </p:nvSpPr>
        <p:spPr/>
        <p:txBody>
          <a:bodyPr/>
          <a:lstStyle/>
          <a:p>
            <a:r>
              <a:rPr lang="en-US" altLang="en-US"/>
              <a:t>Exemplar Models</a:t>
            </a:r>
          </a:p>
        </p:txBody>
      </p:sp>
      <p:sp>
        <p:nvSpPr>
          <p:cNvPr id="1527811" name="Rectangle 3"/>
          <p:cNvSpPr>
            <a:spLocks noGrp="1" noChangeArrowheads="1"/>
          </p:cNvSpPr>
          <p:nvPr>
            <p:ph type="body" idx="1"/>
          </p:nvPr>
        </p:nvSpPr>
        <p:spPr>
          <a:xfrm>
            <a:off x="457200" y="1600200"/>
            <a:ext cx="8534400" cy="4525963"/>
          </a:xfrm>
        </p:spPr>
        <p:txBody>
          <a:bodyPr>
            <a:normAutofit fontScale="92500" lnSpcReduction="20000"/>
          </a:bodyPr>
          <a:lstStyle/>
          <a:p>
            <a:r>
              <a:rPr lang="en-US" altLang="en-US"/>
              <a:t>Model can explain </a:t>
            </a:r>
          </a:p>
          <a:p>
            <a:pPr lvl="1"/>
            <a:r>
              <a:rPr lang="en-US" altLang="en-US"/>
              <a:t>Prototype classification effects</a:t>
            </a:r>
          </a:p>
          <a:p>
            <a:pPr lvl="2"/>
            <a:r>
              <a:rPr lang="en-US" altLang="en-US"/>
              <a:t>Prototype is similar to most exemplars from a category</a:t>
            </a:r>
          </a:p>
          <a:p>
            <a:pPr lvl="1"/>
            <a:r>
              <a:rPr lang="en-US" altLang="en-US"/>
              <a:t>Graded typicality</a:t>
            </a:r>
          </a:p>
          <a:p>
            <a:pPr lvl="2"/>
            <a:r>
              <a:rPr lang="en-US" altLang="en-US"/>
              <a:t>How many exemplars is new item similar to?</a:t>
            </a:r>
          </a:p>
          <a:p>
            <a:pPr lvl="1"/>
            <a:r>
              <a:rPr lang="en-US" altLang="en-US"/>
              <a:t>Effects of variability</a:t>
            </a:r>
          </a:p>
          <a:p>
            <a:pPr lvl="2"/>
            <a:r>
              <a:rPr lang="en-US" altLang="en-US"/>
              <a:t>pizzas and rulers</a:t>
            </a:r>
          </a:p>
          <a:p>
            <a:pPr lvl="2"/>
            <a:endParaRPr lang="en-US" altLang="en-US"/>
          </a:p>
          <a:p>
            <a:r>
              <a:rPr lang="en-US" altLang="en-US"/>
              <a:t>Overall, compared to prototype models, exemplar models better explain data from categorization experiments (Storms et al., 2000)</a:t>
            </a:r>
          </a:p>
          <a:p>
            <a:pPr lvl="2">
              <a:buFontTx/>
              <a:buNone/>
            </a:pPr>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exemplar model</a:t>
            </a:r>
            <a:endParaRPr lang="en-GB" dirty="0"/>
          </a:p>
        </p:txBody>
      </p:sp>
      <p:sp>
        <p:nvSpPr>
          <p:cNvPr id="3" name="Content Placeholder 2"/>
          <p:cNvSpPr>
            <a:spLocks noGrp="1"/>
          </p:cNvSpPr>
          <p:nvPr>
            <p:ph idx="1"/>
          </p:nvPr>
        </p:nvSpPr>
        <p:spPr/>
        <p:txBody>
          <a:bodyPr/>
          <a:lstStyle/>
          <a:p>
            <a:r>
              <a:rPr lang="en-US" dirty="0" smtClean="0"/>
              <a:t>Nosofsky’s 1986 Generalized Context Model (GCM) has been very influential</a:t>
            </a:r>
          </a:p>
          <a:p>
            <a:r>
              <a:rPr lang="en-US" dirty="0" smtClean="0"/>
              <a:t>Stimuli stored in memory as combinations of features</a:t>
            </a:r>
          </a:p>
          <a:p>
            <a:r>
              <a:rPr lang="en-US" dirty="0" smtClean="0"/>
              <a:t>Context for a feature are the other features with which it co-occurs</a:t>
            </a:r>
          </a:p>
          <a:p>
            <a:r>
              <a:rPr lang="en-US" dirty="0" smtClean="0"/>
              <a:t>Assumes that stimuli are points in interval-scaled multidimensional space</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GCM similarity function</a:t>
            </a:r>
            <a:endParaRPr lang="en-GB" dirty="0"/>
          </a:p>
        </p:txBody>
      </p:sp>
      <p:sp>
        <p:nvSpPr>
          <p:cNvPr id="3" name="Content Placeholder 2"/>
          <p:cNvSpPr>
            <a:spLocks noGrp="1"/>
          </p:cNvSpPr>
          <p:nvPr>
            <p:ph idx="1"/>
          </p:nvPr>
        </p:nvSpPr>
        <p:spPr/>
        <p:txBody>
          <a:bodyPr>
            <a:normAutofit fontScale="92500" lnSpcReduction="10000"/>
          </a:bodyPr>
          <a:lstStyle/>
          <a:p>
            <a:r>
              <a:rPr lang="en-US" dirty="0" smtClean="0"/>
              <a:t>Compute psychological distance between memory exemplar x and stimulus y as</a:t>
            </a:r>
          </a:p>
          <a:p>
            <a:endParaRPr lang="en-US" dirty="0" smtClean="0"/>
          </a:p>
          <a:p>
            <a:r>
              <a:rPr lang="en-US" dirty="0" smtClean="0"/>
              <a:t>Alpha are attention weights</a:t>
            </a:r>
          </a:p>
          <a:p>
            <a:r>
              <a:rPr lang="en-US" dirty="0" smtClean="0"/>
              <a:t>Similarity is calculated as </a:t>
            </a:r>
          </a:p>
          <a:p>
            <a:endParaRPr lang="en-US" dirty="0" smtClean="0"/>
          </a:p>
          <a:p>
            <a:r>
              <a:rPr lang="en-US" u="sng" dirty="0" smtClean="0"/>
              <a:t>Note:</a:t>
            </a:r>
            <a:r>
              <a:rPr lang="en-US" dirty="0" smtClean="0"/>
              <a:t> Distance function is always greater than zero</a:t>
            </a:r>
          </a:p>
          <a:p>
            <a:pPr lvl="1"/>
            <a:r>
              <a:rPr lang="en-US" dirty="0" smtClean="0"/>
              <a:t>Use abs outside the summation if necessary</a:t>
            </a:r>
          </a:p>
          <a:p>
            <a:pPr>
              <a:buNone/>
            </a:pPr>
            <a:endParaRPr lang="en-GB" dirty="0"/>
          </a:p>
        </p:txBody>
      </p:sp>
      <p:pic>
        <p:nvPicPr>
          <p:cNvPr id="1472514" name="Picture 2" descr="https://latex.codecogs.com/gif.latex?d%28x%2Cy%29%20%3D%20%5Csum_i%7B%5Calpha_i%28x_i%20-%20y_i%29%7D"/>
          <p:cNvPicPr>
            <a:picLocks noChangeAspect="1" noChangeArrowheads="1"/>
          </p:cNvPicPr>
          <p:nvPr/>
        </p:nvPicPr>
        <p:blipFill>
          <a:blip r:embed="rId2" cstate="print"/>
          <a:srcRect/>
          <a:stretch>
            <a:fillRect/>
          </a:stretch>
        </p:blipFill>
        <p:spPr bwMode="auto">
          <a:xfrm>
            <a:off x="2895600" y="2514600"/>
            <a:ext cx="2168769" cy="457200"/>
          </a:xfrm>
          <a:prstGeom prst="rect">
            <a:avLst/>
          </a:prstGeom>
          <a:noFill/>
        </p:spPr>
      </p:pic>
      <p:pic>
        <p:nvPicPr>
          <p:cNvPr id="1472516" name="Picture 4" descr="https://latex.codecogs.com/gif.latex?s%28x%2Cy%29%20%3D%20%5Cexp%28-%5Cbeta%20d%28x%2Cy%29%29"/>
          <p:cNvPicPr>
            <a:picLocks noChangeAspect="1" noChangeArrowheads="1"/>
          </p:cNvPicPr>
          <p:nvPr/>
        </p:nvPicPr>
        <p:blipFill>
          <a:blip r:embed="rId3" cstate="print"/>
          <a:srcRect/>
          <a:stretch>
            <a:fillRect/>
          </a:stretch>
        </p:blipFill>
        <p:spPr bwMode="auto">
          <a:xfrm>
            <a:off x="2590801" y="4020248"/>
            <a:ext cx="3429000" cy="323152"/>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Category response in GCM</a:t>
            </a:r>
            <a:endParaRPr lang="en-GB" dirty="0"/>
          </a:p>
        </p:txBody>
      </p:sp>
      <p:sp>
        <p:nvSpPr>
          <p:cNvPr id="3" name="Content Placeholder 2"/>
          <p:cNvSpPr>
            <a:spLocks noGrp="1"/>
          </p:cNvSpPr>
          <p:nvPr>
            <p:ph idx="1"/>
          </p:nvPr>
        </p:nvSpPr>
        <p:spPr/>
        <p:txBody>
          <a:bodyPr>
            <a:normAutofit fontScale="85000" lnSpcReduction="10000"/>
          </a:bodyPr>
          <a:lstStyle/>
          <a:p>
            <a:r>
              <a:rPr lang="en-US" dirty="0" smtClean="0"/>
              <a:t>Exemplars vote for the category with which they are associated</a:t>
            </a:r>
          </a:p>
          <a:p>
            <a:endParaRPr lang="en-US" dirty="0" smtClean="0"/>
          </a:p>
          <a:p>
            <a:endParaRPr lang="en-US" dirty="0" smtClean="0"/>
          </a:p>
          <a:p>
            <a:endParaRPr lang="en-US" dirty="0" smtClean="0"/>
          </a:p>
          <a:p>
            <a:r>
              <a:rPr lang="en-US" dirty="0" smtClean="0"/>
              <a:t>N(</a:t>
            </a:r>
            <a:r>
              <a:rPr lang="en-US" dirty="0" err="1" smtClean="0"/>
              <a:t>R,x</a:t>
            </a:r>
            <a:r>
              <a:rPr lang="en-US" dirty="0" smtClean="0"/>
              <a:t>) is the count of the number of times x has been recorded as being in category R before</a:t>
            </a:r>
          </a:p>
          <a:p>
            <a:r>
              <a:rPr lang="en-US" dirty="0" smtClean="0"/>
              <a:t>Gamma is a response bias parameter</a:t>
            </a:r>
          </a:p>
          <a:p>
            <a:r>
              <a:rPr lang="en-US" dirty="0" smtClean="0"/>
              <a:t>Equation is basically counting total votes cast for category R by exemplars divided by total votes cast </a:t>
            </a:r>
            <a:endParaRPr lang="en-GB" dirty="0"/>
          </a:p>
        </p:txBody>
      </p:sp>
      <p:pic>
        <p:nvPicPr>
          <p:cNvPr id="1501188" name="Picture 4"/>
          <p:cNvPicPr>
            <a:picLocks noChangeAspect="1" noChangeArrowheads="1"/>
          </p:cNvPicPr>
          <p:nvPr/>
        </p:nvPicPr>
        <p:blipFill>
          <a:blip r:embed="rId2" cstate="print"/>
          <a:srcRect/>
          <a:stretch>
            <a:fillRect/>
          </a:stretch>
        </p:blipFill>
        <p:spPr bwMode="auto">
          <a:xfrm>
            <a:off x="1733550" y="2743200"/>
            <a:ext cx="4362450" cy="7239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the parameters do?</a:t>
            </a:r>
            <a:endParaRPr lang="en-GB" dirty="0"/>
          </a:p>
        </p:txBody>
      </p:sp>
      <p:sp>
        <p:nvSpPr>
          <p:cNvPr id="3" name="Content Placeholder 2"/>
          <p:cNvSpPr>
            <a:spLocks noGrp="1"/>
          </p:cNvSpPr>
          <p:nvPr>
            <p:ph idx="1"/>
          </p:nvPr>
        </p:nvSpPr>
        <p:spPr/>
        <p:txBody>
          <a:bodyPr/>
          <a:lstStyle/>
          <a:p>
            <a:r>
              <a:rPr lang="en-US" dirty="0" smtClean="0"/>
              <a:t>Gamma reflects environmental priors on categorization</a:t>
            </a:r>
          </a:p>
          <a:p>
            <a:r>
              <a:rPr lang="en-US" dirty="0" smtClean="0"/>
              <a:t>Beta reflects the bias-variance tradeoff in similarity judgments</a:t>
            </a:r>
          </a:p>
          <a:p>
            <a:r>
              <a:rPr lang="en-US" dirty="0" smtClean="0"/>
              <a:t>What does alpha do?</a:t>
            </a:r>
          </a:p>
          <a:p>
            <a:pPr lvl="1"/>
            <a:r>
              <a:rPr lang="en-US" dirty="0" smtClean="0"/>
              <a:t>Reflects the role of semantic knowledge in categorization</a:t>
            </a: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8834" name="Rectangle 2"/>
          <p:cNvSpPr>
            <a:spLocks noGrp="1" noChangeArrowheads="1"/>
          </p:cNvSpPr>
          <p:nvPr>
            <p:ph type="title"/>
          </p:nvPr>
        </p:nvSpPr>
        <p:spPr/>
        <p:txBody>
          <a:bodyPr/>
          <a:lstStyle/>
          <a:p>
            <a:r>
              <a:rPr lang="en-GB" dirty="0"/>
              <a:t>Knowledge-based Views</a:t>
            </a:r>
          </a:p>
        </p:txBody>
      </p:sp>
      <p:sp>
        <p:nvSpPr>
          <p:cNvPr id="1528835" name="Rectangle 3"/>
          <p:cNvSpPr>
            <a:spLocks noGrp="1" noChangeArrowheads="1"/>
          </p:cNvSpPr>
          <p:nvPr>
            <p:ph type="body" idx="1"/>
          </p:nvPr>
        </p:nvSpPr>
        <p:spPr/>
        <p:txBody>
          <a:bodyPr/>
          <a:lstStyle/>
          <a:p>
            <a:r>
              <a:rPr lang="en-GB" dirty="0">
                <a:latin typeface="Calibri" pitchFamily="34" charset="0"/>
              </a:rPr>
              <a:t>Murphy (2002, p. 183):</a:t>
            </a:r>
          </a:p>
          <a:p>
            <a:pPr lvl="1"/>
            <a:r>
              <a:rPr lang="en-GB" dirty="0">
                <a:latin typeface="Calibri" pitchFamily="34" charset="0"/>
              </a:rPr>
              <a:t>“Neither prototype nor exemplar models have attempted to account for knowledge effects . . . The problem is that these models start from a kind of </a:t>
            </a:r>
            <a:r>
              <a:rPr lang="en-GB" i="1" dirty="0">
                <a:latin typeface="Calibri" pitchFamily="34" charset="0"/>
              </a:rPr>
              <a:t>tabula rasa </a:t>
            </a:r>
            <a:r>
              <a:rPr lang="en-GB" dirty="0">
                <a:latin typeface="Calibri" pitchFamily="34" charset="0"/>
              </a:rPr>
              <a:t>[blank slate] representation, and concept representations are built up solely by experience with exemplars.”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9860" name="Rectangle 4"/>
          <p:cNvSpPr>
            <a:spLocks noGrp="1" noChangeArrowheads="1"/>
          </p:cNvSpPr>
          <p:nvPr>
            <p:ph type="title"/>
          </p:nvPr>
        </p:nvSpPr>
        <p:spPr/>
        <p:txBody>
          <a:bodyPr>
            <a:normAutofit fontScale="90000"/>
          </a:bodyPr>
          <a:lstStyle/>
          <a:p>
            <a:r>
              <a:rPr lang="en-US"/>
              <a:t>Effect of Knowledge on Concept Learning</a:t>
            </a:r>
          </a:p>
        </p:txBody>
      </p:sp>
      <p:sp>
        <p:nvSpPr>
          <p:cNvPr id="1529867" name="Rectangle 11"/>
          <p:cNvSpPr>
            <a:spLocks noGrp="1" noChangeArrowheads="1"/>
          </p:cNvSpPr>
          <p:nvPr>
            <p:ph type="body" sz="half" idx="2"/>
          </p:nvPr>
        </p:nvSpPr>
        <p:spPr>
          <a:xfrm>
            <a:off x="4648200" y="1600200"/>
            <a:ext cx="4038600" cy="4800600"/>
          </a:xfrm>
        </p:spPr>
        <p:txBody>
          <a:bodyPr/>
          <a:lstStyle/>
          <a:p>
            <a:r>
              <a:rPr lang="en-US" sz="1800"/>
              <a:t>Concept learning experiment involving two categories of children’s drawings</a:t>
            </a:r>
          </a:p>
          <a:p>
            <a:endParaRPr lang="en-US" sz="1800"/>
          </a:p>
          <a:p>
            <a:r>
              <a:rPr lang="en-US" sz="1800"/>
              <a:t>Two learning conditions:</a:t>
            </a:r>
          </a:p>
          <a:p>
            <a:pPr lvl="1"/>
            <a:r>
              <a:rPr lang="en-US" sz="1800"/>
              <a:t>neutral labels for categories (Group 1 vs. Group 2 children)</a:t>
            </a:r>
          </a:p>
          <a:p>
            <a:pPr lvl="1"/>
            <a:r>
              <a:rPr lang="en-US" sz="1800"/>
              <a:t>Category labels induced use of background knowledge: “Creative and non-creative children created category A and B drawings respectively”</a:t>
            </a:r>
          </a:p>
          <a:p>
            <a:endParaRPr lang="en-US" sz="1800"/>
          </a:p>
          <a:p>
            <a:r>
              <a:rPr lang="en-US" sz="1800"/>
              <a:t>Note: same stimuli are used in both conditions  </a:t>
            </a:r>
          </a:p>
        </p:txBody>
      </p:sp>
      <p:pic>
        <p:nvPicPr>
          <p:cNvPr id="1529863" name="Picture 7"/>
          <p:cNvPicPr>
            <a:picLocks noChangeAspect="1" noChangeArrowheads="1"/>
          </p:cNvPicPr>
          <p:nvPr/>
        </p:nvPicPr>
        <p:blipFill>
          <a:blip r:embed="rId3" cstate="print"/>
          <a:srcRect/>
          <a:stretch>
            <a:fillRect/>
          </a:stretch>
        </p:blipFill>
        <p:spPr bwMode="auto">
          <a:xfrm>
            <a:off x="609600" y="1600200"/>
            <a:ext cx="3924300" cy="3521075"/>
          </a:xfrm>
          <a:prstGeom prst="rect">
            <a:avLst/>
          </a:prstGeom>
          <a:noFill/>
          <a:ln w="9525">
            <a:noFill/>
            <a:miter lim="800000"/>
            <a:headEnd/>
            <a:tailEnd/>
          </a:ln>
          <a:effectLst/>
        </p:spPr>
      </p:pic>
      <p:sp>
        <p:nvSpPr>
          <p:cNvPr id="1529864" name="Text Box 8"/>
          <p:cNvSpPr txBox="1">
            <a:spLocks noChangeArrowheads="1"/>
          </p:cNvSpPr>
          <p:nvPr/>
        </p:nvSpPr>
        <p:spPr bwMode="auto">
          <a:xfrm>
            <a:off x="7288213" y="6583363"/>
            <a:ext cx="1855787" cy="274637"/>
          </a:xfrm>
          <a:prstGeom prst="rect">
            <a:avLst/>
          </a:prstGeom>
          <a:noFill/>
          <a:ln w="9525">
            <a:noFill/>
            <a:miter lim="800000"/>
            <a:headEnd/>
            <a:tailEnd/>
          </a:ln>
          <a:effectLst/>
        </p:spPr>
        <p:txBody>
          <a:bodyPr wrap="none">
            <a:spAutoFit/>
          </a:bodyPr>
          <a:lstStyle/>
          <a:p>
            <a:r>
              <a:rPr lang="en-US" sz="1200"/>
              <a:t>Palmeri &amp; Blalock (2000)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2933" name="Picture 5"/>
          <p:cNvPicPr>
            <a:picLocks noChangeAspect="1" noChangeArrowheads="1"/>
          </p:cNvPicPr>
          <p:nvPr/>
        </p:nvPicPr>
        <p:blipFill>
          <a:blip r:embed="rId3" cstate="print"/>
          <a:srcRect/>
          <a:stretch>
            <a:fillRect/>
          </a:stretch>
        </p:blipFill>
        <p:spPr bwMode="auto">
          <a:xfrm>
            <a:off x="838200" y="228600"/>
            <a:ext cx="7040563" cy="4259263"/>
          </a:xfrm>
          <a:prstGeom prst="rect">
            <a:avLst/>
          </a:prstGeom>
          <a:noFill/>
          <a:ln w="9525">
            <a:noFill/>
            <a:miter lim="800000"/>
            <a:headEnd/>
            <a:tailEnd/>
          </a:ln>
          <a:effectLst/>
        </p:spPr>
      </p:pic>
      <p:sp>
        <p:nvSpPr>
          <p:cNvPr id="1532934" name="Text Box 6"/>
          <p:cNvSpPr txBox="1">
            <a:spLocks noChangeArrowheads="1"/>
          </p:cNvSpPr>
          <p:nvPr/>
        </p:nvSpPr>
        <p:spPr bwMode="auto">
          <a:xfrm>
            <a:off x="7288213" y="6583363"/>
            <a:ext cx="1855787" cy="274637"/>
          </a:xfrm>
          <a:prstGeom prst="rect">
            <a:avLst/>
          </a:prstGeom>
          <a:noFill/>
          <a:ln w="9525">
            <a:noFill/>
            <a:miter lim="800000"/>
            <a:headEnd/>
            <a:tailEnd/>
          </a:ln>
          <a:effectLst/>
        </p:spPr>
        <p:txBody>
          <a:bodyPr wrap="none">
            <a:spAutoFit/>
          </a:bodyPr>
          <a:lstStyle/>
          <a:p>
            <a:r>
              <a:rPr lang="en-US" sz="1200"/>
              <a:t>Palmeri &amp; Blalock (2000)</a:t>
            </a:r>
          </a:p>
        </p:txBody>
      </p:sp>
      <p:sp>
        <p:nvSpPr>
          <p:cNvPr id="1532936" name="Rectangle 8"/>
          <p:cNvSpPr>
            <a:spLocks noGrp="1" noChangeArrowheads="1"/>
          </p:cNvSpPr>
          <p:nvPr>
            <p:ph type="body" idx="1"/>
          </p:nvPr>
        </p:nvSpPr>
        <p:spPr>
          <a:xfrm>
            <a:off x="381000" y="4648200"/>
            <a:ext cx="8229600" cy="1706563"/>
          </a:xfrm>
        </p:spPr>
        <p:txBody>
          <a:bodyPr/>
          <a:lstStyle/>
          <a:p>
            <a:pPr>
              <a:lnSpc>
                <a:spcPct val="80000"/>
              </a:lnSpc>
            </a:pPr>
            <a:r>
              <a:rPr lang="en-US" sz="1600"/>
              <a:t>By manipulating the meaningfulness of the labels applied to those categories of drawings, subjects classified new drawings in markedly different ways. E.g., neutral labels led to an emphasis of concrete features. The “creative vs. non-creative” labels led to an emphasis of abstract features</a:t>
            </a:r>
          </a:p>
          <a:p>
            <a:pPr>
              <a:lnSpc>
                <a:spcPct val="80000"/>
              </a:lnSpc>
            </a:pPr>
            <a:endParaRPr lang="en-US" sz="1600"/>
          </a:p>
          <a:p>
            <a:pPr>
              <a:lnSpc>
                <a:spcPct val="80000"/>
              </a:lnSpc>
            </a:pPr>
            <a:r>
              <a:rPr lang="en-US" sz="1600"/>
              <a:t>Background knowledge and empirical information about instances closely interact during category learning</a:t>
            </a:r>
          </a:p>
          <a:p>
            <a:pPr>
              <a:lnSpc>
                <a:spcPct val="80000"/>
              </a:lnSpc>
            </a:pPr>
            <a:endParaRPr 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6" name="Rectangle 4"/>
          <p:cNvSpPr>
            <a:spLocks noGrp="1" noChangeArrowheads="1"/>
          </p:cNvSpPr>
          <p:nvPr>
            <p:ph type="title"/>
          </p:nvPr>
        </p:nvSpPr>
        <p:spPr/>
        <p:txBody>
          <a:bodyPr/>
          <a:lstStyle/>
          <a:p>
            <a:r>
              <a:rPr lang="en-US"/>
              <a:t>Outline</a:t>
            </a:r>
          </a:p>
        </p:txBody>
      </p:sp>
      <p:sp>
        <p:nvSpPr>
          <p:cNvPr id="1308677" name="Rectangle 5"/>
          <p:cNvSpPr>
            <a:spLocks noGrp="1" noChangeArrowheads="1"/>
          </p:cNvSpPr>
          <p:nvPr>
            <p:ph type="body" idx="1"/>
          </p:nvPr>
        </p:nvSpPr>
        <p:spPr/>
        <p:txBody>
          <a:bodyPr>
            <a:normAutofit lnSpcReduction="10000"/>
          </a:bodyPr>
          <a:lstStyle/>
          <a:p>
            <a:pPr>
              <a:lnSpc>
                <a:spcPct val="90000"/>
              </a:lnSpc>
            </a:pPr>
            <a:r>
              <a:rPr lang="en-US" dirty="0"/>
              <a:t>Hierarchical Structure</a:t>
            </a:r>
          </a:p>
          <a:p>
            <a:pPr lvl="1">
              <a:lnSpc>
                <a:spcPct val="90000"/>
              </a:lnSpc>
            </a:pPr>
            <a:r>
              <a:rPr lang="en-US" dirty="0"/>
              <a:t>Is there a preferred level of conceptualization?</a:t>
            </a:r>
          </a:p>
          <a:p>
            <a:pPr lvl="1">
              <a:lnSpc>
                <a:spcPct val="90000"/>
              </a:lnSpc>
            </a:pPr>
            <a:endParaRPr lang="en-US" dirty="0"/>
          </a:p>
          <a:p>
            <a:pPr>
              <a:lnSpc>
                <a:spcPct val="90000"/>
              </a:lnSpc>
            </a:pPr>
            <a:r>
              <a:rPr lang="en-US" dirty="0"/>
              <a:t>Organization of Concepts</a:t>
            </a:r>
          </a:p>
          <a:p>
            <a:pPr lvl="1">
              <a:lnSpc>
                <a:spcPct val="90000"/>
              </a:lnSpc>
            </a:pPr>
            <a:r>
              <a:rPr lang="en-US" dirty="0"/>
              <a:t>classical view: </a:t>
            </a:r>
            <a:r>
              <a:rPr lang="en-US" b="1" dirty="0"/>
              <a:t>defining-attribute approach</a:t>
            </a:r>
          </a:p>
          <a:p>
            <a:pPr lvl="1">
              <a:lnSpc>
                <a:spcPct val="90000"/>
              </a:lnSpc>
            </a:pPr>
            <a:r>
              <a:rPr lang="en-US" b="1" dirty="0"/>
              <a:t>prototype theory</a:t>
            </a:r>
          </a:p>
          <a:p>
            <a:pPr lvl="1">
              <a:lnSpc>
                <a:spcPct val="90000"/>
              </a:lnSpc>
            </a:pPr>
            <a:r>
              <a:rPr lang="en-US" b="1" dirty="0"/>
              <a:t>exemplar models</a:t>
            </a:r>
          </a:p>
          <a:p>
            <a:pPr lvl="2">
              <a:lnSpc>
                <a:spcPct val="90000"/>
              </a:lnSpc>
            </a:pPr>
            <a:endParaRPr lang="en-US" dirty="0"/>
          </a:p>
          <a:p>
            <a:pPr>
              <a:lnSpc>
                <a:spcPct val="90000"/>
              </a:lnSpc>
            </a:pPr>
            <a:r>
              <a:rPr lang="en-US" dirty="0" smtClean="0"/>
              <a:t>Semantic similarity</a:t>
            </a:r>
            <a:endParaRPr lang="en-US" dirty="0"/>
          </a:p>
          <a:p>
            <a:pPr lvl="1">
              <a:lnSpc>
                <a:spcPct val="90000"/>
              </a:lnSpc>
            </a:pPr>
            <a:r>
              <a:rPr lang="en-US" b="1" dirty="0" smtClean="0"/>
              <a:t>Query likelihood model</a:t>
            </a:r>
            <a:endParaRPr lang="en-US" b="1" dirty="0"/>
          </a:p>
          <a:p>
            <a:pPr>
              <a:lnSpc>
                <a:spcPct val="90000"/>
              </a:lnSpc>
            </a:pPr>
            <a:endParaRPr lang="en-US" dirty="0"/>
          </a:p>
          <a:p>
            <a:pPr>
              <a:lnSpc>
                <a:spcPct val="90000"/>
              </a:lnSpc>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Learning an exemplar model from labels</a:t>
            </a:r>
            <a:endParaRPr lang="en-GB" dirty="0"/>
          </a:p>
        </p:txBody>
      </p:sp>
      <p:sp>
        <p:nvSpPr>
          <p:cNvPr id="3" name="Content Placeholder 2"/>
          <p:cNvSpPr>
            <a:spLocks noGrp="1"/>
          </p:cNvSpPr>
          <p:nvPr>
            <p:ph idx="1"/>
          </p:nvPr>
        </p:nvSpPr>
        <p:spPr/>
        <p:txBody>
          <a:bodyPr/>
          <a:lstStyle/>
          <a:p>
            <a:r>
              <a:rPr lang="en-US" dirty="0" smtClean="0"/>
              <a:t>Original GCM model had no learning</a:t>
            </a:r>
          </a:p>
          <a:p>
            <a:pPr lvl="1"/>
            <a:r>
              <a:rPr lang="en-US" dirty="0" smtClean="0"/>
              <a:t>Parameters fit to data </a:t>
            </a:r>
          </a:p>
          <a:p>
            <a:pPr lvl="1"/>
            <a:r>
              <a:rPr lang="en-US" dirty="0" smtClean="0"/>
              <a:t>Basically just a clustering model (unsupervised)</a:t>
            </a:r>
          </a:p>
          <a:p>
            <a:r>
              <a:rPr lang="en-US" dirty="0" smtClean="0"/>
              <a:t>Later models offer learning mechanisms</a:t>
            </a:r>
          </a:p>
          <a:p>
            <a:r>
              <a:rPr lang="en-US" dirty="0" smtClean="0"/>
              <a:t>Kruschke’s ALCOVE model (1992)</a:t>
            </a:r>
          </a:p>
          <a:p>
            <a:pPr lvl="1"/>
            <a:r>
              <a:rPr lang="en-US" dirty="0" smtClean="0"/>
              <a:t>Assumes a supervised learning setting </a:t>
            </a:r>
          </a:p>
          <a:p>
            <a:pPr lvl="1"/>
            <a:r>
              <a:rPr lang="en-US" dirty="0" smtClean="0"/>
              <a:t>Learner predicts categories</a:t>
            </a:r>
          </a:p>
          <a:p>
            <a:pPr lvl="1"/>
            <a:r>
              <a:rPr lang="en-US" dirty="0" smtClean="0"/>
              <a:t>Teacher teaches true category</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in ALCOVE</a:t>
            </a:r>
            <a:endParaRPr lang="en-GB" dirty="0"/>
          </a:p>
        </p:txBody>
      </p:sp>
      <p:sp>
        <p:nvSpPr>
          <p:cNvPr id="3" name="Content Placeholder 2"/>
          <p:cNvSpPr>
            <a:spLocks noGrp="1"/>
          </p:cNvSpPr>
          <p:nvPr>
            <p:ph idx="1"/>
          </p:nvPr>
        </p:nvSpPr>
        <p:spPr/>
        <p:txBody>
          <a:bodyPr>
            <a:normAutofit lnSpcReduction="10000"/>
          </a:bodyPr>
          <a:lstStyle/>
          <a:p>
            <a:r>
              <a:rPr lang="en-US" dirty="0" smtClean="0"/>
              <a:t>Activation of category k given stimulus y</a:t>
            </a:r>
          </a:p>
          <a:p>
            <a:endParaRPr lang="en-US" dirty="0" smtClean="0"/>
          </a:p>
          <a:p>
            <a:endParaRPr lang="en-US" dirty="0" smtClean="0"/>
          </a:p>
          <a:p>
            <a:r>
              <a:rPr lang="en-US" dirty="0" smtClean="0"/>
              <a:t>Training loss function</a:t>
            </a:r>
          </a:p>
          <a:p>
            <a:endParaRPr lang="en-US" dirty="0" smtClean="0"/>
          </a:p>
          <a:p>
            <a:endParaRPr lang="en-US" dirty="0" smtClean="0"/>
          </a:p>
          <a:p>
            <a:r>
              <a:rPr lang="en-US" dirty="0" smtClean="0"/>
              <a:t>Where t is a training label that is 1 if the predicted response is correct and 0 otherwise</a:t>
            </a:r>
            <a:endParaRPr lang="en-GB" dirty="0"/>
          </a:p>
        </p:txBody>
      </p:sp>
      <p:pic>
        <p:nvPicPr>
          <p:cNvPr id="1502210" name="Picture 2"/>
          <p:cNvPicPr>
            <a:picLocks noChangeAspect="1" noChangeArrowheads="1"/>
          </p:cNvPicPr>
          <p:nvPr/>
        </p:nvPicPr>
        <p:blipFill>
          <a:blip r:embed="rId2" cstate="print"/>
          <a:srcRect/>
          <a:stretch>
            <a:fillRect/>
          </a:stretch>
        </p:blipFill>
        <p:spPr bwMode="auto">
          <a:xfrm>
            <a:off x="3276600" y="2286000"/>
            <a:ext cx="2352675" cy="647700"/>
          </a:xfrm>
          <a:prstGeom prst="rect">
            <a:avLst/>
          </a:prstGeom>
          <a:noFill/>
          <a:ln w="9525">
            <a:noFill/>
            <a:miter lim="800000"/>
            <a:headEnd/>
            <a:tailEnd/>
          </a:ln>
        </p:spPr>
      </p:pic>
      <p:pic>
        <p:nvPicPr>
          <p:cNvPr id="1502211" name="Picture 3"/>
          <p:cNvPicPr>
            <a:picLocks noChangeAspect="1" noChangeArrowheads="1"/>
          </p:cNvPicPr>
          <p:nvPr/>
        </p:nvPicPr>
        <p:blipFill>
          <a:blip r:embed="rId3" cstate="print"/>
          <a:srcRect/>
          <a:stretch>
            <a:fillRect/>
          </a:stretch>
        </p:blipFill>
        <p:spPr bwMode="auto">
          <a:xfrm>
            <a:off x="3048000" y="4038600"/>
            <a:ext cx="2209800" cy="65722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Optimization using gradient descent</a:t>
            </a:r>
            <a:endParaRPr lang="en-GB" dirty="0"/>
          </a:p>
        </p:txBody>
      </p:sp>
      <p:sp>
        <p:nvSpPr>
          <p:cNvPr id="3" name="Content Placeholder 2"/>
          <p:cNvSpPr>
            <a:spLocks noGrp="1"/>
          </p:cNvSpPr>
          <p:nvPr>
            <p:ph idx="1"/>
          </p:nvPr>
        </p:nvSpPr>
        <p:spPr/>
        <p:txBody>
          <a:bodyPr>
            <a:normAutofit lnSpcReduction="10000"/>
          </a:bodyPr>
          <a:lstStyle/>
          <a:p>
            <a:r>
              <a:rPr lang="en-US" dirty="0" smtClean="0"/>
              <a:t>All weights and parameters are learned using gradient descent</a:t>
            </a:r>
          </a:p>
          <a:p>
            <a:r>
              <a:rPr lang="en-US" dirty="0" smtClean="0"/>
              <a:t>Weight update</a:t>
            </a:r>
          </a:p>
          <a:p>
            <a:endParaRPr lang="en-US" dirty="0" smtClean="0"/>
          </a:p>
          <a:p>
            <a:r>
              <a:rPr lang="en-US" dirty="0" smtClean="0"/>
              <a:t>Exemplar-wise error</a:t>
            </a:r>
          </a:p>
          <a:p>
            <a:endParaRPr lang="en-US" dirty="0" smtClean="0"/>
          </a:p>
          <a:p>
            <a:endParaRPr lang="en-US" dirty="0" smtClean="0"/>
          </a:p>
          <a:p>
            <a:r>
              <a:rPr lang="en-US" dirty="0" smtClean="0"/>
              <a:t>Attention update</a:t>
            </a:r>
          </a:p>
          <a:p>
            <a:endParaRPr lang="en-GB" dirty="0"/>
          </a:p>
        </p:txBody>
      </p:sp>
      <p:pic>
        <p:nvPicPr>
          <p:cNvPr id="1503234" name="Picture 2"/>
          <p:cNvPicPr>
            <a:picLocks noChangeAspect="1" noChangeArrowheads="1"/>
          </p:cNvPicPr>
          <p:nvPr/>
        </p:nvPicPr>
        <p:blipFill>
          <a:blip r:embed="rId2" cstate="print"/>
          <a:srcRect/>
          <a:stretch>
            <a:fillRect/>
          </a:stretch>
        </p:blipFill>
        <p:spPr bwMode="auto">
          <a:xfrm>
            <a:off x="2495550" y="3143250"/>
            <a:ext cx="3219450" cy="285750"/>
          </a:xfrm>
          <a:prstGeom prst="rect">
            <a:avLst/>
          </a:prstGeom>
          <a:noFill/>
          <a:ln w="9525">
            <a:noFill/>
            <a:miter lim="800000"/>
            <a:headEnd/>
            <a:tailEnd/>
          </a:ln>
        </p:spPr>
      </p:pic>
      <p:pic>
        <p:nvPicPr>
          <p:cNvPr id="1503235" name="Picture 3"/>
          <p:cNvPicPr>
            <a:picLocks noChangeAspect="1" noChangeArrowheads="1"/>
          </p:cNvPicPr>
          <p:nvPr/>
        </p:nvPicPr>
        <p:blipFill>
          <a:blip r:embed="rId3" cstate="print"/>
          <a:srcRect/>
          <a:stretch>
            <a:fillRect/>
          </a:stretch>
        </p:blipFill>
        <p:spPr bwMode="auto">
          <a:xfrm>
            <a:off x="2362200" y="4448175"/>
            <a:ext cx="3381375" cy="657225"/>
          </a:xfrm>
          <a:prstGeom prst="rect">
            <a:avLst/>
          </a:prstGeom>
          <a:noFill/>
          <a:ln w="9525">
            <a:noFill/>
            <a:miter lim="800000"/>
            <a:headEnd/>
            <a:tailEnd/>
          </a:ln>
        </p:spPr>
      </p:pic>
      <p:pic>
        <p:nvPicPr>
          <p:cNvPr id="1503236" name="Picture 4"/>
          <p:cNvPicPr>
            <a:picLocks noChangeAspect="1" noChangeArrowheads="1"/>
          </p:cNvPicPr>
          <p:nvPr/>
        </p:nvPicPr>
        <p:blipFill>
          <a:blip r:embed="rId4" cstate="print"/>
          <a:srcRect/>
          <a:stretch>
            <a:fillRect/>
          </a:stretch>
        </p:blipFill>
        <p:spPr bwMode="auto">
          <a:xfrm>
            <a:off x="2286000" y="5905500"/>
            <a:ext cx="3143250" cy="6477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a:t>
            </a:r>
            <a:endParaRPr lang="en-GB" dirty="0"/>
          </a:p>
        </p:txBody>
      </p:sp>
      <p:sp>
        <p:nvSpPr>
          <p:cNvPr id="3" name="Content Placeholder 2"/>
          <p:cNvSpPr>
            <a:spLocks noGrp="1"/>
          </p:cNvSpPr>
          <p:nvPr>
            <p:ph idx="1"/>
          </p:nvPr>
        </p:nvSpPr>
        <p:spPr/>
        <p:txBody>
          <a:bodyPr>
            <a:normAutofit fontScale="85000" lnSpcReduction="10000"/>
          </a:bodyPr>
          <a:lstStyle/>
          <a:p>
            <a:r>
              <a:rPr lang="en-US" dirty="0" smtClean="0"/>
              <a:t>GCM-class models assume the presence of interval-scaled psychological distances</a:t>
            </a:r>
          </a:p>
          <a:p>
            <a:r>
              <a:rPr lang="en-US" dirty="0" smtClean="0"/>
              <a:t>Can make different assumptions about similarity function, e.g. categorical instead of continuous scale</a:t>
            </a:r>
          </a:p>
          <a:p>
            <a:pPr lvl="1"/>
            <a:r>
              <a:rPr lang="en-US" dirty="0" smtClean="0"/>
              <a:t># of matches</a:t>
            </a:r>
          </a:p>
          <a:p>
            <a:pPr lvl="1"/>
            <a:r>
              <a:rPr lang="en-US" dirty="0" smtClean="0"/>
              <a:t># of mismatches</a:t>
            </a:r>
          </a:p>
          <a:p>
            <a:pPr lvl="1"/>
            <a:r>
              <a:rPr lang="en-US" dirty="0" smtClean="0"/>
              <a:t># matches - # mismatches</a:t>
            </a:r>
          </a:p>
          <a:p>
            <a:r>
              <a:rPr lang="en-US" dirty="0" smtClean="0"/>
              <a:t>Can make different assumptions about the learning mechanism</a:t>
            </a:r>
          </a:p>
          <a:p>
            <a:pPr lvl="1"/>
            <a:r>
              <a:rPr lang="en-US" dirty="0" smtClean="0"/>
              <a:t>Anderson’s Rational Model of Categorization</a:t>
            </a:r>
          </a:p>
          <a:p>
            <a:pPr lvl="1"/>
            <a:r>
              <a:rPr lang="en-US" dirty="0" smtClean="0"/>
              <a:t>We will see this next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946" name="Rectangle 2"/>
          <p:cNvSpPr>
            <a:spLocks noGrp="1" noChangeArrowheads="1"/>
          </p:cNvSpPr>
          <p:nvPr>
            <p:ph type="title"/>
          </p:nvPr>
        </p:nvSpPr>
        <p:spPr>
          <a:xfrm>
            <a:off x="685800" y="381000"/>
            <a:ext cx="7772400" cy="914400"/>
          </a:xfrm>
        </p:spPr>
        <p:txBody>
          <a:bodyPr>
            <a:normAutofit fontScale="90000"/>
          </a:bodyPr>
          <a:lstStyle/>
          <a:p>
            <a:r>
              <a:rPr lang="en-US" sz="2800"/>
              <a:t>Is there a preferred level</a:t>
            </a:r>
            <a:br>
              <a:rPr lang="en-US" sz="2800"/>
            </a:br>
            <a:r>
              <a:rPr lang="en-US" sz="2800"/>
              <a:t>of conceptualization?</a:t>
            </a:r>
          </a:p>
        </p:txBody>
      </p:sp>
      <p:pic>
        <p:nvPicPr>
          <p:cNvPr id="1362947" name="Picture 3" descr="golden"/>
          <p:cNvPicPr>
            <a:picLocks noChangeAspect="1" noChangeArrowheads="1"/>
          </p:cNvPicPr>
          <p:nvPr/>
        </p:nvPicPr>
        <p:blipFill>
          <a:blip r:embed="rId2" cstate="print"/>
          <a:srcRect/>
          <a:stretch>
            <a:fillRect/>
          </a:stretch>
        </p:blipFill>
        <p:spPr bwMode="auto">
          <a:xfrm>
            <a:off x="533400" y="1752600"/>
            <a:ext cx="2413000" cy="1854200"/>
          </a:xfrm>
          <a:prstGeom prst="rect">
            <a:avLst/>
          </a:prstGeom>
          <a:noFill/>
        </p:spPr>
      </p:pic>
      <p:pic>
        <p:nvPicPr>
          <p:cNvPr id="1362948" name="Picture 4" descr="car_beetle01_lg">
            <a:hlinkClick r:id="rId3"/>
          </p:cNvPr>
          <p:cNvPicPr>
            <a:picLocks noChangeAspect="1" noChangeArrowheads="1"/>
          </p:cNvPicPr>
          <p:nvPr/>
        </p:nvPicPr>
        <p:blipFill>
          <a:blip r:embed="rId4" cstate="print"/>
          <a:srcRect/>
          <a:stretch>
            <a:fillRect/>
          </a:stretch>
        </p:blipFill>
        <p:spPr bwMode="auto">
          <a:xfrm>
            <a:off x="3810000" y="1524000"/>
            <a:ext cx="2981325" cy="2338388"/>
          </a:xfrm>
          <a:prstGeom prst="rect">
            <a:avLst/>
          </a:prstGeom>
          <a:noFill/>
          <a:ln w="9525">
            <a:noFill/>
            <a:miter lim="800000"/>
            <a:headEnd/>
            <a:tailEnd/>
          </a:ln>
        </p:spPr>
      </p:pic>
      <p:pic>
        <p:nvPicPr>
          <p:cNvPr id="1362949" name="Picture 5" descr="grannysmith">
            <a:hlinkClick r:id="rId5"/>
          </p:cNvPr>
          <p:cNvPicPr>
            <a:picLocks noChangeAspect="1" noChangeArrowheads="1"/>
          </p:cNvPicPr>
          <p:nvPr/>
        </p:nvPicPr>
        <p:blipFill>
          <a:blip r:embed="rId6" cstate="print"/>
          <a:srcRect/>
          <a:stretch>
            <a:fillRect/>
          </a:stretch>
        </p:blipFill>
        <p:spPr bwMode="auto">
          <a:xfrm>
            <a:off x="1143000" y="3962400"/>
            <a:ext cx="1905000" cy="2319338"/>
          </a:xfrm>
          <a:prstGeom prst="rect">
            <a:avLst/>
          </a:prstGeom>
          <a:noFill/>
          <a:ln w="9525">
            <a:noFill/>
            <a:miter lim="800000"/>
            <a:headEnd/>
            <a:tailEnd/>
          </a:ln>
        </p:spPr>
      </p:pic>
      <p:pic>
        <p:nvPicPr>
          <p:cNvPr id="1362950" name="Picture 6" descr="1814small"/>
          <p:cNvPicPr>
            <a:picLocks noChangeAspect="1" noChangeArrowheads="1"/>
          </p:cNvPicPr>
          <p:nvPr/>
        </p:nvPicPr>
        <p:blipFill>
          <a:blip r:embed="rId7" cstate="print"/>
          <a:srcRect/>
          <a:stretch>
            <a:fillRect/>
          </a:stretch>
        </p:blipFill>
        <p:spPr bwMode="auto">
          <a:xfrm>
            <a:off x="4267200" y="4191000"/>
            <a:ext cx="1563688" cy="24177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29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29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29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629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9506" name="Picture 2" descr="14137TN"/>
          <p:cNvPicPr>
            <a:picLocks noChangeAspect="1" noChangeArrowheads="1"/>
          </p:cNvPicPr>
          <p:nvPr/>
        </p:nvPicPr>
        <p:blipFill>
          <a:blip r:embed="rId2" cstate="print"/>
          <a:srcRect/>
          <a:stretch>
            <a:fillRect/>
          </a:stretch>
        </p:blipFill>
        <p:spPr bwMode="auto">
          <a:xfrm>
            <a:off x="1295400" y="457200"/>
            <a:ext cx="603250" cy="787400"/>
          </a:xfrm>
          <a:prstGeom prst="rect">
            <a:avLst/>
          </a:prstGeom>
          <a:noFill/>
        </p:spPr>
      </p:pic>
      <p:pic>
        <p:nvPicPr>
          <p:cNvPr id="1429507" name="Picture 3" descr="24185TN"/>
          <p:cNvPicPr>
            <a:picLocks noChangeAspect="1" noChangeArrowheads="1"/>
          </p:cNvPicPr>
          <p:nvPr/>
        </p:nvPicPr>
        <p:blipFill>
          <a:blip r:embed="rId3" cstate="print"/>
          <a:srcRect/>
          <a:stretch>
            <a:fillRect/>
          </a:stretch>
        </p:blipFill>
        <p:spPr bwMode="auto">
          <a:xfrm>
            <a:off x="2133600" y="152400"/>
            <a:ext cx="639763" cy="782638"/>
          </a:xfrm>
          <a:prstGeom prst="rect">
            <a:avLst/>
          </a:prstGeom>
          <a:noFill/>
        </p:spPr>
      </p:pic>
      <p:pic>
        <p:nvPicPr>
          <p:cNvPr id="1429508" name="Picture 4" descr="100530TN"/>
          <p:cNvPicPr>
            <a:picLocks noChangeAspect="1" noChangeArrowheads="1"/>
          </p:cNvPicPr>
          <p:nvPr/>
        </p:nvPicPr>
        <p:blipFill>
          <a:blip r:embed="rId4" cstate="print"/>
          <a:srcRect/>
          <a:stretch>
            <a:fillRect/>
          </a:stretch>
        </p:blipFill>
        <p:spPr bwMode="auto">
          <a:xfrm>
            <a:off x="381000" y="152400"/>
            <a:ext cx="768350" cy="788988"/>
          </a:xfrm>
          <a:prstGeom prst="rect">
            <a:avLst/>
          </a:prstGeom>
          <a:noFill/>
        </p:spPr>
      </p:pic>
      <p:pic>
        <p:nvPicPr>
          <p:cNvPr id="1429509" name="Picture 5" descr="102290TN"/>
          <p:cNvPicPr>
            <a:picLocks noChangeAspect="1" noChangeArrowheads="1"/>
          </p:cNvPicPr>
          <p:nvPr/>
        </p:nvPicPr>
        <p:blipFill>
          <a:blip r:embed="rId5" cstate="print"/>
          <a:srcRect/>
          <a:stretch>
            <a:fillRect/>
          </a:stretch>
        </p:blipFill>
        <p:spPr bwMode="auto">
          <a:xfrm>
            <a:off x="381000" y="1066800"/>
            <a:ext cx="447675" cy="781050"/>
          </a:xfrm>
          <a:prstGeom prst="rect">
            <a:avLst/>
          </a:prstGeom>
          <a:noFill/>
        </p:spPr>
      </p:pic>
      <p:pic>
        <p:nvPicPr>
          <p:cNvPr id="1429510" name="Picture 6" descr="102306TN"/>
          <p:cNvPicPr>
            <a:picLocks noChangeAspect="1" noChangeArrowheads="1"/>
          </p:cNvPicPr>
          <p:nvPr/>
        </p:nvPicPr>
        <p:blipFill>
          <a:blip r:embed="rId6" cstate="print"/>
          <a:srcRect/>
          <a:stretch>
            <a:fillRect/>
          </a:stretch>
        </p:blipFill>
        <p:spPr bwMode="auto">
          <a:xfrm>
            <a:off x="2209800" y="1066800"/>
            <a:ext cx="795338" cy="782638"/>
          </a:xfrm>
          <a:prstGeom prst="rect">
            <a:avLst/>
          </a:prstGeom>
          <a:noFill/>
        </p:spPr>
      </p:pic>
      <p:sp>
        <p:nvSpPr>
          <p:cNvPr id="1429511" name="WordArt 7"/>
          <p:cNvSpPr>
            <a:spLocks noChangeArrowheads="1" noChangeShapeType="1" noTextEdit="1"/>
          </p:cNvSpPr>
          <p:nvPr/>
        </p:nvSpPr>
        <p:spPr bwMode="auto">
          <a:xfrm>
            <a:off x="990600" y="1447800"/>
            <a:ext cx="1152525" cy="314325"/>
          </a:xfrm>
          <a:prstGeom prst="rect">
            <a:avLst/>
          </a:prstGeom>
        </p:spPr>
        <p:txBody>
          <a:bodyPr wrap="none" fromWordArt="1">
            <a:prstTxWarp prst="textPlain">
              <a:avLst>
                <a:gd name="adj" fmla="val 50000"/>
              </a:avLst>
            </a:prstTxWarp>
          </a:bodyPr>
          <a:lstStyle/>
          <a:p>
            <a:pPr algn="ctr"/>
            <a:r>
              <a:rPr lang="en-GB" kern="10">
                <a:ln w="9525">
                  <a:solidFill>
                    <a:srgbClr val="000000"/>
                  </a:solidFill>
                  <a:round/>
                  <a:headEnd/>
                  <a:tailEnd/>
                </a:ln>
                <a:solidFill>
                  <a:srgbClr val="FFFFFF"/>
                </a:solidFill>
                <a:latin typeface="Arial Black"/>
              </a:rPr>
              <a:t>Furniture</a:t>
            </a:r>
          </a:p>
        </p:txBody>
      </p:sp>
      <p:sp>
        <p:nvSpPr>
          <p:cNvPr id="1429512" name="WordArt 8"/>
          <p:cNvSpPr>
            <a:spLocks noChangeArrowheads="1" noChangeShapeType="1" noTextEdit="1"/>
          </p:cNvSpPr>
          <p:nvPr/>
        </p:nvSpPr>
        <p:spPr bwMode="auto">
          <a:xfrm>
            <a:off x="2819400" y="3581400"/>
            <a:ext cx="666750" cy="314325"/>
          </a:xfrm>
          <a:prstGeom prst="rect">
            <a:avLst/>
          </a:prstGeom>
        </p:spPr>
        <p:txBody>
          <a:bodyPr wrap="none" fromWordArt="1">
            <a:prstTxWarp prst="textPlain">
              <a:avLst>
                <a:gd name="adj" fmla="val 50000"/>
              </a:avLst>
            </a:prstTxWarp>
          </a:bodyPr>
          <a:lstStyle/>
          <a:p>
            <a:pPr algn="ctr"/>
            <a:r>
              <a:rPr lang="en-GB" kern="10">
                <a:ln w="9525">
                  <a:solidFill>
                    <a:srgbClr val="000000"/>
                  </a:solidFill>
                  <a:round/>
                  <a:headEnd/>
                  <a:tailEnd/>
                </a:ln>
                <a:solidFill>
                  <a:srgbClr val="FFFFFF"/>
                </a:solidFill>
                <a:latin typeface="Arial Black"/>
              </a:rPr>
              <a:t>Chair</a:t>
            </a:r>
          </a:p>
        </p:txBody>
      </p:sp>
      <p:sp>
        <p:nvSpPr>
          <p:cNvPr id="1429513" name="WordArt 9"/>
          <p:cNvSpPr>
            <a:spLocks noChangeArrowheads="1" noChangeShapeType="1" noTextEdit="1"/>
          </p:cNvSpPr>
          <p:nvPr/>
        </p:nvSpPr>
        <p:spPr bwMode="auto">
          <a:xfrm>
            <a:off x="4267200" y="5867400"/>
            <a:ext cx="1009650" cy="314325"/>
          </a:xfrm>
          <a:prstGeom prst="rect">
            <a:avLst/>
          </a:prstGeom>
        </p:spPr>
        <p:txBody>
          <a:bodyPr wrap="none" fromWordArt="1">
            <a:prstTxWarp prst="textPlain">
              <a:avLst>
                <a:gd name="adj" fmla="val 50000"/>
              </a:avLst>
            </a:prstTxWarp>
          </a:bodyPr>
          <a:lstStyle/>
          <a:p>
            <a:pPr algn="ctr"/>
            <a:r>
              <a:rPr lang="en-GB" kern="10">
                <a:ln w="9525">
                  <a:solidFill>
                    <a:srgbClr val="000000"/>
                  </a:solidFill>
                  <a:round/>
                  <a:headEnd/>
                  <a:tailEnd/>
                </a:ln>
                <a:solidFill>
                  <a:srgbClr val="FFFFFF"/>
                </a:solidFill>
                <a:latin typeface="Arial Black"/>
              </a:rPr>
              <a:t>Windsor</a:t>
            </a:r>
          </a:p>
        </p:txBody>
      </p:sp>
      <p:sp>
        <p:nvSpPr>
          <p:cNvPr id="1429514" name="Text Box 10"/>
          <p:cNvSpPr txBox="1">
            <a:spLocks noChangeArrowheads="1"/>
          </p:cNvSpPr>
          <p:nvPr/>
        </p:nvSpPr>
        <p:spPr bwMode="auto">
          <a:xfrm>
            <a:off x="6324600" y="685800"/>
            <a:ext cx="2597150" cy="519113"/>
          </a:xfrm>
          <a:prstGeom prst="rect">
            <a:avLst/>
          </a:prstGeom>
          <a:noFill/>
          <a:ln w="9525">
            <a:noFill/>
            <a:miter lim="800000"/>
            <a:headEnd/>
            <a:tailEnd/>
          </a:ln>
          <a:effectLst/>
        </p:spPr>
        <p:txBody>
          <a:bodyPr wrap="none">
            <a:spAutoFit/>
          </a:bodyPr>
          <a:lstStyle/>
          <a:p>
            <a:r>
              <a:rPr lang="en-US" sz="2800" b="1">
                <a:solidFill>
                  <a:srgbClr val="FFFFFF"/>
                </a:solidFill>
              </a:rPr>
              <a:t>Superordinate</a:t>
            </a:r>
          </a:p>
        </p:txBody>
      </p:sp>
      <p:sp>
        <p:nvSpPr>
          <p:cNvPr id="1429515" name="Text Box 11"/>
          <p:cNvSpPr txBox="1">
            <a:spLocks noChangeArrowheads="1"/>
          </p:cNvSpPr>
          <p:nvPr/>
        </p:nvSpPr>
        <p:spPr bwMode="auto">
          <a:xfrm>
            <a:off x="7056438" y="2971800"/>
            <a:ext cx="1135062" cy="519113"/>
          </a:xfrm>
          <a:prstGeom prst="rect">
            <a:avLst/>
          </a:prstGeom>
          <a:noFill/>
          <a:ln w="9525">
            <a:noFill/>
            <a:miter lim="800000"/>
            <a:headEnd/>
            <a:tailEnd/>
          </a:ln>
          <a:effectLst/>
        </p:spPr>
        <p:txBody>
          <a:bodyPr wrap="none">
            <a:spAutoFit/>
          </a:bodyPr>
          <a:lstStyle/>
          <a:p>
            <a:r>
              <a:rPr lang="en-US" sz="2800" b="1">
                <a:solidFill>
                  <a:srgbClr val="FFFFFF"/>
                </a:solidFill>
              </a:rPr>
              <a:t>Basic</a:t>
            </a:r>
          </a:p>
        </p:txBody>
      </p:sp>
      <p:sp>
        <p:nvSpPr>
          <p:cNvPr id="1429516" name="Text Box 12"/>
          <p:cNvSpPr txBox="1">
            <a:spLocks noChangeArrowheads="1"/>
          </p:cNvSpPr>
          <p:nvPr/>
        </p:nvSpPr>
        <p:spPr bwMode="auto">
          <a:xfrm>
            <a:off x="6492875" y="5562600"/>
            <a:ext cx="2260600" cy="519113"/>
          </a:xfrm>
          <a:prstGeom prst="rect">
            <a:avLst/>
          </a:prstGeom>
          <a:noFill/>
          <a:ln w="9525">
            <a:noFill/>
            <a:miter lim="800000"/>
            <a:headEnd/>
            <a:tailEnd/>
          </a:ln>
          <a:effectLst/>
        </p:spPr>
        <p:txBody>
          <a:bodyPr wrap="none">
            <a:spAutoFit/>
          </a:bodyPr>
          <a:lstStyle/>
          <a:p>
            <a:r>
              <a:rPr lang="en-US" sz="2800" b="1">
                <a:solidFill>
                  <a:srgbClr val="FFFFFF"/>
                </a:solidFill>
              </a:rPr>
              <a:t>Subordinate</a:t>
            </a:r>
          </a:p>
        </p:txBody>
      </p:sp>
      <p:sp>
        <p:nvSpPr>
          <p:cNvPr id="1429517" name="Line 13"/>
          <p:cNvSpPr>
            <a:spLocks noChangeShapeType="1"/>
          </p:cNvSpPr>
          <p:nvPr/>
        </p:nvSpPr>
        <p:spPr bwMode="auto">
          <a:xfrm>
            <a:off x="1676400" y="1981200"/>
            <a:ext cx="533400" cy="533400"/>
          </a:xfrm>
          <a:prstGeom prst="line">
            <a:avLst/>
          </a:prstGeom>
          <a:noFill/>
          <a:ln w="50800">
            <a:solidFill>
              <a:srgbClr val="FFFFFF"/>
            </a:solidFill>
            <a:round/>
            <a:headEnd/>
            <a:tailEnd type="triangle" w="med" len="med"/>
          </a:ln>
          <a:effectLst/>
        </p:spPr>
        <p:txBody>
          <a:bodyPr wrap="none"/>
          <a:lstStyle/>
          <a:p>
            <a:endParaRPr lang="en-GB"/>
          </a:p>
        </p:txBody>
      </p:sp>
      <p:pic>
        <p:nvPicPr>
          <p:cNvPr id="1429518" name="Picture 14" descr="102869TN"/>
          <p:cNvPicPr>
            <a:picLocks noChangeAspect="1" noChangeArrowheads="1"/>
          </p:cNvPicPr>
          <p:nvPr/>
        </p:nvPicPr>
        <p:blipFill>
          <a:blip r:embed="rId7" cstate="print"/>
          <a:srcRect/>
          <a:stretch>
            <a:fillRect/>
          </a:stretch>
        </p:blipFill>
        <p:spPr bwMode="auto">
          <a:xfrm>
            <a:off x="2667000" y="2514600"/>
            <a:ext cx="649288" cy="785813"/>
          </a:xfrm>
          <a:prstGeom prst="rect">
            <a:avLst/>
          </a:prstGeom>
          <a:noFill/>
        </p:spPr>
      </p:pic>
      <p:pic>
        <p:nvPicPr>
          <p:cNvPr id="1429519" name="Picture 15" descr="93403TN"/>
          <p:cNvPicPr>
            <a:picLocks noChangeAspect="1" noChangeArrowheads="1"/>
          </p:cNvPicPr>
          <p:nvPr/>
        </p:nvPicPr>
        <p:blipFill>
          <a:blip r:embed="rId8" cstate="print"/>
          <a:srcRect/>
          <a:stretch>
            <a:fillRect/>
          </a:stretch>
        </p:blipFill>
        <p:spPr bwMode="auto">
          <a:xfrm>
            <a:off x="1981200" y="2667000"/>
            <a:ext cx="539750" cy="795338"/>
          </a:xfrm>
          <a:prstGeom prst="rect">
            <a:avLst/>
          </a:prstGeom>
          <a:noFill/>
        </p:spPr>
      </p:pic>
      <p:pic>
        <p:nvPicPr>
          <p:cNvPr id="1429520" name="Picture 16" descr="103040TN"/>
          <p:cNvPicPr>
            <a:picLocks noChangeAspect="1" noChangeArrowheads="1"/>
          </p:cNvPicPr>
          <p:nvPr/>
        </p:nvPicPr>
        <p:blipFill>
          <a:blip r:embed="rId9" cstate="print"/>
          <a:srcRect/>
          <a:stretch>
            <a:fillRect/>
          </a:stretch>
        </p:blipFill>
        <p:spPr bwMode="auto">
          <a:xfrm>
            <a:off x="3581400" y="2743200"/>
            <a:ext cx="576263" cy="787400"/>
          </a:xfrm>
          <a:prstGeom prst="rect">
            <a:avLst/>
          </a:prstGeom>
          <a:noFill/>
        </p:spPr>
      </p:pic>
      <p:pic>
        <p:nvPicPr>
          <p:cNvPr id="1429521" name="Picture 17" descr="100834TN"/>
          <p:cNvPicPr>
            <a:picLocks noChangeAspect="1" noChangeArrowheads="1"/>
          </p:cNvPicPr>
          <p:nvPr/>
        </p:nvPicPr>
        <p:blipFill>
          <a:blip r:embed="rId10" cstate="print"/>
          <a:srcRect/>
          <a:stretch>
            <a:fillRect/>
          </a:stretch>
        </p:blipFill>
        <p:spPr bwMode="auto">
          <a:xfrm>
            <a:off x="1905000" y="3657600"/>
            <a:ext cx="795338" cy="782638"/>
          </a:xfrm>
          <a:prstGeom prst="rect">
            <a:avLst/>
          </a:prstGeom>
          <a:noFill/>
        </p:spPr>
      </p:pic>
      <p:sp>
        <p:nvSpPr>
          <p:cNvPr id="1429522" name="Line 18"/>
          <p:cNvSpPr>
            <a:spLocks noChangeShapeType="1"/>
          </p:cNvSpPr>
          <p:nvPr/>
        </p:nvSpPr>
        <p:spPr bwMode="auto">
          <a:xfrm>
            <a:off x="3581400" y="4038600"/>
            <a:ext cx="533400" cy="533400"/>
          </a:xfrm>
          <a:prstGeom prst="line">
            <a:avLst/>
          </a:prstGeom>
          <a:noFill/>
          <a:ln w="50800">
            <a:solidFill>
              <a:srgbClr val="FFFFFF"/>
            </a:solidFill>
            <a:round/>
            <a:headEnd/>
            <a:tailEnd type="triangle" w="med" len="med"/>
          </a:ln>
          <a:effectLst/>
        </p:spPr>
        <p:txBody>
          <a:bodyPr wrap="none"/>
          <a:lstStyle/>
          <a:p>
            <a:endParaRPr lang="en-GB"/>
          </a:p>
        </p:txBody>
      </p:sp>
      <p:pic>
        <p:nvPicPr>
          <p:cNvPr id="1429523" name="Picture 19" descr="1810small"/>
          <p:cNvPicPr>
            <a:picLocks noChangeAspect="1" noChangeArrowheads="1"/>
          </p:cNvPicPr>
          <p:nvPr/>
        </p:nvPicPr>
        <p:blipFill>
          <a:blip r:embed="rId11" cstate="print"/>
          <a:srcRect/>
          <a:stretch>
            <a:fillRect/>
          </a:stretch>
        </p:blipFill>
        <p:spPr bwMode="auto">
          <a:xfrm>
            <a:off x="1143000" y="2971800"/>
            <a:ext cx="576263" cy="890588"/>
          </a:xfrm>
          <a:prstGeom prst="rect">
            <a:avLst/>
          </a:prstGeom>
          <a:noFill/>
        </p:spPr>
      </p:pic>
      <p:pic>
        <p:nvPicPr>
          <p:cNvPr id="1429524" name="Picture 20" descr="1810small"/>
          <p:cNvPicPr>
            <a:picLocks noChangeAspect="1" noChangeArrowheads="1"/>
          </p:cNvPicPr>
          <p:nvPr/>
        </p:nvPicPr>
        <p:blipFill>
          <a:blip r:embed="rId11" cstate="print"/>
          <a:srcRect/>
          <a:stretch>
            <a:fillRect/>
          </a:stretch>
        </p:blipFill>
        <p:spPr bwMode="auto">
          <a:xfrm>
            <a:off x="4191000" y="4724400"/>
            <a:ext cx="576263" cy="890588"/>
          </a:xfrm>
          <a:prstGeom prst="rect">
            <a:avLst/>
          </a:prstGeom>
          <a:noFill/>
        </p:spPr>
      </p:pic>
      <p:pic>
        <p:nvPicPr>
          <p:cNvPr id="1429525" name="Picture 21" descr="1816small"/>
          <p:cNvPicPr>
            <a:picLocks noChangeAspect="1" noChangeArrowheads="1"/>
          </p:cNvPicPr>
          <p:nvPr/>
        </p:nvPicPr>
        <p:blipFill>
          <a:blip r:embed="rId12" cstate="print"/>
          <a:srcRect/>
          <a:stretch>
            <a:fillRect/>
          </a:stretch>
        </p:blipFill>
        <p:spPr bwMode="auto">
          <a:xfrm>
            <a:off x="3352800" y="4876800"/>
            <a:ext cx="576263" cy="890588"/>
          </a:xfrm>
          <a:prstGeom prst="rect">
            <a:avLst/>
          </a:prstGeom>
          <a:noFill/>
        </p:spPr>
      </p:pic>
      <p:pic>
        <p:nvPicPr>
          <p:cNvPr id="1429526" name="Picture 22" descr="1750small"/>
          <p:cNvPicPr>
            <a:picLocks noChangeAspect="1" noChangeArrowheads="1"/>
          </p:cNvPicPr>
          <p:nvPr/>
        </p:nvPicPr>
        <p:blipFill>
          <a:blip r:embed="rId13" cstate="print"/>
          <a:srcRect/>
          <a:stretch>
            <a:fillRect/>
          </a:stretch>
        </p:blipFill>
        <p:spPr bwMode="auto">
          <a:xfrm>
            <a:off x="4953000" y="4876800"/>
            <a:ext cx="576263" cy="898525"/>
          </a:xfrm>
          <a:prstGeom prst="rect">
            <a:avLst/>
          </a:prstGeom>
          <a:noFill/>
        </p:spPr>
      </p:pic>
      <p:pic>
        <p:nvPicPr>
          <p:cNvPr id="1429527" name="Picture 23" descr="1821small"/>
          <p:cNvPicPr>
            <a:picLocks noChangeAspect="1" noChangeArrowheads="1"/>
          </p:cNvPicPr>
          <p:nvPr/>
        </p:nvPicPr>
        <p:blipFill>
          <a:blip r:embed="rId14" cstate="print"/>
          <a:srcRect/>
          <a:stretch>
            <a:fillRect/>
          </a:stretch>
        </p:blipFill>
        <p:spPr bwMode="auto">
          <a:xfrm>
            <a:off x="3581400" y="5867400"/>
            <a:ext cx="566738" cy="860425"/>
          </a:xfrm>
          <a:prstGeom prst="rect">
            <a:avLst/>
          </a:prstGeom>
          <a:noFill/>
        </p:spPr>
      </p:pic>
      <p:sp>
        <p:nvSpPr>
          <p:cNvPr id="1429528" name="Line 24"/>
          <p:cNvSpPr>
            <a:spLocks noChangeShapeType="1"/>
          </p:cNvSpPr>
          <p:nvPr/>
        </p:nvSpPr>
        <p:spPr bwMode="auto">
          <a:xfrm flipH="1">
            <a:off x="4724400" y="3048000"/>
            <a:ext cx="1447800" cy="0"/>
          </a:xfrm>
          <a:prstGeom prst="line">
            <a:avLst/>
          </a:prstGeom>
          <a:noFill/>
          <a:ln w="9525">
            <a:solidFill>
              <a:schemeClr val="tx1"/>
            </a:solidFill>
            <a:round/>
            <a:headEnd/>
            <a:tailEnd type="triangle" w="med" len="med"/>
          </a:ln>
          <a:effectLst/>
        </p:spPr>
        <p:txBody>
          <a:bodyPr/>
          <a:lstStyle/>
          <a:p>
            <a:endParaRPr lang="en-GB"/>
          </a:p>
        </p:txBody>
      </p:sp>
      <p:sp>
        <p:nvSpPr>
          <p:cNvPr id="1429529" name="Text Box 25"/>
          <p:cNvSpPr txBox="1">
            <a:spLocks noChangeArrowheads="1"/>
          </p:cNvSpPr>
          <p:nvPr/>
        </p:nvSpPr>
        <p:spPr bwMode="auto">
          <a:xfrm>
            <a:off x="6384925" y="2779713"/>
            <a:ext cx="1670050" cy="641350"/>
          </a:xfrm>
          <a:prstGeom prst="rect">
            <a:avLst/>
          </a:prstGeom>
          <a:noFill/>
          <a:ln w="9525">
            <a:noFill/>
            <a:miter lim="800000"/>
            <a:headEnd/>
            <a:tailEnd/>
          </a:ln>
          <a:effectLst/>
        </p:spPr>
        <p:txBody>
          <a:bodyPr wrap="none">
            <a:spAutoFit/>
          </a:bodyPr>
          <a:lstStyle/>
          <a:p>
            <a:r>
              <a:rPr lang="en-US"/>
              <a:t>Preferred level</a:t>
            </a:r>
          </a:p>
          <a:p>
            <a:r>
              <a:rPr lang="en-US"/>
              <a:t>BASIC LEVEL</a:t>
            </a:r>
          </a:p>
        </p:txBody>
      </p:sp>
      <p:sp>
        <p:nvSpPr>
          <p:cNvPr id="1429530" name="Text Box 26"/>
          <p:cNvSpPr txBox="1">
            <a:spLocks noChangeArrowheads="1"/>
          </p:cNvSpPr>
          <p:nvPr/>
        </p:nvSpPr>
        <p:spPr bwMode="auto">
          <a:xfrm>
            <a:off x="4343400" y="685800"/>
            <a:ext cx="2152650" cy="366713"/>
          </a:xfrm>
          <a:prstGeom prst="rect">
            <a:avLst/>
          </a:prstGeom>
          <a:noFill/>
          <a:ln w="9525">
            <a:noFill/>
            <a:miter lim="800000"/>
            <a:headEnd/>
            <a:tailEnd/>
          </a:ln>
          <a:effectLst/>
        </p:spPr>
        <p:txBody>
          <a:bodyPr wrap="none">
            <a:spAutoFit/>
          </a:bodyPr>
          <a:lstStyle/>
          <a:p>
            <a:r>
              <a:rPr lang="en-US"/>
              <a:t>Superordinate level</a:t>
            </a:r>
          </a:p>
        </p:txBody>
      </p:sp>
      <p:sp>
        <p:nvSpPr>
          <p:cNvPr id="1429531" name="Text Box 27"/>
          <p:cNvSpPr txBox="1">
            <a:spLocks noChangeArrowheads="1"/>
          </p:cNvSpPr>
          <p:nvPr/>
        </p:nvSpPr>
        <p:spPr bwMode="auto">
          <a:xfrm>
            <a:off x="6553200" y="5410200"/>
            <a:ext cx="1949450" cy="366713"/>
          </a:xfrm>
          <a:prstGeom prst="rect">
            <a:avLst/>
          </a:prstGeom>
          <a:noFill/>
          <a:ln w="9525">
            <a:noFill/>
            <a:miter lim="800000"/>
            <a:headEnd/>
            <a:tailEnd/>
          </a:ln>
          <a:effectLst/>
        </p:spPr>
        <p:txBody>
          <a:bodyPr wrap="none">
            <a:spAutoFit/>
          </a:bodyPr>
          <a:lstStyle/>
          <a:p>
            <a:r>
              <a:rPr lang="en-US"/>
              <a:t>Subordinate level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4" name="Rectangle 4"/>
          <p:cNvSpPr>
            <a:spLocks noGrp="1" noChangeArrowheads="1"/>
          </p:cNvSpPr>
          <p:nvPr>
            <p:ph type="ctrTitle"/>
          </p:nvPr>
        </p:nvSpPr>
        <p:spPr>
          <a:xfrm>
            <a:off x="762000" y="228600"/>
            <a:ext cx="7772400" cy="685800"/>
          </a:xfrm>
        </p:spPr>
        <p:txBody>
          <a:bodyPr>
            <a:normAutofit fontScale="90000"/>
          </a:bodyPr>
          <a:lstStyle/>
          <a:p>
            <a:r>
              <a:rPr lang="en-US"/>
              <a:t>What’s special about the basic level</a:t>
            </a:r>
          </a:p>
        </p:txBody>
      </p:sp>
      <p:sp>
        <p:nvSpPr>
          <p:cNvPr id="1448965" name="Rectangle 5"/>
          <p:cNvSpPr>
            <a:spLocks noGrp="1" noChangeArrowheads="1"/>
          </p:cNvSpPr>
          <p:nvPr>
            <p:ph type="subTitle" idx="1"/>
          </p:nvPr>
        </p:nvSpPr>
        <p:spPr>
          <a:xfrm>
            <a:off x="457200" y="1219200"/>
            <a:ext cx="8153400" cy="762000"/>
          </a:xfrm>
        </p:spPr>
        <p:txBody>
          <a:bodyPr>
            <a:normAutofit fontScale="85000" lnSpcReduction="20000"/>
          </a:bodyPr>
          <a:lstStyle/>
          <a:p>
            <a:r>
              <a:rPr lang="en-US"/>
              <a:t>1) most abstract level at which objects have similar shapes</a:t>
            </a:r>
          </a:p>
        </p:txBody>
      </p:sp>
      <p:graphicFrame>
        <p:nvGraphicFramePr>
          <p:cNvPr id="1448966" name="Object 6"/>
          <p:cNvGraphicFramePr>
            <a:graphicFrameLocks noChangeAspect="1"/>
          </p:cNvGraphicFramePr>
          <p:nvPr/>
        </p:nvGraphicFramePr>
        <p:xfrm>
          <a:off x="1600200" y="1828800"/>
          <a:ext cx="5965825" cy="4508500"/>
        </p:xfrm>
        <a:graphic>
          <a:graphicData uri="http://schemas.openxmlformats.org/presentationml/2006/ole">
            <p:oleObj spid="_x0000_s1026" name="Image" r:id="rId3" imgW="20571429" imgH="15546122"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89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48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896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Grp="1" noChangeArrowheads="1"/>
          </p:cNvSpPr>
          <p:nvPr>
            <p:ph type="title"/>
          </p:nvPr>
        </p:nvSpPr>
        <p:spPr/>
        <p:txBody>
          <a:bodyPr>
            <a:normAutofit fontScale="90000"/>
          </a:bodyPr>
          <a:lstStyle/>
          <a:p>
            <a:r>
              <a:rPr lang="en-US"/>
              <a:t>What’s special about the basic level</a:t>
            </a:r>
          </a:p>
        </p:txBody>
      </p:sp>
      <p:sp>
        <p:nvSpPr>
          <p:cNvPr id="1433603" name="Rectangle 3"/>
          <p:cNvSpPr>
            <a:spLocks noGrp="1" noChangeArrowheads="1"/>
          </p:cNvSpPr>
          <p:nvPr>
            <p:ph type="body" idx="1"/>
          </p:nvPr>
        </p:nvSpPr>
        <p:spPr/>
        <p:txBody>
          <a:bodyPr/>
          <a:lstStyle/>
          <a:p>
            <a:pPr>
              <a:buFontTx/>
              <a:buNone/>
            </a:pPr>
            <a:r>
              <a:rPr lang="en-US"/>
              <a:t>2) development</a:t>
            </a:r>
          </a:p>
          <a:p>
            <a:pPr>
              <a:buFontTx/>
              <a:buNone/>
            </a:pPr>
            <a:r>
              <a:rPr lang="en-US"/>
              <a:t>		First words are learned at the basic level (e.g., 	doggy, car, ball)</a:t>
            </a:r>
          </a:p>
          <a:p>
            <a:pPr>
              <a:buFontTx/>
              <a:buNone/>
            </a:pPr>
            <a:endParaRPr lang="en-US"/>
          </a:p>
          <a:p>
            <a:pPr>
              <a:buFontTx/>
              <a:buNone/>
            </a:pPr>
            <a:r>
              <a:rPr lang="en-US"/>
              <a:t>3) Language</a:t>
            </a:r>
          </a:p>
          <a:p>
            <a:pPr>
              <a:buFontTx/>
              <a:buNone/>
            </a:pPr>
            <a:r>
              <a:rPr lang="en-US"/>
              <a:t>		natural level at which objects are named</a:t>
            </a:r>
          </a:p>
          <a:p>
            <a:pPr>
              <a:buFontTx/>
              <a:buNone/>
            </a:pPr>
            <a:r>
              <a:rPr lang="en-US"/>
              <a:t>		languages first acquire basic level terms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4" name="Rectangle 2"/>
          <p:cNvSpPr>
            <a:spLocks noGrp="1" noChangeArrowheads="1"/>
          </p:cNvSpPr>
          <p:nvPr>
            <p:ph type="title"/>
          </p:nvPr>
        </p:nvSpPr>
        <p:spPr>
          <a:xfrm>
            <a:off x="685800" y="304800"/>
            <a:ext cx="7772400" cy="6096000"/>
          </a:xfrm>
        </p:spPr>
        <p:txBody>
          <a:bodyPr>
            <a:normAutofit fontScale="90000"/>
          </a:bodyPr>
          <a:lstStyle/>
          <a:p>
            <a:pPr algn="l"/>
            <a:r>
              <a:rPr lang="en-US"/>
              <a:t>	</a:t>
            </a:r>
            <a:r>
              <a:rPr lang="en-US">
                <a:latin typeface="Andy" pitchFamily="66" charset="0"/>
              </a:rPr>
              <a:t>most general</a:t>
            </a:r>
            <a:br>
              <a:rPr lang="en-US">
                <a:latin typeface="Andy" pitchFamily="66" charset="0"/>
              </a:rPr>
            </a:br>
            <a:r>
              <a:rPr lang="en-US">
                <a:latin typeface="Andy" pitchFamily="66" charset="0"/>
              </a:rPr>
              <a:t/>
            </a:r>
            <a:br>
              <a:rPr lang="en-US">
                <a:latin typeface="Andy" pitchFamily="66" charset="0"/>
              </a:rPr>
            </a:br>
            <a:r>
              <a:rPr lang="en-US">
                <a:latin typeface="Andy" pitchFamily="66" charset="0"/>
              </a:rPr>
              <a:t/>
            </a:r>
            <a:br>
              <a:rPr lang="en-US">
                <a:latin typeface="Andy" pitchFamily="66" charset="0"/>
              </a:rPr>
            </a:br>
            <a:r>
              <a:rPr lang="en-US">
                <a:latin typeface="Andy" pitchFamily="66" charset="0"/>
              </a:rPr>
              <a:t/>
            </a:r>
            <a:br>
              <a:rPr lang="en-US">
                <a:latin typeface="Andy" pitchFamily="66" charset="0"/>
              </a:rPr>
            </a:br>
            <a:r>
              <a:rPr lang="en-US">
                <a:latin typeface="Andy" pitchFamily="66" charset="0"/>
              </a:rPr>
              <a:t>	BASIC</a:t>
            </a:r>
            <a:br>
              <a:rPr lang="en-US">
                <a:latin typeface="Andy" pitchFamily="66" charset="0"/>
              </a:rPr>
            </a:br>
            <a:r>
              <a:rPr lang="en-US">
                <a:latin typeface="Andy" pitchFamily="66" charset="0"/>
              </a:rPr>
              <a:t/>
            </a:r>
            <a:br>
              <a:rPr lang="en-US">
                <a:latin typeface="Andy" pitchFamily="66" charset="0"/>
              </a:rPr>
            </a:br>
            <a:r>
              <a:rPr lang="en-US">
                <a:latin typeface="Andy" pitchFamily="66" charset="0"/>
              </a:rPr>
              <a:t/>
            </a:r>
            <a:br>
              <a:rPr lang="en-US">
                <a:latin typeface="Andy" pitchFamily="66" charset="0"/>
              </a:rPr>
            </a:br>
            <a:r>
              <a:rPr lang="en-US">
                <a:latin typeface="Andy" pitchFamily="66" charset="0"/>
              </a:rPr>
              <a:t/>
            </a:r>
            <a:br>
              <a:rPr lang="en-US">
                <a:latin typeface="Andy" pitchFamily="66" charset="0"/>
              </a:rPr>
            </a:br>
            <a:r>
              <a:rPr lang="en-US">
                <a:latin typeface="Andy" pitchFamily="66" charset="0"/>
              </a:rPr>
              <a:t>	most specific</a:t>
            </a:r>
          </a:p>
        </p:txBody>
      </p:sp>
      <p:sp>
        <p:nvSpPr>
          <p:cNvPr id="1462275" name="Text Box 3"/>
          <p:cNvSpPr txBox="1">
            <a:spLocks noChangeArrowheads="1"/>
          </p:cNvSpPr>
          <p:nvPr/>
        </p:nvSpPr>
        <p:spPr bwMode="auto">
          <a:xfrm>
            <a:off x="5105400" y="838200"/>
            <a:ext cx="3511550" cy="946150"/>
          </a:xfrm>
          <a:prstGeom prst="rect">
            <a:avLst/>
          </a:prstGeom>
          <a:noFill/>
          <a:ln w="9525">
            <a:noFill/>
            <a:miter lim="800000"/>
            <a:headEnd/>
            <a:tailEnd/>
          </a:ln>
          <a:effectLst/>
        </p:spPr>
        <p:txBody>
          <a:bodyPr wrap="none">
            <a:spAutoFit/>
          </a:bodyPr>
          <a:lstStyle/>
          <a:p>
            <a:pPr algn="ctr"/>
            <a:r>
              <a:rPr lang="en-US" sz="2800" b="1">
                <a:solidFill>
                  <a:schemeClr val="accent2"/>
                </a:solidFill>
                <a:latin typeface="Arial Unicode MS" pitchFamily="34" charset="-128"/>
              </a:rPr>
              <a:t>maximize accuracy</a:t>
            </a:r>
          </a:p>
          <a:p>
            <a:pPr algn="ctr"/>
            <a:r>
              <a:rPr lang="en-US" sz="2800" b="1">
                <a:solidFill>
                  <a:schemeClr val="accent2"/>
                </a:solidFill>
                <a:latin typeface="Arial Unicode MS" pitchFamily="34" charset="-128"/>
              </a:rPr>
              <a:t>little predictive power</a:t>
            </a:r>
          </a:p>
        </p:txBody>
      </p:sp>
      <p:sp>
        <p:nvSpPr>
          <p:cNvPr id="1462276" name="Text Box 4"/>
          <p:cNvSpPr txBox="1">
            <a:spLocks noChangeArrowheads="1"/>
          </p:cNvSpPr>
          <p:nvPr/>
        </p:nvSpPr>
        <p:spPr bwMode="auto">
          <a:xfrm>
            <a:off x="4527550" y="5026025"/>
            <a:ext cx="4383088" cy="946150"/>
          </a:xfrm>
          <a:prstGeom prst="rect">
            <a:avLst/>
          </a:prstGeom>
          <a:noFill/>
          <a:ln w="9525">
            <a:noFill/>
            <a:miter lim="800000"/>
            <a:headEnd/>
            <a:tailEnd/>
          </a:ln>
          <a:effectLst/>
        </p:spPr>
        <p:txBody>
          <a:bodyPr wrap="none">
            <a:spAutoFit/>
          </a:bodyPr>
          <a:lstStyle/>
          <a:p>
            <a:pPr algn="ctr"/>
            <a:r>
              <a:rPr lang="en-US" sz="2800" b="1">
                <a:solidFill>
                  <a:schemeClr val="accent2"/>
                </a:solidFill>
                <a:latin typeface="Arial Unicode MS" pitchFamily="34" charset="-128"/>
              </a:rPr>
              <a:t>maximize predictive power</a:t>
            </a:r>
          </a:p>
          <a:p>
            <a:pPr algn="ctr"/>
            <a:r>
              <a:rPr lang="en-US" sz="2800" b="1">
                <a:solidFill>
                  <a:schemeClr val="accent2"/>
                </a:solidFill>
                <a:latin typeface="Arial Unicode MS" pitchFamily="34" charset="-128"/>
              </a:rPr>
              <a:t>little accuracy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5112" name="Object 8"/>
          <p:cNvGraphicFramePr>
            <a:graphicFrameLocks noChangeAspect="1"/>
          </p:cNvGraphicFramePr>
          <p:nvPr/>
        </p:nvGraphicFramePr>
        <p:xfrm>
          <a:off x="1293813" y="457200"/>
          <a:ext cx="7080250" cy="5910263"/>
        </p:xfrm>
        <a:graphic>
          <a:graphicData uri="http://schemas.openxmlformats.org/presentationml/2006/ole">
            <p:oleObj spid="_x0000_s2050" name="Chart" r:id="rId3" imgW="7039155" imgH="6029410" progId="Excel.Sheet.8">
              <p:embed followColorScheme="full"/>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1464</Words>
  <Application>Microsoft Office PowerPoint</Application>
  <PresentationFormat>On-screen Show (4:3)</PresentationFormat>
  <Paragraphs>269</Paragraphs>
  <Slides>33</Slides>
  <Notes>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36" baseType="lpstr">
      <vt:lpstr>Office Theme</vt:lpstr>
      <vt:lpstr>Image</vt:lpstr>
      <vt:lpstr>Chart</vt:lpstr>
      <vt:lpstr>Classic categorization models</vt:lpstr>
      <vt:lpstr>Functions of Concepts</vt:lpstr>
      <vt:lpstr>Outline</vt:lpstr>
      <vt:lpstr>Is there a preferred level of conceptualization?</vt:lpstr>
      <vt:lpstr>Slide 5</vt:lpstr>
      <vt:lpstr>What’s special about the basic level</vt:lpstr>
      <vt:lpstr>What’s special about the basic level</vt:lpstr>
      <vt:lpstr> most general     BASIC     most specific</vt:lpstr>
      <vt:lpstr>Slide 9</vt:lpstr>
      <vt:lpstr>Organization of Concepts</vt:lpstr>
      <vt:lpstr>Representation of Conceptual Knowledge</vt:lpstr>
      <vt:lpstr>Problems with Classical View </vt:lpstr>
      <vt:lpstr> </vt:lpstr>
      <vt:lpstr>Prototype and Exemplar Models</vt:lpstr>
      <vt:lpstr>Prototypes Representations</vt:lpstr>
      <vt:lpstr>Typicality Effects</vt:lpstr>
      <vt:lpstr>Is this a “chair”?</vt:lpstr>
      <vt:lpstr>Graded Structure</vt:lpstr>
      <vt:lpstr>Classification of Prototype</vt:lpstr>
      <vt:lpstr>Problem with Prototype Models</vt:lpstr>
      <vt:lpstr>Exemplar model</vt:lpstr>
      <vt:lpstr>Exemplar Models</vt:lpstr>
      <vt:lpstr>Sample exemplar model</vt:lpstr>
      <vt:lpstr>GCM similarity function</vt:lpstr>
      <vt:lpstr>Category response in GCM</vt:lpstr>
      <vt:lpstr>What do the parameters do?</vt:lpstr>
      <vt:lpstr>Knowledge-based Views</vt:lpstr>
      <vt:lpstr>Effect of Knowledge on Concept Learning</vt:lpstr>
      <vt:lpstr>Slide 29</vt:lpstr>
      <vt:lpstr>Learning an exemplar model from labels</vt:lpstr>
      <vt:lpstr>Supervised learning in ALCOVE</vt:lpstr>
      <vt:lpstr>Optimization using gradient descent</vt:lpstr>
      <vt:lpstr>Variations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Classic categorization models</dc:title>
  <dc:creator>nisheeth</dc:creator>
  <cp:lastModifiedBy>nisheeth</cp:lastModifiedBy>
  <cp:revision>3</cp:revision>
  <dcterms:created xsi:type="dcterms:W3CDTF">2019-03-07T01:11:59Z</dcterms:created>
  <dcterms:modified xsi:type="dcterms:W3CDTF">2022-04-07T00:29:55Z</dcterms:modified>
</cp:coreProperties>
</file>