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BD2F-0085-4E94-B782-92460FCBD612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740D2-8C0A-42E0-964E-14D81334619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883DA-6B2F-432C-A710-199332594C4D}" type="slidenum">
              <a:rPr lang="he-IL" altLang="en-US"/>
              <a:pPr/>
              <a:t>14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51DAFE2-588A-47A6-9229-DCA461044263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612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5BC1-89A1-49D1-A071-63D89077FA83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8C8B-7063-4C3E-8BE9-2199CB341D7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 model of categorization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CS786</a:t>
            </a:r>
          </a:p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April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 as circles</a:t>
            </a:r>
          </a:p>
          <a:p>
            <a:r>
              <a:rPr lang="en-US" dirty="0" smtClean="0"/>
              <a:t>Parameters, fixed values as squares</a:t>
            </a:r>
          </a:p>
          <a:p>
            <a:r>
              <a:rPr lang="en-US" dirty="0" smtClean="0"/>
              <a:t>Repetitions of conditional probability structures as rectangular ‘plates’</a:t>
            </a:r>
          </a:p>
          <a:p>
            <a:r>
              <a:rPr lang="en-US" i="1" dirty="0" smtClean="0"/>
              <a:t>Switch </a:t>
            </a:r>
            <a:r>
              <a:rPr lang="en-US" dirty="0" smtClean="0"/>
              <a:t>conditioning as squiggles</a:t>
            </a:r>
          </a:p>
          <a:p>
            <a:r>
              <a:rPr lang="en-US" dirty="0" smtClean="0"/>
              <a:t>Random variables observed in practice are shaded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1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convenience in Bayesian updating</a:t>
            </a:r>
          </a:p>
          <a:p>
            <a:r>
              <a:rPr lang="en-US" dirty="0" smtClean="0"/>
              <a:t>Posterior </a:t>
            </a:r>
            <a:r>
              <a:rPr lang="en-US" dirty="0" smtClean="0">
                <a:sym typeface="Wingdings" panose="05000000000000000000" pitchFamily="2" charset="2"/>
              </a:rPr>
              <a:t> Prior x Likelihood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want the distributions to be parametric, the parameter is what is learned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want the posterior to have the same parametric form as the prior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Conjugate prior = f(.) such that f(</a:t>
            </a:r>
            <a:r>
              <a:rPr lang="el-GR" dirty="0" smtClean="0">
                <a:sym typeface="Wingdings" panose="05000000000000000000" pitchFamily="2" charset="2"/>
              </a:rPr>
              <a:t>θ</a:t>
            </a:r>
            <a:r>
              <a:rPr lang="en-US" dirty="0" smtClean="0">
                <a:sym typeface="Wingdings" panose="05000000000000000000" pitchFamily="2" charset="2"/>
              </a:rPr>
              <a:t>)g(x|</a:t>
            </a:r>
            <a:r>
              <a:rPr lang="el-GR" dirty="0" smtClean="0">
                <a:sym typeface="Wingdings" panose="05000000000000000000" pitchFamily="2" charset="2"/>
              </a:rPr>
              <a:t>θ</a:t>
            </a:r>
            <a:r>
              <a:rPr lang="en-US" dirty="0" smtClean="0">
                <a:sym typeface="Wingdings" panose="05000000000000000000" pitchFamily="2" charset="2"/>
              </a:rPr>
              <a:t>) ~ f(</a:t>
            </a:r>
            <a:r>
              <a:rPr lang="el-GR" dirty="0" smtClean="0">
                <a:sym typeface="Wingdings" panose="05000000000000000000" pitchFamily="2" charset="2"/>
              </a:rPr>
              <a:t>θ</a:t>
            </a:r>
            <a:r>
              <a:rPr lang="en-US" baseline="30000" dirty="0" smtClean="0">
                <a:sym typeface="Wingdings" panose="05000000000000000000" pitchFamily="2" charset="2"/>
              </a:rPr>
              <a:t>new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conjugate priors</a:t>
            </a:r>
            <a:endParaRPr lang="en-US" dirty="0"/>
          </a:p>
        </p:txBody>
      </p:sp>
      <p:pic>
        <p:nvPicPr>
          <p:cNvPr id="51202" name="Picture 2" descr="http://cfile26.uf.tistory.com/image/2423E94651AC57371854E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7" y="1562100"/>
            <a:ext cx="7000273" cy="4229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00727" y="1524000"/>
            <a:ext cx="700027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00800" y="3733800"/>
            <a:ext cx="1295400" cy="361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603146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one is important for us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5486400"/>
            <a:ext cx="1524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78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n independent trials that could yield one of k possible results, the multinomial distribution gives the probability of seeing any particular combination of outcomes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Each point can go into one of k clusters</a:t>
            </a:r>
          </a:p>
          <a:p>
            <a:pPr lvl="1"/>
            <a:r>
              <a:rPr lang="en-US" dirty="0" smtClean="0"/>
              <a:t>z_i is the number of points in each cluster for the immediate observation</a:t>
            </a:r>
          </a:p>
          <a:p>
            <a:pPr lvl="1"/>
            <a:r>
              <a:rPr lang="en-US" dirty="0" smtClean="0"/>
              <a:t>p_i is the fraction of points in each cluster in the long run</a:t>
            </a:r>
          </a:p>
          <a:p>
            <a:r>
              <a:rPr lang="en-US" dirty="0" smtClean="0"/>
              <a:t>Given 3 clusters A,B and C, with normalized empirical frequencies [0.3, 0.4, 0.3] seen over a large set, what is the probability of the partitioning AABB for a four data sample?</a:t>
            </a:r>
          </a:p>
          <a:p>
            <a:pPr lvl="1"/>
            <a:r>
              <a:rPr lang="en-US" dirty="0" smtClean="0"/>
              <a:t>P(clustering) = 6 x 0.09 x 0.16 = 0.0864</a:t>
            </a:r>
          </a:p>
          <a:p>
            <a:endParaRPr lang="en-GB" dirty="0"/>
          </a:p>
        </p:txBody>
      </p:sp>
      <p:pic>
        <p:nvPicPr>
          <p:cNvPr id="57346" name="Picture 2" descr="https://latex.codecogs.com/png.latex?%5Cdpi%7B300%7D%20p%28%7B%5Cbf%20z%7D%2C%20%7B%5Cbf%20p%7D%29%20%3D%20%5Cfrac%7Bn%21%7D%7B%7Bz_1%7D%21%7Bz_2%7D%21%5Ccdots%20%7Bz_k%7D%21%7D%7Ep_1%5E%7Bz_1%7Dp_2%5E%7Bz_2%7D%5Ccdots%20p_k%5E%7Bz_k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2590800"/>
            <a:ext cx="4648199" cy="714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The Dirichlet </a:t>
            </a:r>
            <a:r>
              <a:rPr lang="en-US" altLang="en-US" dirty="0"/>
              <a:t>distribution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altLang="en-US" sz="2800" dirty="0"/>
              <a:t>A </a:t>
            </a:r>
            <a:r>
              <a:rPr lang="en-US" altLang="en-US" sz="2800" i="1" dirty="0"/>
              <a:t>k</a:t>
            </a:r>
            <a:r>
              <a:rPr lang="en-US" altLang="en-US" sz="2800" dirty="0"/>
              <a:t>-dimensional Dirichlet random variable </a:t>
            </a:r>
            <a:r>
              <a:rPr lang="el-GR" altLang="en-US" sz="2800" dirty="0"/>
              <a:t>θ</a:t>
            </a:r>
            <a:r>
              <a:rPr lang="en-US" altLang="en-US" sz="2800" dirty="0"/>
              <a:t> can take values in the (k-1)-simplex, and has the following probability density on this simplex:</a:t>
            </a:r>
          </a:p>
          <a:p>
            <a:pPr algn="l" rtl="0">
              <a:buFont typeface="Wingdings" pitchFamily="2" charset="2"/>
              <a:buNone/>
            </a:pPr>
            <a:endParaRPr lang="en-US" altLang="en-US" sz="2800" dirty="0" smtClean="0"/>
          </a:p>
          <a:p>
            <a:pPr algn="l" rtl="0">
              <a:buFont typeface="Wingdings" pitchFamily="2" charset="2"/>
              <a:buNone/>
            </a:pPr>
            <a:endParaRPr lang="en-US" altLang="en-US" sz="2800" dirty="0"/>
          </a:p>
          <a:p>
            <a:pPr algn="l" rtl="0">
              <a:buFont typeface="Wingdings" pitchFamily="2" charset="2"/>
              <a:buNone/>
            </a:pPr>
            <a:endParaRPr lang="en-US" altLang="en-US" sz="2800" dirty="0" smtClean="0"/>
          </a:p>
          <a:p>
            <a:pPr algn="l" rtl="0">
              <a:buFont typeface="Wingdings" pitchFamily="2" charset="2"/>
              <a:buNone/>
            </a:pPr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Easier to understand</a:t>
            </a:r>
          </a:p>
          <a:p>
            <a:pPr lvl="1"/>
            <a:r>
              <a:rPr lang="en-US" altLang="en-US" sz="2400" dirty="0" smtClean="0"/>
              <a:t>Prior Dir(</a:t>
            </a:r>
            <a:r>
              <a:rPr lang="el-GR" altLang="en-US" sz="2400" dirty="0" smtClean="0"/>
              <a:t>α</a:t>
            </a:r>
            <a:r>
              <a:rPr lang="en-US" altLang="en-US" sz="2400" baseline="-25000" dirty="0" smtClean="0"/>
              <a:t>1,</a:t>
            </a:r>
            <a:r>
              <a:rPr lang="el-GR" altLang="en-US" sz="2400" dirty="0" smtClean="0"/>
              <a:t> α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Likelihood Multi(</a:t>
            </a:r>
            <a:r>
              <a:rPr lang="el-GR" altLang="en-US" sz="2400" dirty="0" smtClean="0"/>
              <a:t>θ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, </a:t>
            </a:r>
            <a:r>
              <a:rPr lang="el-GR" altLang="en-US" sz="2400" dirty="0" smtClean="0"/>
              <a:t>θ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Outcome  {n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}</a:t>
            </a:r>
          </a:p>
          <a:p>
            <a:pPr lvl="1"/>
            <a:r>
              <a:rPr lang="en-US" altLang="en-US" sz="2400" dirty="0" smtClean="0"/>
              <a:t>Posterior Dir(</a:t>
            </a:r>
            <a:r>
              <a:rPr lang="el-GR" altLang="en-US" sz="2400" dirty="0" smtClean="0"/>
              <a:t>α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+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</a:t>
            </a:r>
            <a:r>
              <a:rPr lang="el-GR" altLang="en-US" sz="2400" dirty="0" smtClean="0"/>
              <a:t> α</a:t>
            </a:r>
            <a:r>
              <a:rPr lang="en-US" altLang="en-US" sz="2400" baseline="-25000" dirty="0" smtClean="0"/>
              <a:t>2 </a:t>
            </a:r>
            <a:r>
              <a:rPr lang="en-US" altLang="en-US" sz="2400" dirty="0" smtClean="0"/>
              <a:t>+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r>
              <a:rPr lang="en-US" altLang="en-US" dirty="0" smtClean="0"/>
              <a:t>Ignoring the normalization constant, what is the Dirichlet probability of a multinomial sample [0.1, 0.5, 0.4] with parameter 10</a:t>
            </a:r>
          </a:p>
          <a:p>
            <a:pPr lvl="1"/>
            <a:r>
              <a:rPr lang="en-US" altLang="en-US" dirty="0" smtClean="0"/>
              <a:t>(0.1)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(0.5)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(0.4)</a:t>
            </a:r>
            <a:r>
              <a:rPr lang="en-US" altLang="en-US" baseline="30000" dirty="0" smtClean="0"/>
              <a:t>9 </a:t>
            </a:r>
            <a:r>
              <a:rPr lang="en-US" altLang="en-US" dirty="0" smtClean="0"/>
              <a:t> = 5e-16</a:t>
            </a:r>
          </a:p>
          <a:p>
            <a:r>
              <a:rPr lang="en-US" altLang="en-US" dirty="0" smtClean="0"/>
              <a:t>What would it be for parameter 0.2?</a:t>
            </a:r>
          </a:p>
          <a:p>
            <a:pPr lvl="1"/>
            <a:r>
              <a:rPr lang="en-US" altLang="en-US" dirty="0" smtClean="0"/>
              <a:t>22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lvl="1"/>
            <a:endParaRPr lang="el-GR" altLang="en-US" dirty="0"/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078939639"/>
              </p:ext>
            </p:extLst>
          </p:nvPr>
        </p:nvGraphicFramePr>
        <p:xfrm>
          <a:off x="1581150" y="2438400"/>
          <a:ext cx="5981700" cy="1333500"/>
        </p:xfrm>
        <a:graphic>
          <a:graphicData uri="http://schemas.openxmlformats.org/presentationml/2006/ole">
            <p:oleObj spid="_x0000_s1026" name="Equation" r:id="rId4" imgW="1993680" imgH="4442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025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Dirichlet distribution emits multinomial samples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1618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67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Dirichlet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distribution over probability measures</a:t>
            </a:r>
          </a:p>
          <a:p>
            <a:pPr lvl="1"/>
            <a:r>
              <a:rPr lang="en-US" dirty="0" smtClean="0"/>
              <a:t>A probability measure is a function that maps a probabilistic sample space to values in [0,1]</a:t>
            </a:r>
          </a:p>
          <a:p>
            <a:r>
              <a:rPr lang="en-US" dirty="0" smtClean="0"/>
              <a:t>G is a DP(</a:t>
            </a:r>
            <a:r>
              <a:rPr lang="el-GR" dirty="0" smtClean="0"/>
              <a:t>α</a:t>
            </a:r>
            <a:r>
              <a:rPr lang="en-US" dirty="0" smtClean="0"/>
              <a:t>, G</a:t>
            </a:r>
            <a:r>
              <a:rPr lang="en-US" baseline="-25000" dirty="0" smtClean="0"/>
              <a:t>0</a:t>
            </a:r>
            <a:r>
              <a:rPr lang="en-US" dirty="0" smtClean="0"/>
              <a:t>) distributed random probability measure if for any partition of the corresponding probability space </a:t>
            </a:r>
            <a:r>
              <a:rPr lang="el-GR" b="1" dirty="0" smtClean="0"/>
              <a:t>ϴ</a:t>
            </a:r>
            <a:r>
              <a:rPr lang="en-US" dirty="0" smtClean="0"/>
              <a:t> we have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2600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https://en.wikipedia.org/wiki/Probability_space</a:t>
            </a:r>
            <a:endParaRPr lang="en-GB" dirty="0"/>
          </a:p>
        </p:txBody>
      </p:sp>
      <p:pic>
        <p:nvPicPr>
          <p:cNvPr id="57346" name="Picture 2" descr="https://latex.codecogs.com/gif.latex?%5CLARGE%20G%28A_1%29%2C%5Ccdots%2CG%28A_n%29%20%5Csim%20%5Ctext%7BDirichlet%7D%28%5Calpha%20G_0%28A_1%29%2C%20%5Ccdots%2C%20%5Calpha%20G_0%28A_n%29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0"/>
            <a:ext cx="6791325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Dirichlet process mixture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482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2390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GB" baseline="-25000" dirty="0"/>
          </a:p>
        </p:txBody>
      </p:sp>
      <p:sp>
        <p:nvSpPr>
          <p:cNvPr id="6" name="Oval 5"/>
          <p:cNvSpPr/>
          <p:nvPr/>
        </p:nvSpPr>
        <p:spPr>
          <a:xfrm>
            <a:off x="5410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7" idx="2"/>
          </p:cNvCxnSpPr>
          <p:nvPr/>
        </p:nvCxnSpPr>
        <p:spPr>
          <a:xfrm>
            <a:off x="22098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37338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6" idx="2"/>
          </p:cNvCxnSpPr>
          <p:nvPr/>
        </p:nvCxnSpPr>
        <p:spPr>
          <a:xfrm>
            <a:off x="41910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5" idx="2"/>
          </p:cNvCxnSpPr>
          <p:nvPr/>
        </p:nvCxnSpPr>
        <p:spPr>
          <a:xfrm>
            <a:off x="63246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55626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is a Dirichlet distribution on possible partitions of the data</a:t>
            </a:r>
          </a:p>
          <a:p>
            <a:r>
              <a:rPr lang="en-US" dirty="0" smtClean="0"/>
              <a:t>z is a sample from this distribution, a partition of the data</a:t>
            </a:r>
          </a:p>
          <a:p>
            <a:r>
              <a:rPr lang="en-US" dirty="0" smtClean="0"/>
              <a:t>Learning the right parameter values ends up telling us which partitions are most likely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1752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0</a:t>
            </a:r>
            <a:r>
              <a:rPr lang="en-US" dirty="0" smtClean="0"/>
              <a:t> eventually stores the mean counts of cluster assignments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0  </a:t>
            </a:r>
            <a:r>
              <a:rPr lang="en-US" dirty="0" smtClean="0"/>
              <a:t>serves as an inverse variance parameter; high values mean more clusters for the same data</a:t>
            </a:r>
            <a:endParaRPr lang="en-GB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RMC prior is a Dirichlet process prior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prior reflects a generative process where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496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http://blog.datumbox.com/wp-content/uploads/2014/05/chinese-restaurant-process-770x4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5410200" cy="30423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3087469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is the count of cluster assignments to that point. Compare with the GCM frequency prior.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RMC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a Dirichlet process mixture model that learns clusters in the data</a:t>
            </a:r>
          </a:p>
          <a:p>
            <a:r>
              <a:rPr lang="en-US" dirty="0" smtClean="0"/>
              <a:t>Each cluster is soft-assigned to any of the category labels through feedback</a:t>
            </a:r>
          </a:p>
          <a:p>
            <a:r>
              <a:rPr lang="en-US" dirty="0" smtClean="0"/>
              <a:t>How many clusters are learned across the entire dataset depends on the CRP prior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Same number of clusters across all categories</a:t>
            </a:r>
          </a:p>
          <a:p>
            <a:pPr lvl="1"/>
            <a:r>
              <a:rPr lang="en-US" dirty="0" smtClean="0"/>
              <a:t>Order in which data points enter the model doesn’t matter (exchangeability)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People behave as if they are storing prototypes sometimes</a:t>
            </a:r>
          </a:p>
          <a:p>
            <a:pPr lvl="1"/>
            <a:r>
              <a:rPr lang="en-US" dirty="0" smtClean="0"/>
              <a:t>Category judgments evolve over multiple presentations</a:t>
            </a:r>
          </a:p>
          <a:p>
            <a:pPr lvl="1"/>
            <a:r>
              <a:rPr lang="en-US" dirty="0" smtClean="0"/>
              <a:t>Sensible thing to do in situations where the category is not competing with others for membership</a:t>
            </a:r>
          </a:p>
          <a:p>
            <a:r>
              <a:rPr lang="en-US" dirty="0" smtClean="0"/>
              <a:t>People behave as if they are storing exemplars sometimes</a:t>
            </a:r>
          </a:p>
          <a:p>
            <a:pPr lvl="1"/>
            <a:r>
              <a:rPr lang="en-US" dirty="0" smtClean="0"/>
              <a:t>Probability matching behavior in describing category membership</a:t>
            </a:r>
          </a:p>
          <a:p>
            <a:pPr lvl="1"/>
            <a:r>
              <a:rPr lang="en-US" dirty="0" smtClean="0"/>
              <a:t>Sensible thing to do when discriminability at category boundaries becomes important</a:t>
            </a:r>
          </a:p>
          <a:p>
            <a:r>
              <a:rPr lang="en-US" dirty="0" smtClean="0"/>
              <a:t>Shouldn’t we have models that can do both?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RMC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explains how humans might succeed in learning category labels for datasets that are not linearly separable in feature space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6096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95599" y="3733800"/>
            <a:ext cx="1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52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505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2766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482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5-Point Star 16"/>
          <p:cNvSpPr/>
          <p:nvPr/>
        </p:nvSpPr>
        <p:spPr>
          <a:xfrm>
            <a:off x="4876800" y="3733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5-Point Star 17"/>
          <p:cNvSpPr/>
          <p:nvPr/>
        </p:nvSpPr>
        <p:spPr>
          <a:xfrm>
            <a:off x="5029200" y="3886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5-Point Star 18"/>
          <p:cNvSpPr/>
          <p:nvPr/>
        </p:nvSpPr>
        <p:spPr>
          <a:xfrm>
            <a:off x="5029200" y="4191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5-Point Star 19"/>
          <p:cNvSpPr/>
          <p:nvPr/>
        </p:nvSpPr>
        <p:spPr>
          <a:xfrm>
            <a:off x="4648200" y="3810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5-Point Star 20"/>
          <p:cNvSpPr/>
          <p:nvPr/>
        </p:nvSpPr>
        <p:spPr>
          <a:xfrm>
            <a:off x="3886200" y="55626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872733" y="47683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 dominance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0s dominance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 rot="2227672">
            <a:off x="4388358" y="3704960"/>
            <a:ext cx="13716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10000" y="5410200"/>
            <a:ext cx="3810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15000" y="4495800"/>
            <a:ext cx="762000" cy="457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95800" y="5257800"/>
            <a:ext cx="1981200" cy="533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29400" y="487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 model of categorization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866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GB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52578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24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0574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7" idx="0"/>
          </p:cNvCxnSpPr>
          <p:nvPr/>
        </p:nvCxnSpPr>
        <p:spPr>
          <a:xfrm>
            <a:off x="35814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6" idx="2"/>
          </p:cNvCxnSpPr>
          <p:nvPr/>
        </p:nvCxnSpPr>
        <p:spPr>
          <a:xfrm>
            <a:off x="40386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5" idx="2"/>
          </p:cNvCxnSpPr>
          <p:nvPr/>
        </p:nvCxnSpPr>
        <p:spPr>
          <a:xfrm>
            <a:off x="61722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 model of categorization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866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endParaRPr lang="en-GB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52578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</a:t>
            </a:r>
            <a:r>
              <a:rPr lang="en-US" baseline="-25000" dirty="0" err="1" smtClean="0">
                <a:solidFill>
                  <a:schemeClr val="tx1"/>
                </a:solidFill>
              </a:rPr>
              <a:t>ij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24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0574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17" idx="0"/>
          </p:cNvCxnSpPr>
          <p:nvPr/>
        </p:nvCxnSpPr>
        <p:spPr>
          <a:xfrm>
            <a:off x="35814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6" idx="2"/>
          </p:cNvCxnSpPr>
          <p:nvPr/>
        </p:nvCxnSpPr>
        <p:spPr>
          <a:xfrm>
            <a:off x="40386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5" idx="2"/>
          </p:cNvCxnSpPr>
          <p:nvPr/>
        </p:nvCxnSpPr>
        <p:spPr>
          <a:xfrm>
            <a:off x="61722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3048000"/>
            <a:ext cx="6096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305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HDP model of categorization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505200"/>
            <a:ext cx="3733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086600" y="40386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endParaRPr lang="en-GB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52578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</a:t>
            </a:r>
            <a:r>
              <a:rPr lang="en-US" baseline="-25000" dirty="0" err="1" smtClean="0">
                <a:solidFill>
                  <a:schemeClr val="tx1"/>
                </a:solidFill>
              </a:rPr>
              <a:t>ij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24200" y="40386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baseline="-25000" dirty="0" err="1" smtClean="0">
                <a:solidFill>
                  <a:schemeClr val="tx1"/>
                </a:solidFill>
              </a:rPr>
              <a:t>j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40386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2"/>
          </p:cNvCxnSpPr>
          <p:nvPr/>
        </p:nvCxnSpPr>
        <p:spPr>
          <a:xfrm>
            <a:off x="2057400" y="4419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3581400" y="2743200"/>
            <a:ext cx="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6" idx="2"/>
          </p:cNvCxnSpPr>
          <p:nvPr/>
        </p:nvCxnSpPr>
        <p:spPr>
          <a:xfrm>
            <a:off x="4038600" y="44196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5" idx="2"/>
          </p:cNvCxnSpPr>
          <p:nvPr/>
        </p:nvCxnSpPr>
        <p:spPr>
          <a:xfrm>
            <a:off x="6172200" y="4419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3048000"/>
            <a:ext cx="6096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305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3124200" y="19812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γ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53000" y="198120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6" idx="3"/>
            <a:endCxn id="25" idx="2"/>
          </p:cNvCxnSpPr>
          <p:nvPr/>
        </p:nvCxnSpPr>
        <p:spPr>
          <a:xfrm>
            <a:off x="2057400" y="2362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25" idx="6"/>
          </p:cNvCxnSpPr>
          <p:nvPr/>
        </p:nvCxnSpPr>
        <p:spPr>
          <a:xfrm flipH="1">
            <a:off x="4038600" y="23622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2000" y="58674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is the number of category labels</a:t>
            </a:r>
          </a:p>
          <a:p>
            <a:r>
              <a:rPr lang="en-US" dirty="0" smtClean="0"/>
              <a:t>HDP learns clusters for each category label separately.</a:t>
            </a:r>
          </a:p>
          <a:p>
            <a:r>
              <a:rPr lang="en-US" dirty="0" smtClean="0"/>
              <a:t>Can have varying numbers of clusters for each category now. 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unifying view of categorization models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HDP framework successfully integrates most past accounts of feature-based categorization</a:t>
            </a:r>
            <a:endParaRPr lang="en-GB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809" y="3276600"/>
            <a:ext cx="751421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human categorization dynamics</a:t>
            </a:r>
            <a:endParaRPr lang="en-GB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1752600"/>
            <a:ext cx="32670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1752600"/>
            <a:ext cx="3390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1459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145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HDP</a:t>
            </a:r>
            <a:r>
              <a:rPr lang="en-US" baseline="-25000" dirty="0" smtClean="0"/>
              <a:t>+,∞</a:t>
            </a:r>
            <a:endParaRPr lang="en-GB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6019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Insight: category-specific clustering seems to explain the data best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break order-independence assumptions in such models</a:t>
            </a:r>
          </a:p>
          <a:p>
            <a:pPr lvl="1"/>
            <a:r>
              <a:rPr lang="en-US" dirty="0" smtClean="0"/>
              <a:t>Human categorization is order dependent</a:t>
            </a:r>
          </a:p>
          <a:p>
            <a:r>
              <a:rPr lang="en-US" dirty="0" smtClean="0"/>
              <a:t>The actual calculations in these models are formidable</a:t>
            </a:r>
          </a:p>
          <a:p>
            <a:pPr lvl="1"/>
            <a:r>
              <a:rPr lang="en-US" dirty="0" smtClean="0"/>
              <a:t>What simplifications are humans using that let them do the same task using neuronal outputs?</a:t>
            </a:r>
          </a:p>
          <a:p>
            <a:r>
              <a:rPr lang="en-US" dirty="0" smtClean="0"/>
              <a:t>The likelihood function is just similarity based</a:t>
            </a:r>
          </a:p>
          <a:p>
            <a:pPr lvl="1"/>
            <a:r>
              <a:rPr lang="en-US" dirty="0" smtClean="0"/>
              <a:t>Are similarity functions atomic entities in the brain, or are they subject to inferential binding like everything else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Bayesian observer model of categorization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predict category label </a:t>
            </a:r>
            <a:r>
              <a:rPr lang="en-US" b="1" dirty="0" smtClean="0"/>
              <a:t>c</a:t>
            </a:r>
            <a:r>
              <a:rPr lang="en-US" dirty="0" smtClean="0"/>
              <a:t> of the </a:t>
            </a:r>
            <a:r>
              <a:rPr lang="en-US" b="1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object, given </a:t>
            </a:r>
          </a:p>
          <a:p>
            <a:pPr lvl="1"/>
            <a:r>
              <a:rPr lang="en-US" dirty="0" smtClean="0"/>
              <a:t>All objects seen before and</a:t>
            </a:r>
          </a:p>
          <a:p>
            <a:pPr lvl="1"/>
            <a:r>
              <a:rPr lang="en-US" dirty="0" smtClean="0"/>
              <a:t>Their category labels</a:t>
            </a:r>
          </a:p>
          <a:p>
            <a:r>
              <a:rPr lang="en-US" dirty="0" smtClean="0"/>
              <a:t>Sequential Bayesian update</a:t>
            </a:r>
            <a:endParaRPr lang="en-GB" dirty="0"/>
          </a:p>
        </p:txBody>
      </p:sp>
      <p:pic>
        <p:nvPicPr>
          <p:cNvPr id="4098" name="Picture 2" descr="https://latex.codecogs.com/gif.latex?%5CLARGE%20p%28c_N%20%3D%20j%7Cx_N%2C%20%7B%5Cbf%20x%7D_%7BN-1%7D%2C%20%7B%5Cbf%20c%7D_%7BN-1%7D%29%20%3D%20%5Cfrac%7Bp%28x_N%7Cc_N%20%3D%20j%2C%20%7B%5Cbf%20x%7D_%7BN-1%7D%2C%20%7B%5Cbf%20c%7D_%7BN-1%7D%29p%28c_N%3Dj%7C%7B%5Cbf%20c%7D_%7BN-1%7D%29%7D%7B%5Csum_c%20%7Bp%28x_N%7Cc_N%20%3D%20j%2C%20%7B%5Cbf%20x%7D_%7BN-1%7D%2C%20%7B%5Cbf%20c%7D_%7BN-1%7D%29p%28c_N%3Dj%7C%7B%5Cbf%20c%7D_%7BN-1%7D%29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4419600"/>
            <a:ext cx="9058275" cy="723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5638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Assumption: only category labels influence the prior. Can you think of situations when this would be broken?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with classic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GCM category response calculation?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 at the numerator of the Bayesian model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362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https://latex.codecogs.com/gif.latex?%5CLARGE%20p%28x_N%7Cc_N%20%3D%20j%2C%20%7B%5Cbf%20x%7D_%7BN-1%7D%2C%20%7B%5Cbf%20c%7D_%7BN-1%7D%29p%28c_N%3Dj%7C%7B%5Cbf%20c%7D_%7BN-1%7D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941332"/>
            <a:ext cx="5019675" cy="304800"/>
          </a:xfrm>
          <a:prstGeom prst="rect">
            <a:avLst/>
          </a:prstGeom>
          <a:noFill/>
        </p:spPr>
      </p:pic>
      <p:sp>
        <p:nvSpPr>
          <p:cNvPr id="9" name="Left Brace 8"/>
          <p:cNvSpPr/>
          <p:nvPr/>
        </p:nvSpPr>
        <p:spPr>
          <a:xfrm rot="16200000">
            <a:off x="3086100" y="3836432"/>
            <a:ext cx="152400" cy="312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 rot="5400000" flipV="1">
            <a:off x="5524500" y="3912632"/>
            <a:ext cx="2286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590800" y="54747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Likelihood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</a:t>
            </a:r>
            <a:endParaRPr lang="en-GB" dirty="0"/>
          </a:p>
        </p:txBody>
      </p:sp>
      <p:grpSp>
        <p:nvGrpSpPr>
          <p:cNvPr id="5" name="Group 20"/>
          <p:cNvGrpSpPr/>
          <p:nvPr/>
        </p:nvGrpSpPr>
        <p:grpSpPr>
          <a:xfrm>
            <a:off x="1219200" y="2667000"/>
            <a:ext cx="2590800" cy="1055132"/>
            <a:chOff x="1219200" y="2667000"/>
            <a:chExt cx="2590800" cy="1055132"/>
          </a:xfrm>
        </p:grpSpPr>
        <p:sp>
          <p:nvSpPr>
            <p:cNvPr id="15" name="Oval 14"/>
            <p:cNvSpPr/>
            <p:nvPr/>
          </p:nvSpPr>
          <p:spPr>
            <a:xfrm>
              <a:off x="3276600" y="2667000"/>
              <a:ext cx="533400" cy="5334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828800" y="3048000"/>
              <a:ext cx="1371600" cy="4572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0" y="3352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733800" y="2667000"/>
            <a:ext cx="26670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477000" y="2743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Likelihood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6096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call this likelihood L</a:t>
            </a:r>
            <a:r>
              <a:rPr lang="en-US" baseline="-25000" dirty="0" smtClean="0"/>
              <a:t>N,j</a:t>
            </a:r>
            <a:endParaRPr lang="en-GB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unifying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an exemplar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a prototype model</a:t>
            </a:r>
          </a:p>
          <a:p>
            <a:endParaRPr lang="en-US" dirty="0"/>
          </a:p>
          <a:p>
            <a:r>
              <a:rPr lang="en-US" dirty="0" smtClean="0"/>
              <a:t>Crucial insight</a:t>
            </a:r>
          </a:p>
          <a:p>
            <a:pPr lvl="1"/>
            <a:r>
              <a:rPr lang="en-US" dirty="0" smtClean="0"/>
              <a:t>Prototype model is a clustering model with one cluster</a:t>
            </a:r>
          </a:p>
          <a:p>
            <a:pPr lvl="1"/>
            <a:r>
              <a:rPr lang="en-US" dirty="0" smtClean="0"/>
              <a:t>Exemplar model is a clustering model with N clusters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23554" name="Picture 2" descr="https://latex.codecogs.com/gif.latex?%5CLARGE%20L_%7BN%2Cj%7D%20%3D%20%5Csum_%7Bi%7Cc_i%3Dj%7D%7BL_%7BN%2Ci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286000"/>
            <a:ext cx="1990725" cy="714375"/>
          </a:xfrm>
          <a:prstGeom prst="rect">
            <a:avLst/>
          </a:prstGeom>
          <a:noFill/>
        </p:spPr>
      </p:pic>
      <p:pic>
        <p:nvPicPr>
          <p:cNvPr id="23556" name="Picture 4" descr="https://latex.codecogs.com/gif.latex?%5CLARGE%20L_%7BN%2Cj%7D%20%3D%20L_%7BN%2Cp_j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733800"/>
            <a:ext cx="1524000" cy="3333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6096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https://hekyll.services.adelaide.edu.au/dspace/bitstream/2440/46850/1/hdl_46850.pdf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clustering view of categorization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Stimuli are grouped in clusters</a:t>
            </a:r>
          </a:p>
          <a:p>
            <a:r>
              <a:rPr lang="en-US" dirty="0" smtClean="0"/>
              <a:t>Clusters are associated with categories</a:t>
            </a:r>
          </a:p>
          <a:p>
            <a:pPr lvl="1"/>
            <a:r>
              <a:rPr lang="en-US" dirty="0" smtClean="0"/>
              <a:t>Either non-exclusively (Anderson’s RMC, 1992)</a:t>
            </a:r>
          </a:p>
          <a:p>
            <a:pPr lvl="1"/>
            <a:r>
              <a:rPr lang="en-US" dirty="0" smtClean="0"/>
              <a:t>Or exclusively (Griffiths’ HDP, 2006)</a:t>
            </a:r>
          </a:p>
          <a:p>
            <a:r>
              <a:rPr lang="en-US" dirty="0" smtClean="0"/>
              <a:t>Now the likelihood can look like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proposed as the varying abstraction model (Vanpaemal et al., 2005)</a:t>
            </a:r>
            <a:endParaRPr lang="en-GB" dirty="0"/>
          </a:p>
        </p:txBody>
      </p:sp>
      <p:pic>
        <p:nvPicPr>
          <p:cNvPr id="4" name="Picture 6" descr="https://latex.codecogs.com/gif.latex?%5CLARGE%20L_%7BN%2Cj%7D%20%3D%20%5Csum_%7Bk%7D%5E%7BK_j%7D%7BL_%7BN%2Cp_%7Bj%2Ck%7D%7D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943350"/>
            <a:ext cx="2143125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clusters need we learn per category?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Deeply related to the non-parametric Bayesian question of how many clusters we need to fit a dataset</a:t>
            </a:r>
          </a:p>
          <a:p>
            <a:r>
              <a:rPr lang="en-US" dirty="0" smtClean="0"/>
              <a:t>Problem addressed by Anderson’s Rational Model of Categorization (RMC)</a:t>
            </a:r>
          </a:p>
          <a:p>
            <a:r>
              <a:rPr lang="en-US" dirty="0" smtClean="0"/>
              <a:t>Modeled category learning as a Dirichlet Process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RMC: big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Treat categories as just another label for the data</a:t>
            </a:r>
          </a:p>
          <a:p>
            <a:r>
              <a:rPr lang="en-US" dirty="0" smtClean="0"/>
              <a:t>Category learning is equivalent to learning the joint distribution </a:t>
            </a:r>
          </a:p>
          <a:p>
            <a:r>
              <a:rPr lang="en-US" dirty="0" smtClean="0"/>
              <a:t>Learn this as a mixture model</a:t>
            </a:r>
          </a:p>
          <a:p>
            <a:endParaRPr lang="en-US" dirty="0"/>
          </a:p>
          <a:p>
            <a:r>
              <a:rPr lang="en-US" dirty="0" smtClean="0"/>
              <a:t>p(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N</a:t>
            </a:r>
            <a:r>
              <a:rPr lang="en-US" dirty="0" smtClean="0"/>
              <a:t>) is a distribution over all possible clusterings of the N items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48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http://blog.datumbox.com/the-dirichlet-process-the-chinese-restaurant-process-and-other-representations/</a:t>
            </a:r>
            <a:endParaRPr lang="en-GB" dirty="0"/>
          </a:p>
        </p:txBody>
      </p:sp>
      <p:pic>
        <p:nvPicPr>
          <p:cNvPr id="24578" name="Picture 2" descr="https://latex.codecogs.com/gif.latex?%5CLARGE%20p%28%7B%5Cbf%20x%7D_N%2C%20%7B%5Cbf%20c%7D_N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743200"/>
            <a:ext cx="1200150" cy="304800"/>
          </a:xfrm>
          <a:prstGeom prst="rect">
            <a:avLst/>
          </a:prstGeom>
          <a:noFill/>
        </p:spPr>
      </p:pic>
      <p:pic>
        <p:nvPicPr>
          <p:cNvPr id="24580" name="Picture 4" descr="https://latex.codecogs.com/gif.latex?%5CLARGE%20p%28%7B%5Cbf%20x%7D_N%2C%20%7B%5Cbf%20c%7D_N%29%20%3D%20%5Csum_%7B%7B%5Cbf%20z%7D_N%7D%20%7Bp%28%7B%5Cbf%20x%7D_N%2C%20%7B%5Cbf%20c%7D_N%7C%7B%5Cbf%20z%7D_N%29p%28%7B%5Cbf%20z%7D_N%29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724275"/>
            <a:ext cx="4400550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toss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Say you toss a coin N times</a:t>
            </a:r>
          </a:p>
          <a:p>
            <a:r>
              <a:rPr lang="en-US" dirty="0" smtClean="0"/>
              <a:t>You want to figure out its bias</a:t>
            </a:r>
          </a:p>
          <a:p>
            <a:r>
              <a:rPr lang="en-US" dirty="0" smtClean="0"/>
              <a:t>Bayesian approach</a:t>
            </a:r>
          </a:p>
          <a:p>
            <a:pPr lvl="1"/>
            <a:r>
              <a:rPr lang="en-US" dirty="0" smtClean="0"/>
              <a:t>Find the generative model</a:t>
            </a:r>
          </a:p>
          <a:p>
            <a:pPr lvl="1"/>
            <a:r>
              <a:rPr lang="en-US" dirty="0" smtClean="0"/>
              <a:t>Each toss ~ Bern(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θ</a:t>
            </a:r>
            <a:r>
              <a:rPr lang="en-US" dirty="0" smtClean="0"/>
              <a:t> ~ Beta(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 the generative model in plate notation</a:t>
            </a:r>
            <a:endParaRPr lang="en-US" dirty="0"/>
          </a:p>
        </p:txBody>
      </p:sp>
      <p:pic>
        <p:nvPicPr>
          <p:cNvPr id="17410" name="Picture 2" descr="http://2.bp.blogspot.com/-mMAfRHErULo/VbXOYuEpL_I/AAAAAAAAANo/8QHjf0diorE/s1600/co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19159"/>
            <a:ext cx="1981200" cy="39196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36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1109</Words>
  <Application>Microsoft Office PowerPoint</Application>
  <PresentationFormat>On-screen Show (4:3)</PresentationFormat>
  <Paragraphs>177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Rational model of categorization</vt:lpstr>
      <vt:lpstr>Setup</vt:lpstr>
      <vt:lpstr>A Bayesian observer model of categorization</vt:lpstr>
      <vt:lpstr>Connection with classic models</vt:lpstr>
      <vt:lpstr>A unifying view</vt:lpstr>
      <vt:lpstr>The clustering view of categorization</vt:lpstr>
      <vt:lpstr>How many clusters need we learn per category?</vt:lpstr>
      <vt:lpstr>RMC: big picture</vt:lpstr>
      <vt:lpstr>Coin toss example</vt:lpstr>
      <vt:lpstr>Plate notation</vt:lpstr>
      <vt:lpstr>Conjugacy</vt:lpstr>
      <vt:lpstr>Useful conjugate priors</vt:lpstr>
      <vt:lpstr>The multinomial distribution</vt:lpstr>
      <vt:lpstr>The Dirichlet distribution </vt:lpstr>
      <vt:lpstr>Dirichlet distribution emits multinomial samples</vt:lpstr>
      <vt:lpstr>Dirichlet process</vt:lpstr>
      <vt:lpstr>Dirichlet process mixture model</vt:lpstr>
      <vt:lpstr>RMC prior is a Dirichlet process prior</vt:lpstr>
      <vt:lpstr>What does RMC do?</vt:lpstr>
      <vt:lpstr>The value of RMC</vt:lpstr>
      <vt:lpstr>HDP model of categorization</vt:lpstr>
      <vt:lpstr>HDP model of categorization</vt:lpstr>
      <vt:lpstr>HDP model of categorization</vt:lpstr>
      <vt:lpstr>A unifying view of categorization models</vt:lpstr>
      <vt:lpstr>Predicting human categorization dynamics</vt:lpstr>
      <vt:lpstr>Open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model of categorization</dc:title>
  <dc:creator>nisheeth</dc:creator>
  <cp:lastModifiedBy>nisheeth</cp:lastModifiedBy>
  <cp:revision>1</cp:revision>
  <dcterms:created xsi:type="dcterms:W3CDTF">2022-04-15T02:16:41Z</dcterms:created>
  <dcterms:modified xsi:type="dcterms:W3CDTF">2022-04-15T02:21:48Z</dcterms:modified>
</cp:coreProperties>
</file>