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300" r:id="rId6"/>
    <p:sldId id="301" r:id="rId7"/>
    <p:sldId id="302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6" r:id="rId24"/>
    <p:sldId id="282" r:id="rId25"/>
    <p:sldId id="277" r:id="rId26"/>
    <p:sldId id="279" r:id="rId27"/>
    <p:sldId id="280" r:id="rId28"/>
    <p:sldId id="275" r:id="rId29"/>
    <p:sldId id="281" r:id="rId30"/>
    <p:sldId id="284" r:id="rId31"/>
    <p:sldId id="285" r:id="rId32"/>
    <p:sldId id="286" r:id="rId33"/>
    <p:sldId id="287" r:id="rId34"/>
    <p:sldId id="288" r:id="rId35"/>
    <p:sldId id="28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" initials="r" lastIdx="2" clrIdx="0">
    <p:extLst>
      <p:ext uri="{19B8F6BF-5375-455C-9EA6-DF929625EA0E}">
        <p15:presenceInfo xmlns:p15="http://schemas.microsoft.com/office/powerpoint/2012/main" userId="103bc0cf28f888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1-09T01:22:39.875" idx="2">
    <p:pos x="7234" y="6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45044-E025-4A6C-A12A-9EC1CAE8D24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345D8E-7C89-4DB6-89F7-838EB7E6E0CF}">
      <dgm:prSet/>
      <dgm:spPr/>
      <dgm:t>
        <a:bodyPr/>
        <a:lstStyle/>
        <a:p>
          <a:r>
            <a:rPr lang="en-US"/>
            <a:t>WHY Spring Boot? </a:t>
          </a:r>
        </a:p>
      </dgm:t>
    </dgm:pt>
    <dgm:pt modelId="{136DFA57-A523-406C-973E-8B7D9D46D2F2}" type="parTrans" cxnId="{54BBFE94-96F0-410D-B95D-A30AED805C6D}">
      <dgm:prSet/>
      <dgm:spPr/>
      <dgm:t>
        <a:bodyPr/>
        <a:lstStyle/>
        <a:p>
          <a:endParaRPr lang="en-US"/>
        </a:p>
      </dgm:t>
    </dgm:pt>
    <dgm:pt modelId="{9CCF0781-7E41-4721-BE6B-FE3555AE3FDB}" type="sibTrans" cxnId="{54BBFE94-96F0-410D-B95D-A30AED805C6D}">
      <dgm:prSet/>
      <dgm:spPr/>
      <dgm:t>
        <a:bodyPr/>
        <a:lstStyle/>
        <a:p>
          <a:endParaRPr lang="en-US"/>
        </a:p>
      </dgm:t>
    </dgm:pt>
    <dgm:pt modelId="{8D47D64B-C8D2-4E1C-AA9D-5CE72D5E4C0F}">
      <dgm:prSet/>
      <dgm:spPr/>
      <dgm:t>
        <a:bodyPr/>
        <a:lstStyle/>
        <a:p>
          <a:r>
            <a:rPr lang="en-US"/>
            <a:t>You can build web apps &amp; REST API WITHOUT Spring Boot</a:t>
          </a:r>
        </a:p>
      </dgm:t>
    </dgm:pt>
    <dgm:pt modelId="{EFD5B160-0A07-4B97-B77A-9F293D6FD744}" type="parTrans" cxnId="{C8256318-3FE2-4DFE-BF8E-6BEDE4CAF819}">
      <dgm:prSet/>
      <dgm:spPr/>
      <dgm:t>
        <a:bodyPr/>
        <a:lstStyle/>
        <a:p>
          <a:endParaRPr lang="en-US"/>
        </a:p>
      </dgm:t>
    </dgm:pt>
    <dgm:pt modelId="{AA6C026D-879C-452D-AE91-9AB4BB8FAD0A}" type="sibTrans" cxnId="{C8256318-3FE2-4DFE-BF8E-6BEDE4CAF819}">
      <dgm:prSet/>
      <dgm:spPr/>
      <dgm:t>
        <a:bodyPr/>
        <a:lstStyle/>
        <a:p>
          <a:endParaRPr lang="en-US"/>
        </a:p>
      </dgm:t>
    </dgm:pt>
    <dgm:pt modelId="{7306B9C5-B09B-4A18-A77B-23F4E8F5C196}">
      <dgm:prSet/>
      <dgm:spPr/>
      <dgm:t>
        <a:bodyPr/>
        <a:lstStyle/>
        <a:p>
          <a:r>
            <a:rPr lang="en-US"/>
            <a:t>Then What is the need for Spring Boot? </a:t>
          </a:r>
        </a:p>
      </dgm:t>
    </dgm:pt>
    <dgm:pt modelId="{FCF893E4-BE5A-4B07-97E5-B37972C18228}" type="parTrans" cxnId="{3209E8FA-DB73-410E-AF48-D1557BC7D9B2}">
      <dgm:prSet/>
      <dgm:spPr/>
      <dgm:t>
        <a:bodyPr/>
        <a:lstStyle/>
        <a:p>
          <a:endParaRPr lang="en-US"/>
        </a:p>
      </dgm:t>
    </dgm:pt>
    <dgm:pt modelId="{4C993139-9B60-405F-98B3-DDEE2E086E06}" type="sibTrans" cxnId="{3209E8FA-DB73-410E-AF48-D1557BC7D9B2}">
      <dgm:prSet/>
      <dgm:spPr/>
      <dgm:t>
        <a:bodyPr/>
        <a:lstStyle/>
        <a:p>
          <a:endParaRPr lang="en-US"/>
        </a:p>
      </dgm:t>
    </dgm:pt>
    <dgm:pt modelId="{AF9644DF-BA55-4570-8152-F516C4E638AD}">
      <dgm:prSet/>
      <dgm:spPr/>
      <dgm:t>
        <a:bodyPr/>
        <a:lstStyle/>
        <a:p>
          <a:r>
            <a:rPr lang="en-US"/>
            <a:t>WHAT are the goals of Spring Boot? </a:t>
          </a:r>
        </a:p>
      </dgm:t>
    </dgm:pt>
    <dgm:pt modelId="{C99F03BE-B195-4049-BB00-9C6E0C55626E}" type="parTrans" cxnId="{F213DD83-A569-493B-9B6C-90EE116A65E8}">
      <dgm:prSet/>
      <dgm:spPr/>
      <dgm:t>
        <a:bodyPr/>
        <a:lstStyle/>
        <a:p>
          <a:endParaRPr lang="en-US"/>
        </a:p>
      </dgm:t>
    </dgm:pt>
    <dgm:pt modelId="{291D88E5-CE0F-4FE1-90B0-D7BB1BFB427A}" type="sibTrans" cxnId="{F213DD83-A569-493B-9B6C-90EE116A65E8}">
      <dgm:prSet/>
      <dgm:spPr/>
      <dgm:t>
        <a:bodyPr/>
        <a:lstStyle/>
        <a:p>
          <a:endParaRPr lang="en-US"/>
        </a:p>
      </dgm:t>
    </dgm:pt>
    <dgm:pt modelId="{676B570E-DFF0-4396-A625-BD8116DF0FC5}">
      <dgm:prSet/>
      <dgm:spPr/>
      <dgm:t>
        <a:bodyPr/>
        <a:lstStyle/>
        <a:p>
          <a:r>
            <a:rPr lang="en-US"/>
            <a:t>HOW does Spring Boot work? </a:t>
          </a:r>
        </a:p>
      </dgm:t>
    </dgm:pt>
    <dgm:pt modelId="{E314C854-0793-4753-B332-21FF0FFF658D}" type="parTrans" cxnId="{51F7FE7B-0FB3-48D0-B078-66F6B66F3A21}">
      <dgm:prSet/>
      <dgm:spPr/>
      <dgm:t>
        <a:bodyPr/>
        <a:lstStyle/>
        <a:p>
          <a:endParaRPr lang="en-US"/>
        </a:p>
      </dgm:t>
    </dgm:pt>
    <dgm:pt modelId="{C50C4037-CA37-4E30-A7AB-D42C97D9539C}" type="sibTrans" cxnId="{51F7FE7B-0FB3-48D0-B078-66F6B66F3A21}">
      <dgm:prSet/>
      <dgm:spPr/>
      <dgm:t>
        <a:bodyPr/>
        <a:lstStyle/>
        <a:p>
          <a:endParaRPr lang="en-US"/>
        </a:p>
      </dgm:t>
    </dgm:pt>
    <dgm:pt modelId="{74C19429-E7AC-4714-9E1C-910CDFEC1A5E}">
      <dgm:prSet/>
      <dgm:spPr/>
      <dgm:t>
        <a:bodyPr/>
        <a:lstStyle/>
        <a:p>
          <a:r>
            <a:rPr lang="en-US"/>
            <a:t>COMPARE Spring Boot vs Spring MVC vs Spring</a:t>
          </a:r>
        </a:p>
      </dgm:t>
    </dgm:pt>
    <dgm:pt modelId="{6D8E5BBE-18C6-4275-AC82-A522C09DA6AE}" type="parTrans" cxnId="{0A3A8E19-50A8-4289-9DB9-7219CADA02A0}">
      <dgm:prSet/>
      <dgm:spPr/>
      <dgm:t>
        <a:bodyPr/>
        <a:lstStyle/>
        <a:p>
          <a:endParaRPr lang="en-US"/>
        </a:p>
      </dgm:t>
    </dgm:pt>
    <dgm:pt modelId="{6DB52B85-52B6-45EF-86E5-71D7100FD672}" type="sibTrans" cxnId="{0A3A8E19-50A8-4289-9DB9-7219CADA02A0}">
      <dgm:prSet/>
      <dgm:spPr/>
      <dgm:t>
        <a:bodyPr/>
        <a:lstStyle/>
        <a:p>
          <a:endParaRPr lang="en-US"/>
        </a:p>
      </dgm:t>
    </dgm:pt>
    <dgm:pt modelId="{4C417DD6-CD17-491C-94C4-8A04ADC8D7D3}" type="pres">
      <dgm:prSet presAssocID="{5E745044-E025-4A6C-A12A-9EC1CAE8D241}" presName="linear" presStyleCnt="0">
        <dgm:presLayoutVars>
          <dgm:dir/>
          <dgm:animLvl val="lvl"/>
          <dgm:resizeHandles val="exact"/>
        </dgm:presLayoutVars>
      </dgm:prSet>
      <dgm:spPr/>
    </dgm:pt>
    <dgm:pt modelId="{9697CA2C-FFB3-46CF-A728-8D12B6E90E97}" type="pres">
      <dgm:prSet presAssocID="{52345D8E-7C89-4DB6-89F7-838EB7E6E0CF}" presName="parentLin" presStyleCnt="0"/>
      <dgm:spPr/>
    </dgm:pt>
    <dgm:pt modelId="{724A5C0C-888B-4255-8F05-420F3EC15A41}" type="pres">
      <dgm:prSet presAssocID="{52345D8E-7C89-4DB6-89F7-838EB7E6E0CF}" presName="parentLeftMargin" presStyleLbl="node1" presStyleIdx="0" presStyleCnt="4"/>
      <dgm:spPr/>
    </dgm:pt>
    <dgm:pt modelId="{AD356C02-B8B1-4F0F-9C41-CD18BFA0AEA7}" type="pres">
      <dgm:prSet presAssocID="{52345D8E-7C89-4DB6-89F7-838EB7E6E0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AEE6BC-08B3-4464-AC6D-CFF1BC633B1D}" type="pres">
      <dgm:prSet presAssocID="{52345D8E-7C89-4DB6-89F7-838EB7E6E0CF}" presName="negativeSpace" presStyleCnt="0"/>
      <dgm:spPr/>
    </dgm:pt>
    <dgm:pt modelId="{A563E5E7-12EB-4DD2-85FD-619507CF45AC}" type="pres">
      <dgm:prSet presAssocID="{52345D8E-7C89-4DB6-89F7-838EB7E6E0CF}" presName="childText" presStyleLbl="conFgAcc1" presStyleIdx="0" presStyleCnt="4">
        <dgm:presLayoutVars>
          <dgm:bulletEnabled val="1"/>
        </dgm:presLayoutVars>
      </dgm:prSet>
      <dgm:spPr/>
    </dgm:pt>
    <dgm:pt modelId="{87008A9B-D04E-4F2C-8EB1-636F4D43A257}" type="pres">
      <dgm:prSet presAssocID="{9CCF0781-7E41-4721-BE6B-FE3555AE3FDB}" presName="spaceBetweenRectangles" presStyleCnt="0"/>
      <dgm:spPr/>
    </dgm:pt>
    <dgm:pt modelId="{A02618D4-1222-43EB-A566-C4883B68C2E1}" type="pres">
      <dgm:prSet presAssocID="{AF9644DF-BA55-4570-8152-F516C4E638AD}" presName="parentLin" presStyleCnt="0"/>
      <dgm:spPr/>
    </dgm:pt>
    <dgm:pt modelId="{1510662A-6A3A-45C1-9016-928D2C90C174}" type="pres">
      <dgm:prSet presAssocID="{AF9644DF-BA55-4570-8152-F516C4E638AD}" presName="parentLeftMargin" presStyleLbl="node1" presStyleIdx="0" presStyleCnt="4"/>
      <dgm:spPr/>
    </dgm:pt>
    <dgm:pt modelId="{1B9B7F77-B6A6-4952-BA91-4F3A99A4755B}" type="pres">
      <dgm:prSet presAssocID="{AF9644DF-BA55-4570-8152-F516C4E638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FF1950-DC41-4F4B-9A93-C071993358E1}" type="pres">
      <dgm:prSet presAssocID="{AF9644DF-BA55-4570-8152-F516C4E638AD}" presName="negativeSpace" presStyleCnt="0"/>
      <dgm:spPr/>
    </dgm:pt>
    <dgm:pt modelId="{84FD4EAC-F0A8-4270-B484-5E6268079D4D}" type="pres">
      <dgm:prSet presAssocID="{AF9644DF-BA55-4570-8152-F516C4E638AD}" presName="childText" presStyleLbl="conFgAcc1" presStyleIdx="1" presStyleCnt="4">
        <dgm:presLayoutVars>
          <dgm:bulletEnabled val="1"/>
        </dgm:presLayoutVars>
      </dgm:prSet>
      <dgm:spPr/>
    </dgm:pt>
    <dgm:pt modelId="{E3A93602-1399-43F6-986B-A2A265F8577B}" type="pres">
      <dgm:prSet presAssocID="{291D88E5-CE0F-4FE1-90B0-D7BB1BFB427A}" presName="spaceBetweenRectangles" presStyleCnt="0"/>
      <dgm:spPr/>
    </dgm:pt>
    <dgm:pt modelId="{B1680C27-9F0F-48F2-A280-6E968BF19CA2}" type="pres">
      <dgm:prSet presAssocID="{676B570E-DFF0-4396-A625-BD8116DF0FC5}" presName="parentLin" presStyleCnt="0"/>
      <dgm:spPr/>
    </dgm:pt>
    <dgm:pt modelId="{AE7DB9C4-466A-466A-93A0-4C61A760B6A2}" type="pres">
      <dgm:prSet presAssocID="{676B570E-DFF0-4396-A625-BD8116DF0FC5}" presName="parentLeftMargin" presStyleLbl="node1" presStyleIdx="1" presStyleCnt="4"/>
      <dgm:spPr/>
    </dgm:pt>
    <dgm:pt modelId="{CBA8CEE5-007E-4C12-9EBB-432CE9AF5E99}" type="pres">
      <dgm:prSet presAssocID="{676B570E-DFF0-4396-A625-BD8116DF0FC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3A7890-8168-4E90-943D-DF29D5AF5DEA}" type="pres">
      <dgm:prSet presAssocID="{676B570E-DFF0-4396-A625-BD8116DF0FC5}" presName="negativeSpace" presStyleCnt="0"/>
      <dgm:spPr/>
    </dgm:pt>
    <dgm:pt modelId="{BA560D3D-8760-4DC9-B739-FE27F67FD2D9}" type="pres">
      <dgm:prSet presAssocID="{676B570E-DFF0-4396-A625-BD8116DF0FC5}" presName="childText" presStyleLbl="conFgAcc1" presStyleIdx="2" presStyleCnt="4">
        <dgm:presLayoutVars>
          <dgm:bulletEnabled val="1"/>
        </dgm:presLayoutVars>
      </dgm:prSet>
      <dgm:spPr/>
    </dgm:pt>
    <dgm:pt modelId="{32E88061-2F31-493A-BC1B-70515F51FEDF}" type="pres">
      <dgm:prSet presAssocID="{C50C4037-CA37-4E30-A7AB-D42C97D9539C}" presName="spaceBetweenRectangles" presStyleCnt="0"/>
      <dgm:spPr/>
    </dgm:pt>
    <dgm:pt modelId="{D8AC9561-23AD-46C3-9CE3-A4F9B2A41FEC}" type="pres">
      <dgm:prSet presAssocID="{74C19429-E7AC-4714-9E1C-910CDFEC1A5E}" presName="parentLin" presStyleCnt="0"/>
      <dgm:spPr/>
    </dgm:pt>
    <dgm:pt modelId="{A1A4CAE5-EA81-4433-8B9F-7F15832719AD}" type="pres">
      <dgm:prSet presAssocID="{74C19429-E7AC-4714-9E1C-910CDFEC1A5E}" presName="parentLeftMargin" presStyleLbl="node1" presStyleIdx="2" presStyleCnt="4"/>
      <dgm:spPr/>
    </dgm:pt>
    <dgm:pt modelId="{3C8C93D3-B513-4222-AE2E-CE4DB5088A6E}" type="pres">
      <dgm:prSet presAssocID="{74C19429-E7AC-4714-9E1C-910CDFEC1A5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312162C-D8AE-4877-BF06-4F71426FBDB3}" type="pres">
      <dgm:prSet presAssocID="{74C19429-E7AC-4714-9E1C-910CDFEC1A5E}" presName="negativeSpace" presStyleCnt="0"/>
      <dgm:spPr/>
    </dgm:pt>
    <dgm:pt modelId="{00BF7540-53D9-419C-83A5-BBFAB838CE7D}" type="pres">
      <dgm:prSet presAssocID="{74C19429-E7AC-4714-9E1C-910CDFEC1A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46E5216-B5AD-4A2E-B789-89B1CBEE0DD6}" type="presOf" srcId="{AF9644DF-BA55-4570-8152-F516C4E638AD}" destId="{1B9B7F77-B6A6-4952-BA91-4F3A99A4755B}" srcOrd="1" destOrd="0" presId="urn:microsoft.com/office/officeart/2005/8/layout/list1"/>
    <dgm:cxn modelId="{C8256318-3FE2-4DFE-BF8E-6BEDE4CAF819}" srcId="{52345D8E-7C89-4DB6-89F7-838EB7E6E0CF}" destId="{8D47D64B-C8D2-4E1C-AA9D-5CE72D5E4C0F}" srcOrd="0" destOrd="0" parTransId="{EFD5B160-0A07-4B97-B77A-9F293D6FD744}" sibTransId="{AA6C026D-879C-452D-AE91-9AB4BB8FAD0A}"/>
    <dgm:cxn modelId="{0A3A8E19-50A8-4289-9DB9-7219CADA02A0}" srcId="{5E745044-E025-4A6C-A12A-9EC1CAE8D241}" destId="{74C19429-E7AC-4714-9E1C-910CDFEC1A5E}" srcOrd="3" destOrd="0" parTransId="{6D8E5BBE-18C6-4275-AC82-A522C09DA6AE}" sibTransId="{6DB52B85-52B6-45EF-86E5-71D7100FD672}"/>
    <dgm:cxn modelId="{3F27431C-CEA1-46F2-B34D-C7F22C605101}" type="presOf" srcId="{52345D8E-7C89-4DB6-89F7-838EB7E6E0CF}" destId="{AD356C02-B8B1-4F0F-9C41-CD18BFA0AEA7}" srcOrd="1" destOrd="0" presId="urn:microsoft.com/office/officeart/2005/8/layout/list1"/>
    <dgm:cxn modelId="{CC6A1826-5098-489E-86F3-D58356F1B832}" type="presOf" srcId="{5E745044-E025-4A6C-A12A-9EC1CAE8D241}" destId="{4C417DD6-CD17-491C-94C4-8A04ADC8D7D3}" srcOrd="0" destOrd="0" presId="urn:microsoft.com/office/officeart/2005/8/layout/list1"/>
    <dgm:cxn modelId="{CE0D603A-4C3E-4488-89AB-517BB3A76A00}" type="presOf" srcId="{AF9644DF-BA55-4570-8152-F516C4E638AD}" destId="{1510662A-6A3A-45C1-9016-928D2C90C174}" srcOrd="0" destOrd="0" presId="urn:microsoft.com/office/officeart/2005/8/layout/list1"/>
    <dgm:cxn modelId="{5362593B-8141-4731-9E5B-4E1485B6A83B}" type="presOf" srcId="{676B570E-DFF0-4396-A625-BD8116DF0FC5}" destId="{AE7DB9C4-466A-466A-93A0-4C61A760B6A2}" srcOrd="0" destOrd="0" presId="urn:microsoft.com/office/officeart/2005/8/layout/list1"/>
    <dgm:cxn modelId="{FD41B277-E2A4-487E-8550-57A06FD3F76F}" type="presOf" srcId="{74C19429-E7AC-4714-9E1C-910CDFEC1A5E}" destId="{A1A4CAE5-EA81-4433-8B9F-7F15832719AD}" srcOrd="0" destOrd="0" presId="urn:microsoft.com/office/officeart/2005/8/layout/list1"/>
    <dgm:cxn modelId="{51F7FE7B-0FB3-48D0-B078-66F6B66F3A21}" srcId="{5E745044-E025-4A6C-A12A-9EC1CAE8D241}" destId="{676B570E-DFF0-4396-A625-BD8116DF0FC5}" srcOrd="2" destOrd="0" parTransId="{E314C854-0793-4753-B332-21FF0FFF658D}" sibTransId="{C50C4037-CA37-4E30-A7AB-D42C97D9539C}"/>
    <dgm:cxn modelId="{A5C93580-8A9F-4907-BC45-496ABB5B8DE6}" type="presOf" srcId="{676B570E-DFF0-4396-A625-BD8116DF0FC5}" destId="{CBA8CEE5-007E-4C12-9EBB-432CE9AF5E99}" srcOrd="1" destOrd="0" presId="urn:microsoft.com/office/officeart/2005/8/layout/list1"/>
    <dgm:cxn modelId="{F213DD83-A569-493B-9B6C-90EE116A65E8}" srcId="{5E745044-E025-4A6C-A12A-9EC1CAE8D241}" destId="{AF9644DF-BA55-4570-8152-F516C4E638AD}" srcOrd="1" destOrd="0" parTransId="{C99F03BE-B195-4049-BB00-9C6E0C55626E}" sibTransId="{291D88E5-CE0F-4FE1-90B0-D7BB1BFB427A}"/>
    <dgm:cxn modelId="{7F04C48C-2E4F-4971-90D4-96FD23A879A5}" type="presOf" srcId="{52345D8E-7C89-4DB6-89F7-838EB7E6E0CF}" destId="{724A5C0C-888B-4255-8F05-420F3EC15A41}" srcOrd="0" destOrd="0" presId="urn:microsoft.com/office/officeart/2005/8/layout/list1"/>
    <dgm:cxn modelId="{54BBFE94-96F0-410D-B95D-A30AED805C6D}" srcId="{5E745044-E025-4A6C-A12A-9EC1CAE8D241}" destId="{52345D8E-7C89-4DB6-89F7-838EB7E6E0CF}" srcOrd="0" destOrd="0" parTransId="{136DFA57-A523-406C-973E-8B7D9D46D2F2}" sibTransId="{9CCF0781-7E41-4721-BE6B-FE3555AE3FDB}"/>
    <dgm:cxn modelId="{F414A4A0-D006-4682-82B9-58AF92421415}" type="presOf" srcId="{7306B9C5-B09B-4A18-A77B-23F4E8F5C196}" destId="{A563E5E7-12EB-4DD2-85FD-619507CF45AC}" srcOrd="0" destOrd="1" presId="urn:microsoft.com/office/officeart/2005/8/layout/list1"/>
    <dgm:cxn modelId="{FE7658B1-3D80-4F93-8FE4-9B8D497585B1}" type="presOf" srcId="{8D47D64B-C8D2-4E1C-AA9D-5CE72D5E4C0F}" destId="{A563E5E7-12EB-4DD2-85FD-619507CF45AC}" srcOrd="0" destOrd="0" presId="urn:microsoft.com/office/officeart/2005/8/layout/list1"/>
    <dgm:cxn modelId="{74D15AD5-8681-4005-8423-26A020F83987}" type="presOf" srcId="{74C19429-E7AC-4714-9E1C-910CDFEC1A5E}" destId="{3C8C93D3-B513-4222-AE2E-CE4DB5088A6E}" srcOrd="1" destOrd="0" presId="urn:microsoft.com/office/officeart/2005/8/layout/list1"/>
    <dgm:cxn modelId="{3209E8FA-DB73-410E-AF48-D1557BC7D9B2}" srcId="{52345D8E-7C89-4DB6-89F7-838EB7E6E0CF}" destId="{7306B9C5-B09B-4A18-A77B-23F4E8F5C196}" srcOrd="1" destOrd="0" parTransId="{FCF893E4-BE5A-4B07-97E5-B37972C18228}" sibTransId="{4C993139-9B60-405F-98B3-DDEE2E086E06}"/>
    <dgm:cxn modelId="{EAF2D774-146A-4626-A8D6-BBBF4010FAAD}" type="presParOf" srcId="{4C417DD6-CD17-491C-94C4-8A04ADC8D7D3}" destId="{9697CA2C-FFB3-46CF-A728-8D12B6E90E97}" srcOrd="0" destOrd="0" presId="urn:microsoft.com/office/officeart/2005/8/layout/list1"/>
    <dgm:cxn modelId="{EA6290D1-57A0-4733-8FE9-3F24266E9B98}" type="presParOf" srcId="{9697CA2C-FFB3-46CF-A728-8D12B6E90E97}" destId="{724A5C0C-888B-4255-8F05-420F3EC15A41}" srcOrd="0" destOrd="0" presId="urn:microsoft.com/office/officeart/2005/8/layout/list1"/>
    <dgm:cxn modelId="{9168338F-B94A-4C94-A128-62E1BF7ADC6E}" type="presParOf" srcId="{9697CA2C-FFB3-46CF-A728-8D12B6E90E97}" destId="{AD356C02-B8B1-4F0F-9C41-CD18BFA0AEA7}" srcOrd="1" destOrd="0" presId="urn:microsoft.com/office/officeart/2005/8/layout/list1"/>
    <dgm:cxn modelId="{E9D0C4F1-A03A-459F-AE1D-C44EAFEE0850}" type="presParOf" srcId="{4C417DD6-CD17-491C-94C4-8A04ADC8D7D3}" destId="{29AEE6BC-08B3-4464-AC6D-CFF1BC633B1D}" srcOrd="1" destOrd="0" presId="urn:microsoft.com/office/officeart/2005/8/layout/list1"/>
    <dgm:cxn modelId="{8DFC6939-1098-4FE5-B07E-0C7EFEDE4B32}" type="presParOf" srcId="{4C417DD6-CD17-491C-94C4-8A04ADC8D7D3}" destId="{A563E5E7-12EB-4DD2-85FD-619507CF45AC}" srcOrd="2" destOrd="0" presId="urn:microsoft.com/office/officeart/2005/8/layout/list1"/>
    <dgm:cxn modelId="{CC59F14B-FE7F-4C3B-B11B-7E88FA66E4E0}" type="presParOf" srcId="{4C417DD6-CD17-491C-94C4-8A04ADC8D7D3}" destId="{87008A9B-D04E-4F2C-8EB1-636F4D43A257}" srcOrd="3" destOrd="0" presId="urn:microsoft.com/office/officeart/2005/8/layout/list1"/>
    <dgm:cxn modelId="{AF034162-B824-47AD-A047-B9C9B82F57D9}" type="presParOf" srcId="{4C417DD6-CD17-491C-94C4-8A04ADC8D7D3}" destId="{A02618D4-1222-43EB-A566-C4883B68C2E1}" srcOrd="4" destOrd="0" presId="urn:microsoft.com/office/officeart/2005/8/layout/list1"/>
    <dgm:cxn modelId="{4FAA86C6-2746-4E2A-80A3-FD70335C1D02}" type="presParOf" srcId="{A02618D4-1222-43EB-A566-C4883B68C2E1}" destId="{1510662A-6A3A-45C1-9016-928D2C90C174}" srcOrd="0" destOrd="0" presId="urn:microsoft.com/office/officeart/2005/8/layout/list1"/>
    <dgm:cxn modelId="{81FF9530-AC06-4CFD-9DF2-B33B9A6D08BD}" type="presParOf" srcId="{A02618D4-1222-43EB-A566-C4883B68C2E1}" destId="{1B9B7F77-B6A6-4952-BA91-4F3A99A4755B}" srcOrd="1" destOrd="0" presId="urn:microsoft.com/office/officeart/2005/8/layout/list1"/>
    <dgm:cxn modelId="{FD869C06-406C-4B59-AAD3-EE1691BFA39D}" type="presParOf" srcId="{4C417DD6-CD17-491C-94C4-8A04ADC8D7D3}" destId="{EDFF1950-DC41-4F4B-9A93-C071993358E1}" srcOrd="5" destOrd="0" presId="urn:microsoft.com/office/officeart/2005/8/layout/list1"/>
    <dgm:cxn modelId="{781DDB2F-137A-4B52-A624-612DFE8E0D96}" type="presParOf" srcId="{4C417DD6-CD17-491C-94C4-8A04ADC8D7D3}" destId="{84FD4EAC-F0A8-4270-B484-5E6268079D4D}" srcOrd="6" destOrd="0" presId="urn:microsoft.com/office/officeart/2005/8/layout/list1"/>
    <dgm:cxn modelId="{87FF56AE-09D0-4ED1-A1E1-33BB21A600E9}" type="presParOf" srcId="{4C417DD6-CD17-491C-94C4-8A04ADC8D7D3}" destId="{E3A93602-1399-43F6-986B-A2A265F8577B}" srcOrd="7" destOrd="0" presId="urn:microsoft.com/office/officeart/2005/8/layout/list1"/>
    <dgm:cxn modelId="{11BE1AB4-6EF1-4A2C-B4E1-7038E939CF59}" type="presParOf" srcId="{4C417DD6-CD17-491C-94C4-8A04ADC8D7D3}" destId="{B1680C27-9F0F-48F2-A280-6E968BF19CA2}" srcOrd="8" destOrd="0" presId="urn:microsoft.com/office/officeart/2005/8/layout/list1"/>
    <dgm:cxn modelId="{28827215-39C9-48EA-AD09-31E0A1B9CCEF}" type="presParOf" srcId="{B1680C27-9F0F-48F2-A280-6E968BF19CA2}" destId="{AE7DB9C4-466A-466A-93A0-4C61A760B6A2}" srcOrd="0" destOrd="0" presId="urn:microsoft.com/office/officeart/2005/8/layout/list1"/>
    <dgm:cxn modelId="{61BCF919-30FC-46DE-8DF2-F205FE39E301}" type="presParOf" srcId="{B1680C27-9F0F-48F2-A280-6E968BF19CA2}" destId="{CBA8CEE5-007E-4C12-9EBB-432CE9AF5E99}" srcOrd="1" destOrd="0" presId="urn:microsoft.com/office/officeart/2005/8/layout/list1"/>
    <dgm:cxn modelId="{AF7562C9-2AAE-45BC-A651-076B2925060C}" type="presParOf" srcId="{4C417DD6-CD17-491C-94C4-8A04ADC8D7D3}" destId="{5E3A7890-8168-4E90-943D-DF29D5AF5DEA}" srcOrd="9" destOrd="0" presId="urn:microsoft.com/office/officeart/2005/8/layout/list1"/>
    <dgm:cxn modelId="{6594CF5F-426C-4410-AEC1-A933D3BAF964}" type="presParOf" srcId="{4C417DD6-CD17-491C-94C4-8A04ADC8D7D3}" destId="{BA560D3D-8760-4DC9-B739-FE27F67FD2D9}" srcOrd="10" destOrd="0" presId="urn:microsoft.com/office/officeart/2005/8/layout/list1"/>
    <dgm:cxn modelId="{C4D0A41C-2489-40FD-B808-6E392C441012}" type="presParOf" srcId="{4C417DD6-CD17-491C-94C4-8A04ADC8D7D3}" destId="{32E88061-2F31-493A-BC1B-70515F51FEDF}" srcOrd="11" destOrd="0" presId="urn:microsoft.com/office/officeart/2005/8/layout/list1"/>
    <dgm:cxn modelId="{B201302A-3F72-445B-B227-62345078A307}" type="presParOf" srcId="{4C417DD6-CD17-491C-94C4-8A04ADC8D7D3}" destId="{D8AC9561-23AD-46C3-9CE3-A4F9B2A41FEC}" srcOrd="12" destOrd="0" presId="urn:microsoft.com/office/officeart/2005/8/layout/list1"/>
    <dgm:cxn modelId="{21DCCE6F-B189-49A8-BDB7-16A34554C634}" type="presParOf" srcId="{D8AC9561-23AD-46C3-9CE3-A4F9B2A41FEC}" destId="{A1A4CAE5-EA81-4433-8B9F-7F15832719AD}" srcOrd="0" destOrd="0" presId="urn:microsoft.com/office/officeart/2005/8/layout/list1"/>
    <dgm:cxn modelId="{F890ACDB-D105-4B0F-82B7-A2EBC78649A2}" type="presParOf" srcId="{D8AC9561-23AD-46C3-9CE3-A4F9B2A41FEC}" destId="{3C8C93D3-B513-4222-AE2E-CE4DB5088A6E}" srcOrd="1" destOrd="0" presId="urn:microsoft.com/office/officeart/2005/8/layout/list1"/>
    <dgm:cxn modelId="{7CE57379-164E-4879-8780-6FA310D2956B}" type="presParOf" srcId="{4C417DD6-CD17-491C-94C4-8A04ADC8D7D3}" destId="{5312162C-D8AE-4877-BF06-4F71426FBDB3}" srcOrd="13" destOrd="0" presId="urn:microsoft.com/office/officeart/2005/8/layout/list1"/>
    <dgm:cxn modelId="{2FC55BA2-F4C0-4E66-B771-BF2A2F316847}" type="presParOf" srcId="{4C417DD6-CD17-491C-94C4-8A04ADC8D7D3}" destId="{00BF7540-53D9-419C-83A5-BBFAB838CE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3E5E7-12EB-4DD2-85FD-619507CF45AC}">
      <dsp:nvSpPr>
        <dsp:cNvPr id="0" name=""/>
        <dsp:cNvSpPr/>
      </dsp:nvSpPr>
      <dsp:spPr>
        <a:xfrm>
          <a:off x="0" y="335452"/>
          <a:ext cx="9720072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4386" tIns="395732" rIns="75438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You can build web apps &amp; REST API WITHOUT Spring Boot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Then What is the need for Spring Boot? </a:t>
          </a:r>
        </a:p>
      </dsp:txBody>
      <dsp:txXfrm>
        <a:off x="0" y="335452"/>
        <a:ext cx="9720072" cy="1047375"/>
      </dsp:txXfrm>
    </dsp:sp>
    <dsp:sp modelId="{AD356C02-B8B1-4F0F-9C41-CD18BFA0AEA7}">
      <dsp:nvSpPr>
        <dsp:cNvPr id="0" name=""/>
        <dsp:cNvSpPr/>
      </dsp:nvSpPr>
      <dsp:spPr>
        <a:xfrm>
          <a:off x="486003" y="55012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Spring Boot? </a:t>
          </a:r>
        </a:p>
      </dsp:txBody>
      <dsp:txXfrm>
        <a:off x="513383" y="82392"/>
        <a:ext cx="6749291" cy="506120"/>
      </dsp:txXfrm>
    </dsp:sp>
    <dsp:sp modelId="{84FD4EAC-F0A8-4270-B484-5E6268079D4D}">
      <dsp:nvSpPr>
        <dsp:cNvPr id="0" name=""/>
        <dsp:cNvSpPr/>
      </dsp:nvSpPr>
      <dsp:spPr>
        <a:xfrm>
          <a:off x="0" y="176586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B7F77-B6A6-4952-BA91-4F3A99A4755B}">
      <dsp:nvSpPr>
        <dsp:cNvPr id="0" name=""/>
        <dsp:cNvSpPr/>
      </dsp:nvSpPr>
      <dsp:spPr>
        <a:xfrm>
          <a:off x="486003" y="148542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goals of Spring Boot? </a:t>
          </a:r>
        </a:p>
      </dsp:txBody>
      <dsp:txXfrm>
        <a:off x="513383" y="1512807"/>
        <a:ext cx="6749291" cy="506120"/>
      </dsp:txXfrm>
    </dsp:sp>
    <dsp:sp modelId="{BA560D3D-8760-4DC9-B739-FE27F67FD2D9}">
      <dsp:nvSpPr>
        <dsp:cNvPr id="0" name=""/>
        <dsp:cNvSpPr/>
      </dsp:nvSpPr>
      <dsp:spPr>
        <a:xfrm>
          <a:off x="0" y="262770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CEE5-007E-4C12-9EBB-432CE9AF5E99}">
      <dsp:nvSpPr>
        <dsp:cNvPr id="0" name=""/>
        <dsp:cNvSpPr/>
      </dsp:nvSpPr>
      <dsp:spPr>
        <a:xfrm>
          <a:off x="486003" y="234726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does Spring Boot work? </a:t>
          </a:r>
        </a:p>
      </dsp:txBody>
      <dsp:txXfrm>
        <a:off x="513383" y="2374647"/>
        <a:ext cx="6749291" cy="506120"/>
      </dsp:txXfrm>
    </dsp:sp>
    <dsp:sp modelId="{00BF7540-53D9-419C-83A5-BBFAB838CE7D}">
      <dsp:nvSpPr>
        <dsp:cNvPr id="0" name=""/>
        <dsp:cNvSpPr/>
      </dsp:nvSpPr>
      <dsp:spPr>
        <a:xfrm>
          <a:off x="0" y="3489547"/>
          <a:ext cx="9720072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C93D3-B513-4222-AE2E-CE4DB5088A6E}">
      <dsp:nvSpPr>
        <dsp:cNvPr id="0" name=""/>
        <dsp:cNvSpPr/>
      </dsp:nvSpPr>
      <dsp:spPr>
        <a:xfrm>
          <a:off x="486003" y="3209107"/>
          <a:ext cx="6804051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177" tIns="0" rIns="25717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COMPARE Spring Boot vs Spring MVC vs Spring</a:t>
          </a:r>
        </a:p>
      </dsp:txBody>
      <dsp:txXfrm>
        <a:off x="513383" y="3236487"/>
        <a:ext cx="6749291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B914E-D827-4123-83C9-9AA8E49EB0F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CDDEE-0AFA-4340-BBAA-0D88C65F3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49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CDDEE-0AFA-4340-BBAA-0D88C65F31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77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7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y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7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0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8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2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78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2E91113-DBE6-4B86-B65C-2CFE1B7C3AF4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0828FE-0896-41EC-A72E-2E4E4E79F2B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28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localhost:8080/actuator/conditions" TargetMode="External"/><Relationship Id="rId13" Type="http://schemas.openxmlformats.org/officeDocument/2006/relationships/hyperlink" Target="http://localhost:8080/actuator/loggers" TargetMode="External"/><Relationship Id="rId18" Type="http://schemas.openxmlformats.org/officeDocument/2006/relationships/hyperlink" Target="http://localhost:8080/actuator/metrics" TargetMode="External"/><Relationship Id="rId3" Type="http://schemas.openxmlformats.org/officeDocument/2006/relationships/hyperlink" Target="http://localhost:8080/actuator/caches/%7bcache%7d" TargetMode="External"/><Relationship Id="rId7" Type="http://schemas.openxmlformats.org/officeDocument/2006/relationships/hyperlink" Target="http://localhost:8080/actuator/info" TargetMode="External"/><Relationship Id="rId12" Type="http://schemas.openxmlformats.org/officeDocument/2006/relationships/hyperlink" Target="http://localhost:8080/actuator/env/%7btoMatch%7d" TargetMode="External"/><Relationship Id="rId17" Type="http://schemas.openxmlformats.org/officeDocument/2006/relationships/hyperlink" Target="http://localhost:8080/actuator/metrics/%7brequiredMetricName%7d" TargetMode="External"/><Relationship Id="rId2" Type="http://schemas.openxmlformats.org/officeDocument/2006/relationships/hyperlink" Target="http://localhost:8080/actuator/beans" TargetMode="External"/><Relationship Id="rId16" Type="http://schemas.openxmlformats.org/officeDocument/2006/relationships/hyperlink" Target="http://localhost:8080/actuator/threaddump" TargetMode="External"/><Relationship Id="rId20" Type="http://schemas.openxmlformats.org/officeDocument/2006/relationships/hyperlink" Target="http://localhost:8080/actuator/mapping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:8080/actuator/health/%7b*path%7d" TargetMode="External"/><Relationship Id="rId11" Type="http://schemas.openxmlformats.org/officeDocument/2006/relationships/hyperlink" Target="http://localhost:8080/actuator/env" TargetMode="External"/><Relationship Id="rId5" Type="http://schemas.openxmlformats.org/officeDocument/2006/relationships/hyperlink" Target="http://localhost:8080/actuator/health" TargetMode="External"/><Relationship Id="rId15" Type="http://schemas.openxmlformats.org/officeDocument/2006/relationships/hyperlink" Target="http://localhost:8080/actuator/heapdump" TargetMode="External"/><Relationship Id="rId10" Type="http://schemas.openxmlformats.org/officeDocument/2006/relationships/hyperlink" Target="http://localhost:8080/actuator/configprops/%7bprefix%7d" TargetMode="External"/><Relationship Id="rId19" Type="http://schemas.openxmlformats.org/officeDocument/2006/relationships/hyperlink" Target="http://localhost:8080/actuator/scheduledtasks" TargetMode="External"/><Relationship Id="rId4" Type="http://schemas.openxmlformats.org/officeDocument/2006/relationships/hyperlink" Target="http://localhost:8080/actuator/caches" TargetMode="External"/><Relationship Id="rId9" Type="http://schemas.openxmlformats.org/officeDocument/2006/relationships/hyperlink" Target="http://localhost:8080/actuator/configprops" TargetMode="External"/><Relationship Id="rId14" Type="http://schemas.openxmlformats.org/officeDocument/2006/relationships/hyperlink" Target="http://localhost:8080/actuator/loggers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FD6630-B862-E471-2FA2-62B23772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40E80-C469-2FD5-5247-D01F9806A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Mentor : Rahul Dixit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0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29D5-4425-74EE-7FF0-7C915E863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- 3 - Spring Configuration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7FA19A-E7BA-5AD7-63AA-94CE397D25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11268" t="29010" r="20771" b="40479"/>
          <a:stretch/>
        </p:blipFill>
        <p:spPr>
          <a:xfrm>
            <a:off x="838200" y="2040003"/>
            <a:ext cx="10729686" cy="206848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7B5E7-2059-5910-CFCA-F8D9694BA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157" y="4108483"/>
            <a:ext cx="10622643" cy="2068479"/>
          </a:xfrm>
        </p:spPr>
        <p:txBody>
          <a:bodyPr/>
          <a:lstStyle/>
          <a:p>
            <a:r>
              <a:rPr lang="en-US" dirty="0"/>
              <a:t>Define your Spring Configuration </a:t>
            </a:r>
          </a:p>
          <a:p>
            <a:pPr lvl="1"/>
            <a:r>
              <a:rPr lang="en-US" dirty="0"/>
              <a:t>Component Scan </a:t>
            </a:r>
          </a:p>
          <a:p>
            <a:pPr lvl="1"/>
            <a:r>
              <a:rPr lang="en-US" dirty="0"/>
              <a:t>View Resolver ....</a:t>
            </a:r>
          </a:p>
        </p:txBody>
      </p:sp>
    </p:spTree>
    <p:extLst>
      <p:ext uri="{BB962C8B-B14F-4D97-AF65-F5344CB8AC3E}">
        <p14:creationId xmlns:p14="http://schemas.microsoft.com/office/powerpoint/2010/main" val="2339966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DBEE-624F-16D0-3725-5853AEA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- 4 - NFRs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29142E-13D3-F2C9-6C6E-CF25ECD57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10158" t="26503" r="46133" b="27995"/>
          <a:stretch/>
        </p:blipFill>
        <p:spPr>
          <a:xfrm>
            <a:off x="897819" y="2084832"/>
            <a:ext cx="7455877" cy="347215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4EEC9-661C-8FDE-3392-CB7E36260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25638" y="2084832"/>
            <a:ext cx="3185160" cy="2935017"/>
          </a:xfrm>
        </p:spPr>
        <p:txBody>
          <a:bodyPr>
            <a:normAutofit/>
          </a:bodyPr>
          <a:lstStyle/>
          <a:p>
            <a:r>
              <a:rPr lang="en-US" dirty="0"/>
              <a:t>Logging </a:t>
            </a:r>
          </a:p>
          <a:p>
            <a:r>
              <a:rPr lang="en-US" dirty="0"/>
              <a:t>Error Handling </a:t>
            </a:r>
          </a:p>
          <a:p>
            <a:r>
              <a:rPr lang="en-US" dirty="0"/>
              <a:t>Monitoring </a:t>
            </a:r>
          </a:p>
        </p:txBody>
      </p:sp>
    </p:spTree>
    <p:extLst>
      <p:ext uri="{BB962C8B-B14F-4D97-AF65-F5344CB8AC3E}">
        <p14:creationId xmlns:p14="http://schemas.microsoft.com/office/powerpoint/2010/main" val="13181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1A0D-AC4D-FA16-A38F-1E9831CC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A79136-2334-45A2-44C5-697C7ACA1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Spring Projects before Spring Boot was NOT easy! </a:t>
            </a:r>
          </a:p>
          <a:p>
            <a:pPr marL="457200" lvl="1" indent="0">
              <a:buNone/>
            </a:pPr>
            <a:r>
              <a:rPr lang="en-US" dirty="0"/>
              <a:t>1: Dependency Management (pom.xml) </a:t>
            </a:r>
          </a:p>
          <a:p>
            <a:pPr marL="457200" lvl="1" indent="0">
              <a:buNone/>
            </a:pPr>
            <a:r>
              <a:rPr lang="en-US" dirty="0"/>
              <a:t>2: Define Web App Configuration (web.xml) </a:t>
            </a:r>
          </a:p>
          <a:p>
            <a:pPr marL="457200" lvl="1" indent="0">
              <a:buNone/>
            </a:pPr>
            <a:r>
              <a:rPr lang="en-US" dirty="0"/>
              <a:t>3: Manage Spring Beans (context.xml) </a:t>
            </a:r>
          </a:p>
          <a:p>
            <a:pPr marL="457200" lvl="1" indent="0">
              <a:buNone/>
            </a:pPr>
            <a:r>
              <a:rPr lang="en-US" dirty="0"/>
              <a:t>4: Implement Non-Functional Requirements (NFRs) </a:t>
            </a:r>
          </a:p>
          <a:p>
            <a:r>
              <a:rPr lang="en-US" dirty="0"/>
              <a:t>AND repeat this for every new project! </a:t>
            </a:r>
          </a:p>
          <a:p>
            <a:r>
              <a:rPr lang="en-US" dirty="0"/>
              <a:t>Typically takes a few days to setup for each project (and countless hours to maintain)</a:t>
            </a:r>
          </a:p>
        </p:txBody>
      </p:sp>
    </p:spTree>
    <p:extLst>
      <p:ext uri="{BB962C8B-B14F-4D97-AF65-F5344CB8AC3E}">
        <p14:creationId xmlns:p14="http://schemas.microsoft.com/office/powerpoint/2010/main" val="232372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B9DD-0F18-5C78-536D-006FF2F8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Power of Spring Boot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E40EB25-0C49-5DD8-AA37-8C006B4CCC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13461" r="80078" b="52606"/>
          <a:stretch/>
        </p:blipFill>
        <p:spPr>
          <a:xfrm>
            <a:off x="1161756" y="1825625"/>
            <a:ext cx="4380916" cy="419534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49F54-6785-7FCE-1AAD-2836AB4C7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605" y="1994438"/>
            <a:ext cx="5307037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1: Create a Spring Boot Project </a:t>
            </a:r>
          </a:p>
          <a:p>
            <a:pPr marL="0" indent="0">
              <a:buNone/>
            </a:pPr>
            <a:r>
              <a:rPr lang="en-US" dirty="0"/>
              <a:t>2: Build a simple REST API using Spring Boot</a:t>
            </a:r>
          </a:p>
        </p:txBody>
      </p:sp>
    </p:spTree>
    <p:extLst>
      <p:ext uri="{BB962C8B-B14F-4D97-AF65-F5344CB8AC3E}">
        <p14:creationId xmlns:p14="http://schemas.microsoft.com/office/powerpoint/2010/main" val="933523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570E0CD-CE10-A3D1-7FC6-B58020C5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Most Important Goal of Spring Boot?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BD640-6043-0D90-63CC-C2F79D3D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you build PRODUCTION-READY apps QUICKLY </a:t>
            </a:r>
          </a:p>
          <a:p>
            <a:pPr lvl="1"/>
            <a:r>
              <a:rPr lang="en-US" dirty="0"/>
              <a:t>Build QUICKLY </a:t>
            </a:r>
          </a:p>
          <a:p>
            <a:pPr lvl="2"/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Spring Boot Starter Projects </a:t>
            </a:r>
          </a:p>
          <a:p>
            <a:pPr lvl="2"/>
            <a:r>
              <a:rPr lang="en-US" dirty="0"/>
              <a:t>Spring Boot Auto Configuration </a:t>
            </a:r>
          </a:p>
          <a:p>
            <a:pPr lvl="2"/>
            <a:r>
              <a:rPr lang="en-US" dirty="0"/>
              <a:t>Spring Boot </a:t>
            </a:r>
            <a:r>
              <a:rPr lang="en-US" dirty="0" err="1"/>
              <a:t>DevTools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 PRODUCTION-READY </a:t>
            </a:r>
          </a:p>
          <a:p>
            <a:pPr lvl="2"/>
            <a:r>
              <a:rPr lang="en-US" dirty="0"/>
              <a:t>Logging </a:t>
            </a:r>
          </a:p>
          <a:p>
            <a:pPr lvl="2"/>
            <a:r>
              <a:rPr lang="en-US" dirty="0"/>
              <a:t>Different Configuration for Different Environments </a:t>
            </a:r>
          </a:p>
          <a:p>
            <a:pPr lvl="3"/>
            <a:r>
              <a:rPr lang="en-US" dirty="0"/>
              <a:t>Profiles, </a:t>
            </a:r>
            <a:r>
              <a:rPr lang="en-US" dirty="0" err="1"/>
              <a:t>ConfigurationProperties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Monitoring (Spring Boot Actuator) ...</a:t>
            </a:r>
          </a:p>
        </p:txBody>
      </p:sp>
    </p:spTree>
    <p:extLst>
      <p:ext uri="{BB962C8B-B14F-4D97-AF65-F5344CB8AC3E}">
        <p14:creationId xmlns:p14="http://schemas.microsoft.com/office/powerpoint/2010/main" val="5347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322E-7DD8-F5AC-BE6E-1C47C053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Spring Boot Starter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3ECA-E1C9-E9EF-00BD-84FBB854A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 need a lot of frameworks to build application features: </a:t>
            </a:r>
          </a:p>
          <a:p>
            <a:pPr lvl="1"/>
            <a:r>
              <a:rPr lang="en-US" dirty="0"/>
              <a:t>Build a REST API: I need Spring, Spring MVC, Tomcat, JSON conversion... </a:t>
            </a:r>
          </a:p>
          <a:p>
            <a:pPr lvl="1"/>
            <a:r>
              <a:rPr lang="en-US" dirty="0"/>
              <a:t>Write Unit Tests: I need Spring Test, JUnit, Mockito, ... </a:t>
            </a:r>
          </a:p>
          <a:p>
            <a:r>
              <a:rPr lang="en-US" dirty="0"/>
              <a:t>How can I group them and make it easy to build applications? </a:t>
            </a:r>
          </a:p>
          <a:p>
            <a:pPr lvl="1"/>
            <a:r>
              <a:rPr lang="en-US" dirty="0"/>
              <a:t>Starters: Convenient dependency descriptors for diff. features </a:t>
            </a:r>
          </a:p>
          <a:p>
            <a:r>
              <a:rPr lang="en-US" dirty="0"/>
              <a:t>Spring Boot provides variety of starter projects: </a:t>
            </a:r>
          </a:p>
          <a:p>
            <a:pPr lvl="1"/>
            <a:r>
              <a:rPr lang="en-US" dirty="0"/>
              <a:t>Web Application &amp; REST API - Spring Boot Starter Web (spring-</a:t>
            </a:r>
            <a:r>
              <a:rPr lang="en-US" dirty="0" err="1"/>
              <a:t>webmvc</a:t>
            </a:r>
            <a:r>
              <a:rPr lang="en-US" dirty="0"/>
              <a:t>, </a:t>
            </a:r>
            <a:r>
              <a:rPr lang="en-US" dirty="0" err="1"/>
              <a:t>springweb</a:t>
            </a:r>
            <a:r>
              <a:rPr lang="en-US" dirty="0"/>
              <a:t>, spring-boot-starter-tomcat, spring-boot-starter-</a:t>
            </a:r>
            <a:r>
              <a:rPr lang="en-US" dirty="0" err="1"/>
              <a:t>json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Unit Tests - Spring Boot Starter Test </a:t>
            </a:r>
          </a:p>
          <a:p>
            <a:pPr lvl="1"/>
            <a:r>
              <a:rPr lang="en-US" dirty="0"/>
              <a:t>Talk to database using JPA - Spring Boot Starter Data JPA </a:t>
            </a:r>
          </a:p>
          <a:p>
            <a:pPr lvl="1"/>
            <a:r>
              <a:rPr lang="en-US" dirty="0"/>
              <a:t>Talk to database using JDBC - Spring Boot Starter JDBC </a:t>
            </a:r>
          </a:p>
          <a:p>
            <a:pPr lvl="1"/>
            <a:r>
              <a:rPr lang="en-US" dirty="0"/>
              <a:t>Secure your web application or REST API - Spring Boot Starter Security </a:t>
            </a:r>
          </a:p>
          <a:p>
            <a:r>
              <a:rPr lang="en-US" dirty="0"/>
              <a:t>(REMEMBER) Starters: Define all application dependencies </a:t>
            </a:r>
          </a:p>
        </p:txBody>
      </p:sp>
    </p:spTree>
    <p:extLst>
      <p:ext uri="{BB962C8B-B14F-4D97-AF65-F5344CB8AC3E}">
        <p14:creationId xmlns:p14="http://schemas.microsoft.com/office/powerpoint/2010/main" val="2517547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5AA8-CA38-7618-2A53-098378FE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Spring Boot 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68510-D065-8898-4073-18F610695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I need lot of configuration to build Spring app: </a:t>
            </a:r>
          </a:p>
          <a:p>
            <a:pPr lvl="1"/>
            <a:r>
              <a:rPr lang="en-US" dirty="0"/>
              <a:t>Component Scan, </a:t>
            </a:r>
            <a:r>
              <a:rPr lang="en-US" dirty="0" err="1"/>
              <a:t>DispatcherServlet</a:t>
            </a:r>
            <a:r>
              <a:rPr lang="en-US" dirty="0"/>
              <a:t>, Data Sources, JSON Conversion, ... </a:t>
            </a:r>
          </a:p>
          <a:p>
            <a:r>
              <a:rPr lang="en-US" dirty="0"/>
              <a:t>How can I simplify this? </a:t>
            </a:r>
          </a:p>
          <a:p>
            <a:pPr lvl="1"/>
            <a:r>
              <a:rPr lang="en-US" dirty="0"/>
              <a:t>Auto Configuration: Automated configuration for your app </a:t>
            </a:r>
          </a:p>
          <a:p>
            <a:pPr lvl="2"/>
            <a:r>
              <a:rPr lang="en-US" dirty="0"/>
              <a:t>Decided based on: </a:t>
            </a:r>
          </a:p>
          <a:p>
            <a:pPr lvl="3"/>
            <a:r>
              <a:rPr lang="en-US" dirty="0"/>
              <a:t>Which frameworks are in the Class Path? </a:t>
            </a:r>
          </a:p>
          <a:p>
            <a:pPr lvl="3"/>
            <a:r>
              <a:rPr lang="en-US" dirty="0"/>
              <a:t>What is the existing configuration (Annotations </a:t>
            </a:r>
            <a:r>
              <a:rPr lang="en-US" dirty="0" err="1"/>
              <a:t>etc</a:t>
            </a:r>
            <a:r>
              <a:rPr lang="en-US" dirty="0"/>
              <a:t>)? </a:t>
            </a:r>
          </a:p>
          <a:p>
            <a:r>
              <a:rPr lang="en-US" dirty="0"/>
              <a:t>Example: Spring Boot Starter Web </a:t>
            </a:r>
          </a:p>
          <a:p>
            <a:pPr lvl="1"/>
            <a:r>
              <a:rPr lang="en-US" dirty="0"/>
              <a:t>Dispatcher Servlet (</a:t>
            </a:r>
            <a:r>
              <a:rPr lang="en-US" dirty="0" err="1"/>
              <a:t>DispatcherServletAutoConfiguration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Embedded Servlet Container - Tomcat is the default (</a:t>
            </a:r>
            <a:r>
              <a:rPr lang="en-US" dirty="0" err="1"/>
              <a:t>EmbeddedWebServerFactoryCustomizerAutoConfiguration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Default Error Pages (</a:t>
            </a:r>
            <a:r>
              <a:rPr lang="en-US" dirty="0" err="1"/>
              <a:t>ErrorMvcAutoConfiguration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Bean&lt;-&gt;JSON (</a:t>
            </a:r>
            <a:r>
              <a:rPr lang="en-US" dirty="0" err="1"/>
              <a:t>JacksonHttpMessageConvertersConfiguration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4166503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A84-94A3-4ECD-6D1A-FC5457DE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Understanding the Glue - @SpringBootApplication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B6213-F88D-80B7-C347-53178EE0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Questions: </a:t>
            </a:r>
          </a:p>
          <a:p>
            <a:pPr lvl="1"/>
            <a:r>
              <a:rPr lang="en-US" dirty="0"/>
              <a:t>Who is launching the Spring Context? </a:t>
            </a:r>
          </a:p>
          <a:p>
            <a:pPr lvl="1"/>
            <a:r>
              <a:rPr lang="en-US" dirty="0"/>
              <a:t>Who is triggering the component scan? </a:t>
            </a:r>
          </a:p>
          <a:p>
            <a:pPr lvl="1"/>
            <a:r>
              <a:rPr lang="en-US" dirty="0"/>
              <a:t>Who is enabling auto configuration? </a:t>
            </a:r>
          </a:p>
          <a:p>
            <a:r>
              <a:rPr lang="en-US" dirty="0"/>
              <a:t>Answer: @SpringBootApplication </a:t>
            </a:r>
          </a:p>
          <a:p>
            <a:pPr marL="457200" lvl="1" indent="0">
              <a:buNone/>
            </a:pPr>
            <a:r>
              <a:rPr lang="en-US" dirty="0"/>
              <a:t>1: @SpringBootConfiguration: Indicates that a class provides Spring Boot application @Configuration. </a:t>
            </a:r>
          </a:p>
          <a:p>
            <a:pPr marL="457200" lvl="1" indent="0">
              <a:buNone/>
            </a:pPr>
            <a:r>
              <a:rPr lang="en-US" dirty="0"/>
              <a:t>2: @EnableAutoConfiguration: Enable auto-configuration of the Spring Application Context, </a:t>
            </a:r>
          </a:p>
          <a:p>
            <a:pPr marL="457200" lvl="1" indent="0">
              <a:buNone/>
            </a:pPr>
            <a:r>
              <a:rPr lang="en-US" dirty="0"/>
              <a:t>3: @ComponentScan: Enable component scan (for current package, by default)</a:t>
            </a:r>
          </a:p>
        </p:txBody>
      </p:sp>
    </p:spTree>
    <p:extLst>
      <p:ext uri="{BB962C8B-B14F-4D97-AF65-F5344CB8AC3E}">
        <p14:creationId xmlns:p14="http://schemas.microsoft.com/office/powerpoint/2010/main" val="11114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1E7D-7B85-C9C6-DFF3-1B2C923C1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Faster with Spring Boot </a:t>
            </a:r>
            <a:r>
              <a:rPr lang="en-US" dirty="0" err="1"/>
              <a:t>DevTools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A5C2B-D580-B19F-4E49-C1B26F6AA3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Increase developer productivity </a:t>
            </a:r>
          </a:p>
          <a:p>
            <a:r>
              <a:rPr lang="en-US" dirty="0"/>
              <a:t>Why do you need to restart the server manually for every code change? </a:t>
            </a:r>
          </a:p>
          <a:p>
            <a:r>
              <a:rPr lang="en-US" dirty="0"/>
              <a:t>Remember: For pom.xml dependency changes, you will need to restart server manually</a:t>
            </a:r>
          </a:p>
          <a:p>
            <a:r>
              <a:rPr lang="en-US" dirty="0"/>
              <a:t>Not able to handle change in pom.xml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A540E-E668-9425-57EB-4660A285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2282141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Add Dependency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In pom.xml</a:t>
            </a:r>
          </a:p>
          <a:p>
            <a:pPr marL="0" indent="0" algn="l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&gt;spring-boot-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43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F7D8-D514-9192-EDF8-0A69D498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App. Configuration using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9F14-76CE-B01D-642C-00BEC1E67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Applications have different environments: Dev, QA, </a:t>
            </a:r>
          </a:p>
          <a:p>
            <a:pPr marL="0" indent="0">
              <a:buNone/>
            </a:pPr>
            <a:r>
              <a:rPr lang="en-US" dirty="0"/>
              <a:t>   Stage, Prod, ... </a:t>
            </a:r>
          </a:p>
          <a:p>
            <a:r>
              <a:rPr lang="en-US" dirty="0"/>
              <a:t>Different environments need different configuration: </a:t>
            </a:r>
          </a:p>
          <a:p>
            <a:pPr lvl="1"/>
            <a:r>
              <a:rPr lang="en-US" dirty="0"/>
              <a:t>Different Databases </a:t>
            </a:r>
          </a:p>
          <a:p>
            <a:pPr lvl="1"/>
            <a:r>
              <a:rPr lang="en-US" dirty="0"/>
              <a:t>Different Web Services </a:t>
            </a:r>
          </a:p>
          <a:p>
            <a:r>
              <a:rPr lang="en-US" dirty="0"/>
              <a:t>How can you provide different configuration for </a:t>
            </a:r>
          </a:p>
          <a:p>
            <a:pPr marL="0" indent="0">
              <a:buNone/>
            </a:pPr>
            <a:r>
              <a:rPr lang="en-US" dirty="0"/>
              <a:t>   different environments? </a:t>
            </a:r>
          </a:p>
          <a:p>
            <a:pPr lvl="1"/>
            <a:r>
              <a:rPr lang="en-US" dirty="0"/>
              <a:t>Profiles: Environment specific configuration </a:t>
            </a:r>
          </a:p>
          <a:p>
            <a:r>
              <a:rPr lang="en-US" dirty="0"/>
              <a:t>How can you define externalized configuration for your application? </a:t>
            </a:r>
          </a:p>
          <a:p>
            <a:pPr lvl="1"/>
            <a:r>
              <a:rPr lang="en-US" dirty="0" err="1"/>
              <a:t>ConfigurationProperites</a:t>
            </a:r>
            <a:r>
              <a:rPr lang="en-US" dirty="0"/>
              <a:t>: Define externalized configuration </a:t>
            </a:r>
          </a:p>
          <a:p>
            <a:pPr marL="0" indent="0">
              <a:buNone/>
            </a:pPr>
            <a:r>
              <a:rPr lang="en-US" dirty="0"/>
              <a:t>(Create Separate Profile and Configuration  w.r.t to Environment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F974B-3DBE-58A1-F071-3434A77BB2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808" t="34454" r="11500" b="29426"/>
          <a:stretch/>
        </p:blipFill>
        <p:spPr>
          <a:xfrm>
            <a:off x="8900160" y="1690688"/>
            <a:ext cx="2968283" cy="32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4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8D26-8FE3-F3AF-57B1-5784AA25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Getting Started with Spring Boot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A4D7BC-2EA9-E3C8-4724-FA7C534736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729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2409-B17C-A666-B5E7-7956F1F2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3723"/>
            <a:ext cx="10515600" cy="5403240"/>
          </a:xfrm>
        </p:spPr>
        <p:txBody>
          <a:bodyPr>
            <a:normAutofit/>
          </a:bodyPr>
          <a:lstStyle/>
          <a:p>
            <a:r>
              <a:rPr lang="en-US" dirty="0"/>
              <a:t>i.e. dev : - trace level profile</a:t>
            </a:r>
          </a:p>
          <a:p>
            <a:pPr lvl="1"/>
            <a:r>
              <a:rPr lang="en-US" dirty="0"/>
              <a:t>(application-</a:t>
            </a:r>
            <a:r>
              <a:rPr lang="en-US" dirty="0" err="1"/>
              <a:t>dev.properties</a:t>
            </a:r>
            <a:r>
              <a:rPr lang="en-US" dirty="0"/>
              <a:t>)-&gt;</a:t>
            </a:r>
            <a:r>
              <a:rPr lang="en-US" dirty="0" err="1"/>
              <a:t>logging.level.org.springframework</a:t>
            </a:r>
            <a:r>
              <a:rPr lang="en-US" dirty="0"/>
              <a:t>=debug</a:t>
            </a:r>
          </a:p>
          <a:p>
            <a:r>
              <a:rPr lang="en-US" dirty="0" err="1"/>
              <a:t>i.e</a:t>
            </a:r>
            <a:r>
              <a:rPr lang="en-US" dirty="0"/>
              <a:t> prod :- info level profile </a:t>
            </a:r>
          </a:p>
          <a:p>
            <a:pPr lvl="1"/>
            <a:r>
              <a:rPr lang="en-US" dirty="0"/>
              <a:t>(application-</a:t>
            </a:r>
            <a:r>
              <a:rPr lang="en-US" dirty="0" err="1"/>
              <a:t>prod.properties</a:t>
            </a:r>
            <a:r>
              <a:rPr lang="en-US" dirty="0"/>
              <a:t>)-&gt;</a:t>
            </a:r>
            <a:r>
              <a:rPr lang="en-US" dirty="0" err="1"/>
              <a:t>logging.level.org.springframework</a:t>
            </a:r>
            <a:r>
              <a:rPr lang="en-US" dirty="0"/>
              <a:t>=info</a:t>
            </a:r>
          </a:p>
          <a:p>
            <a:r>
              <a:rPr lang="en-US" dirty="0"/>
              <a:t>Trace - Everything </a:t>
            </a:r>
          </a:p>
          <a:p>
            <a:r>
              <a:rPr lang="en-US" dirty="0"/>
              <a:t>debug – more than info </a:t>
            </a:r>
          </a:p>
          <a:p>
            <a:r>
              <a:rPr lang="en-US" dirty="0"/>
              <a:t>Info – all things which are logged @info level</a:t>
            </a:r>
          </a:p>
          <a:p>
            <a:r>
              <a:rPr lang="en-US" dirty="0"/>
              <a:t>Warning – little more than error</a:t>
            </a:r>
          </a:p>
          <a:p>
            <a:r>
              <a:rPr lang="en-US" dirty="0"/>
              <a:t>Error – only error</a:t>
            </a:r>
          </a:p>
          <a:p>
            <a:r>
              <a:rPr lang="en-US" dirty="0"/>
              <a:t>Off – off the log</a:t>
            </a:r>
          </a:p>
          <a:p>
            <a:r>
              <a:rPr lang="en-US" dirty="0"/>
              <a:t>(How to create profile go to Example </a:t>
            </a:r>
            <a:r>
              <a:rPr lang="en-US" dirty="0" err="1"/>
              <a:t>com.rahul.boot.SpringWithRest</a:t>
            </a:r>
            <a:r>
              <a:rPr lang="en-US" dirty="0"/>
              <a:t> </a:t>
            </a:r>
            <a:r>
              <a:rPr lang="en-US" dirty="0" err="1"/>
              <a:t>CurrencyServiceConfiguration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3062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1342-74C2-9E96-5B50-C3576350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Applications using 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84FE-2121-BD21-517F-74CD79BCB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 and manage your application in your production </a:t>
            </a:r>
          </a:p>
          <a:p>
            <a:r>
              <a:rPr lang="en-US" dirty="0"/>
              <a:t>Provides a number of endpoints: </a:t>
            </a:r>
          </a:p>
          <a:p>
            <a:pPr lvl="1"/>
            <a:r>
              <a:rPr lang="en-US" dirty="0"/>
              <a:t>beans - Complete list of Spring beans in your app </a:t>
            </a:r>
          </a:p>
          <a:p>
            <a:pPr lvl="1"/>
            <a:r>
              <a:rPr lang="en-US" dirty="0"/>
              <a:t>health - Application health information </a:t>
            </a:r>
          </a:p>
          <a:p>
            <a:pPr lvl="1"/>
            <a:r>
              <a:rPr lang="en-US" dirty="0"/>
              <a:t>metrics – Application metrics </a:t>
            </a:r>
          </a:p>
          <a:p>
            <a:pPr lvl="1"/>
            <a:r>
              <a:rPr lang="en-US" dirty="0"/>
              <a:t>mappings - Details around Request Mappings </a:t>
            </a:r>
          </a:p>
        </p:txBody>
      </p:sp>
    </p:spTree>
    <p:extLst>
      <p:ext uri="{BB962C8B-B14F-4D97-AF65-F5344CB8AC3E}">
        <p14:creationId xmlns:p14="http://schemas.microsoft.com/office/powerpoint/2010/main" val="426108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0DD19-7242-752C-642D-8F946A95B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2" y="281354"/>
            <a:ext cx="11058378" cy="6428935"/>
          </a:xfrm>
        </p:spPr>
        <p:txBody>
          <a:bodyPr numCol="2">
            <a:normAutofit fontScale="3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Beans-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2"/>
              </a:rPr>
              <a:t>http://localhost:8080/actuator/beans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caches-cache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3"/>
              </a:rPr>
              <a:t>http://localhost:8080/actuator/caches/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3"/>
              </a:rPr>
              <a:t>{cache}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Caches-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4"/>
              </a:rPr>
              <a:t>http://localhost:8080/actuator/caches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  <a:hlinkClick r:id="rId5"/>
              </a:rPr>
              <a:t>H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ealth-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5"/>
              </a:rPr>
              <a:t>http://localhost:8080/actuator/health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health-path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6"/>
              </a:rPr>
              <a:t>http://localhost:8080/actuator/health/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6"/>
              </a:rPr>
              <a:t>{*path}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Info-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7"/>
              </a:rPr>
              <a:t>http://localhost:8080/actuator/info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Conditions-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8"/>
              </a:rPr>
              <a:t>http://localhost:8080/actuator/conditions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Configprops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9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9"/>
              </a:rPr>
              <a:t>configprops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configprops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-prefix-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configprops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0"/>
              </a:rPr>
              <a:t>{prefix}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Env-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1"/>
              </a:rPr>
              <a:t>http://localhost:8080/actuator/env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env-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toMatch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http://localhost:8080/actuator/env/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{</a:t>
            </a:r>
            <a:r>
              <a:rPr lang="en-US" b="0" i="0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toMatch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2"/>
              </a:rPr>
              <a:t>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Loggers-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3"/>
              </a:rPr>
              <a:t>http://localhost:8080/actuator/loggers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loggers-name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4"/>
              </a:rPr>
              <a:t>http://localhost:8080/actuator/loggers/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{name}"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Heapdump</a:t>
            </a: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5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5"/>
              </a:rPr>
              <a:t>heapdump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Threaddump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6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6"/>
              </a:rPr>
              <a:t>threaddump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metrics-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requiredMetricName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http://localhost:8080/actuator/metrics/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{</a:t>
            </a:r>
            <a:r>
              <a:rPr lang="en-US" b="0" i="0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requiredMetricName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7"/>
              </a:rPr>
              <a:t>}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Metrics-</a:t>
            </a:r>
          </a:p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8"/>
              </a:rPr>
              <a:t>http://localhost:8080/actuator/metrics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Scheduledtasks</a:t>
            </a:r>
            <a:endParaRPr lang="en-US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9"/>
              </a:rPr>
              <a:t>http://localhost:8080/actuator/</a:t>
            </a:r>
            <a:r>
              <a:rPr lang="en-US" b="0" i="0" u="none" strike="noStrike" dirty="0" err="1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19"/>
              </a:rPr>
              <a:t>scheduledtasks</a:t>
            </a: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86B25C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Mappings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u="none" strike="noStrike" dirty="0">
                <a:solidFill>
                  <a:srgbClr val="86B25C"/>
                </a:solidFill>
                <a:effectLst/>
                <a:latin typeface="Consolas" panose="020B0609020204030204" pitchFamily="49" charset="0"/>
                <a:hlinkClick r:id="rId20"/>
              </a:rPr>
              <a:t>http://localhost:8080/actuator/mappings</a:t>
            </a:r>
            <a:r>
              <a:rPr lang="en-US" b="0" i="0" dirty="0">
                <a:solidFill>
                  <a:srgbClr val="86B25C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76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B8C0-30E1-1BF5-128D-D3A4BD312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Spring Boot vs Spring MVC vs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F701F-0647-8592-D31C-D23C6B27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49263"/>
          </a:xfrm>
        </p:spPr>
        <p:txBody>
          <a:bodyPr>
            <a:normAutofit/>
          </a:bodyPr>
          <a:lstStyle/>
          <a:p>
            <a:r>
              <a:rPr lang="en-US" dirty="0"/>
              <a:t>Spring Boot vs Spring MVC vs Spring: What's in it? </a:t>
            </a:r>
          </a:p>
          <a:p>
            <a:pPr lvl="1"/>
            <a:r>
              <a:rPr lang="en-US" dirty="0"/>
              <a:t>Spring Framework: Dependency Injection </a:t>
            </a:r>
          </a:p>
          <a:p>
            <a:pPr lvl="2"/>
            <a:r>
              <a:rPr lang="en-US" dirty="0"/>
              <a:t>@Component, @Autowired, Component Scan etc.. </a:t>
            </a:r>
          </a:p>
          <a:p>
            <a:pPr lvl="2"/>
            <a:r>
              <a:rPr lang="en-US" dirty="0"/>
              <a:t>Just Dependency Injection is NOT sufficient (You need other frameworks to build apps) </a:t>
            </a:r>
          </a:p>
          <a:p>
            <a:pPr lvl="3"/>
            <a:r>
              <a:rPr lang="en-US" dirty="0"/>
              <a:t>Spring Modules and Spring Projects: Extend Spring Eco System </a:t>
            </a:r>
          </a:p>
          <a:p>
            <a:pPr lvl="4"/>
            <a:r>
              <a:rPr lang="en-US" dirty="0"/>
              <a:t>Provide good integration with other frameworks (Hibernate/JPA, JUnit &amp; Mockito for Unit Testing) </a:t>
            </a:r>
          </a:p>
          <a:p>
            <a:pPr lvl="1"/>
            <a:r>
              <a:rPr lang="en-US" dirty="0"/>
              <a:t>Spring MVC (Spring Module): Simplify building web apps and REST API </a:t>
            </a:r>
          </a:p>
          <a:p>
            <a:pPr lvl="2"/>
            <a:r>
              <a:rPr lang="en-US" dirty="0"/>
              <a:t>Building web applications with Struts was very complex </a:t>
            </a:r>
          </a:p>
          <a:p>
            <a:pPr lvl="2"/>
            <a:r>
              <a:rPr lang="en-US" dirty="0"/>
              <a:t>@Controller, @RestController, @RequestMapping("/courses") </a:t>
            </a:r>
          </a:p>
          <a:p>
            <a:pPr lvl="1"/>
            <a:r>
              <a:rPr lang="en-US" dirty="0"/>
              <a:t>Spring Boot (Spring Project): Build PRODUCTION-READY apps QUICKLY </a:t>
            </a:r>
          </a:p>
          <a:p>
            <a:pPr lvl="2"/>
            <a:r>
              <a:rPr lang="en-US" dirty="0"/>
              <a:t>Starter Projects - Make it easy to build variety of applications </a:t>
            </a:r>
          </a:p>
          <a:p>
            <a:pPr lvl="2"/>
            <a:r>
              <a:rPr lang="en-US" dirty="0"/>
              <a:t>Auto configuration - Eliminate configuration to setup Spring, Spring MVC and other frameworks! </a:t>
            </a:r>
          </a:p>
          <a:p>
            <a:pPr lvl="2"/>
            <a:r>
              <a:rPr lang="en-US" dirty="0"/>
              <a:t>Enable non functional requirements (NFRs): </a:t>
            </a:r>
          </a:p>
          <a:p>
            <a:pPr lvl="3"/>
            <a:r>
              <a:rPr lang="en-US" dirty="0"/>
              <a:t>Actuator: Enables Advanced Monitoring of applications </a:t>
            </a:r>
          </a:p>
          <a:p>
            <a:pPr lvl="3"/>
            <a:r>
              <a:rPr lang="en-US" dirty="0"/>
              <a:t>Embedded Server: No need for separate application servers! </a:t>
            </a:r>
          </a:p>
          <a:p>
            <a:pPr lvl="3"/>
            <a:r>
              <a:rPr lang="en-US" dirty="0"/>
              <a:t>Logging and Error Handling </a:t>
            </a:r>
          </a:p>
          <a:p>
            <a:pPr lvl="3"/>
            <a:r>
              <a:rPr lang="en-US" dirty="0"/>
              <a:t>Profiles and </a:t>
            </a:r>
            <a:r>
              <a:rPr lang="en-US" dirty="0" err="1"/>
              <a:t>ConfigurationProperties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32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491A-23BF-ED26-2F2E-FBFC0539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56639-4F24-2469-22DD-7EED9BFA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A3548-2D59-F479-E525-D307AA5F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and Hibernate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86AE8-3018-1C18-5880-A0F2B378A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7C63-709B-8DF4-C5D4-1DDD7503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A14-6676-4C27-C42D-E9F26309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Spring Boot Project with H2 </a:t>
            </a:r>
          </a:p>
          <a:p>
            <a:r>
              <a:rPr lang="en-US" dirty="0"/>
              <a:t>Create COURSE table </a:t>
            </a:r>
          </a:p>
          <a:p>
            <a:r>
              <a:rPr lang="en-US" dirty="0"/>
              <a:t>Use Spring JDBC to play with COURSE table </a:t>
            </a:r>
          </a:p>
          <a:p>
            <a:r>
              <a:rPr lang="en-US" dirty="0"/>
              <a:t>Use JPA and Hibernate to play with COURSE table </a:t>
            </a:r>
          </a:p>
          <a:p>
            <a:r>
              <a:rPr lang="en-US" dirty="0"/>
              <a:t>Use Spring Data JPA to play with COURSE table</a:t>
            </a:r>
          </a:p>
        </p:txBody>
      </p:sp>
    </p:spTree>
    <p:extLst>
      <p:ext uri="{BB962C8B-B14F-4D97-AF65-F5344CB8AC3E}">
        <p14:creationId xmlns:p14="http://schemas.microsoft.com/office/powerpoint/2010/main" val="166434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8C42-6764-A2F6-D179-67C4FF70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Auto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932F-3FE4-C142-8DAE-8C979A007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added Data JPA and H2 dependencies: </a:t>
            </a:r>
          </a:p>
          <a:p>
            <a:pPr lvl="1"/>
            <a:r>
              <a:rPr lang="en-US" dirty="0"/>
              <a:t>Spring Boot Auto Configuration does some magic: </a:t>
            </a:r>
          </a:p>
          <a:p>
            <a:pPr lvl="2"/>
            <a:r>
              <a:rPr lang="en-US" dirty="0"/>
              <a:t>Initialize JPA and Spring Data JPA frameworks </a:t>
            </a:r>
          </a:p>
          <a:p>
            <a:pPr lvl="2"/>
            <a:r>
              <a:rPr lang="en-US" dirty="0"/>
              <a:t>Launch an in memory database (H2) </a:t>
            </a:r>
          </a:p>
          <a:p>
            <a:pPr lvl="2"/>
            <a:r>
              <a:rPr lang="en-US" dirty="0"/>
              <a:t>Setup connection from App to in-memory database </a:t>
            </a:r>
          </a:p>
          <a:p>
            <a:pPr lvl="2"/>
            <a:r>
              <a:rPr lang="en-US" dirty="0"/>
              <a:t>Launch a few scripts at startup (example: </a:t>
            </a:r>
            <a:r>
              <a:rPr lang="en-US" dirty="0" err="1"/>
              <a:t>data.sql</a:t>
            </a:r>
            <a:r>
              <a:rPr lang="en-US" dirty="0"/>
              <a:t>, </a:t>
            </a:r>
            <a:r>
              <a:rPr lang="en-US" dirty="0" err="1"/>
              <a:t>schema.sql</a:t>
            </a:r>
            <a:r>
              <a:rPr lang="en-US" dirty="0"/>
              <a:t>) </a:t>
            </a:r>
          </a:p>
          <a:p>
            <a:r>
              <a:rPr lang="en-US" dirty="0"/>
              <a:t>Remember - H2 is in memory database </a:t>
            </a:r>
          </a:p>
          <a:p>
            <a:pPr lvl="1"/>
            <a:r>
              <a:rPr lang="en-US" dirty="0"/>
              <a:t>Does NOT persist data </a:t>
            </a:r>
          </a:p>
          <a:p>
            <a:pPr lvl="1"/>
            <a:r>
              <a:rPr lang="en-US" dirty="0"/>
              <a:t>Great for learning </a:t>
            </a:r>
          </a:p>
          <a:p>
            <a:pPr lvl="1"/>
            <a:r>
              <a:rPr lang="en-US" dirty="0"/>
              <a:t>BUT NOT so great for production</a:t>
            </a:r>
          </a:p>
        </p:txBody>
      </p:sp>
    </p:spTree>
    <p:extLst>
      <p:ext uri="{BB962C8B-B14F-4D97-AF65-F5344CB8AC3E}">
        <p14:creationId xmlns:p14="http://schemas.microsoft.com/office/powerpoint/2010/main" val="697420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0197-D69E-9E5D-0B91-8B022A3A1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-914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Boot + JPA + Hibernate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26CAFF-846E-3250-28ED-C46858BD4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232" b="7379"/>
          <a:stretch/>
        </p:blipFill>
        <p:spPr>
          <a:xfrm>
            <a:off x="412652" y="998805"/>
            <a:ext cx="11029071" cy="5472333"/>
          </a:xfrm>
        </p:spPr>
      </p:pic>
    </p:spTree>
    <p:extLst>
      <p:ext uri="{BB962C8B-B14F-4D97-AF65-F5344CB8AC3E}">
        <p14:creationId xmlns:p14="http://schemas.microsoft.com/office/powerpoint/2010/main" val="1043502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B8D9-2008-4DC1-A5BF-627569CD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to Spring JDBC to JPA to Spring Data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DDA5-6671-A342-DC05-9CAAF135A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JDBC </a:t>
            </a:r>
          </a:p>
          <a:p>
            <a:pPr lvl="1"/>
            <a:r>
              <a:rPr lang="en-US" dirty="0"/>
              <a:t>Write a lot of SQL queries! (delete from </a:t>
            </a:r>
            <a:r>
              <a:rPr lang="en-US" dirty="0" err="1"/>
              <a:t>todo</a:t>
            </a:r>
            <a:r>
              <a:rPr lang="en-US" dirty="0"/>
              <a:t> where id=?) </a:t>
            </a:r>
          </a:p>
          <a:p>
            <a:pPr lvl="1"/>
            <a:r>
              <a:rPr lang="en-US" dirty="0"/>
              <a:t>And write a lot of Java code </a:t>
            </a:r>
          </a:p>
          <a:p>
            <a:r>
              <a:rPr lang="en-US" dirty="0"/>
              <a:t>Spring JDBC (</a:t>
            </a:r>
            <a:r>
              <a:rPr lang="en-US" dirty="0" err="1"/>
              <a:t>E.g</a:t>
            </a:r>
            <a:r>
              <a:rPr lang="en-US" dirty="0"/>
              <a:t> :- learning-with-rahul-04-jdbcTemplate-with-hibernate)</a:t>
            </a:r>
          </a:p>
          <a:p>
            <a:pPr lvl="1"/>
            <a:r>
              <a:rPr lang="en-US" dirty="0"/>
              <a:t>Write a lot of SQL queries (delete from </a:t>
            </a:r>
            <a:r>
              <a:rPr lang="en-US" dirty="0" err="1"/>
              <a:t>todo</a:t>
            </a:r>
            <a:r>
              <a:rPr lang="en-US" dirty="0"/>
              <a:t> where id=?) </a:t>
            </a:r>
          </a:p>
          <a:p>
            <a:pPr lvl="1"/>
            <a:r>
              <a:rPr lang="en-US" dirty="0"/>
              <a:t>BUT lesser Java code </a:t>
            </a:r>
          </a:p>
          <a:p>
            <a:r>
              <a:rPr lang="en-US" dirty="0"/>
              <a:t>JPA (E.g.learning-with-rahul-04-jpa-with-hibernate)</a:t>
            </a:r>
          </a:p>
          <a:p>
            <a:pPr lvl="1"/>
            <a:r>
              <a:rPr lang="en-US" dirty="0"/>
              <a:t>Do NOT worry about queries </a:t>
            </a:r>
          </a:p>
          <a:p>
            <a:pPr lvl="1"/>
            <a:r>
              <a:rPr lang="en-US" dirty="0"/>
              <a:t>Just Map Entities to Tables! </a:t>
            </a:r>
          </a:p>
          <a:p>
            <a:r>
              <a:rPr lang="en-US" dirty="0"/>
              <a:t>Spring Data JPA (E.g. learning-with-rahul-04-springdatajpa-with-hibernate)</a:t>
            </a:r>
          </a:p>
          <a:p>
            <a:pPr lvl="1"/>
            <a:r>
              <a:rPr lang="en-US" dirty="0"/>
              <a:t>Let's make JPA even more simple! </a:t>
            </a:r>
          </a:p>
          <a:p>
            <a:pPr lvl="1"/>
            <a:r>
              <a:rPr lang="en-US" dirty="0"/>
              <a:t>I will take care of everything! </a:t>
            </a:r>
          </a:p>
        </p:txBody>
      </p:sp>
    </p:spTree>
    <p:extLst>
      <p:ext uri="{BB962C8B-B14F-4D97-AF65-F5344CB8AC3E}">
        <p14:creationId xmlns:p14="http://schemas.microsoft.com/office/powerpoint/2010/main" val="208579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58A0-5857-0F9B-FE77-945BE997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Spring Boot -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D26E-9B5B-BB72-25A0-F206684D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Understand the world before Spring Boot.</a:t>
            </a:r>
          </a:p>
          <a:p>
            <a:pPr marL="0" indent="0">
              <a:buNone/>
            </a:pPr>
            <a:r>
              <a:rPr lang="en-US" dirty="0"/>
              <a:t>2: Create a Spring Boot Project.</a:t>
            </a:r>
          </a:p>
          <a:p>
            <a:pPr marL="0" indent="0">
              <a:buNone/>
            </a:pPr>
            <a:r>
              <a:rPr lang="en-US" dirty="0"/>
              <a:t>3: Build a simple REST API using Spring Boot. </a:t>
            </a:r>
          </a:p>
          <a:p>
            <a:pPr marL="0" indent="0">
              <a:buNone/>
            </a:pPr>
            <a:r>
              <a:rPr lang="en-US" dirty="0"/>
              <a:t>4: Understand the MAGIC of Spring Boot.</a:t>
            </a:r>
          </a:p>
          <a:p>
            <a:pPr lvl="1"/>
            <a:r>
              <a:rPr lang="en-US" dirty="0"/>
              <a:t>Spring </a:t>
            </a:r>
            <a:r>
              <a:rPr lang="en-US" dirty="0" err="1"/>
              <a:t>Initializr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Starter Projects </a:t>
            </a:r>
          </a:p>
          <a:p>
            <a:pPr lvl="1"/>
            <a:r>
              <a:rPr lang="en-US" dirty="0"/>
              <a:t>Auto Configuration </a:t>
            </a:r>
          </a:p>
          <a:p>
            <a:pPr lvl="1"/>
            <a:r>
              <a:rPr lang="en-US" dirty="0"/>
              <a:t>Developer Tools </a:t>
            </a:r>
          </a:p>
          <a:p>
            <a:pPr lvl="1"/>
            <a:r>
              <a:rPr lang="en-US" dirty="0"/>
              <a:t>Actuator ...</a:t>
            </a:r>
          </a:p>
        </p:txBody>
      </p:sp>
    </p:spTree>
    <p:extLst>
      <p:ext uri="{BB962C8B-B14F-4D97-AF65-F5344CB8AC3E}">
        <p14:creationId xmlns:p14="http://schemas.microsoft.com/office/powerpoint/2010/main" val="29738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05C5-1A82-43EC-4172-ADB79B1E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JDBC to Spring JDBC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79F89-C710-8708-4638-174F87868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9988"/>
            <a:ext cx="9720073" cy="464937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JDBC example:</a:t>
            </a:r>
          </a:p>
          <a:p>
            <a:r>
              <a:rPr lang="en-US" dirty="0"/>
              <a:t>public void </a:t>
            </a:r>
            <a:r>
              <a:rPr lang="en-US" dirty="0" err="1"/>
              <a:t>deleteTodo</a:t>
            </a:r>
            <a:r>
              <a:rPr lang="en-US" dirty="0"/>
              <a:t>(int id) {</a:t>
            </a:r>
          </a:p>
          <a:p>
            <a:r>
              <a:rPr lang="en-US" dirty="0" err="1"/>
              <a:t>PreparedStatement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en-US" dirty="0"/>
              <a:t> = null;</a:t>
            </a:r>
          </a:p>
          <a:p>
            <a:r>
              <a:rPr lang="en-US" dirty="0"/>
              <a:t>try {</a:t>
            </a:r>
          </a:p>
          <a:p>
            <a:r>
              <a:rPr lang="en-US" dirty="0" err="1"/>
              <a:t>st</a:t>
            </a:r>
            <a:r>
              <a:rPr lang="en-US" dirty="0"/>
              <a:t> = </a:t>
            </a:r>
            <a:r>
              <a:rPr lang="en-US" dirty="0" err="1"/>
              <a:t>db.conn.prepareStatement</a:t>
            </a:r>
            <a:r>
              <a:rPr lang="en-US" dirty="0"/>
              <a:t>("delete from </a:t>
            </a:r>
            <a:r>
              <a:rPr lang="en-US" dirty="0" err="1"/>
              <a:t>todo</a:t>
            </a:r>
            <a:r>
              <a:rPr lang="en-US" dirty="0"/>
              <a:t> where id=?");</a:t>
            </a:r>
          </a:p>
          <a:p>
            <a:r>
              <a:rPr lang="en-US" dirty="0" err="1"/>
              <a:t>st.setInt</a:t>
            </a:r>
            <a:r>
              <a:rPr lang="en-US" dirty="0"/>
              <a:t>(1, id);</a:t>
            </a:r>
          </a:p>
          <a:p>
            <a:r>
              <a:rPr lang="en-US" dirty="0" err="1"/>
              <a:t>st.execute</a:t>
            </a:r>
            <a:r>
              <a:rPr lang="en-US" dirty="0"/>
              <a:t>();</a:t>
            </a:r>
          </a:p>
          <a:p>
            <a:r>
              <a:rPr lang="en-US" dirty="0"/>
              <a:t>} catch (</a:t>
            </a:r>
            <a:r>
              <a:rPr lang="en-US" dirty="0" err="1"/>
              <a:t>SQLException</a:t>
            </a:r>
            <a:r>
              <a:rPr lang="en-US" dirty="0"/>
              <a:t> e) {</a:t>
            </a:r>
          </a:p>
          <a:p>
            <a:r>
              <a:rPr lang="en-US" dirty="0" err="1"/>
              <a:t>logger.fatal</a:t>
            </a:r>
            <a:r>
              <a:rPr lang="en-US" dirty="0"/>
              <a:t>("Query Failed : ", e);</a:t>
            </a:r>
          </a:p>
          <a:p>
            <a:r>
              <a:rPr lang="en-US" dirty="0"/>
              <a:t>} finally {</a:t>
            </a:r>
          </a:p>
          <a:p>
            <a:r>
              <a:rPr lang="en-US" dirty="0"/>
              <a:t>if (</a:t>
            </a:r>
            <a:r>
              <a:rPr lang="en-US" dirty="0" err="1"/>
              <a:t>st</a:t>
            </a:r>
            <a:r>
              <a:rPr lang="en-US" dirty="0"/>
              <a:t> != null) {</a:t>
            </a:r>
          </a:p>
          <a:p>
            <a:r>
              <a:rPr lang="en-US" dirty="0"/>
              <a:t>try {</a:t>
            </a:r>
            <a:r>
              <a:rPr lang="en-US" dirty="0" err="1"/>
              <a:t>st.close</a:t>
            </a:r>
            <a:r>
              <a:rPr lang="en-US" dirty="0"/>
              <a:t>();}</a:t>
            </a:r>
          </a:p>
          <a:p>
            <a:r>
              <a:rPr lang="en-US" dirty="0"/>
              <a:t>catch (</a:t>
            </a:r>
            <a:r>
              <a:rPr lang="en-US" dirty="0" err="1"/>
              <a:t>SQLException</a:t>
            </a:r>
            <a:r>
              <a:rPr lang="en-US" dirty="0"/>
              <a:t> e) {}}}}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009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BD75-0CE5-3557-E0CE-8024A3FF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JDBC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66A8-69D9-18EB-9BF0-2A065A68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void </a:t>
            </a:r>
            <a:r>
              <a:rPr lang="en-US" dirty="0" err="1"/>
              <a:t>deleteTodo</a:t>
            </a:r>
            <a:r>
              <a:rPr lang="en-US" dirty="0"/>
              <a:t>(int id) {</a:t>
            </a:r>
          </a:p>
          <a:p>
            <a:r>
              <a:rPr lang="en-US" dirty="0" err="1"/>
              <a:t>jdbcTemplate.update</a:t>
            </a:r>
            <a:r>
              <a:rPr lang="en-US" dirty="0"/>
              <a:t>("delete from </a:t>
            </a:r>
            <a:r>
              <a:rPr lang="en-US" dirty="0" err="1"/>
              <a:t>todo</a:t>
            </a:r>
            <a:r>
              <a:rPr lang="en-US" dirty="0"/>
              <a:t> where id=?", id);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6650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AF8A-D35F-4AFE-A176-30EC2AB9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5479F-59AD-F87D-0279-4C8C7DF0A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41342"/>
            <a:ext cx="9720073" cy="436801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@Repository</a:t>
            </a:r>
          </a:p>
          <a:p>
            <a:r>
              <a:rPr lang="en-US" dirty="0"/>
              <a:t>public class </a:t>
            </a:r>
            <a:r>
              <a:rPr lang="en-US" dirty="0" err="1"/>
              <a:t>PersonJpaRepository</a:t>
            </a:r>
            <a:r>
              <a:rPr lang="en-US" dirty="0"/>
              <a:t> {</a:t>
            </a:r>
          </a:p>
          <a:p>
            <a:r>
              <a:rPr lang="en-US" dirty="0"/>
              <a:t>@PersistenceContext</a:t>
            </a:r>
          </a:p>
          <a:p>
            <a:r>
              <a:rPr lang="en-US" dirty="0" err="1"/>
              <a:t>EntityManager</a:t>
            </a:r>
            <a:r>
              <a:rPr lang="en-US" dirty="0"/>
              <a:t> </a:t>
            </a:r>
            <a:r>
              <a:rPr lang="en-US" dirty="0" err="1"/>
              <a:t>entityManager</a:t>
            </a:r>
            <a:r>
              <a:rPr lang="en-US" dirty="0"/>
              <a:t>;</a:t>
            </a:r>
          </a:p>
          <a:p>
            <a:r>
              <a:rPr lang="en-US" dirty="0"/>
              <a:t>public Person </a:t>
            </a:r>
            <a:r>
              <a:rPr lang="en-US" dirty="0" err="1"/>
              <a:t>findById</a:t>
            </a:r>
            <a:r>
              <a:rPr lang="en-US" dirty="0"/>
              <a:t>(int id)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entityManager.find</a:t>
            </a:r>
            <a:r>
              <a:rPr lang="en-US" dirty="0"/>
              <a:t>(</a:t>
            </a:r>
            <a:r>
              <a:rPr lang="en-US" dirty="0" err="1"/>
              <a:t>Person.class</a:t>
            </a:r>
            <a:r>
              <a:rPr lang="en-US" dirty="0"/>
              <a:t>, id);}</a:t>
            </a:r>
          </a:p>
          <a:p>
            <a:r>
              <a:rPr lang="en-US" dirty="0"/>
              <a:t>public Person update(Person person)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entityManager.merge</a:t>
            </a:r>
            <a:r>
              <a:rPr lang="en-US" dirty="0"/>
              <a:t>(person);}</a:t>
            </a:r>
          </a:p>
          <a:p>
            <a:r>
              <a:rPr lang="en-US" dirty="0"/>
              <a:t>public Person insert(Person person) {</a:t>
            </a:r>
          </a:p>
          <a:p>
            <a:r>
              <a:rPr lang="en-US" dirty="0"/>
              <a:t>return </a:t>
            </a:r>
            <a:r>
              <a:rPr lang="en-US" dirty="0" err="1"/>
              <a:t>entityManager.merge</a:t>
            </a:r>
            <a:r>
              <a:rPr lang="en-US" dirty="0"/>
              <a:t>(person);}</a:t>
            </a:r>
          </a:p>
          <a:p>
            <a:r>
              <a:rPr lang="en-US" dirty="0"/>
              <a:t>public void </a:t>
            </a:r>
            <a:r>
              <a:rPr lang="en-US" dirty="0" err="1"/>
              <a:t>deleteById</a:t>
            </a:r>
            <a:r>
              <a:rPr lang="en-US" dirty="0"/>
              <a:t>(int id) {........</a:t>
            </a:r>
          </a:p>
        </p:txBody>
      </p:sp>
    </p:spTree>
    <p:extLst>
      <p:ext uri="{BB962C8B-B14F-4D97-AF65-F5344CB8AC3E}">
        <p14:creationId xmlns:p14="http://schemas.microsoft.com/office/powerpoint/2010/main" val="2866834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D250-0B3F-B54C-F00A-C5F04C3B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3C39-4477-98C9-84E0-EBBBD9C9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</a:t>
            </a:r>
            <a:r>
              <a:rPr lang="en-US" dirty="0" err="1"/>
              <a:t>TodoRepository</a:t>
            </a:r>
            <a:r>
              <a:rPr lang="en-US" dirty="0"/>
              <a:t> extends </a:t>
            </a:r>
            <a:r>
              <a:rPr lang="en-US" dirty="0" err="1"/>
              <a:t>JpaRepository</a:t>
            </a:r>
            <a:r>
              <a:rPr lang="en-US" dirty="0"/>
              <a:t>{}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963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6CB5-E2A3-3537-2E16-9807971A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 vs JPA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EEE1-E233-18E6-6A21-20CBD7D3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2196"/>
            <a:ext cx="9720073" cy="43405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JPA defines the specification. It is an API.</a:t>
            </a:r>
          </a:p>
          <a:p>
            <a:pPr lvl="1"/>
            <a:r>
              <a:rPr lang="en-US" sz="2800" dirty="0"/>
              <a:t>How do you define entities?</a:t>
            </a:r>
          </a:p>
          <a:p>
            <a:pPr lvl="1"/>
            <a:r>
              <a:rPr lang="en-US" sz="2800" dirty="0"/>
              <a:t>How do you map attributes?</a:t>
            </a:r>
          </a:p>
          <a:p>
            <a:pPr lvl="1"/>
            <a:r>
              <a:rPr lang="en-US" sz="2800" dirty="0"/>
              <a:t>Who manages the entities?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Hibernate is one of the popular implementations of JPA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Using Hibernate directly would result in a lock in to Hibernate</a:t>
            </a:r>
          </a:p>
          <a:p>
            <a:pPr lvl="1"/>
            <a:r>
              <a:rPr lang="en-US" sz="2800" dirty="0"/>
              <a:t>There are other JPA implementations (Toplink, for example)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529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7D8C-39F2-F450-7F55-F6FB4EF7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DD96-F6C0-336D-F245-E1666EB7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52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CEF5-7801-D164-0348-1644889F5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73E11-4C3E-B2B3-AB1C-F38772C0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Spring Projects before Spring Boot was NOT easy! </a:t>
            </a:r>
          </a:p>
          <a:p>
            <a:r>
              <a:rPr lang="en-US" dirty="0"/>
              <a:t>We needed to configure a lot of things before we have a production-ready application </a:t>
            </a:r>
          </a:p>
        </p:txBody>
      </p:sp>
    </p:spTree>
    <p:extLst>
      <p:ext uri="{BB962C8B-B14F-4D97-AF65-F5344CB8AC3E}">
        <p14:creationId xmlns:p14="http://schemas.microsoft.com/office/powerpoint/2010/main" val="146624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1F01C-BDC9-F64F-1722-CA116DB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190BE-5674-89E5-2328-27DE851B9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8123"/>
            <a:ext cx="9720073" cy="46212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Dependencies refer to external libraries or modules that an application requires to function correctly.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Dependency management is the process of handling and organizing these external libraries or modules.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ensures that the application has the necessary dependencies and versions to function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 Spring Boot, dependency management is handled by build tools like </a:t>
            </a:r>
          </a:p>
          <a:p>
            <a:pPr marL="630936" lvl="1" indent="-457200"/>
            <a:r>
              <a:rPr lang="en-US" dirty="0"/>
              <a:t>Maven </a:t>
            </a:r>
          </a:p>
          <a:p>
            <a:pPr marL="630936" lvl="1" indent="-457200"/>
            <a:r>
              <a:rPr lang="en-US" dirty="0" err="1"/>
              <a:t>Gradle.s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4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4C40-7CDA-7D34-26EA-875E6339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Dependency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DB18D-CFCD-F7E1-1560-7C8D0F24B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58462"/>
            <a:ext cx="9720073" cy="45508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Maven is a popular build tool for managing dependencies in Spring Boot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Maven uses an XML file called the "pom.xml" to configure and manage dependencies</a:t>
            </a:r>
            <a:r>
              <a:rPr lang="en-US" dirty="0"/>
              <a:t>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sz="2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5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B41-95D9-0C37-CBE4-20015328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B68DD-92C4-3EBC-35DB-48B80EC71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71003"/>
            <a:ext cx="9720073" cy="443835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Scope determines where the dependency is available in the project.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Compile: </a:t>
            </a:r>
            <a:r>
              <a:rPr lang="en-US" sz="2800" dirty="0"/>
              <a:t>This scope is the default scope. The dependency is available in all Proprietary content. All rights reserved. Unauthorized use or distribution prohibited. phases of the project.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Provided: </a:t>
            </a:r>
            <a:r>
              <a:rPr lang="en-US" sz="2800" dirty="0"/>
              <a:t>The dependency is provided by the container (e.g., Tomcat) during runtime, and it is not included in the packaged application.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Runtime: </a:t>
            </a:r>
            <a:r>
              <a:rPr lang="en-US" sz="2800" dirty="0"/>
              <a:t>The dependency is required during runtime, but it is not required for compilation.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b="1" dirty="0"/>
              <a:t>Test: </a:t>
            </a:r>
            <a:r>
              <a:rPr lang="en-US" sz="2800" dirty="0"/>
              <a:t>The dependency is only required for testing purposes and is not included in the packaged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3532435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9ACB77-6B15-6565-C5A4-9C548E59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World Before Spring Boot - 1 - Dependency Management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695B3-4981-DEDD-CD03-C23186C8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81" y="2286000"/>
            <a:ext cx="3517627" cy="393192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400" dirty="0"/>
              <a:t>Manage frameworks and versions </a:t>
            </a:r>
          </a:p>
          <a:p>
            <a:pPr lvl="1"/>
            <a:r>
              <a:rPr lang="en-US" sz="2400" dirty="0"/>
              <a:t>REST API - Spring framework, Spring MVC framework, JSON binding framework, .. </a:t>
            </a:r>
          </a:p>
          <a:p>
            <a:pPr lvl="1"/>
            <a:r>
              <a:rPr lang="en-US" sz="2400" dirty="0"/>
              <a:t>Unit Tests - Spring Test, Mockito, JUnit, </a:t>
            </a:r>
            <a:r>
              <a:rPr lang="en-US" sz="1600" dirty="0"/>
              <a:t>...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021DF3D-5F0F-9D68-F917-A13F648DBFD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4" t="24669" r="47489" b="31641"/>
          <a:stretch/>
        </p:blipFill>
        <p:spPr bwMode="auto">
          <a:xfrm>
            <a:off x="4642342" y="1381008"/>
            <a:ext cx="6909577" cy="409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66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674A-67BF-5287-FF4E-87C6ED7F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Before Spring Boot - 2 - web.xml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458F59-F638-13AE-C75B-2A41D89D8C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6481" t="24813" r="33571" b="11038"/>
          <a:stretch/>
        </p:blipFill>
        <p:spPr>
          <a:xfrm>
            <a:off x="960120" y="1920240"/>
            <a:ext cx="9784080" cy="4480560"/>
          </a:xfrm>
        </p:spPr>
      </p:pic>
    </p:spTree>
    <p:extLst>
      <p:ext uri="{BB962C8B-B14F-4D97-AF65-F5344CB8AC3E}">
        <p14:creationId xmlns:p14="http://schemas.microsoft.com/office/powerpoint/2010/main" val="2729601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2435</TotalTime>
  <Words>2089</Words>
  <Application>Microsoft Office PowerPoint</Application>
  <PresentationFormat>Widescreen</PresentationFormat>
  <Paragraphs>295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Spring Boot</vt:lpstr>
      <vt:lpstr>Getting Started with Spring Boot</vt:lpstr>
      <vt:lpstr>Getting Started with Spring Boot - Approach</vt:lpstr>
      <vt:lpstr>World Before Spring Boot! </vt:lpstr>
      <vt:lpstr>Dependency Management </vt:lpstr>
      <vt:lpstr>Maven Dependency </vt:lpstr>
      <vt:lpstr>Dependency Scopes</vt:lpstr>
      <vt:lpstr>World Before Spring Boot - 1 - Dependency Management</vt:lpstr>
      <vt:lpstr>World Before Spring Boot - 2 - web.xml</vt:lpstr>
      <vt:lpstr>World Before Spring Boot - 3 - Spring Configuration </vt:lpstr>
      <vt:lpstr>World Before Spring Boot - 4 - NFRs</vt:lpstr>
      <vt:lpstr>World Before Spring Boot!</vt:lpstr>
      <vt:lpstr>Understanding Power of Spring Boot</vt:lpstr>
      <vt:lpstr>What's the Most Important Goal of Spring Boot?</vt:lpstr>
      <vt:lpstr>Exploring Spring Boot Starter Projects</vt:lpstr>
      <vt:lpstr>Exploring Spring Boot Auto Configuration</vt:lpstr>
      <vt:lpstr>Understanding the Glue - @SpringBootApplication</vt:lpstr>
      <vt:lpstr>Build Faster with Spring Boot DevTools</vt:lpstr>
      <vt:lpstr>Managing App. Configuration using Profiles</vt:lpstr>
      <vt:lpstr>PowerPoint Presentation</vt:lpstr>
      <vt:lpstr>Monitor Applications using Spring Boot Actuator</vt:lpstr>
      <vt:lpstr>PowerPoint Presentation</vt:lpstr>
      <vt:lpstr>Understanding Spring Boot vs Spring MVC vs Spring</vt:lpstr>
      <vt:lpstr>doubts</vt:lpstr>
      <vt:lpstr>JPA and Hibernate</vt:lpstr>
      <vt:lpstr>Approach</vt:lpstr>
      <vt:lpstr>Spring Boot Auto Configuration</vt:lpstr>
      <vt:lpstr>Boot + JPA + Hibernate</vt:lpstr>
      <vt:lpstr>JDBC to Spring JDBC to JPA to Spring Data JPA</vt:lpstr>
      <vt:lpstr>JDBC to Spring JDBC</vt:lpstr>
      <vt:lpstr>Spring JDBC example</vt:lpstr>
      <vt:lpstr>JPA Example</vt:lpstr>
      <vt:lpstr>Spring Data JPA Example</vt:lpstr>
      <vt:lpstr>Hibernate vs JPA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rahul</dc:creator>
  <cp:lastModifiedBy>rahul dixit</cp:lastModifiedBy>
  <cp:revision>38</cp:revision>
  <dcterms:created xsi:type="dcterms:W3CDTF">2023-01-08T06:28:32Z</dcterms:created>
  <dcterms:modified xsi:type="dcterms:W3CDTF">2023-09-08T18:29:07Z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2023-09-03T12:28:24Z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1e98151f-8b85-4f7e-8f8d-43c09e5a1938</vt:lpwstr>
  </property>
  <property fmtid="{D5CDD505-2E9C-101B-9397-08002B2CF9AE}" pid="7" name="MSIP_Label_defa4170-0d19-0005-0004-bc88714345d2_ActionId">
    <vt:lpwstr>fe7e1904-b2e1-49fd-b168-f27c31512164</vt:lpwstr>
  </property>
  <property fmtid="{D5CDD505-2E9C-101B-9397-08002B2CF9AE}" pid="8" name="MSIP_Label_defa4170-0d19-0005-0004-bc88714345d2_ContentBits">
    <vt:lpwstr>0</vt:lpwstr>
  </property>
</Properties>
</file>