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6F1BBE-1924-4993-9633-70D12D00AC6A}">
  <a:tblStyle styleId="{266F1BBE-1924-4993-9633-70D12D00AC6A}"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Average-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Oswald-bold.fntdata"/><Relationship Id="rId6" Type="http://schemas.openxmlformats.org/officeDocument/2006/relationships/notesMaster" Target="notesMasters/notesMaster1.xml"/><Relationship Id="rId18" Type="http://schemas.openxmlformats.org/officeDocument/2006/relationships/font" Target="fonts/Oswald-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9f8d2a26d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9f8d2a26d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i am kai jun and this is harsh, today we will be presenting our groups algorithm and its analysis for the project. The language we used is Java. We only implemented one algorithm other than the brute force algorithm.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f8d2a26d1_1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f8d2a26d1_1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f8d2a26d1_1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f8d2a26d1_1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f8d2a26d1_1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f8d2a26d1_1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f8d2a26d1_1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f8d2a26d1_1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f8d2a26d1_1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f8d2a26d1_1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f8d2a26d1_1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f8d2a26d1_1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50dd691a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50dd691a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f8d2a26d1_1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f8d2a26d1_1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f8d2a26d1_1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f8d2a26d1_1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16.png"/><Relationship Id="rId7"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CE/CZ2001</a:t>
            </a:r>
            <a:endParaRPr/>
          </a:p>
        </p:txBody>
      </p:sp>
      <p:sp>
        <p:nvSpPr>
          <p:cNvPr id="60" name="Google Shape;60;p13"/>
          <p:cNvSpPr txBox="1"/>
          <p:nvPr>
            <p:ph idx="1" type="subTitle"/>
          </p:nvPr>
        </p:nvSpPr>
        <p:spPr>
          <a:xfrm>
            <a:off x="344250" y="3550650"/>
            <a:ext cx="54198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Mervyn, Kai Jun, Harsh, Zhe Ren</a:t>
            </a:r>
            <a:endParaRPr/>
          </a:p>
          <a:p>
            <a:pPr indent="0" lvl="0" marL="0" rtl="0" algn="ctr">
              <a:spcBef>
                <a:spcPts val="0"/>
              </a:spcBef>
              <a:spcAft>
                <a:spcPts val="0"/>
              </a:spcAft>
              <a:buNone/>
            </a:pPr>
            <a:r>
              <a:rPr lang="en"/>
              <a:t>Group 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friendly interface</a:t>
            </a:r>
            <a:endParaRPr/>
          </a:p>
        </p:txBody>
      </p:sp>
      <p:sp>
        <p:nvSpPr>
          <p:cNvPr id="139" name="Google Shape;139;p22"/>
          <p:cNvSpPr txBox="1"/>
          <p:nvPr>
            <p:ph idx="1" type="body"/>
          </p:nvPr>
        </p:nvSpPr>
        <p:spPr>
          <a:xfrm>
            <a:off x="4920000" y="1152475"/>
            <a:ext cx="391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Algorithm checks if you have the 2 input files loaded for the program before proceeding and if your do want to change files you only have to change the file paths in code to suit the file you want to read</a:t>
            </a:r>
            <a:endParaRPr/>
          </a:p>
        </p:txBody>
      </p:sp>
      <p:pic>
        <p:nvPicPr>
          <p:cNvPr id="140" name="Google Shape;140;p22"/>
          <p:cNvPicPr preferRelativeResize="0"/>
          <p:nvPr/>
        </p:nvPicPr>
        <p:blipFill>
          <a:blip r:embed="rId3">
            <a:alphaModFix/>
          </a:blip>
          <a:stretch>
            <a:fillRect/>
          </a:stretch>
        </p:blipFill>
        <p:spPr>
          <a:xfrm>
            <a:off x="311700" y="3302275"/>
            <a:ext cx="4201799" cy="999627"/>
          </a:xfrm>
          <a:prstGeom prst="rect">
            <a:avLst/>
          </a:prstGeom>
          <a:noFill/>
          <a:ln>
            <a:noFill/>
          </a:ln>
        </p:spPr>
      </p:pic>
      <p:pic>
        <p:nvPicPr>
          <p:cNvPr id="141" name="Google Shape;141;p22"/>
          <p:cNvPicPr preferRelativeResize="0"/>
          <p:nvPr/>
        </p:nvPicPr>
        <p:blipFill>
          <a:blip r:embed="rId4">
            <a:alphaModFix/>
          </a:blip>
          <a:stretch>
            <a:fillRect/>
          </a:stretch>
        </p:blipFill>
        <p:spPr>
          <a:xfrm>
            <a:off x="311700" y="2319650"/>
            <a:ext cx="4201801" cy="701345"/>
          </a:xfrm>
          <a:prstGeom prst="rect">
            <a:avLst/>
          </a:prstGeom>
          <a:noFill/>
          <a:ln>
            <a:noFill/>
          </a:ln>
        </p:spPr>
      </p:pic>
      <p:pic>
        <p:nvPicPr>
          <p:cNvPr id="142" name="Google Shape;142;p22"/>
          <p:cNvPicPr preferRelativeResize="0"/>
          <p:nvPr/>
        </p:nvPicPr>
        <p:blipFill>
          <a:blip r:embed="rId5">
            <a:alphaModFix/>
          </a:blip>
          <a:stretch>
            <a:fillRect/>
          </a:stretch>
        </p:blipFill>
        <p:spPr>
          <a:xfrm>
            <a:off x="311700" y="1355238"/>
            <a:ext cx="4201798" cy="7630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Breadth-first search</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 iterate through all vertices that are connected to the source code.</a:t>
            </a:r>
            <a:endParaRPr/>
          </a:p>
          <a:p>
            <a:pPr indent="0" lvl="0" marL="0" rtl="0" algn="l">
              <a:spcBef>
                <a:spcPts val="1600"/>
              </a:spcBef>
              <a:spcAft>
                <a:spcPts val="0"/>
              </a:spcAft>
              <a:buNone/>
            </a:pPr>
            <a:r>
              <a:rPr lang="en"/>
              <a:t>-Once then it will trace back to the original root node and derive the shortest path</a:t>
            </a:r>
            <a:endParaRPr/>
          </a:p>
          <a:p>
            <a:pPr indent="0" lvl="0" marL="0" rtl="0" algn="l">
              <a:spcBef>
                <a:spcPts val="1600"/>
              </a:spcBef>
              <a:spcAft>
                <a:spcPts val="1600"/>
              </a:spcAft>
              <a:buNone/>
            </a:pPr>
            <a:r>
              <a:rPr lang="en"/>
              <a:t>-relies on a queue rather than a stack</a:t>
            </a:r>
            <a:endParaRPr/>
          </a:p>
        </p:txBody>
      </p:sp>
      <p:pic>
        <p:nvPicPr>
          <p:cNvPr id="67" name="Google Shape;67;p14"/>
          <p:cNvPicPr preferRelativeResize="0"/>
          <p:nvPr/>
        </p:nvPicPr>
        <p:blipFill>
          <a:blip r:embed="rId3">
            <a:alphaModFix/>
          </a:blip>
          <a:stretch>
            <a:fillRect/>
          </a:stretch>
        </p:blipFill>
        <p:spPr>
          <a:xfrm>
            <a:off x="6789252" y="3018677"/>
            <a:ext cx="2043050" cy="19119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demonstration </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Case 1 a) //this example case will be used for the following case examples, and assuming the hospitals are 2,3,7,8</a:t>
            </a:r>
            <a:endParaRPr/>
          </a:p>
        </p:txBody>
      </p:sp>
      <p:pic>
        <p:nvPicPr>
          <p:cNvPr id="74" name="Google Shape;74;p15"/>
          <p:cNvPicPr preferRelativeResize="0"/>
          <p:nvPr/>
        </p:nvPicPr>
        <p:blipFill>
          <a:blip r:embed="rId3">
            <a:alphaModFix/>
          </a:blip>
          <a:stretch>
            <a:fillRect/>
          </a:stretch>
        </p:blipFill>
        <p:spPr>
          <a:xfrm>
            <a:off x="376050" y="1971950"/>
            <a:ext cx="3337625" cy="2023250"/>
          </a:xfrm>
          <a:prstGeom prst="rect">
            <a:avLst/>
          </a:prstGeom>
          <a:noFill/>
          <a:ln>
            <a:noFill/>
          </a:ln>
        </p:spPr>
      </p:pic>
      <p:pic>
        <p:nvPicPr>
          <p:cNvPr id="75" name="Google Shape;75;p15"/>
          <p:cNvPicPr preferRelativeResize="0"/>
          <p:nvPr/>
        </p:nvPicPr>
        <p:blipFill>
          <a:blip r:embed="rId4">
            <a:alphaModFix/>
          </a:blip>
          <a:stretch>
            <a:fillRect/>
          </a:stretch>
        </p:blipFill>
        <p:spPr>
          <a:xfrm>
            <a:off x="5354625" y="1863050"/>
            <a:ext cx="1870625" cy="2241050"/>
          </a:xfrm>
          <a:prstGeom prst="rect">
            <a:avLst/>
          </a:prstGeom>
          <a:noFill/>
          <a:ln>
            <a:noFill/>
          </a:ln>
        </p:spPr>
      </p:pic>
      <p:sp>
        <p:nvSpPr>
          <p:cNvPr id="76" name="Google Shape;76;p15"/>
          <p:cNvSpPr txBox="1"/>
          <p:nvPr/>
        </p:nvSpPr>
        <p:spPr>
          <a:xfrm>
            <a:off x="772300" y="4061775"/>
            <a:ext cx="1870500" cy="6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Terminal result</a:t>
            </a:r>
            <a:endParaRPr>
              <a:solidFill>
                <a:srgbClr val="FFFFFF"/>
              </a:solidFill>
              <a:latin typeface="Average"/>
              <a:ea typeface="Average"/>
              <a:cs typeface="Average"/>
              <a:sym typeface="Average"/>
            </a:endParaRPr>
          </a:p>
        </p:txBody>
      </p:sp>
      <p:sp>
        <p:nvSpPr>
          <p:cNvPr id="77" name="Google Shape;77;p15"/>
          <p:cNvSpPr txBox="1"/>
          <p:nvPr/>
        </p:nvSpPr>
        <p:spPr>
          <a:xfrm>
            <a:off x="4572000" y="4061775"/>
            <a:ext cx="3435900" cy="4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Drawing of how the graph will turn out</a:t>
            </a:r>
            <a:endParaRPr>
              <a:solidFill>
                <a:srgbClr val="FFFFFF"/>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demonstration </a:t>
            </a:r>
            <a:endParaRPr/>
          </a:p>
        </p:txBody>
      </p:sp>
      <p:sp>
        <p:nvSpPr>
          <p:cNvPr id="83" name="Google Shape;8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Case 1 c)</a:t>
            </a:r>
            <a:endParaRPr/>
          </a:p>
        </p:txBody>
      </p:sp>
      <p:pic>
        <p:nvPicPr>
          <p:cNvPr id="84" name="Google Shape;84;p16"/>
          <p:cNvPicPr preferRelativeResize="0"/>
          <p:nvPr/>
        </p:nvPicPr>
        <p:blipFill>
          <a:blip r:embed="rId3">
            <a:alphaModFix/>
          </a:blip>
          <a:stretch>
            <a:fillRect/>
          </a:stretch>
        </p:blipFill>
        <p:spPr>
          <a:xfrm>
            <a:off x="594150" y="1640750"/>
            <a:ext cx="3153604" cy="2111800"/>
          </a:xfrm>
          <a:prstGeom prst="rect">
            <a:avLst/>
          </a:prstGeom>
          <a:noFill/>
          <a:ln>
            <a:noFill/>
          </a:ln>
        </p:spPr>
      </p:pic>
      <p:sp>
        <p:nvSpPr>
          <p:cNvPr id="85" name="Google Shape;85;p16"/>
          <p:cNvSpPr txBox="1"/>
          <p:nvPr/>
        </p:nvSpPr>
        <p:spPr>
          <a:xfrm>
            <a:off x="3922100" y="2002850"/>
            <a:ext cx="4220100" cy="12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pic>
        <p:nvPicPr>
          <p:cNvPr id="86" name="Google Shape;86;p16"/>
          <p:cNvPicPr preferRelativeResize="0"/>
          <p:nvPr/>
        </p:nvPicPr>
        <p:blipFill>
          <a:blip r:embed="rId4">
            <a:alphaModFix/>
          </a:blip>
          <a:stretch>
            <a:fillRect/>
          </a:stretch>
        </p:blipFill>
        <p:spPr>
          <a:xfrm>
            <a:off x="5333650" y="1574700"/>
            <a:ext cx="1873000" cy="2243875"/>
          </a:xfrm>
          <a:prstGeom prst="rect">
            <a:avLst/>
          </a:prstGeom>
          <a:noFill/>
          <a:ln>
            <a:noFill/>
          </a:ln>
        </p:spPr>
      </p:pic>
      <p:sp>
        <p:nvSpPr>
          <p:cNvPr id="87" name="Google Shape;87;p16"/>
          <p:cNvSpPr txBox="1"/>
          <p:nvPr/>
        </p:nvSpPr>
        <p:spPr>
          <a:xfrm>
            <a:off x="1880625" y="3885775"/>
            <a:ext cx="5855100" cy="6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As we can see from this, the 2 nearest is 2 and 3, and our output from the algorithm is 3 and 3 also the path printed is such.</a:t>
            </a:r>
            <a:endParaRPr>
              <a:solidFill>
                <a:srgbClr val="FFFFFF"/>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demonstration </a:t>
            </a:r>
            <a:endParaRPr/>
          </a:p>
        </p:txBody>
      </p:sp>
      <p:sp>
        <p:nvSpPr>
          <p:cNvPr id="93" name="Google Shape;9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Case 1 d)</a:t>
            </a:r>
            <a:endParaRPr/>
          </a:p>
        </p:txBody>
      </p:sp>
      <p:pic>
        <p:nvPicPr>
          <p:cNvPr id="94" name="Google Shape;94;p17"/>
          <p:cNvPicPr preferRelativeResize="0"/>
          <p:nvPr/>
        </p:nvPicPr>
        <p:blipFill>
          <a:blip r:embed="rId3">
            <a:alphaModFix/>
          </a:blip>
          <a:stretch>
            <a:fillRect/>
          </a:stretch>
        </p:blipFill>
        <p:spPr>
          <a:xfrm>
            <a:off x="630175" y="1608350"/>
            <a:ext cx="2470250" cy="2337925"/>
          </a:xfrm>
          <a:prstGeom prst="rect">
            <a:avLst/>
          </a:prstGeom>
          <a:noFill/>
          <a:ln>
            <a:noFill/>
          </a:ln>
        </p:spPr>
      </p:pic>
      <p:pic>
        <p:nvPicPr>
          <p:cNvPr id="95" name="Google Shape;95;p17"/>
          <p:cNvPicPr preferRelativeResize="0"/>
          <p:nvPr/>
        </p:nvPicPr>
        <p:blipFill>
          <a:blip r:embed="rId4">
            <a:alphaModFix/>
          </a:blip>
          <a:stretch>
            <a:fillRect/>
          </a:stretch>
        </p:blipFill>
        <p:spPr>
          <a:xfrm>
            <a:off x="4984125" y="1721413"/>
            <a:ext cx="1762750" cy="2111800"/>
          </a:xfrm>
          <a:prstGeom prst="rect">
            <a:avLst/>
          </a:prstGeom>
          <a:noFill/>
          <a:ln>
            <a:noFill/>
          </a:ln>
        </p:spPr>
      </p:pic>
      <p:sp>
        <p:nvSpPr>
          <p:cNvPr id="96" name="Google Shape;96;p17"/>
          <p:cNvSpPr txBox="1"/>
          <p:nvPr/>
        </p:nvSpPr>
        <p:spPr>
          <a:xfrm>
            <a:off x="1077600" y="4056175"/>
            <a:ext cx="5855100" cy="6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As we can see from this, all the paths are created and the distance has been recorded down regardless of the k value</a:t>
            </a:r>
            <a:endParaRPr>
              <a:solidFill>
                <a:srgbClr val="FFFFFF"/>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demonstration </a:t>
            </a:r>
            <a:endParaRPr/>
          </a:p>
        </p:txBody>
      </p:sp>
      <p:sp>
        <p:nvSpPr>
          <p:cNvPr id="102" name="Google Shape;10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Case 2+3 Small input graph)</a:t>
            </a:r>
            <a:endParaRPr/>
          </a:p>
        </p:txBody>
      </p:sp>
      <p:pic>
        <p:nvPicPr>
          <p:cNvPr id="103" name="Google Shape;103;p18"/>
          <p:cNvPicPr preferRelativeResize="0"/>
          <p:nvPr/>
        </p:nvPicPr>
        <p:blipFill>
          <a:blip r:embed="rId3">
            <a:alphaModFix/>
          </a:blip>
          <a:stretch>
            <a:fillRect/>
          </a:stretch>
        </p:blipFill>
        <p:spPr>
          <a:xfrm>
            <a:off x="311700" y="1692100"/>
            <a:ext cx="4557450" cy="814400"/>
          </a:xfrm>
          <a:prstGeom prst="rect">
            <a:avLst/>
          </a:prstGeom>
          <a:noFill/>
          <a:ln>
            <a:noFill/>
          </a:ln>
        </p:spPr>
      </p:pic>
      <p:pic>
        <p:nvPicPr>
          <p:cNvPr id="104" name="Google Shape;104;p18"/>
          <p:cNvPicPr preferRelativeResize="0"/>
          <p:nvPr/>
        </p:nvPicPr>
        <p:blipFill>
          <a:blip r:embed="rId4">
            <a:alphaModFix/>
          </a:blip>
          <a:stretch>
            <a:fillRect/>
          </a:stretch>
        </p:blipFill>
        <p:spPr>
          <a:xfrm>
            <a:off x="5255150" y="1152475"/>
            <a:ext cx="2743200" cy="1266825"/>
          </a:xfrm>
          <a:prstGeom prst="rect">
            <a:avLst/>
          </a:prstGeom>
          <a:noFill/>
          <a:ln>
            <a:noFill/>
          </a:ln>
        </p:spPr>
      </p:pic>
      <p:pic>
        <p:nvPicPr>
          <p:cNvPr id="105" name="Google Shape;105;p18"/>
          <p:cNvPicPr preferRelativeResize="0"/>
          <p:nvPr/>
        </p:nvPicPr>
        <p:blipFill>
          <a:blip r:embed="rId5">
            <a:alphaModFix/>
          </a:blip>
          <a:stretch>
            <a:fillRect/>
          </a:stretch>
        </p:blipFill>
        <p:spPr>
          <a:xfrm>
            <a:off x="223550" y="3542225"/>
            <a:ext cx="4511773" cy="814400"/>
          </a:xfrm>
          <a:prstGeom prst="rect">
            <a:avLst/>
          </a:prstGeom>
          <a:noFill/>
          <a:ln>
            <a:noFill/>
          </a:ln>
        </p:spPr>
      </p:pic>
      <p:pic>
        <p:nvPicPr>
          <p:cNvPr id="106" name="Google Shape;106;p18"/>
          <p:cNvPicPr preferRelativeResize="0"/>
          <p:nvPr/>
        </p:nvPicPr>
        <p:blipFill>
          <a:blip r:embed="rId6">
            <a:alphaModFix/>
          </a:blip>
          <a:stretch>
            <a:fillRect/>
          </a:stretch>
        </p:blipFill>
        <p:spPr>
          <a:xfrm>
            <a:off x="6576450" y="3192113"/>
            <a:ext cx="640800" cy="1514625"/>
          </a:xfrm>
          <a:prstGeom prst="rect">
            <a:avLst/>
          </a:prstGeom>
          <a:noFill/>
          <a:ln>
            <a:noFill/>
          </a:ln>
        </p:spPr>
      </p:pic>
      <p:sp>
        <p:nvSpPr>
          <p:cNvPr id="107" name="Google Shape;107;p18"/>
          <p:cNvSpPr txBox="1"/>
          <p:nvPr/>
        </p:nvSpPr>
        <p:spPr>
          <a:xfrm>
            <a:off x="721350" y="2734725"/>
            <a:ext cx="5855100" cy="6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These are the 2 input file codes and texts written within it, from this we </a:t>
            </a:r>
            <a:r>
              <a:rPr lang="en">
                <a:solidFill>
                  <a:srgbClr val="FFFFFF"/>
                </a:solidFill>
                <a:latin typeface="Average"/>
                <a:ea typeface="Average"/>
                <a:cs typeface="Average"/>
                <a:sym typeface="Average"/>
              </a:rPr>
              <a:t>fulfill</a:t>
            </a:r>
            <a:r>
              <a:rPr lang="en">
                <a:solidFill>
                  <a:srgbClr val="FFFFFF"/>
                </a:solidFill>
                <a:latin typeface="Average"/>
                <a:ea typeface="Average"/>
                <a:cs typeface="Average"/>
                <a:sym typeface="Average"/>
              </a:rPr>
              <a:t> the requirement of 2 file input</a:t>
            </a:r>
            <a:endParaRPr>
              <a:solidFill>
                <a:srgbClr val="FFFFFF"/>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Case 3 experiment:</a:t>
            </a:r>
            <a:endParaRPr/>
          </a:p>
        </p:txBody>
      </p:sp>
      <p:pic>
        <p:nvPicPr>
          <p:cNvPr id="113" name="Google Shape;113;p19"/>
          <p:cNvPicPr preferRelativeResize="0"/>
          <p:nvPr/>
        </p:nvPicPr>
        <p:blipFill>
          <a:blip r:embed="rId3">
            <a:alphaModFix/>
          </a:blip>
          <a:stretch>
            <a:fillRect/>
          </a:stretch>
        </p:blipFill>
        <p:spPr>
          <a:xfrm>
            <a:off x="569175" y="1738125"/>
            <a:ext cx="2162175" cy="2009775"/>
          </a:xfrm>
          <a:prstGeom prst="rect">
            <a:avLst/>
          </a:prstGeom>
          <a:noFill/>
          <a:ln>
            <a:noFill/>
          </a:ln>
        </p:spPr>
      </p:pic>
      <p:pic>
        <p:nvPicPr>
          <p:cNvPr id="114" name="Google Shape;114;p19"/>
          <p:cNvPicPr preferRelativeResize="0"/>
          <p:nvPr/>
        </p:nvPicPr>
        <p:blipFill>
          <a:blip r:embed="rId4">
            <a:alphaModFix/>
          </a:blip>
          <a:stretch>
            <a:fillRect/>
          </a:stretch>
        </p:blipFill>
        <p:spPr>
          <a:xfrm>
            <a:off x="4076025" y="1096513"/>
            <a:ext cx="3733800" cy="3114675"/>
          </a:xfrm>
          <a:prstGeom prst="rect">
            <a:avLst/>
          </a:prstGeom>
          <a:noFill/>
          <a:ln>
            <a:noFill/>
          </a:ln>
        </p:spPr>
      </p:pic>
      <p:sp>
        <p:nvSpPr>
          <p:cNvPr id="115" name="Google Shape;115;p19"/>
          <p:cNvSpPr txBox="1"/>
          <p:nvPr/>
        </p:nvSpPr>
        <p:spPr>
          <a:xfrm>
            <a:off x="1748500" y="4289975"/>
            <a:ext cx="5855100" cy="6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Code output + real time network snippet, the actual naturally is very long</a:t>
            </a:r>
            <a:endParaRPr>
              <a:solidFill>
                <a:srgbClr val="FFFFFF"/>
              </a:solidFill>
              <a:latin typeface="Average"/>
              <a:ea typeface="Average"/>
              <a:cs typeface="Average"/>
              <a:sym typeface="Average"/>
            </a:endParaRPr>
          </a:p>
        </p:txBody>
      </p:sp>
      <p:sp>
        <p:nvSpPr>
          <p:cNvPr id="116" name="Google Shape;11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Testing with real world network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complexity</a:t>
            </a:r>
            <a:endParaRPr/>
          </a:p>
        </p:txBody>
      </p:sp>
      <p:pic>
        <p:nvPicPr>
          <p:cNvPr id="122" name="Google Shape;122;p20"/>
          <p:cNvPicPr preferRelativeResize="0"/>
          <p:nvPr/>
        </p:nvPicPr>
        <p:blipFill>
          <a:blip r:embed="rId3">
            <a:alphaModFix/>
          </a:blip>
          <a:stretch>
            <a:fillRect/>
          </a:stretch>
        </p:blipFill>
        <p:spPr>
          <a:xfrm>
            <a:off x="311700" y="1017725"/>
            <a:ext cx="3508301" cy="541884"/>
          </a:xfrm>
          <a:prstGeom prst="rect">
            <a:avLst/>
          </a:prstGeom>
          <a:noFill/>
          <a:ln>
            <a:noFill/>
          </a:ln>
        </p:spPr>
      </p:pic>
      <p:pic>
        <p:nvPicPr>
          <p:cNvPr id="123" name="Google Shape;123;p20"/>
          <p:cNvPicPr preferRelativeResize="0"/>
          <p:nvPr/>
        </p:nvPicPr>
        <p:blipFill>
          <a:blip r:embed="rId4">
            <a:alphaModFix/>
          </a:blip>
          <a:stretch>
            <a:fillRect/>
          </a:stretch>
        </p:blipFill>
        <p:spPr>
          <a:xfrm>
            <a:off x="311700" y="1559600"/>
            <a:ext cx="3508299" cy="1521108"/>
          </a:xfrm>
          <a:prstGeom prst="rect">
            <a:avLst/>
          </a:prstGeom>
          <a:noFill/>
          <a:ln>
            <a:noFill/>
          </a:ln>
        </p:spPr>
      </p:pic>
      <p:pic>
        <p:nvPicPr>
          <p:cNvPr id="124" name="Google Shape;124;p20"/>
          <p:cNvPicPr preferRelativeResize="0"/>
          <p:nvPr/>
        </p:nvPicPr>
        <p:blipFill>
          <a:blip r:embed="rId5">
            <a:alphaModFix/>
          </a:blip>
          <a:stretch>
            <a:fillRect/>
          </a:stretch>
        </p:blipFill>
        <p:spPr>
          <a:xfrm>
            <a:off x="311700" y="3080701"/>
            <a:ext cx="3508299" cy="899700"/>
          </a:xfrm>
          <a:prstGeom prst="rect">
            <a:avLst/>
          </a:prstGeom>
          <a:noFill/>
          <a:ln>
            <a:noFill/>
          </a:ln>
        </p:spPr>
      </p:pic>
      <p:pic>
        <p:nvPicPr>
          <p:cNvPr id="125" name="Google Shape;125;p20"/>
          <p:cNvPicPr preferRelativeResize="0"/>
          <p:nvPr/>
        </p:nvPicPr>
        <p:blipFill>
          <a:blip r:embed="rId6">
            <a:alphaModFix/>
          </a:blip>
          <a:stretch>
            <a:fillRect/>
          </a:stretch>
        </p:blipFill>
        <p:spPr>
          <a:xfrm>
            <a:off x="4772100" y="173577"/>
            <a:ext cx="3728325" cy="2152575"/>
          </a:xfrm>
          <a:prstGeom prst="rect">
            <a:avLst/>
          </a:prstGeom>
          <a:noFill/>
          <a:ln>
            <a:noFill/>
          </a:ln>
        </p:spPr>
      </p:pic>
      <p:pic>
        <p:nvPicPr>
          <p:cNvPr id="126" name="Google Shape;126;p20"/>
          <p:cNvPicPr preferRelativeResize="0"/>
          <p:nvPr/>
        </p:nvPicPr>
        <p:blipFill>
          <a:blip r:embed="rId7">
            <a:alphaModFix/>
          </a:blip>
          <a:stretch>
            <a:fillRect/>
          </a:stretch>
        </p:blipFill>
        <p:spPr>
          <a:xfrm>
            <a:off x="4772100" y="2326150"/>
            <a:ext cx="3728325" cy="261180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Empirical Study</a:t>
            </a:r>
            <a:endParaRPr/>
          </a:p>
        </p:txBody>
      </p:sp>
      <p:graphicFrame>
        <p:nvGraphicFramePr>
          <p:cNvPr id="132" name="Google Shape;132;p21"/>
          <p:cNvGraphicFramePr/>
          <p:nvPr/>
        </p:nvGraphicFramePr>
        <p:xfrm>
          <a:off x="691150" y="1809300"/>
          <a:ext cx="3000000" cy="3000000"/>
        </p:xfrm>
        <a:graphic>
          <a:graphicData uri="http://schemas.openxmlformats.org/drawingml/2006/table">
            <a:tbl>
              <a:tblPr>
                <a:noFill/>
                <a:tableStyleId>{266F1BBE-1924-4993-9633-70D12D00AC6A}</a:tableStyleId>
              </a:tblPr>
              <a:tblGrid>
                <a:gridCol w="723900"/>
                <a:gridCol w="962025"/>
                <a:gridCol w="1009650"/>
                <a:gridCol w="1057275"/>
                <a:gridCol w="1704975"/>
                <a:gridCol w="1733550"/>
              </a:tblGrid>
              <a:tr h="12700">
                <a:tc>
                  <a:txBody>
                    <a:bodyPr/>
                    <a:lstStyle/>
                    <a:p>
                      <a:pPr indent="0" lvl="0" marL="0" rtl="0" algn="l">
                        <a:spcBef>
                          <a:spcPts val="0"/>
                        </a:spcBef>
                        <a:spcAft>
                          <a:spcPts val="0"/>
                        </a:spcAft>
                        <a:buNone/>
                      </a:pPr>
                      <a:r>
                        <a:rPr b="1" lang="en" sz="1100">
                          <a:solidFill>
                            <a:srgbClr val="FFFFFF"/>
                          </a:solidFill>
                        </a:rPr>
                        <a:t>Cases</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h(hospitals)</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K(top nearest number of hospital)</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Empirical study BFS(total distance to h)</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Various Algorithms(i.e BFS)(taken from online)</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Theoretical Result</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b="1" lang="en" sz="1100">
                          <a:solidFill>
                            <a:srgbClr val="FFFFFF"/>
                          </a:solidFill>
                        </a:rPr>
                        <a:t>1</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5</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1</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53</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50</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53</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b="1" lang="en" sz="1100">
                          <a:solidFill>
                            <a:srgbClr val="FFFFFF"/>
                          </a:solidFill>
                        </a:rPr>
                        <a:t>2</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5</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2</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53, 54</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50,51</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53, 54</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b="1" lang="en" sz="1100">
                          <a:solidFill>
                            <a:srgbClr val="FFFFFF"/>
                          </a:solidFill>
                        </a:rPr>
                        <a:t>3</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5</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3</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53, 54, 55</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50,51,52</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53, 54, 55</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b="1" lang="en" sz="1100">
                          <a:solidFill>
                            <a:srgbClr val="FFFFFF"/>
                          </a:solidFill>
                        </a:rPr>
                        <a:t>4</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5</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4</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53, 54, 55, 55</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50,51,52,53</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53, 54, 55, 55</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b="1" lang="en" sz="1100">
                          <a:solidFill>
                            <a:srgbClr val="FFFFFF"/>
                          </a:solidFill>
                        </a:rPr>
                        <a:t>5</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5</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5</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53, 54, 55, 55, 55</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50,51,52,53,54</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53, 54, 55, 55, 55</a:t>
                      </a:r>
                      <a:endParaRPr b="1"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33" name="Google Shape;133;p21"/>
          <p:cNvSpPr txBox="1"/>
          <p:nvPr/>
        </p:nvSpPr>
        <p:spPr>
          <a:xfrm>
            <a:off x="691150" y="1215063"/>
            <a:ext cx="5814600" cy="39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rPr>
              <a:t>Question statement: </a:t>
            </a:r>
            <a:r>
              <a:rPr lang="en" sz="1100">
                <a:solidFill>
                  <a:srgbClr val="FFFFFF"/>
                </a:solidFill>
              </a:rPr>
              <a:t>see the effects of h and k on the performance of various algorithms</a:t>
            </a:r>
            <a:endParaRPr sz="1800">
              <a:solidFill>
                <a:srgbClr val="FFFFFF"/>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