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400">
                <a:solidFill>
                  <a:srgbClr val="212121"/>
                </a:solidFill>
              </a:defRPr>
            </a:pPr>
            <a:r>
              <a:t>Harry Potter and the Chamber of Secrets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212121"/>
                </a:solidFill>
              </a:defRPr>
            </a:pPr>
            <a:r>
              <a:t>Auto-generated deck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572000"/>
            <a:ext cx="9144000" cy="365760"/>
          </a:xfrm>
          <a:prstGeom prst="rect">
            <a:avLst/>
          </a:prstGeom>
          <a:solidFill>
            <a:srgbClr val="1E9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212121"/>
                </a:solidFill>
              </a:defRPr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12121"/>
                </a:solidFill>
              </a:defRPr>
            </a:pPr>
            <a:r>
              <a:t>Dursley's visit and Harry's confinement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Encounter with Dobby the house elf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Dobby's warning against Hogwarts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Harry's changing perspective on home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554480"/>
            <a:ext cx="8229600" cy="137160"/>
          </a:xfrm>
          <a:prstGeom prst="rect">
            <a:avLst/>
          </a:prstGeom>
          <a:solidFill>
            <a:srgbClr val="1E9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212121"/>
                </a:solidFill>
              </a:defRPr>
            </a:pPr>
            <a:r>
              <a:t>The Dursleys' Harsh Treatment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463040"/>
            <a:ext cx="5303520" cy="3291840"/>
          </a:xfrm>
          <a:prstGeom prst="roundRect">
            <a:avLst/>
          </a:prstGeom>
          <a:solidFill>
            <a:srgbClr val="E6F5FF"/>
          </a:solidFill>
          <a:ln>
            <a:solidFill>
              <a:srgbClr val="1E9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212121"/>
                </a:solidFill>
              </a:defRPr>
            </a:pPr>
            <a:r>
              <a:t>Uncle Vernon's client visit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Harry's confinement to his room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The Dursleys' cruelty and neglect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Harry's isolation and loneliness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280160"/>
            <a:ext cx="2011680" cy="150876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3474720"/>
            <a:ext cx="2011680" cy="136906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5760" y="1097280"/>
            <a:ext cx="457200" cy="457200"/>
          </a:xfrm>
          <a:prstGeom prst="ellipse">
            <a:avLst/>
          </a:prstGeom>
          <a:solidFill>
            <a:srgbClr val="1E90FF"/>
          </a:solidFill>
          <a:ln>
            <a:solidFill>
              <a:srgbClr val="1E9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212121"/>
                </a:solidFill>
              </a:defRPr>
            </a:pPr>
            <a:r>
              <a:t>Dobby's Intervention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463040"/>
            <a:ext cx="5303520" cy="3291840"/>
          </a:xfrm>
          <a:prstGeom prst="roundRect">
            <a:avLst/>
          </a:prstGeom>
          <a:solidFill>
            <a:srgbClr val="E6F5FF"/>
          </a:solidFill>
          <a:ln>
            <a:solidFill>
              <a:srgbClr val="1E9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212121"/>
                </a:solidFill>
              </a:defRPr>
            </a:pPr>
            <a:r>
              <a:t>Dobby's unexpected appearance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Dobby's warning about Hogwarts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Dobby's attempts to prevent Harry's return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Dobby's magical abilities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280160"/>
            <a:ext cx="2011680" cy="150876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3474720"/>
            <a:ext cx="2011680" cy="134112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5760" y="1097280"/>
            <a:ext cx="457200" cy="457200"/>
          </a:xfrm>
          <a:prstGeom prst="ellipse">
            <a:avLst/>
          </a:prstGeom>
          <a:solidFill>
            <a:srgbClr val="1E90FF"/>
          </a:solidFill>
          <a:ln>
            <a:solidFill>
              <a:srgbClr val="1E9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212121"/>
                </a:solidFill>
              </a:defRPr>
            </a:pPr>
            <a:r>
              <a:t>Shifting Perceptions of Home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463040"/>
            <a:ext cx="5303520" cy="3291840"/>
          </a:xfrm>
          <a:prstGeom prst="roundRect">
            <a:avLst/>
          </a:prstGeom>
          <a:solidFill>
            <a:srgbClr val="E6F5FF"/>
          </a:solidFill>
          <a:ln>
            <a:solidFill>
              <a:srgbClr val="1E9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800">
                <a:solidFill>
                  <a:srgbClr val="212121"/>
                </a:solidFill>
              </a:defRPr>
            </a:pPr>
            <a:r>
              <a:t>Harry's initial feelings of discomfort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The gradual change in his perspective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The realization that home is more than just a place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Harry's emotional growth and resilience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1280160"/>
            <a:ext cx="2011680" cy="150876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3474720"/>
            <a:ext cx="2011680" cy="1335532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365760" y="1097280"/>
            <a:ext cx="457200" cy="457200"/>
          </a:xfrm>
          <a:prstGeom prst="ellipse">
            <a:avLst/>
          </a:prstGeom>
          <a:solidFill>
            <a:srgbClr val="1E90FF"/>
          </a:solidFill>
          <a:ln>
            <a:solidFill>
              <a:srgbClr val="1E9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212121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12121"/>
                </a:solidFill>
              </a:defRPr>
            </a:pPr>
            <a:r>
              <a:t>The significance of home and belonging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Overcoming adversity and finding strength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The development of Harry's character</a:t>
            </a:r>
          </a:p>
          <a:p>
            <a:pPr>
              <a:defRPr sz="1800">
                <a:solidFill>
                  <a:srgbClr val="212121"/>
                </a:solidFill>
              </a:defRPr>
            </a:pPr>
            <a:r>
              <a:t>The foreshadowing of future events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554480"/>
            <a:ext cx="8229600" cy="137160"/>
          </a:xfrm>
          <a:prstGeom prst="rect">
            <a:avLst/>
          </a:prstGeom>
          <a:solidFill>
            <a:srgbClr val="1E9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