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3" r:id="rId10"/>
    <p:sldId id="267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DE5AB63-618B-43A1-9C26-451B45DC3386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4"/>
            <p14:sldId id="263"/>
            <p14:sldId id="267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kha Bansal" userId="e50268d8843bf7b3" providerId="LiveId" clId="{A7CB8953-A4DC-4521-9F5A-DA677DEB7942}"/>
    <pc:docChg chg="undo custSel addSld modSld">
      <pc:chgData name="Vishakha Bansal" userId="e50268d8843bf7b3" providerId="LiveId" clId="{A7CB8953-A4DC-4521-9F5A-DA677DEB7942}" dt="2023-09-23T14:37:21.964" v="718" actId="20577"/>
      <pc:docMkLst>
        <pc:docMk/>
      </pc:docMkLst>
      <pc:sldChg chg="new">
        <pc:chgData name="Vishakha Bansal" userId="e50268d8843bf7b3" providerId="LiveId" clId="{A7CB8953-A4DC-4521-9F5A-DA677DEB7942}" dt="2023-09-23T11:19:14.131" v="0" actId="680"/>
        <pc:sldMkLst>
          <pc:docMk/>
          <pc:sldMk cId="947941299" sldId="256"/>
        </pc:sldMkLst>
      </pc:sldChg>
      <pc:sldChg chg="addSp delSp modSp new mod">
        <pc:chgData name="Vishakha Bansal" userId="e50268d8843bf7b3" providerId="LiveId" clId="{A7CB8953-A4DC-4521-9F5A-DA677DEB7942}" dt="2023-09-23T13:58:49.580" v="691" actId="21"/>
        <pc:sldMkLst>
          <pc:docMk/>
          <pc:sldMk cId="1255549675" sldId="257"/>
        </pc:sldMkLst>
        <pc:spChg chg="mod">
          <ac:chgData name="Vishakha Bansal" userId="e50268d8843bf7b3" providerId="LiveId" clId="{A7CB8953-A4DC-4521-9F5A-DA677DEB7942}" dt="2023-09-23T11:51:38.565" v="34" actId="20577"/>
          <ac:spMkLst>
            <pc:docMk/>
            <pc:sldMk cId="1255549675" sldId="257"/>
            <ac:spMk id="2" creationId="{C3B9C953-3A07-1839-0BD9-CD49D391D0B0}"/>
          </ac:spMkLst>
        </pc:spChg>
        <pc:spChg chg="mod">
          <ac:chgData name="Vishakha Bansal" userId="e50268d8843bf7b3" providerId="LiveId" clId="{A7CB8953-A4DC-4521-9F5A-DA677DEB7942}" dt="2023-09-23T12:51:08.873" v="688" actId="20577"/>
          <ac:spMkLst>
            <pc:docMk/>
            <pc:sldMk cId="1255549675" sldId="257"/>
            <ac:spMk id="3" creationId="{E74E873D-FA10-1205-FF99-D5F0A36C28AC}"/>
          </ac:spMkLst>
        </pc:spChg>
        <pc:graphicFrameChg chg="add del mod">
          <ac:chgData name="Vishakha Bansal" userId="e50268d8843bf7b3" providerId="LiveId" clId="{A7CB8953-A4DC-4521-9F5A-DA677DEB7942}" dt="2023-09-23T13:58:49.580" v="691" actId="21"/>
          <ac:graphicFrameMkLst>
            <pc:docMk/>
            <pc:sldMk cId="1255549675" sldId="257"/>
            <ac:graphicFrameMk id="6" creationId="{94DCB9B7-3792-E4F3-69A3-80DBB9D5F394}"/>
          </ac:graphicFrameMkLst>
        </pc:graphicFrameChg>
      </pc:sldChg>
      <pc:sldChg chg="addSp delSp modSp new mod">
        <pc:chgData name="Vishakha Bansal" userId="e50268d8843bf7b3" providerId="LiveId" clId="{A7CB8953-A4DC-4521-9F5A-DA677DEB7942}" dt="2023-09-23T14:00:44.143" v="700" actId="14100"/>
        <pc:sldMkLst>
          <pc:docMk/>
          <pc:sldMk cId="3072937930" sldId="258"/>
        </pc:sldMkLst>
        <pc:spChg chg="del">
          <ac:chgData name="Vishakha Bansal" userId="e50268d8843bf7b3" providerId="LiveId" clId="{A7CB8953-A4DC-4521-9F5A-DA677DEB7942}" dt="2023-09-23T14:00:05.052" v="696" actId="478"/>
          <ac:spMkLst>
            <pc:docMk/>
            <pc:sldMk cId="3072937930" sldId="258"/>
            <ac:spMk id="2" creationId="{B2EC3710-94DC-4E53-FEC9-75C00543CB44}"/>
          </ac:spMkLst>
        </pc:spChg>
        <pc:spChg chg="del">
          <ac:chgData name="Vishakha Bansal" userId="e50268d8843bf7b3" providerId="LiveId" clId="{A7CB8953-A4DC-4521-9F5A-DA677DEB7942}" dt="2023-09-23T14:00:10.817" v="697" actId="478"/>
          <ac:spMkLst>
            <pc:docMk/>
            <pc:sldMk cId="3072937930" sldId="258"/>
            <ac:spMk id="3" creationId="{F06E2568-BB25-04F6-06AC-D362087D61D8}"/>
          </ac:spMkLst>
        </pc:spChg>
        <pc:graphicFrameChg chg="add mod">
          <ac:chgData name="Vishakha Bansal" userId="e50268d8843bf7b3" providerId="LiveId" clId="{A7CB8953-A4DC-4521-9F5A-DA677DEB7942}" dt="2023-09-23T14:00:44.143" v="700" actId="14100"/>
          <ac:graphicFrameMkLst>
            <pc:docMk/>
            <pc:sldMk cId="3072937930" sldId="258"/>
            <ac:graphicFrameMk id="4" creationId="{57F47094-D381-B2DD-37EA-C19C23959DD2}"/>
          </ac:graphicFrameMkLst>
        </pc:graphicFrameChg>
      </pc:sldChg>
      <pc:sldChg chg="modSp new mod">
        <pc:chgData name="Vishakha Bansal" userId="e50268d8843bf7b3" providerId="LiveId" clId="{A7CB8953-A4DC-4521-9F5A-DA677DEB7942}" dt="2023-09-23T14:37:21.964" v="718" actId="20577"/>
        <pc:sldMkLst>
          <pc:docMk/>
          <pc:sldMk cId="4144227538" sldId="259"/>
        </pc:sldMkLst>
        <pc:spChg chg="mod">
          <ac:chgData name="Vishakha Bansal" userId="e50268d8843bf7b3" providerId="LiveId" clId="{A7CB8953-A4DC-4521-9F5A-DA677DEB7942}" dt="2023-09-23T14:37:21.964" v="718" actId="20577"/>
          <ac:spMkLst>
            <pc:docMk/>
            <pc:sldMk cId="4144227538" sldId="259"/>
            <ac:spMk id="2" creationId="{C14051D8-1BB9-C008-A755-EEAB23563AA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TIIND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TIIND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Share of Revenues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660582926451125E-2"/>
          <c:y val="0.10227069125398652"/>
          <c:w val="0.82817819364539691"/>
          <c:h val="0.8672049185127697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in Revenues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339-4EDF-808F-5D559F09F3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339-4EDF-808F-5D559F09F3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339-4EDF-808F-5D559F09F3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339-4EDF-808F-5D559F09F3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339-4EDF-808F-5D559F09F31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339-4EDF-808F-5D559F09F31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339-4EDF-808F-5D559F09F31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339-4EDF-808F-5D559F09F317}"/>
              </c:ext>
            </c:extLst>
          </c:dPt>
          <c:dLbls>
            <c:dLbl>
              <c:idx val="1"/>
              <c:layout>
                <c:manualLayout>
                  <c:x val="-5.0283956692913329E-2"/>
                  <c:y val="9.511545920795649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39-4EDF-808F-5D559F09F3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D8B9FB6-1837-492E-8AAE-7BD720BB1806}" type="CATEGORYNAME">
                      <a:rPr lang="en-US" sz="1600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FBDDFA50-6B14-4BC6-913B-9D1FA35C169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339-4EDF-808F-5D559F09F317}"/>
                </c:ext>
              </c:extLst>
            </c:dLbl>
            <c:dLbl>
              <c:idx val="3"/>
              <c:layout>
                <c:manualLayout>
                  <c:x val="-0.11714136318897637"/>
                  <c:y val="-0.16570846667639855"/>
                </c:manualLayout>
              </c:layout>
              <c:tx>
                <c:rich>
                  <a:bodyPr/>
                  <a:lstStyle/>
                  <a:p>
                    <a:fld id="{E78E94C9-6EEA-46A6-869D-87D897D06E68}" type="CATEGORYNAME">
                      <a:rPr lang="en-US" sz="1000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B8B23F77-8E05-405D-AAAA-76DC4867029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339-4EDF-808F-5D559F09F317}"/>
                </c:ext>
              </c:extLst>
            </c:dLbl>
            <c:dLbl>
              <c:idx val="4"/>
              <c:layout>
                <c:manualLayout>
                  <c:x val="-3.8160310039370079E-2"/>
                  <c:y val="-2.826839146971017E-2"/>
                </c:manualLayout>
              </c:layout>
              <c:tx>
                <c:rich>
                  <a:bodyPr/>
                  <a:lstStyle/>
                  <a:p>
                    <a:fld id="{70F80925-5B45-4FD1-AB05-929B7E0D5E93}" type="CATEGORYNAME">
                      <a:rPr lang="en-US" sz="900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508C650F-3CD3-449F-B12F-755DE653E78C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339-4EDF-808F-5D559F09F317}"/>
                </c:ext>
              </c:extLst>
            </c:dLbl>
            <c:dLbl>
              <c:idx val="5"/>
              <c:layout>
                <c:manualLayout>
                  <c:x val="9.1137426181102363E-2"/>
                  <c:y val="-0.1225882675573162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339-4EDF-808F-5D559F09F31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0BF7E55-6B03-4A22-B89B-9F0ECAA548FC}" type="CATEGORYNAME">
                      <a:rPr lang="en-US" sz="1600" smtClean="0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14310627-56CE-440F-845B-425227CC231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5339-4EDF-808F-5D559F09F317}"/>
                </c:ext>
              </c:extLst>
            </c:dLbl>
            <c:dLbl>
              <c:idx val="7"/>
              <c:layout>
                <c:manualLayout>
                  <c:x val="2.788435039370073E-2"/>
                  <c:y val="0.1571368013572341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339-4EDF-808F-5D559F09F31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Mobility</c:v>
                </c:pt>
                <c:pt idx="1">
                  <c:v>E-Mobility</c:v>
                </c:pt>
                <c:pt idx="2">
                  <c:v>Engineering</c:v>
                </c:pt>
                <c:pt idx="3">
                  <c:v>Metal Formed Products</c:v>
                </c:pt>
                <c:pt idx="4">
                  <c:v>Gear and gear Products</c:v>
                </c:pt>
                <c:pt idx="5">
                  <c:v>Power systems</c:v>
                </c:pt>
                <c:pt idx="6">
                  <c:v>Industrial Systems</c:v>
                </c:pt>
                <c:pt idx="7">
                  <c:v>Others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5.4099839615076181E-2</c:v>
                </c:pt>
                <c:pt idx="1">
                  <c:v>3.2344292969794174E-4</c:v>
                </c:pt>
                <c:pt idx="2">
                  <c:v>0.30484028334669877</c:v>
                </c:pt>
                <c:pt idx="3">
                  <c:v>9.5139000267308219E-2</c:v>
                </c:pt>
                <c:pt idx="4">
                  <c:v>2.9781475541299115E-2</c:v>
                </c:pt>
                <c:pt idx="5">
                  <c:v>0.13518577920342156</c:v>
                </c:pt>
                <c:pt idx="6">
                  <c:v>0.32975608126169476</c:v>
                </c:pt>
                <c:pt idx="7">
                  <c:v>5.0874097834803456E-2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339-4EDF-808F-5D559F09F31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 Statement Model + DCF'!$B$212</c:f>
              <c:strCache>
                <c:ptCount val="1"/>
                <c:pt idx="0">
                  <c:v> Revenue 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'3 Statement Model + DCF'!$C$212</c:f>
              <c:numCache>
                <c:formatCode>_ * #,##0_ ;_ * \-#,##0_ ;_ * "-"??_ ;_ @_ 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9A-44D1-A3D0-1A8D52B372A7}"/>
            </c:ext>
          </c:extLst>
        </c:ser>
        <c:ser>
          <c:idx val="1"/>
          <c:order val="1"/>
          <c:tx>
            <c:strRef>
              <c:f>'3 Statement Model + DCF'!$B$213</c:f>
              <c:strCache>
                <c:ptCount val="1"/>
                <c:pt idx="0">
                  <c:v> EBITDA Margin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'3 Statement Model + DCF'!$E$213:$N$213</c:f>
              <c:numCache>
                <c:formatCode>0%</c:formatCode>
                <c:ptCount val="10"/>
                <c:pt idx="0">
                  <c:v>9.4318907939190733E-2</c:v>
                </c:pt>
                <c:pt idx="1">
                  <c:v>0.12177947494837275</c:v>
                </c:pt>
                <c:pt idx="2">
                  <c:v>0.10435800364605344</c:v>
                </c:pt>
                <c:pt idx="3">
                  <c:v>0.11446991289629772</c:v>
                </c:pt>
                <c:pt idx="4">
                  <c:v>0.13159011417297481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9A-44D1-A3D0-1A8D52B372A7}"/>
            </c:ext>
          </c:extLst>
        </c:ser>
        <c:ser>
          <c:idx val="2"/>
          <c:order val="2"/>
          <c:tx>
            <c:strRef>
              <c:f>'3 Statement Model + DCF'!$B$214</c:f>
              <c:strCache>
                <c:ptCount val="1"/>
                <c:pt idx="0">
                  <c:v> Net Margin 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'3 Statement Model + DCF'!$C$214</c:f>
              <c:numCache>
                <c:formatCode>_ * #,##0_ ;_ * \-#,##0_ ;_ * "-"??_ ;_ @_ 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9A-44D1-A3D0-1A8D52B372A7}"/>
            </c:ext>
          </c:extLst>
        </c:ser>
        <c:ser>
          <c:idx val="3"/>
          <c:order val="3"/>
          <c:tx>
            <c:strRef>
              <c:f>'3 Statement Model + DCF'!$E$212</c:f>
              <c:strCache>
                <c:ptCount val="1"/>
                <c:pt idx="0">
                  <c:v> 5,775 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'3 Statement Model + DCF'!$F$212:$N$212</c:f>
              <c:numCache>
                <c:formatCode>_ * #,##0_ ;_ * \-#,##0_ ;_ * "-"??_ ;_ @_ </c:formatCode>
                <c:ptCount val="9"/>
                <c:pt idx="0">
                  <c:v>4750.3900000000003</c:v>
                </c:pt>
                <c:pt idx="1">
                  <c:v>6083.29</c:v>
                </c:pt>
                <c:pt idx="2">
                  <c:v>12525.3</c:v>
                </c:pt>
                <c:pt idx="3">
                  <c:v>15058.730000000001</c:v>
                </c:pt>
                <c:pt idx="4">
                  <c:v>16865.777600000005</c:v>
                </c:pt>
                <c:pt idx="5">
                  <c:v>18889.670912000009</c:v>
                </c:pt>
                <c:pt idx="6">
                  <c:v>21723.121548800009</c:v>
                </c:pt>
                <c:pt idx="7">
                  <c:v>24981.589781120008</c:v>
                </c:pt>
                <c:pt idx="8">
                  <c:v>28728.828248288006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9A-44D1-A3D0-1A8D52B37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1225267728"/>
        <c:axId val="1225606176"/>
      </c:barChart>
      <c:lineChart>
        <c:grouping val="standard"/>
        <c:varyColors val="0"/>
        <c:ser>
          <c:idx val="4"/>
          <c:order val="4"/>
          <c:tx>
            <c:strRef>
              <c:f>'3 Statement Model + DCF'!$E$213</c:f>
              <c:strCache>
                <c:ptCount val="1"/>
                <c:pt idx="0">
                  <c:v>9%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'3 Statement Model + DCF'!$F$213:$N$213</c:f>
              <c:numCache>
                <c:formatCode>0%</c:formatCode>
                <c:ptCount val="9"/>
                <c:pt idx="0">
                  <c:v>0.12177947494837275</c:v>
                </c:pt>
                <c:pt idx="1">
                  <c:v>0.10435800364605344</c:v>
                </c:pt>
                <c:pt idx="2">
                  <c:v>0.11446991289629772</c:v>
                </c:pt>
                <c:pt idx="3">
                  <c:v>0.13159011417297481</c:v>
                </c:pt>
                <c:pt idx="4">
                  <c:v>0.08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9A-44D1-A3D0-1A8D52B372A7}"/>
            </c:ext>
          </c:extLst>
        </c:ser>
        <c:ser>
          <c:idx val="5"/>
          <c:order val="5"/>
          <c:tx>
            <c:strRef>
              <c:f>'3 Statement Model + DCF'!$E$214</c:f>
              <c:strCache>
                <c:ptCount val="1"/>
                <c:pt idx="0">
                  <c:v>4%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'3 Statement Model + DCF'!$F$214:$N$214</c:f>
              <c:numCache>
                <c:formatCode>0%</c:formatCode>
                <c:ptCount val="9"/>
                <c:pt idx="0">
                  <c:v>6.5946164420184541E-2</c:v>
                </c:pt>
                <c:pt idx="1">
                  <c:v>5.0086384176983245E-2</c:v>
                </c:pt>
                <c:pt idx="2">
                  <c:v>7.9384126527907328E-2</c:v>
                </c:pt>
                <c:pt idx="3">
                  <c:v>8.4467946500136531E-2</c:v>
                </c:pt>
                <c:pt idx="4">
                  <c:v>4.6620766931561752E-2</c:v>
                </c:pt>
                <c:pt idx="5">
                  <c:v>5.0058069181079731E-2</c:v>
                </c:pt>
                <c:pt idx="6">
                  <c:v>5.2757340494218534E-2</c:v>
                </c:pt>
                <c:pt idx="7">
                  <c:v>5.4777332856226241E-2</c:v>
                </c:pt>
                <c:pt idx="8">
                  <c:v>5.628199991387204E-2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9A-44D1-A3D0-1A8D52B372A7}"/>
            </c:ext>
          </c:extLst>
        </c:ser>
        <c:ser>
          <c:idx val="6"/>
          <c:order val="6"/>
          <c:tx>
            <c:strRef>
              <c:f>'3 Statement Model + DCF'!$E$211</c:f>
              <c:strCache>
                <c:ptCount val="1"/>
                <c:pt idx="0">
                  <c:v> FY 2019 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'3 Statement Model + DCF'!$F$211:$N$211</c:f>
              <c:numCache>
                <c:formatCode>_ * #,##0_ ;_ * \-#,##0_ ;_ * "-"??_ ;_ @_ 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9A-44D1-A3D0-1A8D52B37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5268192"/>
        <c:axId val="1223158736"/>
      </c:lineChart>
      <c:catAx>
        <c:axId val="1225267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606176"/>
        <c:crosses val="autoZero"/>
        <c:auto val="1"/>
        <c:lblAlgn val="ctr"/>
        <c:lblOffset val="100"/>
        <c:noMultiLvlLbl val="0"/>
      </c:catAx>
      <c:valAx>
        <c:axId val="122560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267728"/>
        <c:crosses val="autoZero"/>
        <c:crossBetween val="between"/>
      </c:valAx>
      <c:valAx>
        <c:axId val="1223158736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268192"/>
        <c:crosses val="max"/>
        <c:crossBetween val="between"/>
      </c:valAx>
      <c:catAx>
        <c:axId val="1225268192"/>
        <c:scaling>
          <c:orientation val="minMax"/>
        </c:scaling>
        <c:delete val="1"/>
        <c:axPos val="b"/>
        <c:majorTickMark val="none"/>
        <c:minorTickMark val="none"/>
        <c:tickLblPos val="nextTo"/>
        <c:crossAx val="1223158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 Statement Model + DCF'!$B$212</c:f>
              <c:strCache>
                <c:ptCount val="1"/>
                <c:pt idx="0">
                  <c:v> Revenue 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'3 Statement Model + DCF'!$C$212</c:f>
              <c:numCache>
                <c:formatCode>_ * #,##0_ ;_ * \-#,##0_ ;_ * "-"??_ ;_ @_ 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C-48DE-89C5-AC3AA0D87B38}"/>
            </c:ext>
          </c:extLst>
        </c:ser>
        <c:ser>
          <c:idx val="1"/>
          <c:order val="1"/>
          <c:tx>
            <c:strRef>
              <c:f>'3 Statement Model + DCF'!$B$213</c:f>
              <c:strCache>
                <c:ptCount val="1"/>
                <c:pt idx="0">
                  <c:v> EBITDA Margin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'3 Statement Model + DCF'!$E$213:$N$213</c:f>
              <c:numCache>
                <c:formatCode>0%</c:formatCode>
                <c:ptCount val="10"/>
                <c:pt idx="0">
                  <c:v>9.4318907939190733E-2</c:v>
                </c:pt>
                <c:pt idx="1">
                  <c:v>0.12177947494837275</c:v>
                </c:pt>
                <c:pt idx="2">
                  <c:v>0.10435800364605344</c:v>
                </c:pt>
                <c:pt idx="3">
                  <c:v>0.11446991289629772</c:v>
                </c:pt>
                <c:pt idx="4">
                  <c:v>0.13159011417297481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1C-48DE-89C5-AC3AA0D87B38}"/>
            </c:ext>
          </c:extLst>
        </c:ser>
        <c:ser>
          <c:idx val="2"/>
          <c:order val="2"/>
          <c:tx>
            <c:strRef>
              <c:f>'3 Statement Model + DCF'!$B$214</c:f>
              <c:strCache>
                <c:ptCount val="1"/>
                <c:pt idx="0">
                  <c:v> Net Margin 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'3 Statement Model + DCF'!$C$214</c:f>
              <c:numCache>
                <c:formatCode>_ * #,##0_ ;_ * \-#,##0_ ;_ * "-"??_ ;_ @_ 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1C-48DE-89C5-AC3AA0D87B38}"/>
            </c:ext>
          </c:extLst>
        </c:ser>
        <c:ser>
          <c:idx val="3"/>
          <c:order val="3"/>
          <c:tx>
            <c:strRef>
              <c:f>'3 Statement Model + DCF'!$E$212</c:f>
              <c:strCache>
                <c:ptCount val="1"/>
                <c:pt idx="0">
                  <c:v> 5,775 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'3 Statement Model + DCF'!$F$212:$N$212</c:f>
              <c:numCache>
                <c:formatCode>_ * #,##0_ ;_ * \-#,##0_ ;_ * "-"??_ ;_ @_ </c:formatCode>
                <c:ptCount val="9"/>
                <c:pt idx="0">
                  <c:v>4750.3900000000003</c:v>
                </c:pt>
                <c:pt idx="1">
                  <c:v>6083.29</c:v>
                </c:pt>
                <c:pt idx="2">
                  <c:v>12525.3</c:v>
                </c:pt>
                <c:pt idx="3">
                  <c:v>15058.730000000001</c:v>
                </c:pt>
                <c:pt idx="4">
                  <c:v>16865.777600000005</c:v>
                </c:pt>
                <c:pt idx="5">
                  <c:v>18889.670912000009</c:v>
                </c:pt>
                <c:pt idx="6">
                  <c:v>21723.121548800009</c:v>
                </c:pt>
                <c:pt idx="7">
                  <c:v>24981.589781120008</c:v>
                </c:pt>
                <c:pt idx="8">
                  <c:v>28728.828248288006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1C-48DE-89C5-AC3AA0D87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1225267728"/>
        <c:axId val="1225606176"/>
      </c:barChart>
      <c:lineChart>
        <c:grouping val="standard"/>
        <c:varyColors val="0"/>
        <c:ser>
          <c:idx val="4"/>
          <c:order val="4"/>
          <c:tx>
            <c:strRef>
              <c:f>'3 Statement Model + DCF'!$E$213</c:f>
              <c:strCache>
                <c:ptCount val="1"/>
                <c:pt idx="0">
                  <c:v>9%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'3 Statement Model + DCF'!$F$213:$N$213</c:f>
              <c:numCache>
                <c:formatCode>0%</c:formatCode>
                <c:ptCount val="9"/>
                <c:pt idx="0">
                  <c:v>0.12177947494837275</c:v>
                </c:pt>
                <c:pt idx="1">
                  <c:v>0.10435800364605344</c:v>
                </c:pt>
                <c:pt idx="2">
                  <c:v>0.11446991289629772</c:v>
                </c:pt>
                <c:pt idx="3">
                  <c:v>0.13159011417297481</c:v>
                </c:pt>
                <c:pt idx="4">
                  <c:v>0.08</c:v>
                </c:pt>
                <c:pt idx="5">
                  <c:v>0.08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1C-48DE-89C5-AC3AA0D87B38}"/>
            </c:ext>
          </c:extLst>
        </c:ser>
        <c:ser>
          <c:idx val="5"/>
          <c:order val="5"/>
          <c:tx>
            <c:strRef>
              <c:f>'3 Statement Model + DCF'!$E$214</c:f>
              <c:strCache>
                <c:ptCount val="1"/>
                <c:pt idx="0">
                  <c:v>4%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'3 Statement Model + DCF'!$F$214:$N$214</c:f>
              <c:numCache>
                <c:formatCode>0%</c:formatCode>
                <c:ptCount val="9"/>
                <c:pt idx="0">
                  <c:v>6.5946164420184541E-2</c:v>
                </c:pt>
                <c:pt idx="1">
                  <c:v>5.0086384176983245E-2</c:v>
                </c:pt>
                <c:pt idx="2">
                  <c:v>7.9384126527907328E-2</c:v>
                </c:pt>
                <c:pt idx="3">
                  <c:v>8.4467946500136531E-2</c:v>
                </c:pt>
                <c:pt idx="4">
                  <c:v>4.6620766931561752E-2</c:v>
                </c:pt>
                <c:pt idx="5">
                  <c:v>5.0058069181079731E-2</c:v>
                </c:pt>
                <c:pt idx="6">
                  <c:v>5.2757340494218534E-2</c:v>
                </c:pt>
                <c:pt idx="7">
                  <c:v>5.4777332856226241E-2</c:v>
                </c:pt>
                <c:pt idx="8">
                  <c:v>5.628199991387204E-2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C1C-48DE-89C5-AC3AA0D87B38}"/>
            </c:ext>
          </c:extLst>
        </c:ser>
        <c:ser>
          <c:idx val="6"/>
          <c:order val="6"/>
          <c:tx>
            <c:strRef>
              <c:f>'3 Statement Model + DCF'!$E$211</c:f>
              <c:strCache>
                <c:ptCount val="1"/>
                <c:pt idx="0">
                  <c:v> FY 2019 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'3 Statement Model + DCF'!$F$211:$N$211</c:f>
              <c:numCache>
                <c:formatCode>_ * #,##0_ ;_ * \-#,##0_ ;_ * "-"??_ ;_ @_ 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1C-48DE-89C5-AC3AA0D87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5268192"/>
        <c:axId val="1223158736"/>
      </c:lineChart>
      <c:catAx>
        <c:axId val="1225267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606176"/>
        <c:crosses val="autoZero"/>
        <c:auto val="1"/>
        <c:lblAlgn val="ctr"/>
        <c:lblOffset val="100"/>
        <c:noMultiLvlLbl val="0"/>
      </c:catAx>
      <c:valAx>
        <c:axId val="122560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267728"/>
        <c:crosses val="autoZero"/>
        <c:crossBetween val="between"/>
      </c:valAx>
      <c:valAx>
        <c:axId val="1223158736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268192"/>
        <c:crosses val="max"/>
        <c:crossBetween val="between"/>
      </c:valAx>
      <c:catAx>
        <c:axId val="1225268192"/>
        <c:scaling>
          <c:orientation val="minMax"/>
        </c:scaling>
        <c:delete val="1"/>
        <c:axPos val="b"/>
        <c:majorTickMark val="none"/>
        <c:minorTickMark val="none"/>
        <c:tickLblPos val="nextTo"/>
        <c:crossAx val="1223158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17C0E-683F-4D9A-91E0-78BD13B1E2B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8CDB66-7DAB-4FFB-8E20-B5FEC598E41C}">
      <dgm:prSet/>
      <dgm:spPr/>
      <dgm:t>
        <a:bodyPr/>
        <a:lstStyle/>
        <a:p>
          <a:r>
            <a:rPr lang="en-GB"/>
            <a:t>TIINDIA falls under the </a:t>
          </a:r>
          <a:r>
            <a:rPr lang="en-GB" b="1"/>
            <a:t>Auto ancillary</a:t>
          </a:r>
          <a:r>
            <a:rPr lang="en-GB"/>
            <a:t> industry and is the 2</a:t>
          </a:r>
          <a:r>
            <a:rPr lang="en-GB" baseline="30000"/>
            <a:t>nd</a:t>
          </a:r>
          <a:r>
            <a:rPr lang="en-GB"/>
            <a:t> largest company going by the market cap. </a:t>
          </a:r>
          <a:endParaRPr lang="en-US"/>
        </a:p>
      </dgm:t>
    </dgm:pt>
    <dgm:pt modelId="{C71E3779-A2EA-4F2C-AB89-A34941D96F03}" type="parTrans" cxnId="{84E67EFB-6417-4781-B2D4-795A840D5D0E}">
      <dgm:prSet/>
      <dgm:spPr/>
      <dgm:t>
        <a:bodyPr/>
        <a:lstStyle/>
        <a:p>
          <a:endParaRPr lang="en-US"/>
        </a:p>
      </dgm:t>
    </dgm:pt>
    <dgm:pt modelId="{3D2BDC2A-38D2-48AF-9068-5C5C502CD3DD}" type="sibTrans" cxnId="{84E67EFB-6417-4781-B2D4-795A840D5D0E}">
      <dgm:prSet/>
      <dgm:spPr/>
      <dgm:t>
        <a:bodyPr/>
        <a:lstStyle/>
        <a:p>
          <a:endParaRPr lang="en-US"/>
        </a:p>
      </dgm:t>
    </dgm:pt>
    <dgm:pt modelId="{71FA1F9B-83AF-420B-BDDC-E6C482987AD6}">
      <dgm:prSet/>
      <dgm:spPr/>
      <dgm:t>
        <a:bodyPr/>
        <a:lstStyle/>
        <a:p>
          <a:r>
            <a:rPr lang="en-GB"/>
            <a:t>The growth of the </a:t>
          </a:r>
          <a:r>
            <a:rPr lang="en-GB" u="sng"/>
            <a:t>Auto ancillary is directly correlated with the growth of the automobile industry</a:t>
          </a:r>
          <a:r>
            <a:rPr lang="en-GB"/>
            <a:t>. </a:t>
          </a:r>
          <a:endParaRPr lang="en-US"/>
        </a:p>
      </dgm:t>
    </dgm:pt>
    <dgm:pt modelId="{8F03E0AD-6B7F-4BAE-B76C-2D292B80C2D5}" type="parTrans" cxnId="{9F1E7D81-74CF-420E-B404-D41B4D5CD554}">
      <dgm:prSet/>
      <dgm:spPr/>
      <dgm:t>
        <a:bodyPr/>
        <a:lstStyle/>
        <a:p>
          <a:endParaRPr lang="en-US"/>
        </a:p>
      </dgm:t>
    </dgm:pt>
    <dgm:pt modelId="{B533EE24-FCE2-4F26-961C-8CB4B03C75B3}" type="sibTrans" cxnId="{9F1E7D81-74CF-420E-B404-D41B4D5CD554}">
      <dgm:prSet/>
      <dgm:spPr/>
      <dgm:t>
        <a:bodyPr/>
        <a:lstStyle/>
        <a:p>
          <a:endParaRPr lang="en-US"/>
        </a:p>
      </dgm:t>
    </dgm:pt>
    <dgm:pt modelId="{7AF7D2D6-8D28-471E-B6D2-01810AED47FF}">
      <dgm:prSet/>
      <dgm:spPr/>
      <dgm:t>
        <a:bodyPr/>
        <a:lstStyle/>
        <a:p>
          <a:r>
            <a:rPr lang="en-IN"/>
            <a:t>India is the 3</a:t>
          </a:r>
          <a:r>
            <a:rPr lang="en-IN" baseline="30000"/>
            <a:t>rd</a:t>
          </a:r>
          <a:r>
            <a:rPr lang="en-IN"/>
            <a:t> largest Automobile market. </a:t>
          </a:r>
          <a:endParaRPr lang="en-US"/>
        </a:p>
      </dgm:t>
    </dgm:pt>
    <dgm:pt modelId="{D2FCFC86-65A1-41C2-9420-0F82F9634BA2}" type="parTrans" cxnId="{18936F82-A101-4ACA-B1B0-26F77E04311B}">
      <dgm:prSet/>
      <dgm:spPr/>
      <dgm:t>
        <a:bodyPr/>
        <a:lstStyle/>
        <a:p>
          <a:endParaRPr lang="en-US"/>
        </a:p>
      </dgm:t>
    </dgm:pt>
    <dgm:pt modelId="{4341D9E7-C5E1-4909-AE60-EBF622140EAD}" type="sibTrans" cxnId="{18936F82-A101-4ACA-B1B0-26F77E04311B}">
      <dgm:prSet/>
      <dgm:spPr/>
      <dgm:t>
        <a:bodyPr/>
        <a:lstStyle/>
        <a:p>
          <a:endParaRPr lang="en-US"/>
        </a:p>
      </dgm:t>
    </dgm:pt>
    <dgm:pt modelId="{4D80C001-A2B0-41AD-95EC-32010FEAE7A5}">
      <dgm:prSet/>
      <dgm:spPr/>
      <dgm:t>
        <a:bodyPr/>
        <a:lstStyle/>
        <a:p>
          <a:r>
            <a:rPr lang="en-IN"/>
            <a:t>Rise in the middle class income, young population and financial penetration is going to be the crucial driver of the strong growth. </a:t>
          </a:r>
          <a:endParaRPr lang="en-US"/>
        </a:p>
      </dgm:t>
    </dgm:pt>
    <dgm:pt modelId="{EA05A7FF-746A-4EC9-AE37-8689D3B14EDD}" type="parTrans" cxnId="{5907913E-BCBA-459C-B482-1584F658C392}">
      <dgm:prSet/>
      <dgm:spPr/>
      <dgm:t>
        <a:bodyPr/>
        <a:lstStyle/>
        <a:p>
          <a:endParaRPr lang="en-US"/>
        </a:p>
      </dgm:t>
    </dgm:pt>
    <dgm:pt modelId="{42B3FB8F-7E45-49CB-AC42-50D1C3AE8350}" type="sibTrans" cxnId="{5907913E-BCBA-459C-B482-1584F658C392}">
      <dgm:prSet/>
      <dgm:spPr/>
      <dgm:t>
        <a:bodyPr/>
        <a:lstStyle/>
        <a:p>
          <a:endParaRPr lang="en-US"/>
        </a:p>
      </dgm:t>
    </dgm:pt>
    <dgm:pt modelId="{76995AA5-F4C1-4C9A-9670-6F414FEAC423}">
      <dgm:prSet/>
      <dgm:spPr/>
      <dgm:t>
        <a:bodyPr/>
        <a:lstStyle/>
        <a:p>
          <a:r>
            <a:rPr lang="en-IN"/>
            <a:t>India has significant cost advantage as well. Auto firms save 10%-25% on operations vis-à-vis Europe and Latin America. </a:t>
          </a:r>
          <a:endParaRPr lang="en-US"/>
        </a:p>
      </dgm:t>
    </dgm:pt>
    <dgm:pt modelId="{7C306DF5-22FF-49BA-910A-1328B2B3D8DC}" type="parTrans" cxnId="{3B3C7F2E-8F77-40A6-A956-EA2DD6B3BC18}">
      <dgm:prSet/>
      <dgm:spPr/>
      <dgm:t>
        <a:bodyPr/>
        <a:lstStyle/>
        <a:p>
          <a:endParaRPr lang="en-US"/>
        </a:p>
      </dgm:t>
    </dgm:pt>
    <dgm:pt modelId="{FB9DE3EB-94D5-469A-A78D-561B4357F8AA}" type="sibTrans" cxnId="{3B3C7F2E-8F77-40A6-A956-EA2DD6B3BC18}">
      <dgm:prSet/>
      <dgm:spPr/>
      <dgm:t>
        <a:bodyPr/>
        <a:lstStyle/>
        <a:p>
          <a:endParaRPr lang="en-US"/>
        </a:p>
      </dgm:t>
    </dgm:pt>
    <dgm:pt modelId="{939247EF-07BE-420B-876B-E1EAFBCFC81A}">
      <dgm:prSet/>
      <dgm:spPr/>
      <dgm:t>
        <a:bodyPr/>
        <a:lstStyle/>
        <a:p>
          <a:r>
            <a:rPr lang="en-GB"/>
            <a:t>India Automobile industry is expected to reach $300 billion dollars by 2026. </a:t>
          </a:r>
          <a:endParaRPr lang="en-US"/>
        </a:p>
      </dgm:t>
    </dgm:pt>
    <dgm:pt modelId="{DF5C59E4-49D2-41E8-8779-C62D7FCFCCC0}" type="parTrans" cxnId="{4E6125CD-4E69-4580-8D5A-4B24B5AEBDBA}">
      <dgm:prSet/>
      <dgm:spPr/>
      <dgm:t>
        <a:bodyPr/>
        <a:lstStyle/>
        <a:p>
          <a:endParaRPr lang="en-US"/>
        </a:p>
      </dgm:t>
    </dgm:pt>
    <dgm:pt modelId="{B71CEFF7-2BC9-4A40-8921-E8FDADD4EFA7}" type="sibTrans" cxnId="{4E6125CD-4E69-4580-8D5A-4B24B5AEBDBA}">
      <dgm:prSet/>
      <dgm:spPr/>
      <dgm:t>
        <a:bodyPr/>
        <a:lstStyle/>
        <a:p>
          <a:endParaRPr lang="en-US"/>
        </a:p>
      </dgm:t>
    </dgm:pt>
    <dgm:pt modelId="{9D8F16C6-3E3F-4FE3-809A-04BC7EEC7FE4}" type="pres">
      <dgm:prSet presAssocID="{B2A17C0E-683F-4D9A-91E0-78BD13B1E2B4}" presName="linear" presStyleCnt="0">
        <dgm:presLayoutVars>
          <dgm:animLvl val="lvl"/>
          <dgm:resizeHandles val="exact"/>
        </dgm:presLayoutVars>
      </dgm:prSet>
      <dgm:spPr/>
    </dgm:pt>
    <dgm:pt modelId="{84606F00-1E58-44A0-894B-F7F8000C2CA4}" type="pres">
      <dgm:prSet presAssocID="{768CDB66-7DAB-4FFB-8E20-B5FEC598E41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11BFF9C-4B3F-4DAC-95F7-1B9BA7C5571A}" type="pres">
      <dgm:prSet presAssocID="{3D2BDC2A-38D2-48AF-9068-5C5C502CD3DD}" presName="spacer" presStyleCnt="0"/>
      <dgm:spPr/>
    </dgm:pt>
    <dgm:pt modelId="{9B2EBCF5-C061-40E6-8D84-E623BE42C1AA}" type="pres">
      <dgm:prSet presAssocID="{71FA1F9B-83AF-420B-BDDC-E6C482987AD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443FF89-EF4C-4B99-854B-02680833F3F2}" type="pres">
      <dgm:prSet presAssocID="{B533EE24-FCE2-4F26-961C-8CB4B03C75B3}" presName="spacer" presStyleCnt="0"/>
      <dgm:spPr/>
    </dgm:pt>
    <dgm:pt modelId="{F8AFFD89-93C9-4BF8-9B16-39A529BDDD4A}" type="pres">
      <dgm:prSet presAssocID="{7AF7D2D6-8D28-471E-B6D2-01810AED47F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024A804-B1F5-4330-863A-A774CCA62098}" type="pres">
      <dgm:prSet presAssocID="{4341D9E7-C5E1-4909-AE60-EBF622140EAD}" presName="spacer" presStyleCnt="0"/>
      <dgm:spPr/>
    </dgm:pt>
    <dgm:pt modelId="{3947440B-9316-46CD-B99A-4556723EB888}" type="pres">
      <dgm:prSet presAssocID="{4D80C001-A2B0-41AD-95EC-32010FEAE7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F0494B3-E1EE-45A8-9768-A68B53823A5F}" type="pres">
      <dgm:prSet presAssocID="{42B3FB8F-7E45-49CB-AC42-50D1C3AE8350}" presName="spacer" presStyleCnt="0"/>
      <dgm:spPr/>
    </dgm:pt>
    <dgm:pt modelId="{299983F4-A11F-41AC-87BC-682F33393A43}" type="pres">
      <dgm:prSet presAssocID="{76995AA5-F4C1-4C9A-9670-6F414FEAC42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38E4235-4C88-428E-A547-EA6336C99387}" type="pres">
      <dgm:prSet presAssocID="{FB9DE3EB-94D5-469A-A78D-561B4357F8AA}" presName="spacer" presStyleCnt="0"/>
      <dgm:spPr/>
    </dgm:pt>
    <dgm:pt modelId="{164F5ED4-1B28-435E-BA92-0C5FC24433BE}" type="pres">
      <dgm:prSet presAssocID="{939247EF-07BE-420B-876B-E1EAFBCFC81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B3C7F2E-8F77-40A6-A956-EA2DD6B3BC18}" srcId="{B2A17C0E-683F-4D9A-91E0-78BD13B1E2B4}" destId="{76995AA5-F4C1-4C9A-9670-6F414FEAC423}" srcOrd="4" destOrd="0" parTransId="{7C306DF5-22FF-49BA-910A-1328B2B3D8DC}" sibTransId="{FB9DE3EB-94D5-469A-A78D-561B4357F8AA}"/>
    <dgm:cxn modelId="{4DEB0939-7461-4A4A-83A3-0B3E6F483FE5}" type="presOf" srcId="{7AF7D2D6-8D28-471E-B6D2-01810AED47FF}" destId="{F8AFFD89-93C9-4BF8-9B16-39A529BDDD4A}" srcOrd="0" destOrd="0" presId="urn:microsoft.com/office/officeart/2005/8/layout/vList2"/>
    <dgm:cxn modelId="{5907913E-BCBA-459C-B482-1584F658C392}" srcId="{B2A17C0E-683F-4D9A-91E0-78BD13B1E2B4}" destId="{4D80C001-A2B0-41AD-95EC-32010FEAE7A5}" srcOrd="3" destOrd="0" parTransId="{EA05A7FF-746A-4EC9-AE37-8689D3B14EDD}" sibTransId="{42B3FB8F-7E45-49CB-AC42-50D1C3AE8350}"/>
    <dgm:cxn modelId="{4779E96C-E30E-4D5D-902E-56D6CFC0080E}" type="presOf" srcId="{76995AA5-F4C1-4C9A-9670-6F414FEAC423}" destId="{299983F4-A11F-41AC-87BC-682F33393A43}" srcOrd="0" destOrd="0" presId="urn:microsoft.com/office/officeart/2005/8/layout/vList2"/>
    <dgm:cxn modelId="{F1B59E4D-9859-4041-994F-39EB555D8A0D}" type="presOf" srcId="{B2A17C0E-683F-4D9A-91E0-78BD13B1E2B4}" destId="{9D8F16C6-3E3F-4FE3-809A-04BC7EEC7FE4}" srcOrd="0" destOrd="0" presId="urn:microsoft.com/office/officeart/2005/8/layout/vList2"/>
    <dgm:cxn modelId="{392F5454-C18B-4F84-876D-251F036D3E61}" type="presOf" srcId="{71FA1F9B-83AF-420B-BDDC-E6C482987AD6}" destId="{9B2EBCF5-C061-40E6-8D84-E623BE42C1AA}" srcOrd="0" destOrd="0" presId="urn:microsoft.com/office/officeart/2005/8/layout/vList2"/>
    <dgm:cxn modelId="{9F1E7D81-74CF-420E-B404-D41B4D5CD554}" srcId="{B2A17C0E-683F-4D9A-91E0-78BD13B1E2B4}" destId="{71FA1F9B-83AF-420B-BDDC-E6C482987AD6}" srcOrd="1" destOrd="0" parTransId="{8F03E0AD-6B7F-4BAE-B76C-2D292B80C2D5}" sibTransId="{B533EE24-FCE2-4F26-961C-8CB4B03C75B3}"/>
    <dgm:cxn modelId="{18936F82-A101-4ACA-B1B0-26F77E04311B}" srcId="{B2A17C0E-683F-4D9A-91E0-78BD13B1E2B4}" destId="{7AF7D2D6-8D28-471E-B6D2-01810AED47FF}" srcOrd="2" destOrd="0" parTransId="{D2FCFC86-65A1-41C2-9420-0F82F9634BA2}" sibTransId="{4341D9E7-C5E1-4909-AE60-EBF622140EAD}"/>
    <dgm:cxn modelId="{3526CD90-EE87-44EB-A5D6-464B119590A3}" type="presOf" srcId="{768CDB66-7DAB-4FFB-8E20-B5FEC598E41C}" destId="{84606F00-1E58-44A0-894B-F7F8000C2CA4}" srcOrd="0" destOrd="0" presId="urn:microsoft.com/office/officeart/2005/8/layout/vList2"/>
    <dgm:cxn modelId="{4D09C2A3-06C9-4A24-917B-BF4F23A984E0}" type="presOf" srcId="{939247EF-07BE-420B-876B-E1EAFBCFC81A}" destId="{164F5ED4-1B28-435E-BA92-0C5FC24433BE}" srcOrd="0" destOrd="0" presId="urn:microsoft.com/office/officeart/2005/8/layout/vList2"/>
    <dgm:cxn modelId="{4E6125CD-4E69-4580-8D5A-4B24B5AEBDBA}" srcId="{B2A17C0E-683F-4D9A-91E0-78BD13B1E2B4}" destId="{939247EF-07BE-420B-876B-E1EAFBCFC81A}" srcOrd="5" destOrd="0" parTransId="{DF5C59E4-49D2-41E8-8779-C62D7FCFCCC0}" sibTransId="{B71CEFF7-2BC9-4A40-8921-E8FDADD4EFA7}"/>
    <dgm:cxn modelId="{B05188EA-C8D1-49B0-B1E1-5E077F1338DC}" type="presOf" srcId="{4D80C001-A2B0-41AD-95EC-32010FEAE7A5}" destId="{3947440B-9316-46CD-B99A-4556723EB888}" srcOrd="0" destOrd="0" presId="urn:microsoft.com/office/officeart/2005/8/layout/vList2"/>
    <dgm:cxn modelId="{84E67EFB-6417-4781-B2D4-795A840D5D0E}" srcId="{B2A17C0E-683F-4D9A-91E0-78BD13B1E2B4}" destId="{768CDB66-7DAB-4FFB-8E20-B5FEC598E41C}" srcOrd="0" destOrd="0" parTransId="{C71E3779-A2EA-4F2C-AB89-A34941D96F03}" sibTransId="{3D2BDC2A-38D2-48AF-9068-5C5C502CD3DD}"/>
    <dgm:cxn modelId="{D4E11548-7200-4AD4-AE0C-3903E4C72242}" type="presParOf" srcId="{9D8F16C6-3E3F-4FE3-809A-04BC7EEC7FE4}" destId="{84606F00-1E58-44A0-894B-F7F8000C2CA4}" srcOrd="0" destOrd="0" presId="urn:microsoft.com/office/officeart/2005/8/layout/vList2"/>
    <dgm:cxn modelId="{C4CE0490-D3E9-4FE4-AB85-21C2BE87C9CB}" type="presParOf" srcId="{9D8F16C6-3E3F-4FE3-809A-04BC7EEC7FE4}" destId="{611BFF9C-4B3F-4DAC-95F7-1B9BA7C5571A}" srcOrd="1" destOrd="0" presId="urn:microsoft.com/office/officeart/2005/8/layout/vList2"/>
    <dgm:cxn modelId="{FB69AB38-49DA-4753-9119-5E0BF921C127}" type="presParOf" srcId="{9D8F16C6-3E3F-4FE3-809A-04BC7EEC7FE4}" destId="{9B2EBCF5-C061-40E6-8D84-E623BE42C1AA}" srcOrd="2" destOrd="0" presId="urn:microsoft.com/office/officeart/2005/8/layout/vList2"/>
    <dgm:cxn modelId="{3DFB2BE5-D005-476F-9991-8396DD3B8CFC}" type="presParOf" srcId="{9D8F16C6-3E3F-4FE3-809A-04BC7EEC7FE4}" destId="{7443FF89-EF4C-4B99-854B-02680833F3F2}" srcOrd="3" destOrd="0" presId="urn:microsoft.com/office/officeart/2005/8/layout/vList2"/>
    <dgm:cxn modelId="{C7905EC5-DC60-406D-8417-96AC5D87EFE9}" type="presParOf" srcId="{9D8F16C6-3E3F-4FE3-809A-04BC7EEC7FE4}" destId="{F8AFFD89-93C9-4BF8-9B16-39A529BDDD4A}" srcOrd="4" destOrd="0" presId="urn:microsoft.com/office/officeart/2005/8/layout/vList2"/>
    <dgm:cxn modelId="{8A951B49-AD29-4102-B6D2-422C24C3B92B}" type="presParOf" srcId="{9D8F16C6-3E3F-4FE3-809A-04BC7EEC7FE4}" destId="{B024A804-B1F5-4330-863A-A774CCA62098}" srcOrd="5" destOrd="0" presId="urn:microsoft.com/office/officeart/2005/8/layout/vList2"/>
    <dgm:cxn modelId="{47E7584C-8D4D-4985-9101-F9F228D119A8}" type="presParOf" srcId="{9D8F16C6-3E3F-4FE3-809A-04BC7EEC7FE4}" destId="{3947440B-9316-46CD-B99A-4556723EB888}" srcOrd="6" destOrd="0" presId="urn:microsoft.com/office/officeart/2005/8/layout/vList2"/>
    <dgm:cxn modelId="{B5DA8826-377E-4B26-A846-FEFA3306739E}" type="presParOf" srcId="{9D8F16C6-3E3F-4FE3-809A-04BC7EEC7FE4}" destId="{0F0494B3-E1EE-45A8-9768-A68B53823A5F}" srcOrd="7" destOrd="0" presId="urn:microsoft.com/office/officeart/2005/8/layout/vList2"/>
    <dgm:cxn modelId="{6860D6F1-D2D5-436B-9839-F1FE626BB232}" type="presParOf" srcId="{9D8F16C6-3E3F-4FE3-809A-04BC7EEC7FE4}" destId="{299983F4-A11F-41AC-87BC-682F33393A43}" srcOrd="8" destOrd="0" presId="urn:microsoft.com/office/officeart/2005/8/layout/vList2"/>
    <dgm:cxn modelId="{74532EBE-055F-487F-9487-CF762D671922}" type="presParOf" srcId="{9D8F16C6-3E3F-4FE3-809A-04BC7EEC7FE4}" destId="{938E4235-4C88-428E-A547-EA6336C99387}" srcOrd="9" destOrd="0" presId="urn:microsoft.com/office/officeart/2005/8/layout/vList2"/>
    <dgm:cxn modelId="{9D9C3F58-9CB9-4F3F-AF2C-D91C8893F439}" type="presParOf" srcId="{9D8F16C6-3E3F-4FE3-809A-04BC7EEC7FE4}" destId="{164F5ED4-1B28-435E-BA92-0C5FC24433B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00B271-42A4-4216-93C4-451262C352DA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49E0BEF-15F0-455D-934D-8C2A1618231F}">
      <dgm:prSet/>
      <dgm:spPr/>
      <dgm:t>
        <a:bodyPr/>
        <a:lstStyle/>
        <a:p>
          <a:r>
            <a:rPr lang="en-GB" b="1" u="sng"/>
            <a:t>Assumptions</a:t>
          </a:r>
          <a:endParaRPr lang="en-US"/>
        </a:p>
      </dgm:t>
    </dgm:pt>
    <dgm:pt modelId="{9BC106CA-6699-4C8D-B965-AFED37C017AD}" type="parTrans" cxnId="{A201C457-97EA-45D7-86AF-3E15AD410B5D}">
      <dgm:prSet/>
      <dgm:spPr/>
      <dgm:t>
        <a:bodyPr/>
        <a:lstStyle/>
        <a:p>
          <a:endParaRPr lang="en-US"/>
        </a:p>
      </dgm:t>
    </dgm:pt>
    <dgm:pt modelId="{BE5E7C2A-D979-4480-80C0-DB9E7FA63B8D}" type="sibTrans" cxnId="{A201C457-97EA-45D7-86AF-3E15AD410B5D}">
      <dgm:prSet/>
      <dgm:spPr/>
      <dgm:t>
        <a:bodyPr/>
        <a:lstStyle/>
        <a:p>
          <a:endParaRPr lang="en-US"/>
        </a:p>
      </dgm:t>
    </dgm:pt>
    <dgm:pt modelId="{42A64700-FD0D-4D8B-9D0A-131DCB26A332}">
      <dgm:prSet/>
      <dgm:spPr/>
      <dgm:t>
        <a:bodyPr/>
        <a:lstStyle/>
        <a:p>
          <a:r>
            <a:rPr lang="en-GB" dirty="0"/>
            <a:t>Revenue to grow at </a:t>
          </a:r>
          <a:r>
            <a:rPr lang="en-GB" b="1" dirty="0"/>
            <a:t>20 percent from 2023-25 </a:t>
          </a:r>
          <a:r>
            <a:rPr lang="en-GB" dirty="0"/>
            <a:t>and then grow at </a:t>
          </a:r>
          <a:r>
            <a:rPr lang="en-GB" b="1" dirty="0"/>
            <a:t>25 percent from 2025-28</a:t>
          </a:r>
          <a:r>
            <a:rPr lang="en-GB" dirty="0"/>
            <a:t> given exorbitant expected growth of the automobile industry. </a:t>
          </a:r>
          <a:endParaRPr lang="en-US" dirty="0"/>
        </a:p>
      </dgm:t>
    </dgm:pt>
    <dgm:pt modelId="{13F72D63-36B7-42B3-8E5A-F24819EA4AC8}" type="parTrans" cxnId="{4E22391E-1203-4A75-BB72-04109C844C88}">
      <dgm:prSet/>
      <dgm:spPr/>
      <dgm:t>
        <a:bodyPr/>
        <a:lstStyle/>
        <a:p>
          <a:endParaRPr lang="en-US"/>
        </a:p>
      </dgm:t>
    </dgm:pt>
    <dgm:pt modelId="{BABDB34D-EF32-40FC-8FF2-6FEE888EC72C}" type="sibTrans" cxnId="{4E22391E-1203-4A75-BB72-04109C844C88}">
      <dgm:prSet/>
      <dgm:spPr/>
      <dgm:t>
        <a:bodyPr/>
        <a:lstStyle/>
        <a:p>
          <a:endParaRPr lang="en-US"/>
        </a:p>
      </dgm:t>
    </dgm:pt>
    <dgm:pt modelId="{F7894AC4-3931-4E3E-99CB-86F0B3C1B7A9}">
      <dgm:prSet/>
      <dgm:spPr/>
      <dgm:t>
        <a:bodyPr/>
        <a:lstStyle/>
        <a:p>
          <a:r>
            <a:rPr lang="en-GB"/>
            <a:t>EBITDA to grow at an average of 12 percent in the upcoming 5 years given the historical figures. </a:t>
          </a:r>
          <a:endParaRPr lang="en-US"/>
        </a:p>
      </dgm:t>
    </dgm:pt>
    <dgm:pt modelId="{FAEDB133-6712-47BC-AA7F-2AC26F9B070C}" type="parTrans" cxnId="{4B7AEF17-A969-43DB-AC80-644838A11752}">
      <dgm:prSet/>
      <dgm:spPr/>
      <dgm:t>
        <a:bodyPr/>
        <a:lstStyle/>
        <a:p>
          <a:endParaRPr lang="en-US"/>
        </a:p>
      </dgm:t>
    </dgm:pt>
    <dgm:pt modelId="{9B2E4D86-C5C4-4CBC-B55A-3392440357C7}" type="sibTrans" cxnId="{4B7AEF17-A969-43DB-AC80-644838A11752}">
      <dgm:prSet/>
      <dgm:spPr/>
      <dgm:t>
        <a:bodyPr/>
        <a:lstStyle/>
        <a:p>
          <a:endParaRPr lang="en-US"/>
        </a:p>
      </dgm:t>
    </dgm:pt>
    <dgm:pt modelId="{9BC801EE-3C63-4D62-8B2D-38898AB741A5}" type="pres">
      <dgm:prSet presAssocID="{B500B271-42A4-4216-93C4-451262C352DA}" presName="Name0" presStyleCnt="0">
        <dgm:presLayoutVars>
          <dgm:dir/>
          <dgm:animLvl val="lvl"/>
          <dgm:resizeHandles val="exact"/>
        </dgm:presLayoutVars>
      </dgm:prSet>
      <dgm:spPr/>
    </dgm:pt>
    <dgm:pt modelId="{1EC04D0B-3851-4861-BE20-D0864491EA10}" type="pres">
      <dgm:prSet presAssocID="{F49E0BEF-15F0-455D-934D-8C2A1618231F}" presName="linNode" presStyleCnt="0"/>
      <dgm:spPr/>
    </dgm:pt>
    <dgm:pt modelId="{AD2BD55C-B90D-44A6-8263-21F7623CDF77}" type="pres">
      <dgm:prSet presAssocID="{F49E0BEF-15F0-455D-934D-8C2A1618231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2C8D5F8-F00B-4509-AAD1-F318BF6B438E}" type="pres">
      <dgm:prSet presAssocID="{F49E0BEF-15F0-455D-934D-8C2A1618231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B7AEF17-A969-43DB-AC80-644838A11752}" srcId="{F49E0BEF-15F0-455D-934D-8C2A1618231F}" destId="{F7894AC4-3931-4E3E-99CB-86F0B3C1B7A9}" srcOrd="1" destOrd="0" parTransId="{FAEDB133-6712-47BC-AA7F-2AC26F9B070C}" sibTransId="{9B2E4D86-C5C4-4CBC-B55A-3392440357C7}"/>
    <dgm:cxn modelId="{4E22391E-1203-4A75-BB72-04109C844C88}" srcId="{F49E0BEF-15F0-455D-934D-8C2A1618231F}" destId="{42A64700-FD0D-4D8B-9D0A-131DCB26A332}" srcOrd="0" destOrd="0" parTransId="{13F72D63-36B7-42B3-8E5A-F24819EA4AC8}" sibTransId="{BABDB34D-EF32-40FC-8FF2-6FEE888EC72C}"/>
    <dgm:cxn modelId="{D07CB620-8E34-4E09-BD4A-028FB2BE8141}" type="presOf" srcId="{42A64700-FD0D-4D8B-9D0A-131DCB26A332}" destId="{02C8D5F8-F00B-4509-AAD1-F318BF6B438E}" srcOrd="0" destOrd="0" presId="urn:microsoft.com/office/officeart/2005/8/layout/vList5"/>
    <dgm:cxn modelId="{A201C457-97EA-45D7-86AF-3E15AD410B5D}" srcId="{B500B271-42A4-4216-93C4-451262C352DA}" destId="{F49E0BEF-15F0-455D-934D-8C2A1618231F}" srcOrd="0" destOrd="0" parTransId="{9BC106CA-6699-4C8D-B965-AFED37C017AD}" sibTransId="{BE5E7C2A-D979-4480-80C0-DB9E7FA63B8D}"/>
    <dgm:cxn modelId="{33E9D4C5-CB40-4085-BC76-DAF3DFFED118}" type="presOf" srcId="{B500B271-42A4-4216-93C4-451262C352DA}" destId="{9BC801EE-3C63-4D62-8B2D-38898AB741A5}" srcOrd="0" destOrd="0" presId="urn:microsoft.com/office/officeart/2005/8/layout/vList5"/>
    <dgm:cxn modelId="{8EC006CB-DE4D-4E69-BD86-D9C0F8A9C2A8}" type="presOf" srcId="{F7894AC4-3931-4E3E-99CB-86F0B3C1B7A9}" destId="{02C8D5F8-F00B-4509-AAD1-F318BF6B438E}" srcOrd="0" destOrd="1" presId="urn:microsoft.com/office/officeart/2005/8/layout/vList5"/>
    <dgm:cxn modelId="{A4EE91CB-EE00-469A-9339-206DC211C2CE}" type="presOf" srcId="{F49E0BEF-15F0-455D-934D-8C2A1618231F}" destId="{AD2BD55C-B90D-44A6-8263-21F7623CDF77}" srcOrd="0" destOrd="0" presId="urn:microsoft.com/office/officeart/2005/8/layout/vList5"/>
    <dgm:cxn modelId="{0758C521-D795-4F11-BB7E-714A0BF8D38E}" type="presParOf" srcId="{9BC801EE-3C63-4D62-8B2D-38898AB741A5}" destId="{1EC04D0B-3851-4861-BE20-D0864491EA10}" srcOrd="0" destOrd="0" presId="urn:microsoft.com/office/officeart/2005/8/layout/vList5"/>
    <dgm:cxn modelId="{C18E4C81-56A7-4E64-9521-69B94E52E214}" type="presParOf" srcId="{1EC04D0B-3851-4861-BE20-D0864491EA10}" destId="{AD2BD55C-B90D-44A6-8263-21F7623CDF77}" srcOrd="0" destOrd="0" presId="urn:microsoft.com/office/officeart/2005/8/layout/vList5"/>
    <dgm:cxn modelId="{9213A358-DA21-4891-9593-9F63012203C4}" type="presParOf" srcId="{1EC04D0B-3851-4861-BE20-D0864491EA10}" destId="{02C8D5F8-F00B-4509-AAD1-F318BF6B43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96311B-9C56-4CF7-842F-491C06DB6A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645B455-0498-407D-AEA1-676C804ED59D}">
      <dgm:prSet/>
      <dgm:spPr/>
      <dgm:t>
        <a:bodyPr/>
        <a:lstStyle/>
        <a:p>
          <a:r>
            <a:rPr lang="en-IN"/>
            <a:t>Enterprise value = 56474 Cr.</a:t>
          </a:r>
          <a:endParaRPr lang="en-US"/>
        </a:p>
      </dgm:t>
    </dgm:pt>
    <dgm:pt modelId="{BF46DBB2-96CC-4AF0-9D7B-30181720F933}" type="parTrans" cxnId="{8EBDD243-735A-4180-BE11-B8D1B46CF544}">
      <dgm:prSet/>
      <dgm:spPr/>
      <dgm:t>
        <a:bodyPr/>
        <a:lstStyle/>
        <a:p>
          <a:endParaRPr lang="en-US"/>
        </a:p>
      </dgm:t>
    </dgm:pt>
    <dgm:pt modelId="{E7898C9E-F00F-47E3-A4C5-43F4705FA84D}" type="sibTrans" cxnId="{8EBDD243-735A-4180-BE11-B8D1B46CF544}">
      <dgm:prSet/>
      <dgm:spPr/>
      <dgm:t>
        <a:bodyPr/>
        <a:lstStyle/>
        <a:p>
          <a:endParaRPr lang="en-US"/>
        </a:p>
      </dgm:t>
    </dgm:pt>
    <dgm:pt modelId="{ECA08EF5-B63D-4C74-9AEC-C4D26CD4DE25}">
      <dgm:prSet/>
      <dgm:spPr/>
      <dgm:t>
        <a:bodyPr/>
        <a:lstStyle/>
        <a:p>
          <a:r>
            <a:rPr lang="en-IN"/>
            <a:t>Equity Value = 58004 Cr. </a:t>
          </a:r>
          <a:endParaRPr lang="en-US"/>
        </a:p>
      </dgm:t>
    </dgm:pt>
    <dgm:pt modelId="{6046E30D-2554-482D-9F2F-E7C6862AD40B}" type="parTrans" cxnId="{07E7338F-E420-4D7E-B87D-8F0FB2FBB72B}">
      <dgm:prSet/>
      <dgm:spPr/>
      <dgm:t>
        <a:bodyPr/>
        <a:lstStyle/>
        <a:p>
          <a:endParaRPr lang="en-US"/>
        </a:p>
      </dgm:t>
    </dgm:pt>
    <dgm:pt modelId="{FE1B1D05-DE9A-4D6B-9332-362985A8BCC9}" type="sibTrans" cxnId="{07E7338F-E420-4D7E-B87D-8F0FB2FBB72B}">
      <dgm:prSet/>
      <dgm:spPr/>
      <dgm:t>
        <a:bodyPr/>
        <a:lstStyle/>
        <a:p>
          <a:endParaRPr lang="en-US"/>
        </a:p>
      </dgm:t>
    </dgm:pt>
    <dgm:pt modelId="{13D88643-2ABE-4560-96BD-6C0710FF4453}">
      <dgm:prSet/>
      <dgm:spPr/>
      <dgm:t>
        <a:bodyPr/>
        <a:lstStyle/>
        <a:p>
          <a:r>
            <a:rPr lang="en-IN"/>
            <a:t>Value Per Share = Rs. 3004 </a:t>
          </a:r>
          <a:endParaRPr lang="en-US"/>
        </a:p>
      </dgm:t>
    </dgm:pt>
    <dgm:pt modelId="{739DA234-3EAC-4AF3-9338-F726ACC2F1F1}" type="parTrans" cxnId="{D151B75C-CB0E-4A87-9540-55994BF924B5}">
      <dgm:prSet/>
      <dgm:spPr/>
      <dgm:t>
        <a:bodyPr/>
        <a:lstStyle/>
        <a:p>
          <a:endParaRPr lang="en-US"/>
        </a:p>
      </dgm:t>
    </dgm:pt>
    <dgm:pt modelId="{AEBBCC9C-4932-41D5-A030-3F4579DE9319}" type="sibTrans" cxnId="{D151B75C-CB0E-4A87-9540-55994BF924B5}">
      <dgm:prSet/>
      <dgm:spPr/>
      <dgm:t>
        <a:bodyPr/>
        <a:lstStyle/>
        <a:p>
          <a:endParaRPr lang="en-US"/>
        </a:p>
      </dgm:t>
    </dgm:pt>
    <dgm:pt modelId="{2FC43885-914A-4DF7-BD02-8164364DE866}" type="pres">
      <dgm:prSet presAssocID="{6696311B-9C56-4CF7-842F-491C06DB6AFA}" presName="root" presStyleCnt="0">
        <dgm:presLayoutVars>
          <dgm:dir/>
          <dgm:resizeHandles val="exact"/>
        </dgm:presLayoutVars>
      </dgm:prSet>
      <dgm:spPr/>
    </dgm:pt>
    <dgm:pt modelId="{8EA50414-3240-4140-944D-DE968C171F22}" type="pres">
      <dgm:prSet presAssocID="{E645B455-0498-407D-AEA1-676C804ED59D}" presName="compNode" presStyleCnt="0"/>
      <dgm:spPr/>
    </dgm:pt>
    <dgm:pt modelId="{482156BD-3C1F-4169-A209-A0A6163DBE01}" type="pres">
      <dgm:prSet presAssocID="{E645B455-0498-407D-AEA1-676C804ED5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0CF0386-FE8C-4B12-A242-8334A4C77790}" type="pres">
      <dgm:prSet presAssocID="{E645B455-0498-407D-AEA1-676C804ED59D}" presName="spaceRect" presStyleCnt="0"/>
      <dgm:spPr/>
    </dgm:pt>
    <dgm:pt modelId="{A3C2E531-3113-4E8C-89BC-FEDC9F5A6A64}" type="pres">
      <dgm:prSet presAssocID="{E645B455-0498-407D-AEA1-676C804ED59D}" presName="textRect" presStyleLbl="revTx" presStyleIdx="0" presStyleCnt="3">
        <dgm:presLayoutVars>
          <dgm:chMax val="1"/>
          <dgm:chPref val="1"/>
        </dgm:presLayoutVars>
      </dgm:prSet>
      <dgm:spPr/>
    </dgm:pt>
    <dgm:pt modelId="{8E00F8AE-E9BB-4685-B421-8E5FBC8598C2}" type="pres">
      <dgm:prSet presAssocID="{E7898C9E-F00F-47E3-A4C5-43F4705FA84D}" presName="sibTrans" presStyleCnt="0"/>
      <dgm:spPr/>
    </dgm:pt>
    <dgm:pt modelId="{E4188A21-67D0-4602-9C0D-E278A84C03D3}" type="pres">
      <dgm:prSet presAssocID="{ECA08EF5-B63D-4C74-9AEC-C4D26CD4DE25}" presName="compNode" presStyleCnt="0"/>
      <dgm:spPr/>
    </dgm:pt>
    <dgm:pt modelId="{E43A3D0A-1356-4E30-A56D-BFF05BE071EC}" type="pres">
      <dgm:prSet presAssocID="{ECA08EF5-B63D-4C74-9AEC-C4D26CD4DE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FD5F068-6E56-4B16-B922-1704AB043CD9}" type="pres">
      <dgm:prSet presAssocID="{ECA08EF5-B63D-4C74-9AEC-C4D26CD4DE25}" presName="spaceRect" presStyleCnt="0"/>
      <dgm:spPr/>
    </dgm:pt>
    <dgm:pt modelId="{587B48C3-44A2-4FFA-BA13-37BDF3D72559}" type="pres">
      <dgm:prSet presAssocID="{ECA08EF5-B63D-4C74-9AEC-C4D26CD4DE25}" presName="textRect" presStyleLbl="revTx" presStyleIdx="1" presStyleCnt="3">
        <dgm:presLayoutVars>
          <dgm:chMax val="1"/>
          <dgm:chPref val="1"/>
        </dgm:presLayoutVars>
      </dgm:prSet>
      <dgm:spPr/>
    </dgm:pt>
    <dgm:pt modelId="{53126A13-63F0-441B-8FD8-B923FDE66BEF}" type="pres">
      <dgm:prSet presAssocID="{FE1B1D05-DE9A-4D6B-9332-362985A8BCC9}" presName="sibTrans" presStyleCnt="0"/>
      <dgm:spPr/>
    </dgm:pt>
    <dgm:pt modelId="{DB964C2B-FAD4-43DB-8BEA-D68EBA97919B}" type="pres">
      <dgm:prSet presAssocID="{13D88643-2ABE-4560-96BD-6C0710FF4453}" presName="compNode" presStyleCnt="0"/>
      <dgm:spPr/>
    </dgm:pt>
    <dgm:pt modelId="{F5DA2B04-7DDE-4AF2-B4B8-9EA9B166F252}" type="pres">
      <dgm:prSet presAssocID="{13D88643-2ABE-4560-96BD-6C0710FF44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49F8D5E3-9781-4A84-B123-144E4BABB202}" type="pres">
      <dgm:prSet presAssocID="{13D88643-2ABE-4560-96BD-6C0710FF4453}" presName="spaceRect" presStyleCnt="0"/>
      <dgm:spPr/>
    </dgm:pt>
    <dgm:pt modelId="{0E6D4786-1421-4A38-9FF3-E7A724317477}" type="pres">
      <dgm:prSet presAssocID="{13D88643-2ABE-4560-96BD-6C0710FF44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EECD25-1702-478A-8B1E-43A015A49B62}" type="presOf" srcId="{13D88643-2ABE-4560-96BD-6C0710FF4453}" destId="{0E6D4786-1421-4A38-9FF3-E7A724317477}" srcOrd="0" destOrd="0" presId="urn:microsoft.com/office/officeart/2018/2/layout/IconLabelList"/>
    <dgm:cxn modelId="{D151B75C-CB0E-4A87-9540-55994BF924B5}" srcId="{6696311B-9C56-4CF7-842F-491C06DB6AFA}" destId="{13D88643-2ABE-4560-96BD-6C0710FF4453}" srcOrd="2" destOrd="0" parTransId="{739DA234-3EAC-4AF3-9338-F726ACC2F1F1}" sibTransId="{AEBBCC9C-4932-41D5-A030-3F4579DE9319}"/>
    <dgm:cxn modelId="{8EBDD243-735A-4180-BE11-B8D1B46CF544}" srcId="{6696311B-9C56-4CF7-842F-491C06DB6AFA}" destId="{E645B455-0498-407D-AEA1-676C804ED59D}" srcOrd="0" destOrd="0" parTransId="{BF46DBB2-96CC-4AF0-9D7B-30181720F933}" sibTransId="{E7898C9E-F00F-47E3-A4C5-43F4705FA84D}"/>
    <dgm:cxn modelId="{E2AC2A45-9092-4675-B8CE-9020D5F1A6CD}" type="presOf" srcId="{ECA08EF5-B63D-4C74-9AEC-C4D26CD4DE25}" destId="{587B48C3-44A2-4FFA-BA13-37BDF3D72559}" srcOrd="0" destOrd="0" presId="urn:microsoft.com/office/officeart/2018/2/layout/IconLabelList"/>
    <dgm:cxn modelId="{9C338884-0A42-4FD3-9F42-A2455B6FBB12}" type="presOf" srcId="{E645B455-0498-407D-AEA1-676C804ED59D}" destId="{A3C2E531-3113-4E8C-89BC-FEDC9F5A6A64}" srcOrd="0" destOrd="0" presId="urn:microsoft.com/office/officeart/2018/2/layout/IconLabelList"/>
    <dgm:cxn modelId="{07E7338F-E420-4D7E-B87D-8F0FB2FBB72B}" srcId="{6696311B-9C56-4CF7-842F-491C06DB6AFA}" destId="{ECA08EF5-B63D-4C74-9AEC-C4D26CD4DE25}" srcOrd="1" destOrd="0" parTransId="{6046E30D-2554-482D-9F2F-E7C6862AD40B}" sibTransId="{FE1B1D05-DE9A-4D6B-9332-362985A8BCC9}"/>
    <dgm:cxn modelId="{6DACBAD8-AAFD-465D-A693-A5EFB0A91E38}" type="presOf" srcId="{6696311B-9C56-4CF7-842F-491C06DB6AFA}" destId="{2FC43885-914A-4DF7-BD02-8164364DE866}" srcOrd="0" destOrd="0" presId="urn:microsoft.com/office/officeart/2018/2/layout/IconLabelList"/>
    <dgm:cxn modelId="{E91B4908-5790-4FA1-A0A3-71DCA2D8E81B}" type="presParOf" srcId="{2FC43885-914A-4DF7-BD02-8164364DE866}" destId="{8EA50414-3240-4140-944D-DE968C171F22}" srcOrd="0" destOrd="0" presId="urn:microsoft.com/office/officeart/2018/2/layout/IconLabelList"/>
    <dgm:cxn modelId="{0BE54252-218A-4ADA-9AB4-AF5BFE12E17A}" type="presParOf" srcId="{8EA50414-3240-4140-944D-DE968C171F22}" destId="{482156BD-3C1F-4169-A209-A0A6163DBE01}" srcOrd="0" destOrd="0" presId="urn:microsoft.com/office/officeart/2018/2/layout/IconLabelList"/>
    <dgm:cxn modelId="{EB5B537D-72A5-4E02-A880-5E424B72F9E8}" type="presParOf" srcId="{8EA50414-3240-4140-944D-DE968C171F22}" destId="{A0CF0386-FE8C-4B12-A242-8334A4C77790}" srcOrd="1" destOrd="0" presId="urn:microsoft.com/office/officeart/2018/2/layout/IconLabelList"/>
    <dgm:cxn modelId="{0D986BB5-DCFA-41BE-AE19-D8F32D8E1D32}" type="presParOf" srcId="{8EA50414-3240-4140-944D-DE968C171F22}" destId="{A3C2E531-3113-4E8C-89BC-FEDC9F5A6A64}" srcOrd="2" destOrd="0" presId="urn:microsoft.com/office/officeart/2018/2/layout/IconLabelList"/>
    <dgm:cxn modelId="{E820F260-5643-4DBB-BF25-64E6EF299649}" type="presParOf" srcId="{2FC43885-914A-4DF7-BD02-8164364DE866}" destId="{8E00F8AE-E9BB-4685-B421-8E5FBC8598C2}" srcOrd="1" destOrd="0" presId="urn:microsoft.com/office/officeart/2018/2/layout/IconLabelList"/>
    <dgm:cxn modelId="{EBF924B8-E1A2-4EB3-828F-3C4730B87DC7}" type="presParOf" srcId="{2FC43885-914A-4DF7-BD02-8164364DE866}" destId="{E4188A21-67D0-4602-9C0D-E278A84C03D3}" srcOrd="2" destOrd="0" presId="urn:microsoft.com/office/officeart/2018/2/layout/IconLabelList"/>
    <dgm:cxn modelId="{4EE84D6A-7D04-4B66-8B80-9B0AADA6953A}" type="presParOf" srcId="{E4188A21-67D0-4602-9C0D-E278A84C03D3}" destId="{E43A3D0A-1356-4E30-A56D-BFF05BE071EC}" srcOrd="0" destOrd="0" presId="urn:microsoft.com/office/officeart/2018/2/layout/IconLabelList"/>
    <dgm:cxn modelId="{096609F6-82E8-48C5-82E5-1E8D8D91FD66}" type="presParOf" srcId="{E4188A21-67D0-4602-9C0D-E278A84C03D3}" destId="{5FD5F068-6E56-4B16-B922-1704AB043CD9}" srcOrd="1" destOrd="0" presId="urn:microsoft.com/office/officeart/2018/2/layout/IconLabelList"/>
    <dgm:cxn modelId="{949C585A-581B-418D-8175-945D7556D595}" type="presParOf" srcId="{E4188A21-67D0-4602-9C0D-E278A84C03D3}" destId="{587B48C3-44A2-4FFA-BA13-37BDF3D72559}" srcOrd="2" destOrd="0" presId="urn:microsoft.com/office/officeart/2018/2/layout/IconLabelList"/>
    <dgm:cxn modelId="{E7B532E5-0755-4A22-B843-86C09C003EC2}" type="presParOf" srcId="{2FC43885-914A-4DF7-BD02-8164364DE866}" destId="{53126A13-63F0-441B-8FD8-B923FDE66BEF}" srcOrd="3" destOrd="0" presId="urn:microsoft.com/office/officeart/2018/2/layout/IconLabelList"/>
    <dgm:cxn modelId="{749C5F64-3BBB-43F6-84C7-07045447978C}" type="presParOf" srcId="{2FC43885-914A-4DF7-BD02-8164364DE866}" destId="{DB964C2B-FAD4-43DB-8BEA-D68EBA97919B}" srcOrd="4" destOrd="0" presId="urn:microsoft.com/office/officeart/2018/2/layout/IconLabelList"/>
    <dgm:cxn modelId="{FB5CB450-F3A1-4DAE-9893-CC57E48C3B63}" type="presParOf" srcId="{DB964C2B-FAD4-43DB-8BEA-D68EBA97919B}" destId="{F5DA2B04-7DDE-4AF2-B4B8-9EA9B166F252}" srcOrd="0" destOrd="0" presId="urn:microsoft.com/office/officeart/2018/2/layout/IconLabelList"/>
    <dgm:cxn modelId="{D31B2EF7-5116-45C8-9D9D-120DA77EDBCE}" type="presParOf" srcId="{DB964C2B-FAD4-43DB-8BEA-D68EBA97919B}" destId="{49F8D5E3-9781-4A84-B123-144E4BABB202}" srcOrd="1" destOrd="0" presId="urn:microsoft.com/office/officeart/2018/2/layout/IconLabelList"/>
    <dgm:cxn modelId="{444E6DAF-CE62-4571-812D-CD0364E59822}" type="presParOf" srcId="{DB964C2B-FAD4-43DB-8BEA-D68EBA97919B}" destId="{0E6D4786-1421-4A38-9FF3-E7A7243174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2E7726-D0E8-4F4A-9063-1CF9B8ED79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9AC191-8281-4CA7-BACF-C65A64E9D798}">
      <dgm:prSet/>
      <dgm:spPr/>
      <dgm:t>
        <a:bodyPr/>
        <a:lstStyle/>
        <a:p>
          <a:r>
            <a:rPr lang="en-IN"/>
            <a:t>Enterprise value = 19661 Cr.</a:t>
          </a:r>
          <a:endParaRPr lang="en-US"/>
        </a:p>
      </dgm:t>
    </dgm:pt>
    <dgm:pt modelId="{9AF80F4A-6EFD-4A4F-B2F8-2F6F103DBC84}" type="parTrans" cxnId="{50EB90E2-7E0F-47A4-9980-1ADE32D587E4}">
      <dgm:prSet/>
      <dgm:spPr/>
      <dgm:t>
        <a:bodyPr/>
        <a:lstStyle/>
        <a:p>
          <a:endParaRPr lang="en-US"/>
        </a:p>
      </dgm:t>
    </dgm:pt>
    <dgm:pt modelId="{094ED30F-8555-4425-8409-1B9393FCF31D}" type="sibTrans" cxnId="{50EB90E2-7E0F-47A4-9980-1ADE32D587E4}">
      <dgm:prSet/>
      <dgm:spPr/>
      <dgm:t>
        <a:bodyPr/>
        <a:lstStyle/>
        <a:p>
          <a:endParaRPr lang="en-US"/>
        </a:p>
      </dgm:t>
    </dgm:pt>
    <dgm:pt modelId="{86562A9E-EEE9-42C6-BA57-62F916296DC2}">
      <dgm:prSet/>
      <dgm:spPr/>
      <dgm:t>
        <a:bodyPr/>
        <a:lstStyle/>
        <a:p>
          <a:r>
            <a:rPr lang="en-IN"/>
            <a:t>Equity Value = 21191 Cr. </a:t>
          </a:r>
          <a:endParaRPr lang="en-US"/>
        </a:p>
      </dgm:t>
    </dgm:pt>
    <dgm:pt modelId="{0F9314A0-D701-475F-8A91-9959C9AEF310}" type="parTrans" cxnId="{08C73774-4448-497C-A7EF-5BB5C460C6ED}">
      <dgm:prSet/>
      <dgm:spPr/>
      <dgm:t>
        <a:bodyPr/>
        <a:lstStyle/>
        <a:p>
          <a:endParaRPr lang="en-US"/>
        </a:p>
      </dgm:t>
    </dgm:pt>
    <dgm:pt modelId="{3B82EE5D-2A44-44B4-8947-A0A259F00913}" type="sibTrans" cxnId="{08C73774-4448-497C-A7EF-5BB5C460C6ED}">
      <dgm:prSet/>
      <dgm:spPr/>
      <dgm:t>
        <a:bodyPr/>
        <a:lstStyle/>
        <a:p>
          <a:endParaRPr lang="en-US"/>
        </a:p>
      </dgm:t>
    </dgm:pt>
    <dgm:pt modelId="{B73F316C-67CE-44EE-A427-E2A7FC4A3579}">
      <dgm:prSet/>
      <dgm:spPr/>
      <dgm:t>
        <a:bodyPr/>
        <a:lstStyle/>
        <a:p>
          <a:r>
            <a:rPr lang="en-IN"/>
            <a:t>Value Per Share = Rs. 1097 </a:t>
          </a:r>
          <a:endParaRPr lang="en-US"/>
        </a:p>
      </dgm:t>
    </dgm:pt>
    <dgm:pt modelId="{6817BD33-E102-46E9-9C2E-1686AA5C4F93}" type="parTrans" cxnId="{3011AE89-A6A0-432A-B143-A6AD525B426E}">
      <dgm:prSet/>
      <dgm:spPr/>
      <dgm:t>
        <a:bodyPr/>
        <a:lstStyle/>
        <a:p>
          <a:endParaRPr lang="en-US"/>
        </a:p>
      </dgm:t>
    </dgm:pt>
    <dgm:pt modelId="{6410B196-99C6-4C5D-BF89-21DC20B0D4E6}" type="sibTrans" cxnId="{3011AE89-A6A0-432A-B143-A6AD525B426E}">
      <dgm:prSet/>
      <dgm:spPr/>
      <dgm:t>
        <a:bodyPr/>
        <a:lstStyle/>
        <a:p>
          <a:endParaRPr lang="en-US"/>
        </a:p>
      </dgm:t>
    </dgm:pt>
    <dgm:pt modelId="{445DE4E4-9578-428D-A279-A1FCC6031DA4}" type="pres">
      <dgm:prSet presAssocID="{782E7726-D0E8-4F4A-9063-1CF9B8ED79FA}" presName="root" presStyleCnt="0">
        <dgm:presLayoutVars>
          <dgm:dir/>
          <dgm:resizeHandles val="exact"/>
        </dgm:presLayoutVars>
      </dgm:prSet>
      <dgm:spPr/>
    </dgm:pt>
    <dgm:pt modelId="{5A9477DC-5EDB-4E31-A00A-286615362EB9}" type="pres">
      <dgm:prSet presAssocID="{439AC191-8281-4CA7-BACF-C65A64E9D798}" presName="compNode" presStyleCnt="0"/>
      <dgm:spPr/>
    </dgm:pt>
    <dgm:pt modelId="{C1770EB4-BC68-4C28-BF5F-D3DB49F5E5C9}" type="pres">
      <dgm:prSet presAssocID="{439AC191-8281-4CA7-BACF-C65A64E9D7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26F7EF7-FC0C-48C4-91E7-8421DC71D014}" type="pres">
      <dgm:prSet presAssocID="{439AC191-8281-4CA7-BACF-C65A64E9D798}" presName="spaceRect" presStyleCnt="0"/>
      <dgm:spPr/>
    </dgm:pt>
    <dgm:pt modelId="{06549517-BDC6-4BB6-A3FB-96A3E896A4A4}" type="pres">
      <dgm:prSet presAssocID="{439AC191-8281-4CA7-BACF-C65A64E9D798}" presName="textRect" presStyleLbl="revTx" presStyleIdx="0" presStyleCnt="3">
        <dgm:presLayoutVars>
          <dgm:chMax val="1"/>
          <dgm:chPref val="1"/>
        </dgm:presLayoutVars>
      </dgm:prSet>
      <dgm:spPr/>
    </dgm:pt>
    <dgm:pt modelId="{E86E9BA4-7C72-46DF-85C4-76FC15D3F62D}" type="pres">
      <dgm:prSet presAssocID="{094ED30F-8555-4425-8409-1B9393FCF31D}" presName="sibTrans" presStyleCnt="0"/>
      <dgm:spPr/>
    </dgm:pt>
    <dgm:pt modelId="{118A2F75-9236-4EF8-BB8B-BD61999D96E0}" type="pres">
      <dgm:prSet presAssocID="{86562A9E-EEE9-42C6-BA57-62F916296DC2}" presName="compNode" presStyleCnt="0"/>
      <dgm:spPr/>
    </dgm:pt>
    <dgm:pt modelId="{513E717B-F797-4BCA-B0F3-547668BF23F3}" type="pres">
      <dgm:prSet presAssocID="{86562A9E-EEE9-42C6-BA57-62F916296D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150E0E7-04D3-4540-8C32-CFACF7361D73}" type="pres">
      <dgm:prSet presAssocID="{86562A9E-EEE9-42C6-BA57-62F916296DC2}" presName="spaceRect" presStyleCnt="0"/>
      <dgm:spPr/>
    </dgm:pt>
    <dgm:pt modelId="{F0482871-D6CF-4A69-9039-D0C160EE287C}" type="pres">
      <dgm:prSet presAssocID="{86562A9E-EEE9-42C6-BA57-62F916296DC2}" presName="textRect" presStyleLbl="revTx" presStyleIdx="1" presStyleCnt="3">
        <dgm:presLayoutVars>
          <dgm:chMax val="1"/>
          <dgm:chPref val="1"/>
        </dgm:presLayoutVars>
      </dgm:prSet>
      <dgm:spPr/>
    </dgm:pt>
    <dgm:pt modelId="{37658585-BF3C-4E44-B182-66E247BBEBC1}" type="pres">
      <dgm:prSet presAssocID="{3B82EE5D-2A44-44B4-8947-A0A259F00913}" presName="sibTrans" presStyleCnt="0"/>
      <dgm:spPr/>
    </dgm:pt>
    <dgm:pt modelId="{D41A5180-0D5F-4229-958A-FD9E858A556D}" type="pres">
      <dgm:prSet presAssocID="{B73F316C-67CE-44EE-A427-E2A7FC4A3579}" presName="compNode" presStyleCnt="0"/>
      <dgm:spPr/>
    </dgm:pt>
    <dgm:pt modelId="{1A1076B7-7EC9-4E09-91FE-80B3B723DBED}" type="pres">
      <dgm:prSet presAssocID="{B73F316C-67CE-44EE-A427-E2A7FC4A35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E63CA37D-8BEC-4A68-81C9-869ECE176D31}" type="pres">
      <dgm:prSet presAssocID="{B73F316C-67CE-44EE-A427-E2A7FC4A3579}" presName="spaceRect" presStyleCnt="0"/>
      <dgm:spPr/>
    </dgm:pt>
    <dgm:pt modelId="{D2798CB7-C6CB-45A1-8F84-F0DFC1663499}" type="pres">
      <dgm:prSet presAssocID="{B73F316C-67CE-44EE-A427-E2A7FC4A35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56C953-42AE-47F7-8914-4659D8C8A098}" type="presOf" srcId="{86562A9E-EEE9-42C6-BA57-62F916296DC2}" destId="{F0482871-D6CF-4A69-9039-D0C160EE287C}" srcOrd="0" destOrd="0" presId="urn:microsoft.com/office/officeart/2018/2/layout/IconLabelList"/>
    <dgm:cxn modelId="{08C73774-4448-497C-A7EF-5BB5C460C6ED}" srcId="{782E7726-D0E8-4F4A-9063-1CF9B8ED79FA}" destId="{86562A9E-EEE9-42C6-BA57-62F916296DC2}" srcOrd="1" destOrd="0" parTransId="{0F9314A0-D701-475F-8A91-9959C9AEF310}" sibTransId="{3B82EE5D-2A44-44B4-8947-A0A259F00913}"/>
    <dgm:cxn modelId="{3011AE89-A6A0-432A-B143-A6AD525B426E}" srcId="{782E7726-D0E8-4F4A-9063-1CF9B8ED79FA}" destId="{B73F316C-67CE-44EE-A427-E2A7FC4A3579}" srcOrd="2" destOrd="0" parTransId="{6817BD33-E102-46E9-9C2E-1686AA5C4F93}" sibTransId="{6410B196-99C6-4C5D-BF89-21DC20B0D4E6}"/>
    <dgm:cxn modelId="{83D1768A-238E-4333-8B98-E823B43D0CE5}" type="presOf" srcId="{B73F316C-67CE-44EE-A427-E2A7FC4A3579}" destId="{D2798CB7-C6CB-45A1-8F84-F0DFC1663499}" srcOrd="0" destOrd="0" presId="urn:microsoft.com/office/officeart/2018/2/layout/IconLabelList"/>
    <dgm:cxn modelId="{C692E8A1-B18B-47CC-B63A-0D20E60DA4F1}" type="presOf" srcId="{782E7726-D0E8-4F4A-9063-1CF9B8ED79FA}" destId="{445DE4E4-9578-428D-A279-A1FCC6031DA4}" srcOrd="0" destOrd="0" presId="urn:microsoft.com/office/officeart/2018/2/layout/IconLabelList"/>
    <dgm:cxn modelId="{BC0BFCC9-DF64-4AA4-8568-10E4BA9CA64F}" type="presOf" srcId="{439AC191-8281-4CA7-BACF-C65A64E9D798}" destId="{06549517-BDC6-4BB6-A3FB-96A3E896A4A4}" srcOrd="0" destOrd="0" presId="urn:microsoft.com/office/officeart/2018/2/layout/IconLabelList"/>
    <dgm:cxn modelId="{50EB90E2-7E0F-47A4-9980-1ADE32D587E4}" srcId="{782E7726-D0E8-4F4A-9063-1CF9B8ED79FA}" destId="{439AC191-8281-4CA7-BACF-C65A64E9D798}" srcOrd="0" destOrd="0" parTransId="{9AF80F4A-6EFD-4A4F-B2F8-2F6F103DBC84}" sibTransId="{094ED30F-8555-4425-8409-1B9393FCF31D}"/>
    <dgm:cxn modelId="{2847CAFB-FFE0-41A7-875E-367D5D0BC984}" type="presParOf" srcId="{445DE4E4-9578-428D-A279-A1FCC6031DA4}" destId="{5A9477DC-5EDB-4E31-A00A-286615362EB9}" srcOrd="0" destOrd="0" presId="urn:microsoft.com/office/officeart/2018/2/layout/IconLabelList"/>
    <dgm:cxn modelId="{F8AA353D-51CB-44B3-AD4C-FAB11BCF716D}" type="presParOf" srcId="{5A9477DC-5EDB-4E31-A00A-286615362EB9}" destId="{C1770EB4-BC68-4C28-BF5F-D3DB49F5E5C9}" srcOrd="0" destOrd="0" presId="urn:microsoft.com/office/officeart/2018/2/layout/IconLabelList"/>
    <dgm:cxn modelId="{DEDFCD7E-DA46-4005-ADE1-286F8466E262}" type="presParOf" srcId="{5A9477DC-5EDB-4E31-A00A-286615362EB9}" destId="{726F7EF7-FC0C-48C4-91E7-8421DC71D014}" srcOrd="1" destOrd="0" presId="urn:microsoft.com/office/officeart/2018/2/layout/IconLabelList"/>
    <dgm:cxn modelId="{B6C87DA6-35E8-4895-87CA-68ACA083404E}" type="presParOf" srcId="{5A9477DC-5EDB-4E31-A00A-286615362EB9}" destId="{06549517-BDC6-4BB6-A3FB-96A3E896A4A4}" srcOrd="2" destOrd="0" presId="urn:microsoft.com/office/officeart/2018/2/layout/IconLabelList"/>
    <dgm:cxn modelId="{744B7A9E-9883-422C-8E78-3F94CFC01E6B}" type="presParOf" srcId="{445DE4E4-9578-428D-A279-A1FCC6031DA4}" destId="{E86E9BA4-7C72-46DF-85C4-76FC15D3F62D}" srcOrd="1" destOrd="0" presId="urn:microsoft.com/office/officeart/2018/2/layout/IconLabelList"/>
    <dgm:cxn modelId="{16D5745F-0799-4A54-92B9-955F52F11877}" type="presParOf" srcId="{445DE4E4-9578-428D-A279-A1FCC6031DA4}" destId="{118A2F75-9236-4EF8-BB8B-BD61999D96E0}" srcOrd="2" destOrd="0" presId="urn:microsoft.com/office/officeart/2018/2/layout/IconLabelList"/>
    <dgm:cxn modelId="{1D25DDB9-F9A5-4048-B6BA-49E163BE46C0}" type="presParOf" srcId="{118A2F75-9236-4EF8-BB8B-BD61999D96E0}" destId="{513E717B-F797-4BCA-B0F3-547668BF23F3}" srcOrd="0" destOrd="0" presId="urn:microsoft.com/office/officeart/2018/2/layout/IconLabelList"/>
    <dgm:cxn modelId="{84EEBA1C-5A74-4CEA-92CC-178A6574FEBD}" type="presParOf" srcId="{118A2F75-9236-4EF8-BB8B-BD61999D96E0}" destId="{6150E0E7-04D3-4540-8C32-CFACF7361D73}" srcOrd="1" destOrd="0" presId="urn:microsoft.com/office/officeart/2018/2/layout/IconLabelList"/>
    <dgm:cxn modelId="{6F27A1CD-C2E2-4111-8864-C39DE963797D}" type="presParOf" srcId="{118A2F75-9236-4EF8-BB8B-BD61999D96E0}" destId="{F0482871-D6CF-4A69-9039-D0C160EE287C}" srcOrd="2" destOrd="0" presId="urn:microsoft.com/office/officeart/2018/2/layout/IconLabelList"/>
    <dgm:cxn modelId="{EB3D7FC2-A01B-4F86-A9AE-087409685586}" type="presParOf" srcId="{445DE4E4-9578-428D-A279-A1FCC6031DA4}" destId="{37658585-BF3C-4E44-B182-66E247BBEBC1}" srcOrd="3" destOrd="0" presId="urn:microsoft.com/office/officeart/2018/2/layout/IconLabelList"/>
    <dgm:cxn modelId="{3B92E69E-27E1-4F5C-8E32-A8278804FF72}" type="presParOf" srcId="{445DE4E4-9578-428D-A279-A1FCC6031DA4}" destId="{D41A5180-0D5F-4229-958A-FD9E858A556D}" srcOrd="4" destOrd="0" presId="urn:microsoft.com/office/officeart/2018/2/layout/IconLabelList"/>
    <dgm:cxn modelId="{0F06DBC8-49D0-4EF7-A70B-7DB3B32B557F}" type="presParOf" srcId="{D41A5180-0D5F-4229-958A-FD9E858A556D}" destId="{1A1076B7-7EC9-4E09-91FE-80B3B723DBED}" srcOrd="0" destOrd="0" presId="urn:microsoft.com/office/officeart/2018/2/layout/IconLabelList"/>
    <dgm:cxn modelId="{169A4D47-7BCF-44EF-868D-DF258219E361}" type="presParOf" srcId="{D41A5180-0D5F-4229-958A-FD9E858A556D}" destId="{E63CA37D-8BEC-4A68-81C9-869ECE176D31}" srcOrd="1" destOrd="0" presId="urn:microsoft.com/office/officeart/2018/2/layout/IconLabelList"/>
    <dgm:cxn modelId="{4BD01D69-E439-4F23-803A-D967FC334260}" type="presParOf" srcId="{D41A5180-0D5F-4229-958A-FD9E858A556D}" destId="{D2798CB7-C6CB-45A1-8F84-F0DFC16634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06F00-1E58-44A0-894B-F7F8000C2CA4}">
      <dsp:nvSpPr>
        <dsp:cNvPr id="0" name=""/>
        <dsp:cNvSpPr/>
      </dsp:nvSpPr>
      <dsp:spPr>
        <a:xfrm>
          <a:off x="0" y="322700"/>
          <a:ext cx="6666833" cy="7558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TIINDIA falls under the </a:t>
          </a:r>
          <a:r>
            <a:rPr lang="en-GB" sz="1900" b="1" kern="1200"/>
            <a:t>Auto ancillary</a:t>
          </a:r>
          <a:r>
            <a:rPr lang="en-GB" sz="1900" kern="1200"/>
            <a:t> industry and is the 2</a:t>
          </a:r>
          <a:r>
            <a:rPr lang="en-GB" sz="1900" kern="1200" baseline="30000"/>
            <a:t>nd</a:t>
          </a:r>
          <a:r>
            <a:rPr lang="en-GB" sz="1900" kern="1200"/>
            <a:t> largest company going by the market cap. </a:t>
          </a:r>
          <a:endParaRPr lang="en-US" sz="1900" kern="1200"/>
        </a:p>
      </dsp:txBody>
      <dsp:txXfrm>
        <a:off x="36896" y="359596"/>
        <a:ext cx="6593041" cy="682028"/>
      </dsp:txXfrm>
    </dsp:sp>
    <dsp:sp modelId="{9B2EBCF5-C061-40E6-8D84-E623BE42C1AA}">
      <dsp:nvSpPr>
        <dsp:cNvPr id="0" name=""/>
        <dsp:cNvSpPr/>
      </dsp:nvSpPr>
      <dsp:spPr>
        <a:xfrm>
          <a:off x="0" y="1133240"/>
          <a:ext cx="6666833" cy="755820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growth of the </a:t>
          </a:r>
          <a:r>
            <a:rPr lang="en-GB" sz="1900" u="sng" kern="1200"/>
            <a:t>Auto ancillary is directly correlated with the growth of the automobile industry</a:t>
          </a:r>
          <a:r>
            <a:rPr lang="en-GB" sz="1900" kern="1200"/>
            <a:t>. </a:t>
          </a:r>
          <a:endParaRPr lang="en-US" sz="1900" kern="1200"/>
        </a:p>
      </dsp:txBody>
      <dsp:txXfrm>
        <a:off x="36896" y="1170136"/>
        <a:ext cx="6593041" cy="682028"/>
      </dsp:txXfrm>
    </dsp:sp>
    <dsp:sp modelId="{F8AFFD89-93C9-4BF8-9B16-39A529BDDD4A}">
      <dsp:nvSpPr>
        <dsp:cNvPr id="0" name=""/>
        <dsp:cNvSpPr/>
      </dsp:nvSpPr>
      <dsp:spPr>
        <a:xfrm>
          <a:off x="0" y="1943780"/>
          <a:ext cx="6666833" cy="755820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India is the 3</a:t>
          </a:r>
          <a:r>
            <a:rPr lang="en-IN" sz="1900" kern="1200" baseline="30000"/>
            <a:t>rd</a:t>
          </a:r>
          <a:r>
            <a:rPr lang="en-IN" sz="1900" kern="1200"/>
            <a:t> largest Automobile market. </a:t>
          </a:r>
          <a:endParaRPr lang="en-US" sz="1900" kern="1200"/>
        </a:p>
      </dsp:txBody>
      <dsp:txXfrm>
        <a:off x="36896" y="1980676"/>
        <a:ext cx="6593041" cy="682028"/>
      </dsp:txXfrm>
    </dsp:sp>
    <dsp:sp modelId="{3947440B-9316-46CD-B99A-4556723EB888}">
      <dsp:nvSpPr>
        <dsp:cNvPr id="0" name=""/>
        <dsp:cNvSpPr/>
      </dsp:nvSpPr>
      <dsp:spPr>
        <a:xfrm>
          <a:off x="0" y="2754320"/>
          <a:ext cx="6666833" cy="755820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Rise in the middle class income, young population and financial penetration is going to be the crucial driver of the strong growth. </a:t>
          </a:r>
          <a:endParaRPr lang="en-US" sz="1900" kern="1200"/>
        </a:p>
      </dsp:txBody>
      <dsp:txXfrm>
        <a:off x="36896" y="2791216"/>
        <a:ext cx="6593041" cy="682028"/>
      </dsp:txXfrm>
    </dsp:sp>
    <dsp:sp modelId="{299983F4-A11F-41AC-87BC-682F33393A43}">
      <dsp:nvSpPr>
        <dsp:cNvPr id="0" name=""/>
        <dsp:cNvSpPr/>
      </dsp:nvSpPr>
      <dsp:spPr>
        <a:xfrm>
          <a:off x="0" y="3564860"/>
          <a:ext cx="6666833" cy="755820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India has significant cost advantage as well. Auto firms save 10%-25% on operations vis-à-vis Europe and Latin America. </a:t>
          </a:r>
          <a:endParaRPr lang="en-US" sz="1900" kern="1200"/>
        </a:p>
      </dsp:txBody>
      <dsp:txXfrm>
        <a:off x="36896" y="3601756"/>
        <a:ext cx="6593041" cy="682028"/>
      </dsp:txXfrm>
    </dsp:sp>
    <dsp:sp modelId="{164F5ED4-1B28-435E-BA92-0C5FC24433BE}">
      <dsp:nvSpPr>
        <dsp:cNvPr id="0" name=""/>
        <dsp:cNvSpPr/>
      </dsp:nvSpPr>
      <dsp:spPr>
        <a:xfrm>
          <a:off x="0" y="4375400"/>
          <a:ext cx="6666833" cy="7558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India Automobile industry is expected to reach $300 billion dollars by 2026. </a:t>
          </a:r>
          <a:endParaRPr lang="en-US" sz="1900" kern="1200"/>
        </a:p>
      </dsp:txBody>
      <dsp:txXfrm>
        <a:off x="36896" y="4412296"/>
        <a:ext cx="6593041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8D5F8-F00B-4509-AAD1-F318BF6B438E}">
      <dsp:nvSpPr>
        <dsp:cNvPr id="0" name=""/>
        <dsp:cNvSpPr/>
      </dsp:nvSpPr>
      <dsp:spPr>
        <a:xfrm rot="5400000">
          <a:off x="6521527" y="-2731362"/>
          <a:ext cx="866272" cy="654556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Revenue to grow at </a:t>
          </a:r>
          <a:r>
            <a:rPr lang="en-GB" sz="1200" b="1" kern="1200" dirty="0"/>
            <a:t>20 percent from 2023-25 </a:t>
          </a:r>
          <a:r>
            <a:rPr lang="en-GB" sz="1200" kern="1200" dirty="0"/>
            <a:t>and then grow at </a:t>
          </a:r>
          <a:r>
            <a:rPr lang="en-GB" sz="1200" b="1" kern="1200" dirty="0"/>
            <a:t>25 percent from 2025-28</a:t>
          </a:r>
          <a:r>
            <a:rPr lang="en-GB" sz="1200" kern="1200" dirty="0"/>
            <a:t> given exorbitant expected growth of the automobile industry.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EBITDA to grow at an average of 12 percent in the upcoming 5 years given the historical figures. </a:t>
          </a:r>
          <a:endParaRPr lang="en-US" sz="1200" kern="1200"/>
        </a:p>
      </dsp:txBody>
      <dsp:txXfrm rot="-5400000">
        <a:off x="3681880" y="150573"/>
        <a:ext cx="6503278" cy="781696"/>
      </dsp:txXfrm>
    </dsp:sp>
    <dsp:sp modelId="{AD2BD55C-B90D-44A6-8263-21F7623CDF77}">
      <dsp:nvSpPr>
        <dsp:cNvPr id="0" name=""/>
        <dsp:cNvSpPr/>
      </dsp:nvSpPr>
      <dsp:spPr>
        <a:xfrm>
          <a:off x="0" y="0"/>
          <a:ext cx="3681880" cy="108284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b="1" u="sng" kern="1200"/>
            <a:t>Assumptions</a:t>
          </a:r>
          <a:endParaRPr lang="en-US" sz="4700" kern="1200"/>
        </a:p>
      </dsp:txBody>
      <dsp:txXfrm>
        <a:off x="52860" y="52860"/>
        <a:ext cx="3576160" cy="977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156BD-3C1F-4169-A209-A0A6163DBE01}">
      <dsp:nvSpPr>
        <dsp:cNvPr id="0" name=""/>
        <dsp:cNvSpPr/>
      </dsp:nvSpPr>
      <dsp:spPr>
        <a:xfrm>
          <a:off x="924401" y="488764"/>
          <a:ext cx="1446100" cy="14461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2E531-3113-4E8C-89BC-FEDC9F5A6A64}">
      <dsp:nvSpPr>
        <dsp:cNvPr id="0" name=""/>
        <dsp:cNvSpPr/>
      </dsp:nvSpPr>
      <dsp:spPr>
        <a:xfrm>
          <a:off x="40673" y="2317290"/>
          <a:ext cx="3213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Enterprise value = 56474 Cr.</a:t>
          </a:r>
          <a:endParaRPr lang="en-US" sz="2500" kern="1200"/>
        </a:p>
      </dsp:txBody>
      <dsp:txXfrm>
        <a:off x="40673" y="2317290"/>
        <a:ext cx="3213556" cy="720000"/>
      </dsp:txXfrm>
    </dsp:sp>
    <dsp:sp modelId="{E43A3D0A-1356-4E30-A56D-BFF05BE071EC}">
      <dsp:nvSpPr>
        <dsp:cNvPr id="0" name=""/>
        <dsp:cNvSpPr/>
      </dsp:nvSpPr>
      <dsp:spPr>
        <a:xfrm>
          <a:off x="4700330" y="488764"/>
          <a:ext cx="1446100" cy="14461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B48C3-44A2-4FFA-BA13-37BDF3D72559}">
      <dsp:nvSpPr>
        <dsp:cNvPr id="0" name=""/>
        <dsp:cNvSpPr/>
      </dsp:nvSpPr>
      <dsp:spPr>
        <a:xfrm>
          <a:off x="3816602" y="2317290"/>
          <a:ext cx="3213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Equity Value = 58004 Cr. </a:t>
          </a:r>
          <a:endParaRPr lang="en-US" sz="2500" kern="1200"/>
        </a:p>
      </dsp:txBody>
      <dsp:txXfrm>
        <a:off x="3816602" y="2317290"/>
        <a:ext cx="3213556" cy="720000"/>
      </dsp:txXfrm>
    </dsp:sp>
    <dsp:sp modelId="{F5DA2B04-7DDE-4AF2-B4B8-9EA9B166F252}">
      <dsp:nvSpPr>
        <dsp:cNvPr id="0" name=""/>
        <dsp:cNvSpPr/>
      </dsp:nvSpPr>
      <dsp:spPr>
        <a:xfrm>
          <a:off x="8476259" y="488764"/>
          <a:ext cx="1446100" cy="14461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D4786-1421-4A38-9FF3-E7A724317477}">
      <dsp:nvSpPr>
        <dsp:cNvPr id="0" name=""/>
        <dsp:cNvSpPr/>
      </dsp:nvSpPr>
      <dsp:spPr>
        <a:xfrm>
          <a:off x="7592531" y="2317290"/>
          <a:ext cx="3213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Value Per Share = Rs. 3004 </a:t>
          </a:r>
          <a:endParaRPr lang="en-US" sz="2500" kern="1200"/>
        </a:p>
      </dsp:txBody>
      <dsp:txXfrm>
        <a:off x="7592531" y="2317290"/>
        <a:ext cx="321355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70EB4-BC68-4C28-BF5F-D3DB49F5E5C9}">
      <dsp:nvSpPr>
        <dsp:cNvPr id="0" name=""/>
        <dsp:cNvSpPr/>
      </dsp:nvSpPr>
      <dsp:spPr>
        <a:xfrm>
          <a:off x="924401" y="488764"/>
          <a:ext cx="1446100" cy="14461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49517-BDC6-4BB6-A3FB-96A3E896A4A4}">
      <dsp:nvSpPr>
        <dsp:cNvPr id="0" name=""/>
        <dsp:cNvSpPr/>
      </dsp:nvSpPr>
      <dsp:spPr>
        <a:xfrm>
          <a:off x="40673" y="2317290"/>
          <a:ext cx="3213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Enterprise value = 19661 Cr.</a:t>
          </a:r>
          <a:endParaRPr lang="en-US" sz="2500" kern="1200"/>
        </a:p>
      </dsp:txBody>
      <dsp:txXfrm>
        <a:off x="40673" y="2317290"/>
        <a:ext cx="3213556" cy="720000"/>
      </dsp:txXfrm>
    </dsp:sp>
    <dsp:sp modelId="{513E717B-F797-4BCA-B0F3-547668BF23F3}">
      <dsp:nvSpPr>
        <dsp:cNvPr id="0" name=""/>
        <dsp:cNvSpPr/>
      </dsp:nvSpPr>
      <dsp:spPr>
        <a:xfrm>
          <a:off x="4700330" y="488764"/>
          <a:ext cx="1446100" cy="14461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82871-D6CF-4A69-9039-D0C160EE287C}">
      <dsp:nvSpPr>
        <dsp:cNvPr id="0" name=""/>
        <dsp:cNvSpPr/>
      </dsp:nvSpPr>
      <dsp:spPr>
        <a:xfrm>
          <a:off x="3816602" y="2317290"/>
          <a:ext cx="3213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Equity Value = 21191 Cr. </a:t>
          </a:r>
          <a:endParaRPr lang="en-US" sz="2500" kern="1200"/>
        </a:p>
      </dsp:txBody>
      <dsp:txXfrm>
        <a:off x="3816602" y="2317290"/>
        <a:ext cx="3213556" cy="720000"/>
      </dsp:txXfrm>
    </dsp:sp>
    <dsp:sp modelId="{1A1076B7-7EC9-4E09-91FE-80B3B723DBED}">
      <dsp:nvSpPr>
        <dsp:cNvPr id="0" name=""/>
        <dsp:cNvSpPr/>
      </dsp:nvSpPr>
      <dsp:spPr>
        <a:xfrm>
          <a:off x="8476259" y="488764"/>
          <a:ext cx="1446100" cy="14461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98CB7-C6CB-45A1-8F84-F0DFC1663499}">
      <dsp:nvSpPr>
        <dsp:cNvPr id="0" name=""/>
        <dsp:cNvSpPr/>
      </dsp:nvSpPr>
      <dsp:spPr>
        <a:xfrm>
          <a:off x="7592531" y="2317290"/>
          <a:ext cx="3213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Value Per Share = Rs. 1097 </a:t>
          </a:r>
          <a:endParaRPr lang="en-US" sz="2500" kern="1200"/>
        </a:p>
      </dsp:txBody>
      <dsp:txXfrm>
        <a:off x="7592531" y="2317290"/>
        <a:ext cx="321355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96F2-34BE-5938-89F0-12CCEA2C5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4382B-5D12-6103-7E2A-7EF0895FC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3F7A-6625-449D-3A26-A3BD744C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FE3A6-6457-BC8A-B12C-2ACBD6C5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1DAE-0755-14A7-CAC1-D766584A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E50B-B7F0-0F86-8C45-136D113A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FAD78-34F6-075C-E94B-09740C97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FDF2-6A26-D060-4D0C-D74F2D0C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8F79-5252-D998-1B82-13ACB81A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E8E2-8D79-AA83-7776-7FD15DF9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8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F7538-855A-E2C9-7B8D-D77D72488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C68C7-AABE-7822-005C-1B9AB6918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9741-09BF-7401-A20C-80F83DA7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8C726-C177-0DC4-934B-37D4D372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C00C-90FC-CDBD-E941-405E378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45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37FD-0A7F-98D0-FAAE-4A354A27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3715-BF23-1322-659C-07C3216E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9D3E-3A77-15A8-087A-3142BD3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B135-C61D-5CBB-8000-3414E078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CC772-BC64-6DDC-CA84-46B410BF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4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B08C-DE5B-8895-699F-939C668B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A9118-85AF-A86A-37E7-FD5AC4754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D824-1591-F93F-DDB9-0802BD3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05E4-C81B-45A7-8ED8-31FB3726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37329-66E8-6F25-5352-B52B0AAE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FACB-7113-89AB-1626-FEDD75F6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D725-D4CE-2EFA-507D-8F8A3A1A0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6EFC2-2F30-7802-7C51-AEA5B0BB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929DA-F6E0-D05F-F240-D92084F5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F92A-8412-AEFE-71D3-48B486FC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8E6D1-0AF2-ECC8-3D22-8444480A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2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7593-4B7B-B4F2-4847-B530EA3B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5B8A-5869-D938-2548-64786F0B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72159-9C7B-C7A5-2186-681443AA8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90D1D-F1CA-7B12-2ED9-7F72D88DE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64780-9DA2-2378-E572-53252BA06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5DB77-E0C1-F3F7-0070-96FBC845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6A591-5F06-8F31-C9ED-0C9723F8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7426C-D44A-4DE6-4C67-88419234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BAF3-FFAE-AB56-5BF5-EFE987D3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BAF93-9176-954B-C9CD-E91DD924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62F74-D235-E987-17C3-093653B8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0AF95-48B9-96D3-A2AC-59640B19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0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5A6BF-FBAC-0805-2AD1-670C715C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FED23-4A08-F07C-1B42-FC1E89FC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8BF38-C2C8-9A59-8CD2-64B6292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4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4A5C-D850-954E-9232-B0C9C633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419C-2CB0-068C-339D-9D160123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232B-5771-DCEE-B48E-1F11C59EC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E943-27E6-68B0-CE95-8BA9740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43654-BFA4-EBD5-BAA3-F531CE1B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2F766-5E6A-F538-B5EF-77533143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2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1527-E4FC-86EE-6627-5E2B5326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2E50C-CCD1-9762-1289-6D7CE5521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8E6D5-D4FA-E1E3-5096-8F8ECB9EE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F2DD-B6C7-D972-C40C-C54FF903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82802-C700-74C3-A516-6F54E6F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6C399-ABF2-78C9-9D2A-612134FA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3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2F808-DE87-8947-6800-29F954CB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B2E3-89B4-4173-3414-D27ADE09F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2DDB-ABCA-4D64-B442-E300CCAA1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2A13-0537-443F-B690-8826CBEC7A9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10B1-2540-B41B-BF73-CF14B75FB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CFAB-9CC3-624E-286E-0EB2EFF04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C265-3705-425D-B2D7-ECC6888AF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8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logo in a circle&#10;&#10;Description automatically generated">
            <a:extLst>
              <a:ext uri="{FF2B5EF4-FFF2-40B4-BE49-F238E27FC236}">
                <a16:creationId xmlns:a16="http://schemas.microsoft.com/office/drawing/2014/main" id="{32447036-4335-1BDA-1735-FD003008C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4" b="219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5607AC-1EC1-D0E1-E7BF-DF06C24A0D9E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FINCER </a:t>
            </a:r>
            <a:r>
              <a:rPr lang="en-US" sz="60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presents</a:t>
            </a:r>
            <a:b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7603C-58B5-9430-785C-1B9430D55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Company - Tube Investments of India Ltd (TIINDIA)</a:t>
            </a:r>
          </a:p>
          <a:p>
            <a:r>
              <a:rPr lang="en-US">
                <a:solidFill>
                  <a:srgbClr val="FFFFFF"/>
                </a:solidFill>
              </a:rPr>
              <a:t>Industry – Auto ancillary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72D34-18A0-6FDA-7893-1A0C13512F2D}"/>
              </a:ext>
            </a:extLst>
          </p:cNvPr>
          <p:cNvSpPr txBox="1"/>
          <p:nvPr/>
        </p:nvSpPr>
        <p:spPr>
          <a:xfrm>
            <a:off x="8125073" y="4881715"/>
            <a:ext cx="3252611" cy="1401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Recommendation - Sell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Current Price – Rs. 3200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Target Price – Rs. 3004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7941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76979F-FE00-CE7A-FFF4-B5BB38C48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02060"/>
              </p:ext>
            </p:extLst>
          </p:nvPr>
        </p:nvGraphicFramePr>
        <p:xfrm>
          <a:off x="838200" y="1592826"/>
          <a:ext cx="10515600" cy="4584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081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A7DAFA-DE8C-4D27-9E86-64AE6EAB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7473F5-B70D-4B5E-8CD5-56A579FDA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A2DD72-43DD-48E5-BE34-37D49AB6D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E47C62-9745-42CF-88FA-5AEF328A5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478470-3E53-4D0A-B0F6-1D864CB6A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E7D4D5-5014-4B92-AA85-4B2CCEC1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B0EAEB-C0DD-4336-810D-ED75F545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0DFB95-BAD6-4F63-A567-83C87764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E3C05E-A5F0-406D-85D7-3ABCA23FA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52F6C8-2E89-4F61-92C7-299BEF89E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9FF964-E599-4EFE-B276-9CA540461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CEAACF-BB30-421A-9FFB-8354E58A3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48410E-052E-4175-960D-81C6E0605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CEF59E-D9E0-4743-B290-527DF5F3C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099E97-FC99-4043-BC63-B905FD822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835453A-5A8D-49CA-BF02-6EB04EDDB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346B03-32C0-4D48-A61B-11552C18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2204" y="4660010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4C4700-ACA6-4E6C-999E-0D38705B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D2ED0A8-4764-4CEB-895A-49D115A0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B8EA3B-84A3-46F9-85E9-BBEA87B32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64C79E1-32EF-4E3D-A089-7E2B9BBB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DEA90BA-9EFA-431D-8EEA-76D29FE05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ABE731-C1A2-4FD3-9E32-0655C4878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F44BFE-C10A-440D-A167-7B6230BDF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1CF1604-D12D-4923-A2B8-7DC330A04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2004BC-A491-46FF-BCD6-915B4F4EC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95B1FE-E2AE-4CD3-8687-500811B45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F6278-D1BB-BE76-C03F-37D9DBA0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16031"/>
            <a:ext cx="10722864" cy="1578093"/>
          </a:xfrm>
          <a:noFill/>
        </p:spPr>
        <p:txBody>
          <a:bodyPr anchor="t">
            <a:normAutofit/>
          </a:bodyPr>
          <a:lstStyle/>
          <a:p>
            <a:r>
              <a:rPr lang="en-GB" sz="4800" b="1"/>
              <a:t>Findings of the Worst case Scenario</a:t>
            </a:r>
            <a:endParaRPr lang="en-IN" sz="4800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68AA15-9572-1D47-590C-0402E9AB2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600099"/>
              </p:ext>
            </p:extLst>
          </p:nvPr>
        </p:nvGraphicFramePr>
        <p:xfrm>
          <a:off x="630936" y="477675"/>
          <a:ext cx="10846762" cy="35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838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C14C2F-973F-B3CA-EA8C-89ADB7F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Recommendation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1403-96BA-69F5-25B1-8B85C8F7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We have considered the annual financial statements till 31st March 2023 and on that particular day, the stock was trading at Rs 2546. </a:t>
            </a:r>
          </a:p>
          <a:p>
            <a:r>
              <a:rPr lang="en-GB" sz="1800" dirty="0">
                <a:solidFill>
                  <a:schemeClr val="bg1"/>
                </a:solidFill>
              </a:rPr>
              <a:t>According to our valuation through the </a:t>
            </a:r>
            <a:r>
              <a:rPr lang="en-GB" sz="1800" b="1" dirty="0">
                <a:solidFill>
                  <a:schemeClr val="bg1"/>
                </a:solidFill>
              </a:rPr>
              <a:t>DCF model</a:t>
            </a:r>
            <a:r>
              <a:rPr lang="en-GB" sz="1800" dirty="0">
                <a:solidFill>
                  <a:schemeClr val="bg1"/>
                </a:solidFill>
              </a:rPr>
              <a:t>, the value of the company given the </a:t>
            </a:r>
            <a:r>
              <a:rPr lang="en-GB" sz="1800" b="1" dirty="0">
                <a:solidFill>
                  <a:schemeClr val="bg1"/>
                </a:solidFill>
              </a:rPr>
              <a:t>best-case scenario was Rs 3004, </a:t>
            </a:r>
            <a:r>
              <a:rPr lang="en-GB" sz="1800" dirty="0">
                <a:solidFill>
                  <a:schemeClr val="bg1"/>
                </a:solidFill>
              </a:rPr>
              <a:t>and thus the company was trading at a discount as of 31</a:t>
            </a:r>
            <a:r>
              <a:rPr lang="en-GB" sz="1800" baseline="30000" dirty="0">
                <a:solidFill>
                  <a:schemeClr val="bg1"/>
                </a:solidFill>
              </a:rPr>
              <a:t>st</a:t>
            </a:r>
            <a:r>
              <a:rPr lang="en-GB" sz="1800" dirty="0">
                <a:solidFill>
                  <a:schemeClr val="bg1"/>
                </a:solidFill>
              </a:rPr>
              <a:t> March.</a:t>
            </a:r>
          </a:p>
          <a:p>
            <a:r>
              <a:rPr lang="en-GB" sz="1800" dirty="0">
                <a:solidFill>
                  <a:schemeClr val="bg1"/>
                </a:solidFill>
              </a:rPr>
              <a:t>According to the last market day on 22/09/23, the stock was trading at Rs 3200 which denotes that it has breached our target value and is trading at a 6.7% premium. </a:t>
            </a:r>
          </a:p>
          <a:p>
            <a:r>
              <a:rPr lang="en-GB" sz="1800" dirty="0">
                <a:solidFill>
                  <a:schemeClr val="bg1"/>
                </a:solidFill>
              </a:rPr>
              <a:t>Our </a:t>
            </a:r>
            <a:r>
              <a:rPr lang="en-GB" sz="1800" b="1" dirty="0">
                <a:solidFill>
                  <a:schemeClr val="bg1"/>
                </a:solidFill>
              </a:rPr>
              <a:t>target price is Rs 3004</a:t>
            </a:r>
            <a:r>
              <a:rPr lang="en-GB" sz="1800" dirty="0">
                <a:solidFill>
                  <a:schemeClr val="bg1"/>
                </a:solidFill>
              </a:rPr>
              <a:t> and thus we are recommending a SELL rating. </a:t>
            </a: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6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C953-3A07-1839-0BD9-CD49D391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/>
              <a:t>Business operations of TIINDIA</a:t>
            </a:r>
          </a:p>
        </p:txBody>
      </p:sp>
      <p:pic>
        <p:nvPicPr>
          <p:cNvPr id="5" name="Picture 4" descr="Oil refinery against blue sky">
            <a:extLst>
              <a:ext uri="{FF2B5EF4-FFF2-40B4-BE49-F238E27FC236}">
                <a16:creationId xmlns:a16="http://schemas.microsoft.com/office/drawing/2014/main" id="{DCDB866A-C98B-24FE-6E4C-12D2877DF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3" r="24736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873D-FA10-1205-FF99-D5F0A36C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900" dirty="0"/>
              <a:t>Tube Investments of India Limited (TII) is an Indian engineering and manufacturing company. </a:t>
            </a:r>
          </a:p>
          <a:p>
            <a:r>
              <a:rPr lang="en-US" sz="1900" dirty="0"/>
              <a:t>The business has 7 operating segments</a:t>
            </a:r>
          </a:p>
          <a:p>
            <a:pPr marL="0" indent="0">
              <a:buNone/>
            </a:pPr>
            <a:r>
              <a:rPr lang="en-US" sz="1900" dirty="0"/>
              <a:t>   broadly – </a:t>
            </a:r>
            <a:r>
              <a:rPr lang="en-US" sz="1900" i="1" dirty="0"/>
              <a:t>Engineering, Metal Formed Products, </a:t>
            </a:r>
          </a:p>
          <a:p>
            <a:pPr marL="0" indent="0">
              <a:buNone/>
            </a:pPr>
            <a:r>
              <a:rPr lang="en-US" sz="1900" i="1" dirty="0"/>
              <a:t>   Mobility, Gear and Gear Products, Power Systems,</a:t>
            </a:r>
          </a:p>
          <a:p>
            <a:pPr marL="0" indent="0">
              <a:buNone/>
            </a:pPr>
            <a:r>
              <a:rPr lang="en-US" sz="1900" i="1" dirty="0"/>
              <a:t>   Industrial Segments </a:t>
            </a:r>
            <a:r>
              <a:rPr lang="en-US" sz="1900" dirty="0"/>
              <a:t>and</a:t>
            </a:r>
            <a:r>
              <a:rPr lang="en-US" sz="1900" i="1" dirty="0"/>
              <a:t> E-Mobility. </a:t>
            </a:r>
          </a:p>
          <a:p>
            <a:r>
              <a:rPr lang="en-US" sz="1900" i="1" dirty="0"/>
              <a:t>The “others” include their new born businesses</a:t>
            </a:r>
          </a:p>
          <a:p>
            <a:pPr marL="0" indent="0">
              <a:buNone/>
            </a:pPr>
            <a:r>
              <a:rPr lang="en-US" sz="1900" i="1" dirty="0"/>
              <a:t>   namely optic lens, TMT Bars, Truck Body Building, etc.</a:t>
            </a:r>
            <a:endParaRPr lang="en-IN" sz="1900" i="1" dirty="0"/>
          </a:p>
        </p:txBody>
      </p:sp>
    </p:spTree>
    <p:extLst>
      <p:ext uri="{BB962C8B-B14F-4D97-AF65-F5344CB8AC3E}">
        <p14:creationId xmlns:p14="http://schemas.microsoft.com/office/powerpoint/2010/main" val="12555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F47094-D381-B2DD-37EA-C19C23959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430229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293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051D8-1BB9-C008-A755-EEAB2356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5000" dirty="0">
                <a:solidFill>
                  <a:srgbClr val="FFFFFF"/>
                </a:solidFill>
              </a:rPr>
              <a:t>Industry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4DCD64-BF22-6186-8BC7-DFF432BA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186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22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Cars in a traffic jam">
            <a:extLst>
              <a:ext uri="{FF2B5EF4-FFF2-40B4-BE49-F238E27FC236}">
                <a16:creationId xmlns:a16="http://schemas.microsoft.com/office/drawing/2014/main" id="{0421DFA7-2EBB-129A-5C82-AED0C09D1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2" r="247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C632-DEEE-ACC6-7A0F-9AD58061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/>
              <a:t>TIINDIA as a dynamic leader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5A5-6861-3C6F-AB2A-19322F95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GB" sz="1700"/>
              <a:t>The electric vehicle market in India, according to industry analysts, is projected to grow from $3.21 billion in 2022 to $113.99 billion by 2029 with a CAGR of 66.52% in the forecast period, 2022-29.(Fortune Business Insight). </a:t>
            </a:r>
          </a:p>
          <a:p>
            <a:r>
              <a:rPr lang="en-GB" sz="1700"/>
              <a:t>India is expected to become the largest EV market by 2030 (IBEF Auto report). </a:t>
            </a:r>
          </a:p>
          <a:p>
            <a:r>
              <a:rPr lang="en-GB" sz="1700"/>
              <a:t>Support from government through various policies. </a:t>
            </a:r>
          </a:p>
          <a:p>
            <a:r>
              <a:rPr lang="en-GB" sz="1700"/>
              <a:t>TIINDIA identified this opportunity and introduced a new operational segment </a:t>
            </a:r>
            <a:r>
              <a:rPr lang="en-GB" sz="1700" b="1"/>
              <a:t>“E-Mobility” </a:t>
            </a:r>
            <a:r>
              <a:rPr lang="en-GB" sz="1700"/>
              <a:t>and as they already exist in the industry which will give them an edge to gain the market share in the new segment.</a:t>
            </a:r>
          </a:p>
          <a:p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27331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35">
            <a:extLst>
              <a:ext uri="{FF2B5EF4-FFF2-40B4-BE49-F238E27FC236}">
                <a16:creationId xmlns:a16="http://schemas.microsoft.com/office/drawing/2014/main" id="{7072C7DA-0D16-473C-B416-D84445D8A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8E032-46C8-FC16-F702-185BDBBF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293572"/>
            <a:ext cx="10227452" cy="1347536"/>
          </a:xfrm>
        </p:spPr>
        <p:txBody>
          <a:bodyPr anchor="b">
            <a:normAutofit/>
          </a:bodyPr>
          <a:lstStyle/>
          <a:p>
            <a:r>
              <a:rPr lang="en-GB" sz="4800"/>
              <a:t>Best Case</a:t>
            </a:r>
            <a:endParaRPr lang="en-IN" sz="48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2189E0-9AAE-1A57-BB6C-C5DAAF52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4" y="3275298"/>
            <a:ext cx="9887662" cy="284270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5985" y="2916439"/>
            <a:ext cx="826014" cy="32015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0504EE-683F-4FE2-A169-83C71FAA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A61CFF-0E76-478B-B02B-73692D89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8A606D-5695-D7BD-6460-9F51670DA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71290"/>
              </p:ext>
            </p:extLst>
          </p:nvPr>
        </p:nvGraphicFramePr>
        <p:xfrm>
          <a:off x="466829" y="1751798"/>
          <a:ext cx="10227447" cy="1082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732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76979F-FE00-CE7A-FFF4-B5BB38C48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314016"/>
              </p:ext>
            </p:extLst>
          </p:nvPr>
        </p:nvGraphicFramePr>
        <p:xfrm>
          <a:off x="838200" y="1430594"/>
          <a:ext cx="10515600" cy="4746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258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A7DAFA-DE8C-4D27-9E86-64AE6EAB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7473F5-B70D-4B5E-8CD5-56A579FDA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A2DD72-43DD-48E5-BE34-37D49AB6D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E47C62-9745-42CF-88FA-5AEF328A5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478470-3E53-4D0A-B0F6-1D864CB6A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E7D4D5-5014-4B92-AA85-4B2CCEC1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B0EAEB-C0DD-4336-810D-ED75F545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0DFB95-BAD6-4F63-A567-83C87764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E3C05E-A5F0-406D-85D7-3ABCA23FA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52F6C8-2E89-4F61-92C7-299BEF89E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9FF964-E599-4EFE-B276-9CA540461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CEAACF-BB30-421A-9FFB-8354E58A3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48410E-052E-4175-960D-81C6E0605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CEF59E-D9E0-4743-B290-527DF5F3C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099E97-FC99-4043-BC63-B905FD822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835453A-5A8D-49CA-BF02-6EB04EDDB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346B03-32C0-4D48-A61B-11552C18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2204" y="4660010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4C4700-ACA6-4E6C-999E-0D38705B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D2ED0A8-4764-4CEB-895A-49D115A0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B8EA3B-84A3-46F9-85E9-BBEA87B32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64C79E1-32EF-4E3D-A089-7E2B9BBB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DEA90BA-9EFA-431D-8EEA-76D29FE05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ABE731-C1A2-4FD3-9E32-0655C4878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F44BFE-C10A-440D-A167-7B6230BDF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1CF1604-D12D-4923-A2B8-7DC330A04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2004BC-A491-46FF-BCD6-915B4F4EC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95B1FE-E2AE-4CD3-8687-500811B45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F6278-D1BB-BE76-C03F-37D9DBA0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16031"/>
            <a:ext cx="10722864" cy="1578093"/>
          </a:xfrm>
          <a:noFill/>
        </p:spPr>
        <p:txBody>
          <a:bodyPr anchor="t">
            <a:normAutofit/>
          </a:bodyPr>
          <a:lstStyle/>
          <a:p>
            <a:r>
              <a:rPr lang="en-GB" sz="4800" b="1"/>
              <a:t>Findings of the Best case Scenario</a:t>
            </a:r>
            <a:endParaRPr lang="en-IN" sz="4800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75199-FA17-8FEF-B86B-B67844542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986427"/>
              </p:ext>
            </p:extLst>
          </p:nvPr>
        </p:nvGraphicFramePr>
        <p:xfrm>
          <a:off x="630936" y="477675"/>
          <a:ext cx="10846762" cy="35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049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AB11A4-AE8D-4BBE-80F5-DFA592993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8E032-46C8-FC16-F702-185BDBBF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412959"/>
            <a:ext cx="5068315" cy="1533827"/>
          </a:xfrm>
        </p:spPr>
        <p:txBody>
          <a:bodyPr anchor="b">
            <a:normAutofit/>
          </a:bodyPr>
          <a:lstStyle/>
          <a:p>
            <a:r>
              <a:rPr lang="en-GB" sz="5500" dirty="0"/>
              <a:t>Worst Case</a:t>
            </a:r>
            <a:endParaRPr lang="en-IN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60B3-AD3A-D6A5-D1A4-0CC5D2479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595" y="519763"/>
            <a:ext cx="5411525" cy="208868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sz="1800" b="1" u="sng" dirty="0"/>
              <a:t>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Revenue to grow at </a:t>
            </a:r>
            <a:r>
              <a:rPr lang="en-GB" sz="1800" b="1" dirty="0"/>
              <a:t>12 percent from 2023-25 </a:t>
            </a:r>
            <a:r>
              <a:rPr lang="en-GB" sz="1800" dirty="0"/>
              <a:t>and then grow at </a:t>
            </a:r>
            <a:r>
              <a:rPr lang="en-GB" sz="1800" b="1" dirty="0"/>
              <a:t>15 percent from 2025-28. </a:t>
            </a:r>
            <a:r>
              <a:rPr lang="en-GB" sz="1800" dirty="0"/>
              <a:t>These figures are taken through the standard measure of 60% of the BEST case.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EBITDA to grow at an average 8 percent in the upcoming 5 years. 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C4269C-E8FC-9909-306B-6229C0240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4" y="3374172"/>
            <a:ext cx="9887662" cy="274382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5985" y="2916439"/>
            <a:ext cx="826014" cy="32015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0504EE-683F-4FE2-A169-83C71FAA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0A61CFF-0E76-478B-B02B-73692D89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9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601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 Medium</vt:lpstr>
      <vt:lpstr>Office Theme</vt:lpstr>
      <vt:lpstr>PowerPoint Presentation</vt:lpstr>
      <vt:lpstr>Business operations of TIINDIA</vt:lpstr>
      <vt:lpstr>PowerPoint Presentation</vt:lpstr>
      <vt:lpstr>Industry Overview</vt:lpstr>
      <vt:lpstr>TIINDIA as a dynamic leader</vt:lpstr>
      <vt:lpstr>Best Case</vt:lpstr>
      <vt:lpstr>PowerPoint Presentation</vt:lpstr>
      <vt:lpstr>Findings of the Best case Scenario</vt:lpstr>
      <vt:lpstr>Worst Case</vt:lpstr>
      <vt:lpstr>PowerPoint Presentation</vt:lpstr>
      <vt:lpstr>Findings of the Worst case Scenario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Vishakha Bansal</dc:creator>
  <cp:lastModifiedBy>Harsh Jain</cp:lastModifiedBy>
  <cp:revision>7</cp:revision>
  <dcterms:created xsi:type="dcterms:W3CDTF">2023-09-23T11:18:54Z</dcterms:created>
  <dcterms:modified xsi:type="dcterms:W3CDTF">2023-09-25T18:24:15Z</dcterms:modified>
</cp:coreProperties>
</file>