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B8972-937D-4B45-ACA1-95BD0F166F99}"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A902254C-E39A-4545-9F00-787848BEA989}">
      <dgm:prSet/>
      <dgm:spPr/>
      <dgm:t>
        <a:bodyPr/>
        <a:lstStyle/>
        <a:p>
          <a:r>
            <a:rPr lang="en-US"/>
            <a:t>Merits:</a:t>
          </a:r>
        </a:p>
      </dgm:t>
    </dgm:pt>
    <dgm:pt modelId="{0D26E82A-383B-4853-B104-EE87CCC5D38F}" type="parTrans" cxnId="{7D8B9161-F1E4-449A-9128-F2189F79658A}">
      <dgm:prSet/>
      <dgm:spPr/>
      <dgm:t>
        <a:bodyPr/>
        <a:lstStyle/>
        <a:p>
          <a:endParaRPr lang="en-US"/>
        </a:p>
      </dgm:t>
    </dgm:pt>
    <dgm:pt modelId="{03C6E267-7001-4D52-AE39-8F5E1142F6D9}" type="sibTrans" cxnId="{7D8B9161-F1E4-449A-9128-F2189F79658A}">
      <dgm:prSet/>
      <dgm:spPr/>
      <dgm:t>
        <a:bodyPr/>
        <a:lstStyle/>
        <a:p>
          <a:endParaRPr lang="en-US"/>
        </a:p>
      </dgm:t>
    </dgm:pt>
    <dgm:pt modelId="{ECFA5594-6F98-49BA-9E62-4556C6972519}">
      <dgm:prSet/>
      <dgm:spPr/>
      <dgm:t>
        <a:bodyPr/>
        <a:lstStyle/>
        <a:p>
          <a:r>
            <a:rPr lang="en-US" dirty="0"/>
            <a:t>Simplicity: The algorithm is relatively simple and easy to implement, making it suitable for real-time applications.</a:t>
          </a:r>
        </a:p>
      </dgm:t>
    </dgm:pt>
    <dgm:pt modelId="{E9E4DEE0-F940-4E4D-B6A9-4B046F594218}" type="parTrans" cxnId="{612382B5-0302-45E2-8381-94E82695036C}">
      <dgm:prSet/>
      <dgm:spPr/>
      <dgm:t>
        <a:bodyPr/>
        <a:lstStyle/>
        <a:p>
          <a:endParaRPr lang="en-US"/>
        </a:p>
      </dgm:t>
    </dgm:pt>
    <dgm:pt modelId="{C7DA0BFD-4F8D-4083-BE0C-9F1613D732C1}" type="sibTrans" cxnId="{612382B5-0302-45E2-8381-94E82695036C}">
      <dgm:prSet/>
      <dgm:spPr/>
      <dgm:t>
        <a:bodyPr/>
        <a:lstStyle/>
        <a:p>
          <a:endParaRPr lang="en-US"/>
        </a:p>
      </dgm:t>
    </dgm:pt>
    <dgm:pt modelId="{E2841F36-F02E-4E43-88F8-4703EB4BC27C}">
      <dgm:prSet/>
      <dgm:spPr/>
      <dgm:t>
        <a:bodyPr/>
        <a:lstStyle/>
        <a:p>
          <a:r>
            <a:rPr lang="en-US" dirty="0"/>
            <a:t>Fast Convergence: The algorithm can converge quickly to the optimal solution with a suitable choice of the learning rate parameter.</a:t>
          </a:r>
        </a:p>
      </dgm:t>
    </dgm:pt>
    <dgm:pt modelId="{AED84460-CCD0-4300-A1E6-4F2B6DF25EFC}" type="parTrans" cxnId="{CDE41EE1-611D-45FD-8215-997F4405D07B}">
      <dgm:prSet/>
      <dgm:spPr/>
      <dgm:t>
        <a:bodyPr/>
        <a:lstStyle/>
        <a:p>
          <a:endParaRPr lang="en-US"/>
        </a:p>
      </dgm:t>
    </dgm:pt>
    <dgm:pt modelId="{AFA47FB6-756C-4A6A-93D1-A24375BC0228}" type="sibTrans" cxnId="{CDE41EE1-611D-45FD-8215-997F4405D07B}">
      <dgm:prSet/>
      <dgm:spPr/>
      <dgm:t>
        <a:bodyPr/>
        <a:lstStyle/>
        <a:p>
          <a:endParaRPr lang="en-US"/>
        </a:p>
      </dgm:t>
    </dgm:pt>
    <dgm:pt modelId="{E2CD9546-87A9-444B-AD99-24A763A67AD0}">
      <dgm:prSet/>
      <dgm:spPr/>
      <dgm:t>
        <a:bodyPr/>
        <a:lstStyle/>
        <a:p>
          <a:r>
            <a:rPr lang="en-US" dirty="0"/>
            <a:t>Low Computational Complexity: The algorithm has a low computational complexity, which makes it suitable for real-time applications with limited computational resources.</a:t>
          </a:r>
        </a:p>
      </dgm:t>
    </dgm:pt>
    <dgm:pt modelId="{F20E8593-5329-490E-9394-37CC61EDBF0B}" type="parTrans" cxnId="{7D08275D-690D-4983-B478-C2486CDEE863}">
      <dgm:prSet/>
      <dgm:spPr/>
      <dgm:t>
        <a:bodyPr/>
        <a:lstStyle/>
        <a:p>
          <a:endParaRPr lang="en-US"/>
        </a:p>
      </dgm:t>
    </dgm:pt>
    <dgm:pt modelId="{91383D8D-E636-4565-900F-4CB290978B66}" type="sibTrans" cxnId="{7D08275D-690D-4983-B478-C2486CDEE863}">
      <dgm:prSet/>
      <dgm:spPr/>
      <dgm:t>
        <a:bodyPr/>
        <a:lstStyle/>
        <a:p>
          <a:endParaRPr lang="en-US"/>
        </a:p>
      </dgm:t>
    </dgm:pt>
    <dgm:pt modelId="{E6DEA049-5F1B-4D02-B7CF-5092558ABE2A}">
      <dgm:prSet/>
      <dgm:spPr/>
      <dgm:t>
        <a:bodyPr/>
        <a:lstStyle/>
        <a:p>
          <a:r>
            <a:rPr lang="en-US" dirty="0"/>
            <a:t>Robustness: The algorithm is robust to noise and can handle non-linear input-output mappings.</a:t>
          </a:r>
        </a:p>
      </dgm:t>
    </dgm:pt>
    <dgm:pt modelId="{61F33045-C779-426A-8D82-4D95F7953F90}" type="parTrans" cxnId="{6385DA72-0BBC-46D7-A8E1-878BCD3CCCD7}">
      <dgm:prSet/>
      <dgm:spPr/>
      <dgm:t>
        <a:bodyPr/>
        <a:lstStyle/>
        <a:p>
          <a:endParaRPr lang="en-US"/>
        </a:p>
      </dgm:t>
    </dgm:pt>
    <dgm:pt modelId="{BB5EF9B9-FF31-43F4-B6D0-CA167C657BBC}" type="sibTrans" cxnId="{6385DA72-0BBC-46D7-A8E1-878BCD3CCCD7}">
      <dgm:prSet/>
      <dgm:spPr/>
      <dgm:t>
        <a:bodyPr/>
        <a:lstStyle/>
        <a:p>
          <a:endParaRPr lang="en-US"/>
        </a:p>
      </dgm:t>
    </dgm:pt>
    <dgm:pt modelId="{933661B4-D24E-44C5-91D7-6EED65F6387D}">
      <dgm:prSet/>
      <dgm:spPr/>
      <dgm:t>
        <a:bodyPr/>
        <a:lstStyle/>
        <a:p>
          <a:r>
            <a:rPr lang="en-US"/>
            <a:t>Demerits:</a:t>
          </a:r>
        </a:p>
      </dgm:t>
    </dgm:pt>
    <dgm:pt modelId="{78CB1C97-2E27-4305-8A32-AE46E50893A0}" type="parTrans" cxnId="{2634473A-A0F3-42FC-9C54-554DA0CB7026}">
      <dgm:prSet/>
      <dgm:spPr/>
      <dgm:t>
        <a:bodyPr/>
        <a:lstStyle/>
        <a:p>
          <a:endParaRPr lang="en-US"/>
        </a:p>
      </dgm:t>
    </dgm:pt>
    <dgm:pt modelId="{40E3B54B-59B1-41F8-A0CA-61757C711A22}" type="sibTrans" cxnId="{2634473A-A0F3-42FC-9C54-554DA0CB7026}">
      <dgm:prSet/>
      <dgm:spPr/>
      <dgm:t>
        <a:bodyPr/>
        <a:lstStyle/>
        <a:p>
          <a:endParaRPr lang="en-US"/>
        </a:p>
      </dgm:t>
    </dgm:pt>
    <dgm:pt modelId="{044A4380-5705-4F2F-B614-F9E107EAC4B1}">
      <dgm:prSet/>
      <dgm:spPr/>
      <dgm:t>
        <a:bodyPr/>
        <a:lstStyle/>
        <a:p>
          <a:r>
            <a:rPr lang="en-US" dirty="0"/>
            <a:t>Sensitivity to Learning Rate: The algorithm can be sensitive to the choice of the learning rate parameter, which affects the rate of convergence and stability of the algorithm.</a:t>
          </a:r>
        </a:p>
      </dgm:t>
    </dgm:pt>
    <dgm:pt modelId="{0D84EE3E-7BB7-4DF7-AF3C-C720B35375B8}" type="parTrans" cxnId="{CFEF8A0C-2857-4CBE-B6AD-108B69B6101C}">
      <dgm:prSet/>
      <dgm:spPr/>
      <dgm:t>
        <a:bodyPr/>
        <a:lstStyle/>
        <a:p>
          <a:endParaRPr lang="en-US"/>
        </a:p>
      </dgm:t>
    </dgm:pt>
    <dgm:pt modelId="{10B466F6-210F-4199-AED5-B85E1875E5F7}" type="sibTrans" cxnId="{CFEF8A0C-2857-4CBE-B6AD-108B69B6101C}">
      <dgm:prSet/>
      <dgm:spPr/>
      <dgm:t>
        <a:bodyPr/>
        <a:lstStyle/>
        <a:p>
          <a:endParaRPr lang="en-US"/>
        </a:p>
      </dgm:t>
    </dgm:pt>
    <dgm:pt modelId="{F7CD5A96-9B96-4D60-BDE5-1BEB1E21F30E}">
      <dgm:prSet/>
      <dgm:spPr/>
      <dgm:t>
        <a:bodyPr/>
        <a:lstStyle/>
        <a:p>
          <a:r>
            <a:rPr lang="en-US" dirty="0"/>
            <a:t>Local Minima: The algorithm can converge to local minima in the error surface, leading to suboptimal solutions.</a:t>
          </a:r>
        </a:p>
      </dgm:t>
    </dgm:pt>
    <dgm:pt modelId="{AB674013-6D96-417A-B962-073690DC32ED}" type="parTrans" cxnId="{18BDFBED-388E-4BE4-9A0F-BAD7BD675B3F}">
      <dgm:prSet/>
      <dgm:spPr/>
      <dgm:t>
        <a:bodyPr/>
        <a:lstStyle/>
        <a:p>
          <a:endParaRPr lang="en-US"/>
        </a:p>
      </dgm:t>
    </dgm:pt>
    <dgm:pt modelId="{B41756FF-D052-4556-BD0E-2D16FB371677}" type="sibTrans" cxnId="{18BDFBED-388E-4BE4-9A0F-BAD7BD675B3F}">
      <dgm:prSet/>
      <dgm:spPr/>
      <dgm:t>
        <a:bodyPr/>
        <a:lstStyle/>
        <a:p>
          <a:endParaRPr lang="en-US"/>
        </a:p>
      </dgm:t>
    </dgm:pt>
    <dgm:pt modelId="{CF384906-1B95-4484-A84A-CFE620620F2C}">
      <dgm:prSet/>
      <dgm:spPr/>
      <dgm:t>
        <a:bodyPr/>
        <a:lstStyle/>
        <a:p>
          <a:r>
            <a:rPr lang="en-US"/>
            <a:t>Initialization: The algorithm requires initialization of the weight vector, which can affect the convergence behavior of the algorithm.</a:t>
          </a:r>
        </a:p>
      </dgm:t>
    </dgm:pt>
    <dgm:pt modelId="{C308713B-F52C-42D4-B3C9-09BBD8C1919B}" type="parTrans" cxnId="{AC988F8A-AC75-4C8A-A72D-AA2A1A68B8E6}">
      <dgm:prSet/>
      <dgm:spPr/>
      <dgm:t>
        <a:bodyPr/>
        <a:lstStyle/>
        <a:p>
          <a:endParaRPr lang="en-US"/>
        </a:p>
      </dgm:t>
    </dgm:pt>
    <dgm:pt modelId="{4D65F8E0-DF3A-45C0-95A4-D48CD885E035}" type="sibTrans" cxnId="{AC988F8A-AC75-4C8A-A72D-AA2A1A68B8E6}">
      <dgm:prSet/>
      <dgm:spPr/>
      <dgm:t>
        <a:bodyPr/>
        <a:lstStyle/>
        <a:p>
          <a:endParaRPr lang="en-US"/>
        </a:p>
      </dgm:t>
    </dgm:pt>
    <dgm:pt modelId="{D44C755B-F1B2-43A5-AE47-98585B6ACB72}">
      <dgm:prSet/>
      <dgm:spPr/>
      <dgm:t>
        <a:bodyPr/>
        <a:lstStyle/>
        <a:p>
          <a:r>
            <a:rPr lang="en-US" dirty="0"/>
            <a:t>Lack of Memory: The algorithm does not have memory of past inputs and outputs, which can affect the accuracy of the predictions in non-stationary environments.</a:t>
          </a:r>
        </a:p>
      </dgm:t>
    </dgm:pt>
    <dgm:pt modelId="{9E5FAB18-9B5C-4635-BC8A-07D7B4F53E61}" type="parTrans" cxnId="{5338BE0D-87B8-4B91-9C06-B16D640733FC}">
      <dgm:prSet/>
      <dgm:spPr/>
      <dgm:t>
        <a:bodyPr/>
        <a:lstStyle/>
        <a:p>
          <a:endParaRPr lang="en-US"/>
        </a:p>
      </dgm:t>
    </dgm:pt>
    <dgm:pt modelId="{AC1D493F-F338-4EA2-8297-A5057D620E96}" type="sibTrans" cxnId="{5338BE0D-87B8-4B91-9C06-B16D640733FC}">
      <dgm:prSet/>
      <dgm:spPr/>
      <dgm:t>
        <a:bodyPr/>
        <a:lstStyle/>
        <a:p>
          <a:endParaRPr lang="en-US"/>
        </a:p>
      </dgm:t>
    </dgm:pt>
    <dgm:pt modelId="{542732E9-B58E-4EE0-B5B1-750BEA322303}" type="pres">
      <dgm:prSet presAssocID="{FF6B8972-937D-4B45-ACA1-95BD0F166F99}" presName="Name0" presStyleCnt="0">
        <dgm:presLayoutVars>
          <dgm:dir/>
          <dgm:animLvl val="lvl"/>
          <dgm:resizeHandles val="exact"/>
        </dgm:presLayoutVars>
      </dgm:prSet>
      <dgm:spPr/>
    </dgm:pt>
    <dgm:pt modelId="{0A25659C-28D7-474C-A7D7-8F8DD4B8EEE7}" type="pres">
      <dgm:prSet presAssocID="{A902254C-E39A-4545-9F00-787848BEA989}" presName="composite" presStyleCnt="0"/>
      <dgm:spPr/>
    </dgm:pt>
    <dgm:pt modelId="{2ADA4DAB-6975-454E-9C1C-4985BEAE2B51}" type="pres">
      <dgm:prSet presAssocID="{A902254C-E39A-4545-9F00-787848BEA989}" presName="parTx" presStyleLbl="alignNode1" presStyleIdx="0" presStyleCnt="2">
        <dgm:presLayoutVars>
          <dgm:chMax val="0"/>
          <dgm:chPref val="0"/>
          <dgm:bulletEnabled val="1"/>
        </dgm:presLayoutVars>
      </dgm:prSet>
      <dgm:spPr/>
    </dgm:pt>
    <dgm:pt modelId="{A3ED0974-50CA-4476-8C62-A8D712C54DB2}" type="pres">
      <dgm:prSet presAssocID="{A902254C-E39A-4545-9F00-787848BEA989}" presName="desTx" presStyleLbl="alignAccFollowNode1" presStyleIdx="0" presStyleCnt="2">
        <dgm:presLayoutVars>
          <dgm:bulletEnabled val="1"/>
        </dgm:presLayoutVars>
      </dgm:prSet>
      <dgm:spPr/>
    </dgm:pt>
    <dgm:pt modelId="{F1CF7826-64C0-4BB5-ADA7-CE7A3F147F6A}" type="pres">
      <dgm:prSet presAssocID="{03C6E267-7001-4D52-AE39-8F5E1142F6D9}" presName="space" presStyleCnt="0"/>
      <dgm:spPr/>
    </dgm:pt>
    <dgm:pt modelId="{8274F4CD-D039-4BDD-84F6-424027A35214}" type="pres">
      <dgm:prSet presAssocID="{933661B4-D24E-44C5-91D7-6EED65F6387D}" presName="composite" presStyleCnt="0"/>
      <dgm:spPr/>
    </dgm:pt>
    <dgm:pt modelId="{21068E7A-49B2-4B21-BE12-8D2967075044}" type="pres">
      <dgm:prSet presAssocID="{933661B4-D24E-44C5-91D7-6EED65F6387D}" presName="parTx" presStyleLbl="alignNode1" presStyleIdx="1" presStyleCnt="2">
        <dgm:presLayoutVars>
          <dgm:chMax val="0"/>
          <dgm:chPref val="0"/>
          <dgm:bulletEnabled val="1"/>
        </dgm:presLayoutVars>
      </dgm:prSet>
      <dgm:spPr/>
    </dgm:pt>
    <dgm:pt modelId="{519DCB9E-32DA-4DE3-8F56-D1BB68522815}" type="pres">
      <dgm:prSet presAssocID="{933661B4-D24E-44C5-91D7-6EED65F6387D}" presName="desTx" presStyleLbl="alignAccFollowNode1" presStyleIdx="1" presStyleCnt="2">
        <dgm:presLayoutVars>
          <dgm:bulletEnabled val="1"/>
        </dgm:presLayoutVars>
      </dgm:prSet>
      <dgm:spPr/>
    </dgm:pt>
  </dgm:ptLst>
  <dgm:cxnLst>
    <dgm:cxn modelId="{459F0200-7700-4DFF-B737-D3CAF1A60F0C}" type="presOf" srcId="{D44C755B-F1B2-43A5-AE47-98585B6ACB72}" destId="{519DCB9E-32DA-4DE3-8F56-D1BB68522815}" srcOrd="0" destOrd="3" presId="urn:microsoft.com/office/officeart/2005/8/layout/hList1"/>
    <dgm:cxn modelId="{CFEF8A0C-2857-4CBE-B6AD-108B69B6101C}" srcId="{933661B4-D24E-44C5-91D7-6EED65F6387D}" destId="{044A4380-5705-4F2F-B614-F9E107EAC4B1}" srcOrd="0" destOrd="0" parTransId="{0D84EE3E-7BB7-4DF7-AF3C-C720B35375B8}" sibTransId="{10B466F6-210F-4199-AED5-B85E1875E5F7}"/>
    <dgm:cxn modelId="{5338BE0D-87B8-4B91-9C06-B16D640733FC}" srcId="{933661B4-D24E-44C5-91D7-6EED65F6387D}" destId="{D44C755B-F1B2-43A5-AE47-98585B6ACB72}" srcOrd="3" destOrd="0" parTransId="{9E5FAB18-9B5C-4635-BC8A-07D7B4F53E61}" sibTransId="{AC1D493F-F338-4EA2-8297-A5057D620E96}"/>
    <dgm:cxn modelId="{6DDD841D-5809-4DE0-B888-A9D92D02E9C6}" type="presOf" srcId="{F7CD5A96-9B96-4D60-BDE5-1BEB1E21F30E}" destId="{519DCB9E-32DA-4DE3-8F56-D1BB68522815}" srcOrd="0" destOrd="1" presId="urn:microsoft.com/office/officeart/2005/8/layout/hList1"/>
    <dgm:cxn modelId="{4A87641E-CB88-4AFF-902A-9AED828B69B7}" type="presOf" srcId="{E2841F36-F02E-4E43-88F8-4703EB4BC27C}" destId="{A3ED0974-50CA-4476-8C62-A8D712C54DB2}" srcOrd="0" destOrd="1" presId="urn:microsoft.com/office/officeart/2005/8/layout/hList1"/>
    <dgm:cxn modelId="{2634473A-A0F3-42FC-9C54-554DA0CB7026}" srcId="{FF6B8972-937D-4B45-ACA1-95BD0F166F99}" destId="{933661B4-D24E-44C5-91D7-6EED65F6387D}" srcOrd="1" destOrd="0" parTransId="{78CB1C97-2E27-4305-8A32-AE46E50893A0}" sibTransId="{40E3B54B-59B1-41F8-A0CA-61757C711A22}"/>
    <dgm:cxn modelId="{6199963E-7B96-41C4-AF22-A7719F064F2D}" type="presOf" srcId="{A902254C-E39A-4545-9F00-787848BEA989}" destId="{2ADA4DAB-6975-454E-9C1C-4985BEAE2B51}" srcOrd="0" destOrd="0" presId="urn:microsoft.com/office/officeart/2005/8/layout/hList1"/>
    <dgm:cxn modelId="{7D08275D-690D-4983-B478-C2486CDEE863}" srcId="{A902254C-E39A-4545-9F00-787848BEA989}" destId="{E2CD9546-87A9-444B-AD99-24A763A67AD0}" srcOrd="2" destOrd="0" parTransId="{F20E8593-5329-490E-9394-37CC61EDBF0B}" sibTransId="{91383D8D-E636-4565-900F-4CB290978B66}"/>
    <dgm:cxn modelId="{A6F2765D-55BA-4ADC-BDAB-02A0EA24C707}" type="presOf" srcId="{044A4380-5705-4F2F-B614-F9E107EAC4B1}" destId="{519DCB9E-32DA-4DE3-8F56-D1BB68522815}" srcOrd="0" destOrd="0" presId="urn:microsoft.com/office/officeart/2005/8/layout/hList1"/>
    <dgm:cxn modelId="{7D8B9161-F1E4-449A-9128-F2189F79658A}" srcId="{FF6B8972-937D-4B45-ACA1-95BD0F166F99}" destId="{A902254C-E39A-4545-9F00-787848BEA989}" srcOrd="0" destOrd="0" parTransId="{0D26E82A-383B-4853-B104-EE87CCC5D38F}" sibTransId="{03C6E267-7001-4D52-AE39-8F5E1142F6D9}"/>
    <dgm:cxn modelId="{43B32E6B-315E-452A-91C2-D44C3A295674}" type="presOf" srcId="{E6DEA049-5F1B-4D02-B7CF-5092558ABE2A}" destId="{A3ED0974-50CA-4476-8C62-A8D712C54DB2}" srcOrd="0" destOrd="3" presId="urn:microsoft.com/office/officeart/2005/8/layout/hList1"/>
    <dgm:cxn modelId="{3D0C564D-C3EF-4D08-90E2-62450787C3FD}" type="presOf" srcId="{CF384906-1B95-4484-A84A-CFE620620F2C}" destId="{519DCB9E-32DA-4DE3-8F56-D1BB68522815}" srcOrd="0" destOrd="2" presId="urn:microsoft.com/office/officeart/2005/8/layout/hList1"/>
    <dgm:cxn modelId="{700FBC4E-1B66-4922-8746-2F59F762053F}" type="presOf" srcId="{933661B4-D24E-44C5-91D7-6EED65F6387D}" destId="{21068E7A-49B2-4B21-BE12-8D2967075044}" srcOrd="0" destOrd="0" presId="urn:microsoft.com/office/officeart/2005/8/layout/hList1"/>
    <dgm:cxn modelId="{6385DA72-0BBC-46D7-A8E1-878BCD3CCCD7}" srcId="{A902254C-E39A-4545-9F00-787848BEA989}" destId="{E6DEA049-5F1B-4D02-B7CF-5092558ABE2A}" srcOrd="3" destOrd="0" parTransId="{61F33045-C779-426A-8D82-4D95F7953F90}" sibTransId="{BB5EF9B9-FF31-43F4-B6D0-CA167C657BBC}"/>
    <dgm:cxn modelId="{AC988F8A-AC75-4C8A-A72D-AA2A1A68B8E6}" srcId="{933661B4-D24E-44C5-91D7-6EED65F6387D}" destId="{CF384906-1B95-4484-A84A-CFE620620F2C}" srcOrd="2" destOrd="0" parTransId="{C308713B-F52C-42D4-B3C9-09BBD8C1919B}" sibTransId="{4D65F8E0-DF3A-45C0-95A4-D48CD885E035}"/>
    <dgm:cxn modelId="{612382B5-0302-45E2-8381-94E82695036C}" srcId="{A902254C-E39A-4545-9F00-787848BEA989}" destId="{ECFA5594-6F98-49BA-9E62-4556C6972519}" srcOrd="0" destOrd="0" parTransId="{E9E4DEE0-F940-4E4D-B6A9-4B046F594218}" sibTransId="{C7DA0BFD-4F8D-4083-BE0C-9F1613D732C1}"/>
    <dgm:cxn modelId="{58551BCC-6A55-4C73-BAC8-7530135664AC}" type="presOf" srcId="{ECFA5594-6F98-49BA-9E62-4556C6972519}" destId="{A3ED0974-50CA-4476-8C62-A8D712C54DB2}" srcOrd="0" destOrd="0" presId="urn:microsoft.com/office/officeart/2005/8/layout/hList1"/>
    <dgm:cxn modelId="{39446CD9-7191-41CC-A392-D13471FF7FAD}" type="presOf" srcId="{FF6B8972-937D-4B45-ACA1-95BD0F166F99}" destId="{542732E9-B58E-4EE0-B5B1-750BEA322303}" srcOrd="0" destOrd="0" presId="urn:microsoft.com/office/officeart/2005/8/layout/hList1"/>
    <dgm:cxn modelId="{CDE41EE1-611D-45FD-8215-997F4405D07B}" srcId="{A902254C-E39A-4545-9F00-787848BEA989}" destId="{E2841F36-F02E-4E43-88F8-4703EB4BC27C}" srcOrd="1" destOrd="0" parTransId="{AED84460-CCD0-4300-A1E6-4F2B6DF25EFC}" sibTransId="{AFA47FB6-756C-4A6A-93D1-A24375BC0228}"/>
    <dgm:cxn modelId="{18BDFBED-388E-4BE4-9A0F-BAD7BD675B3F}" srcId="{933661B4-D24E-44C5-91D7-6EED65F6387D}" destId="{F7CD5A96-9B96-4D60-BDE5-1BEB1E21F30E}" srcOrd="1" destOrd="0" parTransId="{AB674013-6D96-417A-B962-073690DC32ED}" sibTransId="{B41756FF-D052-4556-BD0E-2D16FB371677}"/>
    <dgm:cxn modelId="{469118F8-00DE-4513-832C-B6869EFA25F9}" type="presOf" srcId="{E2CD9546-87A9-444B-AD99-24A763A67AD0}" destId="{A3ED0974-50CA-4476-8C62-A8D712C54DB2}" srcOrd="0" destOrd="2" presId="urn:microsoft.com/office/officeart/2005/8/layout/hList1"/>
    <dgm:cxn modelId="{A72140E2-277C-4AFC-B2F6-2038FFE3FD13}" type="presParOf" srcId="{542732E9-B58E-4EE0-B5B1-750BEA322303}" destId="{0A25659C-28D7-474C-A7D7-8F8DD4B8EEE7}" srcOrd="0" destOrd="0" presId="urn:microsoft.com/office/officeart/2005/8/layout/hList1"/>
    <dgm:cxn modelId="{BA6EAB20-BCB7-4DBB-A54F-609B5CD1A59B}" type="presParOf" srcId="{0A25659C-28D7-474C-A7D7-8F8DD4B8EEE7}" destId="{2ADA4DAB-6975-454E-9C1C-4985BEAE2B51}" srcOrd="0" destOrd="0" presId="urn:microsoft.com/office/officeart/2005/8/layout/hList1"/>
    <dgm:cxn modelId="{432C354A-3629-4D1A-BBD8-C38A878D2ACB}" type="presParOf" srcId="{0A25659C-28D7-474C-A7D7-8F8DD4B8EEE7}" destId="{A3ED0974-50CA-4476-8C62-A8D712C54DB2}" srcOrd="1" destOrd="0" presId="urn:microsoft.com/office/officeart/2005/8/layout/hList1"/>
    <dgm:cxn modelId="{585C94DB-975E-4CB3-A3F4-0AF52414AE30}" type="presParOf" srcId="{542732E9-B58E-4EE0-B5B1-750BEA322303}" destId="{F1CF7826-64C0-4BB5-ADA7-CE7A3F147F6A}" srcOrd="1" destOrd="0" presId="urn:microsoft.com/office/officeart/2005/8/layout/hList1"/>
    <dgm:cxn modelId="{0C80DA1A-438E-4B22-90B3-3BD74B5C9C91}" type="presParOf" srcId="{542732E9-B58E-4EE0-B5B1-750BEA322303}" destId="{8274F4CD-D039-4BDD-84F6-424027A35214}" srcOrd="2" destOrd="0" presId="urn:microsoft.com/office/officeart/2005/8/layout/hList1"/>
    <dgm:cxn modelId="{464C6FD4-69B9-4F3E-B7AF-C3796B333344}" type="presParOf" srcId="{8274F4CD-D039-4BDD-84F6-424027A35214}" destId="{21068E7A-49B2-4B21-BE12-8D2967075044}" srcOrd="0" destOrd="0" presId="urn:microsoft.com/office/officeart/2005/8/layout/hList1"/>
    <dgm:cxn modelId="{4D2B8840-128D-4FF1-9B59-C0392CAB3DE0}" type="presParOf" srcId="{8274F4CD-D039-4BDD-84F6-424027A35214}" destId="{519DCB9E-32DA-4DE3-8F56-D1BB685228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C4A9C1-B63E-4487-BB15-D9F7A4F395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F86846-01D3-447E-BF1B-8571492351EB}">
      <dgm:prSet/>
      <dgm:spPr/>
      <dgm:t>
        <a:bodyPr/>
        <a:lstStyle/>
        <a:p>
          <a:r>
            <a:rPr lang="en-US" b="0" baseline="0"/>
            <a:t>The Widrow-Hoff µ-LMS algorithm is a widely used method for updating the weights of a linear regression model. </a:t>
          </a:r>
          <a:endParaRPr lang="en-US"/>
        </a:p>
      </dgm:t>
    </dgm:pt>
    <dgm:pt modelId="{73CE62D5-6E5E-4603-94CC-F479082BFC93}" type="parTrans" cxnId="{A3B16F7D-AC24-48DB-904E-80F5D35D2E36}">
      <dgm:prSet/>
      <dgm:spPr/>
      <dgm:t>
        <a:bodyPr/>
        <a:lstStyle/>
        <a:p>
          <a:endParaRPr lang="en-US"/>
        </a:p>
      </dgm:t>
    </dgm:pt>
    <dgm:pt modelId="{F120C429-E5D2-4815-AA14-8DA29BE0BA51}" type="sibTrans" cxnId="{A3B16F7D-AC24-48DB-904E-80F5D35D2E36}">
      <dgm:prSet/>
      <dgm:spPr/>
      <dgm:t>
        <a:bodyPr/>
        <a:lstStyle/>
        <a:p>
          <a:endParaRPr lang="en-US"/>
        </a:p>
      </dgm:t>
    </dgm:pt>
    <dgm:pt modelId="{37FBE082-44AF-4644-9EA2-D2A77C69974C}">
      <dgm:prSet/>
      <dgm:spPr/>
      <dgm:t>
        <a:bodyPr/>
        <a:lstStyle/>
        <a:p>
          <a:r>
            <a:rPr lang="en-US" b="0" baseline="0"/>
            <a:t>It is well-suited for problems with correlated input features and many features relative to the number of training samples. </a:t>
          </a:r>
          <a:endParaRPr lang="en-US"/>
        </a:p>
      </dgm:t>
    </dgm:pt>
    <dgm:pt modelId="{EA7FE664-0DA6-42A8-A14A-E7282C9FAC66}" type="parTrans" cxnId="{30820219-BFED-4C0B-8303-C688495C7225}">
      <dgm:prSet/>
      <dgm:spPr/>
      <dgm:t>
        <a:bodyPr/>
        <a:lstStyle/>
        <a:p>
          <a:endParaRPr lang="en-US"/>
        </a:p>
      </dgm:t>
    </dgm:pt>
    <dgm:pt modelId="{F7C692B2-EC17-4911-9E65-12A9E3BA6A67}" type="sibTrans" cxnId="{30820219-BFED-4C0B-8303-C688495C7225}">
      <dgm:prSet/>
      <dgm:spPr/>
      <dgm:t>
        <a:bodyPr/>
        <a:lstStyle/>
        <a:p>
          <a:endParaRPr lang="en-US"/>
        </a:p>
      </dgm:t>
    </dgm:pt>
    <dgm:pt modelId="{32C6396E-9C9F-4A6F-9126-6C9FF1816565}">
      <dgm:prSet/>
      <dgm:spPr/>
      <dgm:t>
        <a:bodyPr/>
        <a:lstStyle/>
        <a:p>
          <a:r>
            <a:rPr lang="en-US" b="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dirty="0"/>
        </a:p>
      </dgm:t>
    </dgm:pt>
    <dgm:pt modelId="{246A3BE9-3560-47D5-9EEF-7DBA2CD98BB2}" type="parTrans" cxnId="{935D98C8-DF78-427D-BA92-12A2637F5906}">
      <dgm:prSet/>
      <dgm:spPr/>
      <dgm:t>
        <a:bodyPr/>
        <a:lstStyle/>
        <a:p>
          <a:endParaRPr lang="en-US"/>
        </a:p>
      </dgm:t>
    </dgm:pt>
    <dgm:pt modelId="{E68A283D-FAB2-458A-9803-D09AE15965AC}" type="sibTrans" cxnId="{935D98C8-DF78-427D-BA92-12A2637F5906}">
      <dgm:prSet/>
      <dgm:spPr/>
      <dgm:t>
        <a:bodyPr/>
        <a:lstStyle/>
        <a:p>
          <a:endParaRPr lang="en-US"/>
        </a:p>
      </dgm:t>
    </dgm:pt>
    <dgm:pt modelId="{DE0C759E-5F44-46ED-935C-5F4252FA458D}">
      <dgm:prSet/>
      <dgm:spPr/>
      <dgm:t>
        <a:bodyPr/>
        <a:lstStyle/>
        <a:p>
          <a:r>
            <a:rPr lang="en-US" b="0" baseline="0" dirty="0"/>
            <a:t>Overall, the Widrow-Hoff µ-LMS algorithm is a valuable tool for machine learning practitioners in a variety of fields.</a:t>
          </a:r>
          <a:endParaRPr lang="en-US" dirty="0"/>
        </a:p>
      </dgm:t>
    </dgm:pt>
    <dgm:pt modelId="{60263FE2-DADC-4F60-9E14-697808082D47}" type="parTrans" cxnId="{9FDF0E0D-D0B2-4DAD-BDB1-F828727EBBDA}">
      <dgm:prSet/>
      <dgm:spPr/>
      <dgm:t>
        <a:bodyPr/>
        <a:lstStyle/>
        <a:p>
          <a:endParaRPr lang="en-US"/>
        </a:p>
      </dgm:t>
    </dgm:pt>
    <dgm:pt modelId="{6C4DA8B6-6DF3-4DDF-ADEC-CE9D03AF17FB}" type="sibTrans" cxnId="{9FDF0E0D-D0B2-4DAD-BDB1-F828727EBBDA}">
      <dgm:prSet/>
      <dgm:spPr/>
      <dgm:t>
        <a:bodyPr/>
        <a:lstStyle/>
        <a:p>
          <a:endParaRPr lang="en-US"/>
        </a:p>
      </dgm:t>
    </dgm:pt>
    <dgm:pt modelId="{191D434B-C5A3-4DF5-ADFF-1AFD61069726}" type="pres">
      <dgm:prSet presAssocID="{0BC4A9C1-B63E-4487-BB15-D9F7A4F3954F}" presName="root" presStyleCnt="0">
        <dgm:presLayoutVars>
          <dgm:dir/>
          <dgm:resizeHandles val="exact"/>
        </dgm:presLayoutVars>
      </dgm:prSet>
      <dgm:spPr/>
    </dgm:pt>
    <dgm:pt modelId="{6E934B55-B9A7-44D1-8A77-FEEBD50085AF}" type="pres">
      <dgm:prSet presAssocID="{48F86846-01D3-447E-BF1B-8571492351EB}" presName="compNode" presStyleCnt="0"/>
      <dgm:spPr/>
    </dgm:pt>
    <dgm:pt modelId="{870E5A6B-BA3A-42AD-BBDE-5034A1915D30}" type="pres">
      <dgm:prSet presAssocID="{48F86846-01D3-447E-BF1B-8571492351EB}" presName="bgRect" presStyleLbl="bgShp" presStyleIdx="0" presStyleCnt="4"/>
      <dgm:spPr/>
    </dgm:pt>
    <dgm:pt modelId="{2B6CE494-D98C-4599-BCF4-CF15284BB8C4}" type="pres">
      <dgm:prSet presAssocID="{48F86846-01D3-447E-BF1B-8571492351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85BEA8-1F17-4D3C-B62C-B957E4A8C480}" type="pres">
      <dgm:prSet presAssocID="{48F86846-01D3-447E-BF1B-8571492351EB}" presName="spaceRect" presStyleCnt="0"/>
      <dgm:spPr/>
    </dgm:pt>
    <dgm:pt modelId="{B6EDBC08-1468-469A-970D-01F130AF6341}" type="pres">
      <dgm:prSet presAssocID="{48F86846-01D3-447E-BF1B-8571492351EB}" presName="parTx" presStyleLbl="revTx" presStyleIdx="0" presStyleCnt="4">
        <dgm:presLayoutVars>
          <dgm:chMax val="0"/>
          <dgm:chPref val="0"/>
        </dgm:presLayoutVars>
      </dgm:prSet>
      <dgm:spPr/>
    </dgm:pt>
    <dgm:pt modelId="{D26CC4E5-3775-4D63-BABC-F53EE835A063}" type="pres">
      <dgm:prSet presAssocID="{F120C429-E5D2-4815-AA14-8DA29BE0BA51}" presName="sibTrans" presStyleCnt="0"/>
      <dgm:spPr/>
    </dgm:pt>
    <dgm:pt modelId="{F4DC61AB-FF52-4947-AF9F-93F31FD945AC}" type="pres">
      <dgm:prSet presAssocID="{37FBE082-44AF-4644-9EA2-D2A77C69974C}" presName="compNode" presStyleCnt="0"/>
      <dgm:spPr/>
    </dgm:pt>
    <dgm:pt modelId="{0D7313B1-109B-476D-A5AA-DB9C1C071917}" type="pres">
      <dgm:prSet presAssocID="{37FBE082-44AF-4644-9EA2-D2A77C69974C}" presName="bgRect" presStyleLbl="bgShp" presStyleIdx="1" presStyleCnt="4"/>
      <dgm:spPr/>
    </dgm:pt>
    <dgm:pt modelId="{8C8C173B-2433-49D4-B3C5-C71D089CA56B}" type="pres">
      <dgm:prSet presAssocID="{37FBE082-44AF-4644-9EA2-D2A77C6997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23A5A960-7993-4A68-A973-410CA6976701}" type="pres">
      <dgm:prSet presAssocID="{37FBE082-44AF-4644-9EA2-D2A77C69974C}" presName="spaceRect" presStyleCnt="0"/>
      <dgm:spPr/>
    </dgm:pt>
    <dgm:pt modelId="{D5BA7034-B5C1-4000-8639-F7BF25177BF8}" type="pres">
      <dgm:prSet presAssocID="{37FBE082-44AF-4644-9EA2-D2A77C69974C}" presName="parTx" presStyleLbl="revTx" presStyleIdx="1" presStyleCnt="4">
        <dgm:presLayoutVars>
          <dgm:chMax val="0"/>
          <dgm:chPref val="0"/>
        </dgm:presLayoutVars>
      </dgm:prSet>
      <dgm:spPr/>
    </dgm:pt>
    <dgm:pt modelId="{F2999BE0-5EB5-40DF-A489-4FCDA81ED4AC}" type="pres">
      <dgm:prSet presAssocID="{F7C692B2-EC17-4911-9E65-12A9E3BA6A67}" presName="sibTrans" presStyleCnt="0"/>
      <dgm:spPr/>
    </dgm:pt>
    <dgm:pt modelId="{58BB45D2-3C89-4A48-B6EA-6094768773E2}" type="pres">
      <dgm:prSet presAssocID="{32C6396E-9C9F-4A6F-9126-6C9FF1816565}" presName="compNode" presStyleCnt="0"/>
      <dgm:spPr/>
    </dgm:pt>
    <dgm:pt modelId="{DB4637E2-A3DD-4239-BF33-DB52BF7AC958}" type="pres">
      <dgm:prSet presAssocID="{32C6396E-9C9F-4A6F-9126-6C9FF1816565}" presName="bgRect" presStyleLbl="bgShp" presStyleIdx="2" presStyleCnt="4"/>
      <dgm:spPr/>
    </dgm:pt>
    <dgm:pt modelId="{F14315B0-4253-4DA1-B8E4-D16813310724}" type="pres">
      <dgm:prSet presAssocID="{32C6396E-9C9F-4A6F-9126-6C9FF18165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BBBA7EB0-3CB8-4A06-8517-ACA2EF5EE2A2}" type="pres">
      <dgm:prSet presAssocID="{32C6396E-9C9F-4A6F-9126-6C9FF1816565}" presName="spaceRect" presStyleCnt="0"/>
      <dgm:spPr/>
    </dgm:pt>
    <dgm:pt modelId="{6FF99AD5-1247-4D15-9BBC-E7EFD7A3EFA7}" type="pres">
      <dgm:prSet presAssocID="{32C6396E-9C9F-4A6F-9126-6C9FF1816565}" presName="parTx" presStyleLbl="revTx" presStyleIdx="2" presStyleCnt="4">
        <dgm:presLayoutVars>
          <dgm:chMax val="0"/>
          <dgm:chPref val="0"/>
        </dgm:presLayoutVars>
      </dgm:prSet>
      <dgm:spPr/>
    </dgm:pt>
    <dgm:pt modelId="{74807AFF-B050-4970-89C4-6458ED977F42}" type="pres">
      <dgm:prSet presAssocID="{E68A283D-FAB2-458A-9803-D09AE15965AC}" presName="sibTrans" presStyleCnt="0"/>
      <dgm:spPr/>
    </dgm:pt>
    <dgm:pt modelId="{FA53AC3D-659E-42F9-AB0E-C8E479ABA807}" type="pres">
      <dgm:prSet presAssocID="{DE0C759E-5F44-46ED-935C-5F4252FA458D}" presName="compNode" presStyleCnt="0"/>
      <dgm:spPr/>
    </dgm:pt>
    <dgm:pt modelId="{E5FDE0A7-55A6-49BF-A2FF-04E3E0C6E7B1}" type="pres">
      <dgm:prSet presAssocID="{DE0C759E-5F44-46ED-935C-5F4252FA458D}" presName="bgRect" presStyleLbl="bgShp" presStyleIdx="3" presStyleCnt="4"/>
      <dgm:spPr/>
    </dgm:pt>
    <dgm:pt modelId="{DC8B534F-3677-4738-8717-751FB3DB91BD}" type="pres">
      <dgm:prSet presAssocID="{DE0C759E-5F44-46ED-935C-5F4252FA45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2DE4FA1-98F6-4592-AF08-523D7AAFE4C6}" type="pres">
      <dgm:prSet presAssocID="{DE0C759E-5F44-46ED-935C-5F4252FA458D}" presName="spaceRect" presStyleCnt="0"/>
      <dgm:spPr/>
    </dgm:pt>
    <dgm:pt modelId="{720ABDCC-9DC4-4D2F-8016-1B42F0ECC5FC}" type="pres">
      <dgm:prSet presAssocID="{DE0C759E-5F44-46ED-935C-5F4252FA458D}" presName="parTx" presStyleLbl="revTx" presStyleIdx="3" presStyleCnt="4">
        <dgm:presLayoutVars>
          <dgm:chMax val="0"/>
          <dgm:chPref val="0"/>
        </dgm:presLayoutVars>
      </dgm:prSet>
      <dgm:spPr/>
    </dgm:pt>
  </dgm:ptLst>
  <dgm:cxnLst>
    <dgm:cxn modelId="{9FDF0E0D-D0B2-4DAD-BDB1-F828727EBBDA}" srcId="{0BC4A9C1-B63E-4487-BB15-D9F7A4F3954F}" destId="{DE0C759E-5F44-46ED-935C-5F4252FA458D}" srcOrd="3" destOrd="0" parTransId="{60263FE2-DADC-4F60-9E14-697808082D47}" sibTransId="{6C4DA8B6-6DF3-4DDF-ADEC-CE9D03AF17FB}"/>
    <dgm:cxn modelId="{69A3C312-74D1-4B3A-BC22-1F397D74D420}" type="presOf" srcId="{48F86846-01D3-447E-BF1B-8571492351EB}" destId="{B6EDBC08-1468-469A-970D-01F130AF6341}" srcOrd="0" destOrd="0" presId="urn:microsoft.com/office/officeart/2018/2/layout/IconVerticalSolidList"/>
    <dgm:cxn modelId="{30820219-BFED-4C0B-8303-C688495C7225}" srcId="{0BC4A9C1-B63E-4487-BB15-D9F7A4F3954F}" destId="{37FBE082-44AF-4644-9EA2-D2A77C69974C}" srcOrd="1" destOrd="0" parTransId="{EA7FE664-0DA6-42A8-A14A-E7282C9FAC66}" sibTransId="{F7C692B2-EC17-4911-9E65-12A9E3BA6A67}"/>
    <dgm:cxn modelId="{D3D15240-D53B-40AC-939C-C46690CFCEF1}" type="presOf" srcId="{37FBE082-44AF-4644-9EA2-D2A77C69974C}" destId="{D5BA7034-B5C1-4000-8639-F7BF25177BF8}" srcOrd="0" destOrd="0" presId="urn:microsoft.com/office/officeart/2018/2/layout/IconVerticalSolidList"/>
    <dgm:cxn modelId="{26FE754A-D181-4812-9147-E4A65730CADD}" type="presOf" srcId="{0BC4A9C1-B63E-4487-BB15-D9F7A4F3954F}" destId="{191D434B-C5A3-4DF5-ADFF-1AFD61069726}" srcOrd="0" destOrd="0" presId="urn:microsoft.com/office/officeart/2018/2/layout/IconVerticalSolidList"/>
    <dgm:cxn modelId="{DAF27254-0768-4501-9322-1F5DE6853E26}" type="presOf" srcId="{DE0C759E-5F44-46ED-935C-5F4252FA458D}" destId="{720ABDCC-9DC4-4D2F-8016-1B42F0ECC5FC}" srcOrd="0" destOrd="0" presId="urn:microsoft.com/office/officeart/2018/2/layout/IconVerticalSolidList"/>
    <dgm:cxn modelId="{A3B16F7D-AC24-48DB-904E-80F5D35D2E36}" srcId="{0BC4A9C1-B63E-4487-BB15-D9F7A4F3954F}" destId="{48F86846-01D3-447E-BF1B-8571492351EB}" srcOrd="0" destOrd="0" parTransId="{73CE62D5-6E5E-4603-94CC-F479082BFC93}" sibTransId="{F120C429-E5D2-4815-AA14-8DA29BE0BA51}"/>
    <dgm:cxn modelId="{1F901583-C7DF-4DE2-B1A3-6A76C4C167DF}" type="presOf" srcId="{32C6396E-9C9F-4A6F-9126-6C9FF1816565}" destId="{6FF99AD5-1247-4D15-9BBC-E7EFD7A3EFA7}" srcOrd="0" destOrd="0" presId="urn:microsoft.com/office/officeart/2018/2/layout/IconVerticalSolidList"/>
    <dgm:cxn modelId="{935D98C8-DF78-427D-BA92-12A2637F5906}" srcId="{0BC4A9C1-B63E-4487-BB15-D9F7A4F3954F}" destId="{32C6396E-9C9F-4A6F-9126-6C9FF1816565}" srcOrd="2" destOrd="0" parTransId="{246A3BE9-3560-47D5-9EEF-7DBA2CD98BB2}" sibTransId="{E68A283D-FAB2-458A-9803-D09AE15965AC}"/>
    <dgm:cxn modelId="{36C91A87-8A35-4D17-8B8E-64C8973AE7E2}" type="presParOf" srcId="{191D434B-C5A3-4DF5-ADFF-1AFD61069726}" destId="{6E934B55-B9A7-44D1-8A77-FEEBD50085AF}" srcOrd="0" destOrd="0" presId="urn:microsoft.com/office/officeart/2018/2/layout/IconVerticalSolidList"/>
    <dgm:cxn modelId="{3FC74CF4-1000-4961-B941-D3170758063C}" type="presParOf" srcId="{6E934B55-B9A7-44D1-8A77-FEEBD50085AF}" destId="{870E5A6B-BA3A-42AD-BBDE-5034A1915D30}" srcOrd="0" destOrd="0" presId="urn:microsoft.com/office/officeart/2018/2/layout/IconVerticalSolidList"/>
    <dgm:cxn modelId="{8E90EA79-D6BF-4501-A396-013AA7061576}" type="presParOf" srcId="{6E934B55-B9A7-44D1-8A77-FEEBD50085AF}" destId="{2B6CE494-D98C-4599-BCF4-CF15284BB8C4}" srcOrd="1" destOrd="0" presId="urn:microsoft.com/office/officeart/2018/2/layout/IconVerticalSolidList"/>
    <dgm:cxn modelId="{D6F80571-0A44-4134-BBF9-159901F6F6F2}" type="presParOf" srcId="{6E934B55-B9A7-44D1-8A77-FEEBD50085AF}" destId="{6A85BEA8-1F17-4D3C-B62C-B957E4A8C480}" srcOrd="2" destOrd="0" presId="urn:microsoft.com/office/officeart/2018/2/layout/IconVerticalSolidList"/>
    <dgm:cxn modelId="{EED5280E-9BB3-44AE-8FC4-58D09220B25B}" type="presParOf" srcId="{6E934B55-B9A7-44D1-8A77-FEEBD50085AF}" destId="{B6EDBC08-1468-469A-970D-01F130AF6341}" srcOrd="3" destOrd="0" presId="urn:microsoft.com/office/officeart/2018/2/layout/IconVerticalSolidList"/>
    <dgm:cxn modelId="{018ED078-D96E-4CFB-BCE5-722EEC652CAB}" type="presParOf" srcId="{191D434B-C5A3-4DF5-ADFF-1AFD61069726}" destId="{D26CC4E5-3775-4D63-BABC-F53EE835A063}" srcOrd="1" destOrd="0" presId="urn:microsoft.com/office/officeart/2018/2/layout/IconVerticalSolidList"/>
    <dgm:cxn modelId="{8A14AAE0-1612-40AD-AC7E-EF5BE322B120}" type="presParOf" srcId="{191D434B-C5A3-4DF5-ADFF-1AFD61069726}" destId="{F4DC61AB-FF52-4947-AF9F-93F31FD945AC}" srcOrd="2" destOrd="0" presId="urn:microsoft.com/office/officeart/2018/2/layout/IconVerticalSolidList"/>
    <dgm:cxn modelId="{575B9742-F922-48C2-85AF-8E243DF49808}" type="presParOf" srcId="{F4DC61AB-FF52-4947-AF9F-93F31FD945AC}" destId="{0D7313B1-109B-476D-A5AA-DB9C1C071917}" srcOrd="0" destOrd="0" presId="urn:microsoft.com/office/officeart/2018/2/layout/IconVerticalSolidList"/>
    <dgm:cxn modelId="{488FE24A-069E-49BF-99DD-8233BACD1D9F}" type="presParOf" srcId="{F4DC61AB-FF52-4947-AF9F-93F31FD945AC}" destId="{8C8C173B-2433-49D4-B3C5-C71D089CA56B}" srcOrd="1" destOrd="0" presId="urn:microsoft.com/office/officeart/2018/2/layout/IconVerticalSolidList"/>
    <dgm:cxn modelId="{85BCE460-F652-4BB5-B870-87E76C5985B9}" type="presParOf" srcId="{F4DC61AB-FF52-4947-AF9F-93F31FD945AC}" destId="{23A5A960-7993-4A68-A973-410CA6976701}" srcOrd="2" destOrd="0" presId="urn:microsoft.com/office/officeart/2018/2/layout/IconVerticalSolidList"/>
    <dgm:cxn modelId="{F66FD331-3A1A-4981-AF54-0476632F0E77}" type="presParOf" srcId="{F4DC61AB-FF52-4947-AF9F-93F31FD945AC}" destId="{D5BA7034-B5C1-4000-8639-F7BF25177BF8}" srcOrd="3" destOrd="0" presId="urn:microsoft.com/office/officeart/2018/2/layout/IconVerticalSolidList"/>
    <dgm:cxn modelId="{F4DBD3F6-98C0-4CE3-ADAE-EC8A212615D5}" type="presParOf" srcId="{191D434B-C5A3-4DF5-ADFF-1AFD61069726}" destId="{F2999BE0-5EB5-40DF-A489-4FCDA81ED4AC}" srcOrd="3" destOrd="0" presId="urn:microsoft.com/office/officeart/2018/2/layout/IconVerticalSolidList"/>
    <dgm:cxn modelId="{B0E1381F-5490-4AE0-98B5-6A057951FFCC}" type="presParOf" srcId="{191D434B-C5A3-4DF5-ADFF-1AFD61069726}" destId="{58BB45D2-3C89-4A48-B6EA-6094768773E2}" srcOrd="4" destOrd="0" presId="urn:microsoft.com/office/officeart/2018/2/layout/IconVerticalSolidList"/>
    <dgm:cxn modelId="{C7855B7A-42D1-48CC-870B-837FABD9A77B}" type="presParOf" srcId="{58BB45D2-3C89-4A48-B6EA-6094768773E2}" destId="{DB4637E2-A3DD-4239-BF33-DB52BF7AC958}" srcOrd="0" destOrd="0" presId="urn:microsoft.com/office/officeart/2018/2/layout/IconVerticalSolidList"/>
    <dgm:cxn modelId="{753C4891-EE25-49E1-90F4-DBDEDEFC75DD}" type="presParOf" srcId="{58BB45D2-3C89-4A48-B6EA-6094768773E2}" destId="{F14315B0-4253-4DA1-B8E4-D16813310724}" srcOrd="1" destOrd="0" presId="urn:microsoft.com/office/officeart/2018/2/layout/IconVerticalSolidList"/>
    <dgm:cxn modelId="{A8DD7E4D-3D08-46B3-86ED-4FE78362932F}" type="presParOf" srcId="{58BB45D2-3C89-4A48-B6EA-6094768773E2}" destId="{BBBA7EB0-3CB8-4A06-8517-ACA2EF5EE2A2}" srcOrd="2" destOrd="0" presId="urn:microsoft.com/office/officeart/2018/2/layout/IconVerticalSolidList"/>
    <dgm:cxn modelId="{0505E6FE-C9A8-42AF-9554-F5A457702A17}" type="presParOf" srcId="{58BB45D2-3C89-4A48-B6EA-6094768773E2}" destId="{6FF99AD5-1247-4D15-9BBC-E7EFD7A3EFA7}" srcOrd="3" destOrd="0" presId="urn:microsoft.com/office/officeart/2018/2/layout/IconVerticalSolidList"/>
    <dgm:cxn modelId="{B3BFB0AA-41C4-471F-997C-6A9F4D4864A7}" type="presParOf" srcId="{191D434B-C5A3-4DF5-ADFF-1AFD61069726}" destId="{74807AFF-B050-4970-89C4-6458ED977F42}" srcOrd="5" destOrd="0" presId="urn:microsoft.com/office/officeart/2018/2/layout/IconVerticalSolidList"/>
    <dgm:cxn modelId="{FCB58CB6-6324-4406-94CE-62C48CE15097}" type="presParOf" srcId="{191D434B-C5A3-4DF5-ADFF-1AFD61069726}" destId="{FA53AC3D-659E-42F9-AB0E-C8E479ABA807}" srcOrd="6" destOrd="0" presId="urn:microsoft.com/office/officeart/2018/2/layout/IconVerticalSolidList"/>
    <dgm:cxn modelId="{22614E69-E9ED-4E97-8477-2D7B5A4D1FE9}" type="presParOf" srcId="{FA53AC3D-659E-42F9-AB0E-C8E479ABA807}" destId="{E5FDE0A7-55A6-49BF-A2FF-04E3E0C6E7B1}" srcOrd="0" destOrd="0" presId="urn:microsoft.com/office/officeart/2018/2/layout/IconVerticalSolidList"/>
    <dgm:cxn modelId="{75128D05-F586-4E6F-9581-6E054FD957C9}" type="presParOf" srcId="{FA53AC3D-659E-42F9-AB0E-C8E479ABA807}" destId="{DC8B534F-3677-4738-8717-751FB3DB91BD}" srcOrd="1" destOrd="0" presId="urn:microsoft.com/office/officeart/2018/2/layout/IconVerticalSolidList"/>
    <dgm:cxn modelId="{FCD9636A-33AD-4EEC-BC34-7040AFE8FC68}" type="presParOf" srcId="{FA53AC3D-659E-42F9-AB0E-C8E479ABA807}" destId="{02DE4FA1-98F6-4592-AF08-523D7AAFE4C6}" srcOrd="2" destOrd="0" presId="urn:microsoft.com/office/officeart/2018/2/layout/IconVerticalSolidList"/>
    <dgm:cxn modelId="{F39522E6-40CF-434D-A5F0-E43FC955EF37}" type="presParOf" srcId="{FA53AC3D-659E-42F9-AB0E-C8E479ABA807}" destId="{720ABDCC-9DC4-4D2F-8016-1B42F0ECC5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A4DAB-6975-454E-9C1C-4985BEAE2B51}">
      <dsp:nvSpPr>
        <dsp:cNvPr id="0" name=""/>
        <dsp:cNvSpPr/>
      </dsp:nvSpPr>
      <dsp:spPr>
        <a:xfrm>
          <a:off x="43" y="45269"/>
          <a:ext cx="4118390"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Merits:</a:t>
          </a:r>
        </a:p>
      </dsp:txBody>
      <dsp:txXfrm>
        <a:off x="43" y="45269"/>
        <a:ext cx="4118390" cy="403200"/>
      </dsp:txXfrm>
    </dsp:sp>
    <dsp:sp modelId="{A3ED0974-50CA-4476-8C62-A8D712C54DB2}">
      <dsp:nvSpPr>
        <dsp:cNvPr id="0" name=""/>
        <dsp:cNvSpPr/>
      </dsp:nvSpPr>
      <dsp:spPr>
        <a:xfrm>
          <a:off x="43" y="448469"/>
          <a:ext cx="4118390" cy="40639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Simplicity: The algorithm is relatively simple and easy to implement, making it suitable for real-time applications.</a:t>
          </a:r>
        </a:p>
        <a:p>
          <a:pPr marL="114300" lvl="1" indent="-114300" algn="l" defTabSz="622300">
            <a:lnSpc>
              <a:spcPct val="90000"/>
            </a:lnSpc>
            <a:spcBef>
              <a:spcPct val="0"/>
            </a:spcBef>
            <a:spcAft>
              <a:spcPct val="15000"/>
            </a:spcAft>
            <a:buChar char="•"/>
          </a:pPr>
          <a:r>
            <a:rPr lang="en-US" sz="1400" kern="1200" dirty="0"/>
            <a:t>Fast Convergence: The algorithm can converge quickly to the optimal solution with a suitable choice of the learning rate parameter.</a:t>
          </a:r>
        </a:p>
        <a:p>
          <a:pPr marL="114300" lvl="1" indent="-114300" algn="l" defTabSz="622300">
            <a:lnSpc>
              <a:spcPct val="90000"/>
            </a:lnSpc>
            <a:spcBef>
              <a:spcPct val="0"/>
            </a:spcBef>
            <a:spcAft>
              <a:spcPct val="15000"/>
            </a:spcAft>
            <a:buChar char="•"/>
          </a:pPr>
          <a:r>
            <a:rPr lang="en-US" sz="1400" kern="1200" dirty="0"/>
            <a:t>Low Computational Complexity: The algorithm has a low computational complexity, which makes it suitable for real-time applications with limited computational resources.</a:t>
          </a:r>
        </a:p>
        <a:p>
          <a:pPr marL="114300" lvl="1" indent="-114300" algn="l" defTabSz="622300">
            <a:lnSpc>
              <a:spcPct val="90000"/>
            </a:lnSpc>
            <a:spcBef>
              <a:spcPct val="0"/>
            </a:spcBef>
            <a:spcAft>
              <a:spcPct val="15000"/>
            </a:spcAft>
            <a:buChar char="•"/>
          </a:pPr>
          <a:r>
            <a:rPr lang="en-US" sz="1400" kern="1200" dirty="0"/>
            <a:t>Robustness: The algorithm is robust to noise and can handle non-linear input-output mappings.</a:t>
          </a:r>
        </a:p>
      </dsp:txBody>
      <dsp:txXfrm>
        <a:off x="43" y="448469"/>
        <a:ext cx="4118390" cy="4063972"/>
      </dsp:txXfrm>
    </dsp:sp>
    <dsp:sp modelId="{21068E7A-49B2-4B21-BE12-8D2967075044}">
      <dsp:nvSpPr>
        <dsp:cNvPr id="0" name=""/>
        <dsp:cNvSpPr/>
      </dsp:nvSpPr>
      <dsp:spPr>
        <a:xfrm>
          <a:off x="4695007" y="45269"/>
          <a:ext cx="4118390" cy="403200"/>
        </a:xfrm>
        <a:prstGeom prst="rect">
          <a:avLst/>
        </a:prstGeom>
        <a:solidFill>
          <a:schemeClr val="accent5">
            <a:hueOff val="1525190"/>
            <a:satOff val="-342"/>
            <a:lumOff val="-980"/>
            <a:alphaOff val="0"/>
          </a:schemeClr>
        </a:solidFill>
        <a:ln w="12700" cap="flat" cmpd="sng" algn="ctr">
          <a:solidFill>
            <a:schemeClr val="accent5">
              <a:hueOff val="1525190"/>
              <a:satOff val="-34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Demerits:</a:t>
          </a:r>
        </a:p>
      </dsp:txBody>
      <dsp:txXfrm>
        <a:off x="4695007" y="45269"/>
        <a:ext cx="4118390" cy="403200"/>
      </dsp:txXfrm>
    </dsp:sp>
    <dsp:sp modelId="{519DCB9E-32DA-4DE3-8F56-D1BB68522815}">
      <dsp:nvSpPr>
        <dsp:cNvPr id="0" name=""/>
        <dsp:cNvSpPr/>
      </dsp:nvSpPr>
      <dsp:spPr>
        <a:xfrm>
          <a:off x="4695007" y="448469"/>
          <a:ext cx="4118390" cy="4063972"/>
        </a:xfrm>
        <a:prstGeom prst="rect">
          <a:avLst/>
        </a:prstGeom>
        <a:solidFill>
          <a:schemeClr val="accent5">
            <a:tint val="40000"/>
            <a:alpha val="90000"/>
            <a:hueOff val="1550067"/>
            <a:satOff val="-1916"/>
            <a:lumOff val="-249"/>
            <a:alphaOff val="0"/>
          </a:schemeClr>
        </a:solidFill>
        <a:ln w="12700" cap="flat" cmpd="sng" algn="ctr">
          <a:solidFill>
            <a:schemeClr val="accent5">
              <a:tint val="40000"/>
              <a:alpha val="90000"/>
              <a:hueOff val="1550067"/>
              <a:satOff val="-1916"/>
              <a:lumOff val="-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Sensitivity to Learning Rate: The algorithm can be sensitive to the choice of the learning rate parameter, which affects the rate of convergence and stability of the algorithm.</a:t>
          </a:r>
        </a:p>
        <a:p>
          <a:pPr marL="114300" lvl="1" indent="-114300" algn="l" defTabSz="622300">
            <a:lnSpc>
              <a:spcPct val="90000"/>
            </a:lnSpc>
            <a:spcBef>
              <a:spcPct val="0"/>
            </a:spcBef>
            <a:spcAft>
              <a:spcPct val="15000"/>
            </a:spcAft>
            <a:buChar char="•"/>
          </a:pPr>
          <a:r>
            <a:rPr lang="en-US" sz="1400" kern="1200" dirty="0"/>
            <a:t>Local Minima: The algorithm can converge to local minima in the error surface, leading to suboptimal solutions.</a:t>
          </a:r>
        </a:p>
        <a:p>
          <a:pPr marL="114300" lvl="1" indent="-114300" algn="l" defTabSz="622300">
            <a:lnSpc>
              <a:spcPct val="90000"/>
            </a:lnSpc>
            <a:spcBef>
              <a:spcPct val="0"/>
            </a:spcBef>
            <a:spcAft>
              <a:spcPct val="15000"/>
            </a:spcAft>
            <a:buChar char="•"/>
          </a:pPr>
          <a:r>
            <a:rPr lang="en-US" sz="1400" kern="1200"/>
            <a:t>Initialization: The algorithm requires initialization of the weight vector, which can affect the convergence behavior of the algorithm.</a:t>
          </a:r>
        </a:p>
        <a:p>
          <a:pPr marL="114300" lvl="1" indent="-114300" algn="l" defTabSz="622300">
            <a:lnSpc>
              <a:spcPct val="90000"/>
            </a:lnSpc>
            <a:spcBef>
              <a:spcPct val="0"/>
            </a:spcBef>
            <a:spcAft>
              <a:spcPct val="15000"/>
            </a:spcAft>
            <a:buChar char="•"/>
          </a:pPr>
          <a:r>
            <a:rPr lang="en-US" sz="1400" kern="1200" dirty="0"/>
            <a:t>Lack of Memory: The algorithm does not have memory of past inputs and outputs, which can affect the accuracy of the predictions in non-stationary environments.</a:t>
          </a:r>
        </a:p>
      </dsp:txBody>
      <dsp:txXfrm>
        <a:off x="4695007" y="448469"/>
        <a:ext cx="4118390" cy="4063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E5A6B-BA3A-42AD-BBDE-5034A1915D30}">
      <dsp:nvSpPr>
        <dsp:cNvPr id="0" name=""/>
        <dsp:cNvSpPr/>
      </dsp:nvSpPr>
      <dsp:spPr>
        <a:xfrm>
          <a:off x="0" y="6175"/>
          <a:ext cx="6105526" cy="894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CE494-D98C-4599-BCF4-CF15284BB8C4}">
      <dsp:nvSpPr>
        <dsp:cNvPr id="0" name=""/>
        <dsp:cNvSpPr/>
      </dsp:nvSpPr>
      <dsp:spPr>
        <a:xfrm>
          <a:off x="270534" y="207399"/>
          <a:ext cx="492361" cy="491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DBC08-1468-469A-970D-01F130AF6341}">
      <dsp:nvSpPr>
        <dsp:cNvPr id="0" name=""/>
        <dsp:cNvSpPr/>
      </dsp:nvSpPr>
      <dsp:spPr>
        <a:xfrm>
          <a:off x="1033429" y="6175"/>
          <a:ext cx="4509859" cy="106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7" tIns="112397" rIns="112397" bIns="112397" numCol="1" spcCol="1270" anchor="ctr" anchorCtr="0">
          <a:noAutofit/>
        </a:bodyPr>
        <a:lstStyle/>
        <a:p>
          <a:pPr marL="0" lvl="0" indent="0" algn="l" defTabSz="622300">
            <a:lnSpc>
              <a:spcPct val="90000"/>
            </a:lnSpc>
            <a:spcBef>
              <a:spcPct val="0"/>
            </a:spcBef>
            <a:spcAft>
              <a:spcPct val="35000"/>
            </a:spcAft>
            <a:buNone/>
          </a:pPr>
          <a:r>
            <a:rPr lang="en-US" sz="1400" b="0" kern="1200" baseline="0"/>
            <a:t>The Widrow-Hoff µ-LMS algorithm is a widely used method for updating the weights of a linear regression model. </a:t>
          </a:r>
          <a:endParaRPr lang="en-US" sz="1400" kern="1200"/>
        </a:p>
      </dsp:txBody>
      <dsp:txXfrm>
        <a:off x="1033429" y="6175"/>
        <a:ext cx="4509859" cy="1062014"/>
      </dsp:txXfrm>
    </dsp:sp>
    <dsp:sp modelId="{0D7313B1-109B-476D-A5AA-DB9C1C071917}">
      <dsp:nvSpPr>
        <dsp:cNvPr id="0" name=""/>
        <dsp:cNvSpPr/>
      </dsp:nvSpPr>
      <dsp:spPr>
        <a:xfrm>
          <a:off x="0" y="1270478"/>
          <a:ext cx="6105526" cy="894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C173B-2433-49D4-B3C5-C71D089CA56B}">
      <dsp:nvSpPr>
        <dsp:cNvPr id="0" name=""/>
        <dsp:cNvSpPr/>
      </dsp:nvSpPr>
      <dsp:spPr>
        <a:xfrm>
          <a:off x="270534" y="1471702"/>
          <a:ext cx="492361" cy="491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A7034-B5C1-4000-8639-F7BF25177BF8}">
      <dsp:nvSpPr>
        <dsp:cNvPr id="0" name=""/>
        <dsp:cNvSpPr/>
      </dsp:nvSpPr>
      <dsp:spPr>
        <a:xfrm>
          <a:off x="1033429" y="1270478"/>
          <a:ext cx="4509859" cy="106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7" tIns="112397" rIns="112397" bIns="112397" numCol="1" spcCol="1270" anchor="ctr" anchorCtr="0">
          <a:noAutofit/>
        </a:bodyPr>
        <a:lstStyle/>
        <a:p>
          <a:pPr marL="0" lvl="0" indent="0" algn="l" defTabSz="622300">
            <a:lnSpc>
              <a:spcPct val="90000"/>
            </a:lnSpc>
            <a:spcBef>
              <a:spcPct val="0"/>
            </a:spcBef>
            <a:spcAft>
              <a:spcPct val="35000"/>
            </a:spcAft>
            <a:buNone/>
          </a:pPr>
          <a:r>
            <a:rPr lang="en-US" sz="1400" b="0" kern="1200" baseline="0"/>
            <a:t>It is well-suited for problems with correlated input features and many features relative to the number of training samples. </a:t>
          </a:r>
          <a:endParaRPr lang="en-US" sz="1400" kern="1200"/>
        </a:p>
      </dsp:txBody>
      <dsp:txXfrm>
        <a:off x="1033429" y="1270478"/>
        <a:ext cx="4509859" cy="1062014"/>
      </dsp:txXfrm>
    </dsp:sp>
    <dsp:sp modelId="{DB4637E2-A3DD-4239-BF33-DB52BF7AC958}">
      <dsp:nvSpPr>
        <dsp:cNvPr id="0" name=""/>
        <dsp:cNvSpPr/>
      </dsp:nvSpPr>
      <dsp:spPr>
        <a:xfrm>
          <a:off x="0" y="2534781"/>
          <a:ext cx="6105526" cy="894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315B0-4253-4DA1-B8E4-D16813310724}">
      <dsp:nvSpPr>
        <dsp:cNvPr id="0" name=""/>
        <dsp:cNvSpPr/>
      </dsp:nvSpPr>
      <dsp:spPr>
        <a:xfrm>
          <a:off x="270534" y="2736005"/>
          <a:ext cx="492361" cy="491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F99AD5-1247-4D15-9BBC-E7EFD7A3EFA7}">
      <dsp:nvSpPr>
        <dsp:cNvPr id="0" name=""/>
        <dsp:cNvSpPr/>
      </dsp:nvSpPr>
      <dsp:spPr>
        <a:xfrm>
          <a:off x="1033429" y="2534781"/>
          <a:ext cx="4509859" cy="106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7" tIns="112397" rIns="112397" bIns="112397" numCol="1" spcCol="1270" anchor="ctr" anchorCtr="0">
          <a:noAutofit/>
        </a:bodyPr>
        <a:lstStyle/>
        <a:p>
          <a:pPr marL="0" lvl="0" indent="0" algn="l" defTabSz="622300">
            <a:lnSpc>
              <a:spcPct val="90000"/>
            </a:lnSpc>
            <a:spcBef>
              <a:spcPct val="0"/>
            </a:spcBef>
            <a:spcAft>
              <a:spcPct val="35000"/>
            </a:spcAft>
            <a:buNone/>
          </a:pPr>
          <a:r>
            <a:rPr lang="en-US" sz="1400" b="0" kern="120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sz="1400" kern="1200" dirty="0"/>
        </a:p>
      </dsp:txBody>
      <dsp:txXfrm>
        <a:off x="1033429" y="2534781"/>
        <a:ext cx="4509859" cy="1062014"/>
      </dsp:txXfrm>
    </dsp:sp>
    <dsp:sp modelId="{E5FDE0A7-55A6-49BF-A2FF-04E3E0C6E7B1}">
      <dsp:nvSpPr>
        <dsp:cNvPr id="0" name=""/>
        <dsp:cNvSpPr/>
      </dsp:nvSpPr>
      <dsp:spPr>
        <a:xfrm>
          <a:off x="0" y="3799084"/>
          <a:ext cx="6105526" cy="894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B534F-3677-4738-8717-751FB3DB91BD}">
      <dsp:nvSpPr>
        <dsp:cNvPr id="0" name=""/>
        <dsp:cNvSpPr/>
      </dsp:nvSpPr>
      <dsp:spPr>
        <a:xfrm>
          <a:off x="270534" y="4000307"/>
          <a:ext cx="492361" cy="4918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ABDCC-9DC4-4D2F-8016-1B42F0ECC5FC}">
      <dsp:nvSpPr>
        <dsp:cNvPr id="0" name=""/>
        <dsp:cNvSpPr/>
      </dsp:nvSpPr>
      <dsp:spPr>
        <a:xfrm>
          <a:off x="1033429" y="3799084"/>
          <a:ext cx="4509859" cy="106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97" tIns="112397" rIns="112397" bIns="112397" numCol="1" spcCol="1270" anchor="ctr" anchorCtr="0">
          <a:noAutofit/>
        </a:bodyPr>
        <a:lstStyle/>
        <a:p>
          <a:pPr marL="0" lvl="0" indent="0" algn="l" defTabSz="622300">
            <a:lnSpc>
              <a:spcPct val="90000"/>
            </a:lnSpc>
            <a:spcBef>
              <a:spcPct val="0"/>
            </a:spcBef>
            <a:spcAft>
              <a:spcPct val="35000"/>
            </a:spcAft>
            <a:buNone/>
          </a:pPr>
          <a:r>
            <a:rPr lang="en-US" sz="1400" b="0" kern="1200" baseline="0" dirty="0"/>
            <a:t>Overall, the Widrow-Hoff µ-LMS algorithm is a valuable tool for machine learning practitioners in a variety of fields.</a:t>
          </a:r>
          <a:endParaRPr lang="en-US" sz="1400" kern="1200" dirty="0"/>
        </a:p>
      </dsp:txBody>
      <dsp:txXfrm>
        <a:off x="1033429" y="3799084"/>
        <a:ext cx="4509859" cy="10620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17-Apr-23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9138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17-Apr-23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461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17-Apr-23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9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17-Apr-23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6248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17-Apr-23</a:t>
            </a:fld>
            <a:endParaRPr lang="en-US" dirty="0"/>
          </a:p>
        </p:txBody>
      </p:sp>
    </p:spTree>
    <p:extLst>
      <p:ext uri="{BB962C8B-B14F-4D97-AF65-F5344CB8AC3E}">
        <p14:creationId xmlns:p14="http://schemas.microsoft.com/office/powerpoint/2010/main" val="113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17-Apr-23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12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17-Apr-23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09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17-Apr-23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09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17-Apr-23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1818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17-Apr-23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07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17-Apr-23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40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50" baseline="0">
                <a:solidFill>
                  <a:schemeClr val="tx1">
                    <a:lumMod val="75000"/>
                    <a:lumOff val="25000"/>
                  </a:schemeClr>
                </a:solidFill>
                <a:latin typeface="+mj-lt"/>
              </a:defRPr>
            </a:lvl1pPr>
          </a:lstStyle>
          <a:p>
            <a:fld id="{C4408324-A84C-4A45-93B6-78D079CCE772}" type="datetime1">
              <a:rPr lang="en-US" smtClean="0"/>
              <a:t>17-Apr-23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71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05000"/>
        </a:lnSpc>
        <a:spcBef>
          <a:spcPct val="0"/>
        </a:spcBef>
        <a:buNone/>
        <a:defRPr sz="3600" b="1" kern="1200" spc="7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2000" b="0" kern="1200" spc="1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800" kern="1200" spc="1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600" kern="1200" spc="1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B8AA5801-8CBE-34EB-39DD-3F7076745D0F}"/>
              </a:ext>
            </a:extLst>
          </p:cNvPr>
          <p:cNvPicPr>
            <a:picLocks noChangeAspect="1"/>
          </p:cNvPicPr>
          <p:nvPr/>
        </p:nvPicPr>
        <p:blipFill rotWithShape="1">
          <a:blip r:embed="rId2"/>
          <a:srcRect t="23464" r="-1" b="20272"/>
          <a:stretch/>
        </p:blipFill>
        <p:spPr>
          <a:xfrm>
            <a:off x="1524" y="10"/>
            <a:ext cx="12188952" cy="6857990"/>
          </a:xfrm>
          <a:prstGeom prst="rect">
            <a:avLst/>
          </a:prstGeom>
        </p:spPr>
      </p:pic>
      <p:grpSp>
        <p:nvGrpSpPr>
          <p:cNvPr id="22" name="Group 21">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23" name="Freeform: Shape 2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DBDA61A-3548-4DAB-8E87-8108897C8DB0}"/>
              </a:ext>
            </a:extLst>
          </p:cNvPr>
          <p:cNvSpPr>
            <a:spLocks noGrp="1"/>
          </p:cNvSpPr>
          <p:nvPr>
            <p:ph type="ctrTitle"/>
          </p:nvPr>
        </p:nvSpPr>
        <p:spPr>
          <a:xfrm>
            <a:off x="1471463" y="1685677"/>
            <a:ext cx="4181444" cy="2362673"/>
          </a:xfrm>
        </p:spPr>
        <p:txBody>
          <a:bodyPr anchor="b">
            <a:normAutofit/>
          </a:bodyPr>
          <a:lstStyle/>
          <a:p>
            <a:pPr algn="ctr">
              <a:lnSpc>
                <a:spcPct val="100000"/>
              </a:lnSpc>
            </a:pPr>
            <a:r>
              <a:rPr lang="en-US" sz="3700">
                <a:solidFill>
                  <a:schemeClr val="tx1">
                    <a:lumMod val="75000"/>
                    <a:lumOff val="25000"/>
                  </a:schemeClr>
                </a:solidFill>
                <a:latin typeface="Franklin Gothic Book" panose="020B0503020102020204" pitchFamily="34" charset="0"/>
              </a:rPr>
              <a:t>µ-LMS: Approximate Gradient Descent</a:t>
            </a:r>
          </a:p>
        </p:txBody>
      </p:sp>
    </p:spTree>
    <p:extLst>
      <p:ext uri="{BB962C8B-B14F-4D97-AF65-F5344CB8AC3E}">
        <p14:creationId xmlns:p14="http://schemas.microsoft.com/office/powerpoint/2010/main" val="26916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5DD749AD-77AE-452F-B200-27C862DD34A3}"/>
              </a:ext>
            </a:extLst>
          </p:cNvPr>
          <p:cNvSpPr>
            <a:spLocks noGrp="1"/>
          </p:cNvSpPr>
          <p:nvPr>
            <p:ph type="title"/>
          </p:nvPr>
        </p:nvSpPr>
        <p:spPr>
          <a:xfrm>
            <a:off x="1920875" y="442913"/>
            <a:ext cx="6857365" cy="1344612"/>
          </a:xfrm>
        </p:spPr>
        <p:txBody>
          <a:bodyPr anchor="b">
            <a:normAutofit/>
          </a:bodyPr>
          <a:lstStyle/>
          <a:p>
            <a:r>
              <a:rPr lang="en-US" dirty="0"/>
              <a:t>What is LMS(µ-LMS) ?</a:t>
            </a:r>
          </a:p>
        </p:txBody>
      </p:sp>
      <p:sp>
        <p:nvSpPr>
          <p:cNvPr id="3" name="Content Placeholder 2">
            <a:extLst>
              <a:ext uri="{FF2B5EF4-FFF2-40B4-BE49-F238E27FC236}">
                <a16:creationId xmlns:a16="http://schemas.microsoft.com/office/drawing/2014/main" id="{DBC134D6-0AB2-40F9-8622-00C235D37A9D}"/>
              </a:ext>
            </a:extLst>
          </p:cNvPr>
          <p:cNvSpPr>
            <a:spLocks noGrp="1"/>
          </p:cNvSpPr>
          <p:nvPr>
            <p:ph idx="1"/>
          </p:nvPr>
        </p:nvSpPr>
        <p:spPr>
          <a:xfrm>
            <a:off x="1920875" y="2312988"/>
            <a:ext cx="6857365" cy="3651250"/>
          </a:xfrm>
        </p:spPr>
        <p:txBody>
          <a:bodyPr>
            <a:normAutofit/>
          </a:bodyPr>
          <a:lstStyle/>
          <a:p>
            <a:pPr>
              <a:lnSpc>
                <a:spcPct val="100000"/>
              </a:lnSpc>
            </a:pPr>
            <a:r>
              <a:rPr lang="en-US" sz="1900"/>
              <a:t>The Widrow-Hoff µ-LMS algorithm is a supervised learning algorithm used in machine learning and signal processing for adaptive filtering, prediction, and control. The algorithm is also known as the Least Mean Square (LMS) algorithm, or the Adaptive Linear Neuron (ADALINE).</a:t>
            </a:r>
          </a:p>
          <a:p>
            <a:pPr>
              <a:lnSpc>
                <a:spcPct val="100000"/>
              </a:lnSpc>
            </a:pPr>
            <a:endParaRPr lang="en-US" sz="1900"/>
          </a:p>
          <a:p>
            <a:pPr>
              <a:lnSpc>
                <a:spcPct val="100000"/>
              </a:lnSpc>
            </a:pPr>
            <a:r>
              <a:rPr lang="en-US" sz="1900"/>
              <a:t>The µ-LMS algorithm is based on the principle of minimizing the mean squared error (MSE) between the desired output and the predicted output. It works by adjusting the weights of a linear filter based on the error between the predicted output and the desired output.</a:t>
            </a:r>
          </a:p>
        </p:txBody>
      </p:sp>
    </p:spTree>
    <p:extLst>
      <p:ext uri="{BB962C8B-B14F-4D97-AF65-F5344CB8AC3E}">
        <p14:creationId xmlns:p14="http://schemas.microsoft.com/office/powerpoint/2010/main" val="343823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F406F04B-2807-49B1-BCFA-7332FAF4242B}"/>
              </a:ext>
            </a:extLst>
          </p:cNvPr>
          <p:cNvSpPr>
            <a:spLocks noGrp="1"/>
          </p:cNvSpPr>
          <p:nvPr>
            <p:ph type="title"/>
          </p:nvPr>
        </p:nvSpPr>
        <p:spPr>
          <a:xfrm>
            <a:off x="695326" y="0"/>
            <a:ext cx="5568997" cy="1639888"/>
          </a:xfrm>
        </p:spPr>
        <p:txBody>
          <a:bodyPr anchor="b">
            <a:normAutofit/>
          </a:bodyPr>
          <a:lstStyle/>
          <a:p>
            <a:r>
              <a:rPr lang="en-US" dirty="0"/>
              <a:t>How does </a:t>
            </a:r>
            <a:r>
              <a:rPr lang="en-US" dirty="0">
                <a:latin typeface="Franklin Gothic Book" panose="020B0503020102020204" pitchFamily="34" charset="0"/>
              </a:rPr>
              <a:t>µ-LMS Works ?</a:t>
            </a:r>
            <a:endParaRPr lang="en-US" dirty="0"/>
          </a:p>
        </p:txBody>
      </p:sp>
      <p:sp>
        <p:nvSpPr>
          <p:cNvPr id="5" name="Content Placeholder 4">
            <a:extLst>
              <a:ext uri="{FF2B5EF4-FFF2-40B4-BE49-F238E27FC236}">
                <a16:creationId xmlns:a16="http://schemas.microsoft.com/office/drawing/2014/main" id="{6E8F6E2C-14D9-403D-8455-A88EBA01F731}"/>
              </a:ext>
            </a:extLst>
          </p:cNvPr>
          <p:cNvSpPr>
            <a:spLocks noGrp="1"/>
          </p:cNvSpPr>
          <p:nvPr>
            <p:ph idx="1"/>
          </p:nvPr>
        </p:nvSpPr>
        <p:spPr>
          <a:xfrm>
            <a:off x="695326" y="1800225"/>
            <a:ext cx="5568997" cy="4164013"/>
          </a:xfrm>
        </p:spPr>
        <p:txBody>
          <a:bodyPr>
            <a:normAutofit/>
          </a:bodyPr>
          <a:lstStyle/>
          <a:p>
            <a:pPr>
              <a:lnSpc>
                <a:spcPct val="100000"/>
              </a:lnSpc>
            </a:pPr>
            <a:r>
              <a:rPr lang="en-US" sz="1600" dirty="0"/>
              <a:t>The algorithm uses an iterative process to adjust the weights of the linear filter. At each iteration, the algorithm calculates the error between the predicted output and the desired output and adjusts the weights of the filter to minimize the error. The amount of weight adjustment is controlled by the step size parameter, also known as the learning rate.</a:t>
            </a:r>
          </a:p>
          <a:p>
            <a:pPr>
              <a:lnSpc>
                <a:spcPct val="100000"/>
              </a:lnSpc>
            </a:pPr>
            <a:endParaRPr lang="en-US" sz="1600" dirty="0"/>
          </a:p>
          <a:p>
            <a:pPr>
              <a:lnSpc>
                <a:spcPct val="100000"/>
              </a:lnSpc>
            </a:pPr>
            <a:r>
              <a:rPr lang="en-US" sz="1600" dirty="0"/>
              <a:t>The formula for the µ-LMS algorithm can be written as:</a:t>
            </a:r>
          </a:p>
          <a:p>
            <a:pPr>
              <a:lnSpc>
                <a:spcPct val="100000"/>
              </a:lnSpc>
            </a:pPr>
            <a:r>
              <a:rPr lang="en-US" sz="1600" b="1" dirty="0"/>
              <a:t>w(n+1) = w(n) + 2µe(n)x(n)</a:t>
            </a:r>
          </a:p>
          <a:p>
            <a:pPr>
              <a:lnSpc>
                <a:spcPct val="100000"/>
              </a:lnSpc>
            </a:pPr>
            <a:r>
              <a:rPr lang="en-US" sz="1600" dirty="0"/>
              <a:t>,where w(n) is the weight vector at iteration n, e(n) is the error at iteration n, x(n) is the input vector at iteration n, and µ is the learning rate.</a:t>
            </a: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Zigzag indicator line">
            <a:extLst>
              <a:ext uri="{FF2B5EF4-FFF2-40B4-BE49-F238E27FC236}">
                <a16:creationId xmlns:a16="http://schemas.microsoft.com/office/drawing/2014/main" id="{72553A6C-9D48-C523-2210-B79BB8A9FBE2}"/>
              </a:ext>
            </a:extLst>
          </p:cNvPr>
          <p:cNvPicPr>
            <a:picLocks noChangeAspect="1"/>
          </p:cNvPicPr>
          <p:nvPr/>
        </p:nvPicPr>
        <p:blipFill rotWithShape="1">
          <a:blip r:embed="rId2"/>
          <a:srcRect l="23301" r="28148"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1633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4" descr="Water droplet on a petal">
            <a:extLst>
              <a:ext uri="{FF2B5EF4-FFF2-40B4-BE49-F238E27FC236}">
                <a16:creationId xmlns:a16="http://schemas.microsoft.com/office/drawing/2014/main" id="{0A60FD10-E720-2C83-2878-1E45623A6E2B}"/>
              </a:ext>
            </a:extLst>
          </p:cNvPr>
          <p:cNvPicPr>
            <a:picLocks noChangeAspect="1"/>
          </p:cNvPicPr>
          <p:nvPr/>
        </p:nvPicPr>
        <p:blipFill rotWithShape="1">
          <a:blip r:embed="rId2"/>
          <a:srcRect l="25"/>
          <a:stretch/>
        </p:blipFill>
        <p:spPr>
          <a:xfrm>
            <a:off x="1524" y="10"/>
            <a:ext cx="12188952" cy="6857990"/>
          </a:xfrm>
          <a:prstGeom prst="rect">
            <a:avLst/>
          </a:prstGeom>
        </p:spPr>
      </p:pic>
      <p:sp>
        <p:nvSpPr>
          <p:cNvPr id="36" name="Freeform: Shape 26">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8">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0">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B647C9-5CD0-49AB-BC0A-3AF828866835}"/>
              </a:ext>
            </a:extLst>
          </p:cNvPr>
          <p:cNvSpPr>
            <a:spLocks noGrp="1"/>
          </p:cNvSpPr>
          <p:nvPr>
            <p:ph type="title"/>
          </p:nvPr>
        </p:nvSpPr>
        <p:spPr>
          <a:xfrm>
            <a:off x="2243908" y="560393"/>
            <a:ext cx="7186979" cy="1651054"/>
          </a:xfrm>
        </p:spPr>
        <p:txBody>
          <a:bodyPr anchor="b">
            <a:normAutofit/>
          </a:bodyPr>
          <a:lstStyle/>
          <a:p>
            <a:r>
              <a:rPr lang="en-US" sz="4000" dirty="0"/>
              <a:t>Algorithm of Widrow-Hoff </a:t>
            </a:r>
            <a:r>
              <a:rPr lang="en-US" sz="4000" dirty="0">
                <a:latin typeface="Franklin Gothic Book" panose="020B0503020102020204" pitchFamily="34" charset="0"/>
              </a:rPr>
              <a:t>µ-LMS</a:t>
            </a:r>
            <a:endParaRPr lang="en-US" sz="4000" dirty="0"/>
          </a:p>
        </p:txBody>
      </p:sp>
      <p:sp>
        <p:nvSpPr>
          <p:cNvPr id="17" name="Content Placeholder 2">
            <a:extLst>
              <a:ext uri="{FF2B5EF4-FFF2-40B4-BE49-F238E27FC236}">
                <a16:creationId xmlns:a16="http://schemas.microsoft.com/office/drawing/2014/main" id="{FD735F45-B4C7-4D9D-83BB-5F736BD08FA9}"/>
              </a:ext>
            </a:extLst>
          </p:cNvPr>
          <p:cNvSpPr>
            <a:spLocks noGrp="1"/>
          </p:cNvSpPr>
          <p:nvPr>
            <p:ph idx="1"/>
          </p:nvPr>
        </p:nvSpPr>
        <p:spPr>
          <a:xfrm>
            <a:off x="2110638" y="2333626"/>
            <a:ext cx="7475342" cy="3630612"/>
          </a:xfrm>
        </p:spPr>
        <p:txBody>
          <a:bodyPr>
            <a:normAutofit/>
          </a:bodyPr>
          <a:lstStyle/>
          <a:p>
            <a:pPr>
              <a:lnSpc>
                <a:spcPct val="100000"/>
              </a:lnSpc>
            </a:pPr>
            <a:r>
              <a:rPr lang="en-US" sz="1600" dirty="0"/>
              <a:t>The algorithm works as follows:</a:t>
            </a:r>
          </a:p>
          <a:p>
            <a:pPr marL="342900" indent="-342900">
              <a:lnSpc>
                <a:spcPct val="100000"/>
              </a:lnSpc>
              <a:buFont typeface="+mj-lt"/>
              <a:buAutoNum type="arabicPeriod"/>
            </a:pPr>
            <a:r>
              <a:rPr lang="en-US" sz="1600" dirty="0"/>
              <a:t>Initialize the weight vector w(0) to small random values.</a:t>
            </a:r>
          </a:p>
          <a:p>
            <a:pPr marL="342900" indent="-342900">
              <a:lnSpc>
                <a:spcPct val="100000"/>
              </a:lnSpc>
              <a:buFont typeface="+mj-lt"/>
              <a:buAutoNum type="arabicPeriod"/>
            </a:pPr>
            <a:r>
              <a:rPr lang="en-US" sz="1600" dirty="0"/>
              <a:t>For each input vector x(n), compute the predicted output y(n) as y(n) = w(n)x(n).</a:t>
            </a:r>
          </a:p>
          <a:p>
            <a:pPr marL="342900" indent="-342900">
              <a:lnSpc>
                <a:spcPct val="100000"/>
              </a:lnSpc>
              <a:buFont typeface="+mj-lt"/>
              <a:buAutoNum type="arabicPeriod"/>
            </a:pPr>
            <a:r>
              <a:rPr lang="en-US" sz="1600" dirty="0"/>
              <a:t>Compute the error e(n) as e(n) = d(n) - y(n), where d(n) is the desired output.</a:t>
            </a:r>
          </a:p>
          <a:p>
            <a:pPr marL="342900" indent="-342900">
              <a:lnSpc>
                <a:spcPct val="100000"/>
              </a:lnSpc>
              <a:buFont typeface="+mj-lt"/>
              <a:buAutoNum type="arabicPeriod"/>
            </a:pPr>
            <a:r>
              <a:rPr lang="en-US" sz="1600" dirty="0"/>
              <a:t>Update the weight vector using the formula w(n+1) = w(n) + 2µe(n)x(n).</a:t>
            </a:r>
          </a:p>
          <a:p>
            <a:pPr marL="342900" indent="-342900">
              <a:lnSpc>
                <a:spcPct val="100000"/>
              </a:lnSpc>
              <a:buFont typeface="+mj-lt"/>
              <a:buAutoNum type="arabicPeriod"/>
            </a:pPr>
            <a:r>
              <a:rPr lang="en-US" sz="1600" dirty="0"/>
              <a:t>Repeat steps 2-4 for all input vectors in the training set.</a:t>
            </a:r>
          </a:p>
          <a:p>
            <a:pPr marL="342900" indent="-342900">
              <a:lnSpc>
                <a:spcPct val="100000"/>
              </a:lnSpc>
              <a:buFont typeface="+mj-lt"/>
              <a:buAutoNum type="arabicPeriod"/>
            </a:pPr>
            <a:r>
              <a:rPr lang="en-US" sz="1600" dirty="0"/>
              <a:t>Repeat steps 2-5 until the error is sufficiently small or a maximum number of iterations is reached.</a:t>
            </a:r>
          </a:p>
        </p:txBody>
      </p:sp>
    </p:spTree>
    <p:extLst>
      <p:ext uri="{BB962C8B-B14F-4D97-AF65-F5344CB8AC3E}">
        <p14:creationId xmlns:p14="http://schemas.microsoft.com/office/powerpoint/2010/main" val="411780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9EE1-1902-4FEB-9FB5-0B909CAAE3A5}"/>
              </a:ext>
            </a:extLst>
          </p:cNvPr>
          <p:cNvSpPr>
            <a:spLocks noGrp="1"/>
          </p:cNvSpPr>
          <p:nvPr>
            <p:ph type="title"/>
          </p:nvPr>
        </p:nvSpPr>
        <p:spPr/>
        <p:txBody>
          <a:bodyPr/>
          <a:lstStyle/>
          <a:p>
            <a:r>
              <a:rPr lang="en-US" dirty="0"/>
              <a:t>CONVERGENCE </a:t>
            </a:r>
            <a:r>
              <a:rPr lang="en-US"/>
              <a:t>WITH </a:t>
            </a:r>
            <a:r>
              <a:rPr lang="en-US">
                <a:latin typeface="Franklin Gothic Book" panose="020B0503020102020204" pitchFamily="34" charset="0"/>
              </a:rPr>
              <a:t>µ = 0.001</a:t>
            </a:r>
            <a:endParaRPr lang="en-US" dirty="0"/>
          </a:p>
        </p:txBody>
      </p:sp>
      <p:sp>
        <p:nvSpPr>
          <p:cNvPr id="3" name="Content Placeholder 2">
            <a:extLst>
              <a:ext uri="{FF2B5EF4-FFF2-40B4-BE49-F238E27FC236}">
                <a16:creationId xmlns:a16="http://schemas.microsoft.com/office/drawing/2014/main" id="{959CD6AE-F4C3-46B3-A5D3-8F2390E971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37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2AA9EF-E40D-414E-88F6-44FD5AE308B9}"/>
              </a:ext>
            </a:extLst>
          </p:cNvPr>
          <p:cNvSpPr>
            <a:spLocks noGrp="1"/>
          </p:cNvSpPr>
          <p:nvPr>
            <p:ph type="title"/>
          </p:nvPr>
        </p:nvSpPr>
        <p:spPr>
          <a:xfrm>
            <a:off x="1509335" y="256382"/>
            <a:ext cx="7820569" cy="1344612"/>
          </a:xfrm>
        </p:spPr>
        <p:txBody>
          <a:bodyPr anchor="b">
            <a:normAutofit fontScale="90000"/>
          </a:bodyPr>
          <a:lstStyle/>
          <a:p>
            <a:r>
              <a:rPr lang="en-US" sz="4400" dirty="0"/>
              <a:t>Merits and Demerits of µ-LMS </a:t>
            </a:r>
          </a:p>
        </p:txBody>
      </p:sp>
      <p:sp>
        <p:nvSpPr>
          <p:cNvPr id="41" name="Freeform: Shape 40">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32301"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994386"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2" name="Content Placeholder 2">
            <a:extLst>
              <a:ext uri="{FF2B5EF4-FFF2-40B4-BE49-F238E27FC236}">
                <a16:creationId xmlns:a16="http://schemas.microsoft.com/office/drawing/2014/main" id="{29180ADA-D53D-39BF-35ED-E0E89FE73311}"/>
              </a:ext>
            </a:extLst>
          </p:cNvPr>
          <p:cNvGraphicFramePr>
            <a:graphicFrameLocks noGrp="1"/>
          </p:cNvGraphicFramePr>
          <p:nvPr>
            <p:ph idx="1"/>
            <p:extLst>
              <p:ext uri="{D42A27DB-BD31-4B8C-83A1-F6EECF244321}">
                <p14:modId xmlns:p14="http://schemas.microsoft.com/office/powerpoint/2010/main" val="3807532591"/>
              </p:ext>
            </p:extLst>
          </p:nvPr>
        </p:nvGraphicFramePr>
        <p:xfrm>
          <a:off x="1307131" y="1857375"/>
          <a:ext cx="8813441" cy="455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903357B-F8B8-4051-BB04-B1CB6DA0C022}"/>
              </a:ext>
            </a:extLst>
          </p:cNvPr>
          <p:cNvSpPr>
            <a:spLocks noGrp="1"/>
          </p:cNvSpPr>
          <p:nvPr>
            <p:ph type="title"/>
          </p:nvPr>
        </p:nvSpPr>
        <p:spPr>
          <a:xfrm>
            <a:off x="638175" y="1833229"/>
            <a:ext cx="3353381" cy="2934031"/>
          </a:xfrm>
        </p:spPr>
        <p:txBody>
          <a:bodyPr anchor="ctr">
            <a:normAutofit/>
          </a:bodyPr>
          <a:lstStyle/>
          <a:p>
            <a:r>
              <a:rPr lang="en-US" sz="3300" dirty="0"/>
              <a:t>APPLICATIONS OF µ-LMS</a:t>
            </a:r>
          </a:p>
        </p:txBody>
      </p:sp>
      <p:sp>
        <p:nvSpPr>
          <p:cNvPr id="3" name="Content Placeholder 2">
            <a:extLst>
              <a:ext uri="{FF2B5EF4-FFF2-40B4-BE49-F238E27FC236}">
                <a16:creationId xmlns:a16="http://schemas.microsoft.com/office/drawing/2014/main" id="{6C7B4944-3FEC-4512-8BE3-D8BF39792A6A}"/>
              </a:ext>
            </a:extLst>
          </p:cNvPr>
          <p:cNvSpPr>
            <a:spLocks noGrp="1"/>
          </p:cNvSpPr>
          <p:nvPr>
            <p:ph idx="1"/>
          </p:nvPr>
        </p:nvSpPr>
        <p:spPr>
          <a:xfrm>
            <a:off x="5029843" y="457200"/>
            <a:ext cx="6914507" cy="6162675"/>
          </a:xfrm>
        </p:spPr>
        <p:txBody>
          <a:bodyPr anchor="ctr">
            <a:normAutofit/>
          </a:bodyPr>
          <a:lstStyle/>
          <a:p>
            <a:pPr marL="285750" indent="-285750">
              <a:lnSpc>
                <a:spcPct val="100000"/>
              </a:lnSpc>
              <a:buSzPct val="110000"/>
              <a:buFont typeface="Wingdings" panose="05000000000000000000" pitchFamily="2" charset="2"/>
              <a:buChar char="q"/>
            </a:pPr>
            <a:r>
              <a:rPr lang="en-US" sz="1600" b="0" i="0" dirty="0">
                <a:effectLst/>
                <a:latin typeface="Söhne"/>
              </a:rPr>
              <a:t>Adaptive Filtering: The algorithm can be used for adaptive filtering of signals, such as noise cancellation and echo cancellation.</a:t>
            </a:r>
          </a:p>
          <a:p>
            <a:pPr marL="285750" indent="-285750">
              <a:lnSpc>
                <a:spcPct val="100000"/>
              </a:lnSpc>
              <a:buSzPct val="110000"/>
              <a:buFont typeface="Wingdings" panose="05000000000000000000" pitchFamily="2" charset="2"/>
              <a:buChar char="q"/>
            </a:pPr>
            <a:r>
              <a:rPr lang="en-US" sz="1600" b="0" i="0" dirty="0">
                <a:effectLst/>
                <a:latin typeface="Söhne"/>
              </a:rPr>
              <a:t>Prediction and Time Series Analysis: The algorithm can be used for predicting future values of a time series, such as stock prices, weather patterns, and traffic congestion.</a:t>
            </a:r>
          </a:p>
          <a:p>
            <a:pPr marL="285750" indent="-285750">
              <a:lnSpc>
                <a:spcPct val="100000"/>
              </a:lnSpc>
              <a:buSzPct val="110000"/>
              <a:buFont typeface="Wingdings" panose="05000000000000000000" pitchFamily="2" charset="2"/>
              <a:buChar char="q"/>
            </a:pPr>
            <a:r>
              <a:rPr lang="en-US" sz="1600" b="0" i="0" dirty="0">
                <a:effectLst/>
                <a:latin typeface="Söhne"/>
              </a:rPr>
              <a:t>Control Systems: The algorithm can be used for adaptive control of systems, such as robotics, aircraft control, and power systems.</a:t>
            </a:r>
          </a:p>
          <a:p>
            <a:pPr marL="285750" indent="-285750">
              <a:lnSpc>
                <a:spcPct val="100000"/>
              </a:lnSpc>
              <a:buSzPct val="110000"/>
              <a:buFont typeface="Wingdings" panose="05000000000000000000" pitchFamily="2" charset="2"/>
              <a:buChar char="q"/>
            </a:pPr>
            <a:r>
              <a:rPr lang="en-US" sz="1600" b="0" i="0" dirty="0">
                <a:effectLst/>
                <a:latin typeface="Söhne"/>
              </a:rPr>
              <a:t>Pattern Recognition: The algorithm can be used for pattern recognition and classification tasks, such as image and speech recognition.</a:t>
            </a:r>
          </a:p>
          <a:p>
            <a:pPr marL="285750" indent="-285750">
              <a:lnSpc>
                <a:spcPct val="100000"/>
              </a:lnSpc>
              <a:buSzPct val="110000"/>
              <a:buFont typeface="Wingdings" panose="05000000000000000000" pitchFamily="2" charset="2"/>
              <a:buChar char="q"/>
            </a:pPr>
            <a:r>
              <a:rPr lang="en-US" sz="1600" b="0" i="0" dirty="0">
                <a:effectLst/>
                <a:latin typeface="Söhne"/>
              </a:rPr>
              <a:t>Channel Equalization: The algorithm can be used for channel equalization in communication systems, such as equalization of a wireless channel or a cable modem.</a:t>
            </a:r>
          </a:p>
          <a:p>
            <a:pPr marL="285750" indent="-285750">
              <a:lnSpc>
                <a:spcPct val="100000"/>
              </a:lnSpc>
              <a:buSzPct val="110000"/>
              <a:buFont typeface="Wingdings" panose="05000000000000000000" pitchFamily="2" charset="2"/>
              <a:buChar char="q"/>
            </a:pPr>
            <a:r>
              <a:rPr lang="en-US" sz="1600" b="0" i="0" dirty="0">
                <a:effectLst/>
                <a:latin typeface="Söhne"/>
              </a:rPr>
              <a:t>Acoustic Echo Cancellation: The algorithm can be used for acoustic echo cancellation in teleconferencing and speech recognition systems.</a:t>
            </a:r>
          </a:p>
          <a:p>
            <a:pPr marL="285750" indent="-285750">
              <a:lnSpc>
                <a:spcPct val="100000"/>
              </a:lnSpc>
              <a:buSzPct val="110000"/>
              <a:buFont typeface="Wingdings" panose="05000000000000000000" pitchFamily="2" charset="2"/>
              <a:buChar char="q"/>
            </a:pPr>
            <a:r>
              <a:rPr lang="en-US" sz="1600" b="0" i="0" dirty="0">
                <a:effectLst/>
                <a:latin typeface="Söhne"/>
              </a:rPr>
              <a:t>Fault Detection and Diagnosis: The algorithm can be used for detecting and diagnosing faults in complex systems, such as automotive and industrial systems.</a:t>
            </a:r>
          </a:p>
          <a:p>
            <a:pPr marL="285750" indent="-285750">
              <a:lnSpc>
                <a:spcPct val="100000"/>
              </a:lnSpc>
              <a:buSzPct val="110000"/>
              <a:buFont typeface="Wingdings" panose="05000000000000000000" pitchFamily="2" charset="2"/>
              <a:buChar char="q"/>
            </a:pPr>
            <a:r>
              <a:rPr lang="en-US" sz="1600" b="0" i="0" dirty="0">
                <a:effectLst/>
                <a:latin typeface="Söhne"/>
              </a:rPr>
              <a:t>Adaptive Beamforming: The algorithm can be used for adaptive beamforming in communication systems, such as array signal processing and radar systems.</a:t>
            </a:r>
          </a:p>
          <a:p>
            <a:pPr marL="285750" indent="-285750">
              <a:lnSpc>
                <a:spcPct val="100000"/>
              </a:lnSpc>
              <a:buSzPct val="110000"/>
              <a:buFont typeface="Wingdings" panose="05000000000000000000" pitchFamily="2" charset="2"/>
              <a:buChar char="q"/>
            </a:pPr>
            <a:endParaRPr lang="en-US" sz="1600" dirty="0"/>
          </a:p>
        </p:txBody>
      </p:sp>
    </p:spTree>
    <p:extLst>
      <p:ext uri="{BB962C8B-B14F-4D97-AF65-F5344CB8AC3E}">
        <p14:creationId xmlns:p14="http://schemas.microsoft.com/office/powerpoint/2010/main" val="39544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54C89C-373F-47FC-BB73-6842E569C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Title 8">
            <a:extLst>
              <a:ext uri="{FF2B5EF4-FFF2-40B4-BE49-F238E27FC236}">
                <a16:creationId xmlns:a16="http://schemas.microsoft.com/office/drawing/2014/main" id="{8D7FA79A-E122-4703-BF56-FC5388BB5BAA}"/>
              </a:ext>
            </a:extLst>
          </p:cNvPr>
          <p:cNvSpPr>
            <a:spLocks noGrp="1"/>
          </p:cNvSpPr>
          <p:nvPr>
            <p:ph type="title"/>
          </p:nvPr>
        </p:nvSpPr>
        <p:spPr>
          <a:xfrm>
            <a:off x="8462963" y="1314450"/>
            <a:ext cx="3213279" cy="4229100"/>
          </a:xfrm>
        </p:spPr>
        <p:txBody>
          <a:bodyPr anchor="ctr">
            <a:normAutofit/>
          </a:bodyPr>
          <a:lstStyle/>
          <a:p>
            <a:r>
              <a:rPr lang="en-US" dirty="0"/>
              <a:t>CONCLUSION</a:t>
            </a:r>
          </a:p>
        </p:txBody>
      </p:sp>
      <p:sp>
        <p:nvSpPr>
          <p:cNvPr id="42" name="Freeform: Shape 41">
            <a:extLst>
              <a:ext uri="{FF2B5EF4-FFF2-40B4-BE49-F238E27FC236}">
                <a16:creationId xmlns:a16="http://schemas.microsoft.com/office/drawing/2014/main" id="{FF100C7F-5272-46AB-9FC7-E66059915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28027" cy="6858000"/>
          </a:xfrm>
          <a:custGeom>
            <a:avLst/>
            <a:gdLst>
              <a:gd name="connsiteX0" fmla="*/ 0 w 7128027"/>
              <a:gd name="connsiteY0" fmla="*/ 0 h 6858000"/>
              <a:gd name="connsiteX1" fmla="*/ 333951 w 7128027"/>
              <a:gd name="connsiteY1" fmla="*/ 0 h 6858000"/>
              <a:gd name="connsiteX2" fmla="*/ 1220030 w 7128027"/>
              <a:gd name="connsiteY2" fmla="*/ 0 h 6858000"/>
              <a:gd name="connsiteX3" fmla="*/ 1345471 w 7128027"/>
              <a:gd name="connsiteY3" fmla="*/ 0 h 6858000"/>
              <a:gd name="connsiteX4" fmla="*/ 2838612 w 7128027"/>
              <a:gd name="connsiteY4" fmla="*/ 0 h 6858000"/>
              <a:gd name="connsiteX5" fmla="*/ 5505004 w 7128027"/>
              <a:gd name="connsiteY5" fmla="*/ 0 h 6858000"/>
              <a:gd name="connsiteX6" fmla="*/ 5527128 w 7128027"/>
              <a:gd name="connsiteY6" fmla="*/ 14997 h 6858000"/>
              <a:gd name="connsiteX7" fmla="*/ 7128027 w 7128027"/>
              <a:gd name="connsiteY7" fmla="*/ 3621656 h 6858000"/>
              <a:gd name="connsiteX8" fmla="*/ 5253677 w 7128027"/>
              <a:gd name="connsiteY8" fmla="*/ 6374814 h 6858000"/>
              <a:gd name="connsiteX9" fmla="*/ 4737029 w 7128027"/>
              <a:gd name="connsiteY9" fmla="*/ 6780599 h 6858000"/>
              <a:gd name="connsiteX10" fmla="*/ 4625273 w 7128027"/>
              <a:gd name="connsiteY10" fmla="*/ 6858000 h 6858000"/>
              <a:gd name="connsiteX11" fmla="*/ 2838612 w 7128027"/>
              <a:gd name="connsiteY11" fmla="*/ 6858000 h 6858000"/>
              <a:gd name="connsiteX12" fmla="*/ 1220030 w 7128027"/>
              <a:gd name="connsiteY12" fmla="*/ 6858000 h 6858000"/>
              <a:gd name="connsiteX13" fmla="*/ 1037077 w 7128027"/>
              <a:gd name="connsiteY13" fmla="*/ 6858000 h 6858000"/>
              <a:gd name="connsiteX14" fmla="*/ 333951 w 7128027"/>
              <a:gd name="connsiteY14" fmla="*/ 6858000 h 6858000"/>
              <a:gd name="connsiteX15" fmla="*/ 0 w 7128027"/>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28027" h="6858000">
                <a:moveTo>
                  <a:pt x="0" y="0"/>
                </a:moveTo>
                <a:lnTo>
                  <a:pt x="333951" y="0"/>
                </a:lnTo>
                <a:lnTo>
                  <a:pt x="1220030" y="0"/>
                </a:lnTo>
                <a:lnTo>
                  <a:pt x="1345471" y="0"/>
                </a:lnTo>
                <a:lnTo>
                  <a:pt x="2838612" y="0"/>
                </a:lnTo>
                <a:lnTo>
                  <a:pt x="5505004" y="0"/>
                </a:lnTo>
                <a:lnTo>
                  <a:pt x="5527128" y="14997"/>
                </a:lnTo>
                <a:cubicBezTo>
                  <a:pt x="6554291" y="754641"/>
                  <a:pt x="7128027" y="2093192"/>
                  <a:pt x="7128027" y="3621656"/>
                </a:cubicBezTo>
                <a:cubicBezTo>
                  <a:pt x="7128027" y="4969131"/>
                  <a:pt x="6199302" y="5602839"/>
                  <a:pt x="5253677" y="6374814"/>
                </a:cubicBezTo>
                <a:cubicBezTo>
                  <a:pt x="5081474" y="6515397"/>
                  <a:pt x="4910847" y="6653108"/>
                  <a:pt x="4737029" y="6780599"/>
                </a:cubicBezTo>
                <a:lnTo>
                  <a:pt x="4625273" y="6858000"/>
                </a:lnTo>
                <a:lnTo>
                  <a:pt x="2838612" y="6858000"/>
                </a:lnTo>
                <a:lnTo>
                  <a:pt x="1220030" y="6858000"/>
                </a:lnTo>
                <a:lnTo>
                  <a:pt x="1037077" y="6858000"/>
                </a:lnTo>
                <a:lnTo>
                  <a:pt x="333951"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B4FEA6D5-DF59-4E15-B19F-159D0588B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57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36C8C9E5-F937-44A5-A519-EA719F03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7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36" name="Content Placeholder 9">
            <a:extLst>
              <a:ext uri="{FF2B5EF4-FFF2-40B4-BE49-F238E27FC236}">
                <a16:creationId xmlns:a16="http://schemas.microsoft.com/office/drawing/2014/main" id="{76CE6FFD-2383-4986-0896-F926CE951836}"/>
              </a:ext>
            </a:extLst>
          </p:cNvPr>
          <p:cNvGraphicFramePr>
            <a:graphicFrameLocks noGrp="1"/>
          </p:cNvGraphicFramePr>
          <p:nvPr>
            <p:ph idx="1"/>
            <p:extLst>
              <p:ext uri="{D42A27DB-BD31-4B8C-83A1-F6EECF244321}">
                <p14:modId xmlns:p14="http://schemas.microsoft.com/office/powerpoint/2010/main" val="3440241018"/>
              </p:ext>
            </p:extLst>
          </p:nvPr>
        </p:nvGraphicFramePr>
        <p:xfrm>
          <a:off x="298017" y="942976"/>
          <a:ext cx="6105526"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2647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E3920"/>
      </a:dk2>
      <a:lt2>
        <a:srgbClr val="E2E4E8"/>
      </a:lt2>
      <a:accent1>
        <a:srgbClr val="CB9942"/>
      </a:accent1>
      <a:accent2>
        <a:srgbClr val="A1A643"/>
      </a:accent2>
      <a:accent3>
        <a:srgbClr val="85AC5A"/>
      </a:accent3>
      <a:accent4>
        <a:srgbClr val="55B549"/>
      </a:accent4>
      <a:accent5>
        <a:srgbClr val="48B569"/>
      </a:accent5>
      <a:accent6>
        <a:srgbClr val="47B194"/>
      </a:accent6>
      <a:hlink>
        <a:srgbClr val="6982AE"/>
      </a:hlink>
      <a:folHlink>
        <a:srgbClr val="7F7F7F"/>
      </a:folHlink>
    </a:clrScheme>
    <a:fontScheme name="Custom 7">
      <a:majorFont>
        <a:latin typeface="Microsoft GothicNeo"/>
        <a:ea typeface=""/>
        <a:cs typeface=""/>
      </a:majorFont>
      <a:minorFont>
        <a:latin typeface="Microsoft GothicNe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157</TotalTime>
  <Words>893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Meiryo</vt:lpstr>
      <vt:lpstr>Microsoft GothicNeo</vt:lpstr>
      <vt:lpstr>Corbel</vt:lpstr>
      <vt:lpstr>Franklin Gothic Book</vt:lpstr>
      <vt:lpstr>Söhne</vt:lpstr>
      <vt:lpstr>Wingdings</vt:lpstr>
      <vt:lpstr>SketchLinesVTI</vt:lpstr>
      <vt:lpstr>µ-LMS: Approximate Gradient Descent</vt:lpstr>
      <vt:lpstr>What is LMS(µ-LMS) ?</vt:lpstr>
      <vt:lpstr>How does µ-LMS Works ?</vt:lpstr>
      <vt:lpstr>Algorithm of Widrow-Hoff µ-LMS</vt:lpstr>
      <vt:lpstr>CONVERGENCE WITH µ = 0.001</vt:lpstr>
      <vt:lpstr>Merits and Demerits of µ-LMS </vt:lpstr>
      <vt:lpstr>APPLICATIONS OF µ-LMS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µ-LMS: Approximate Gradient Descent</dc:title>
  <dc:creator>Harshit Singh</dc:creator>
  <cp:lastModifiedBy>Harshit Singh</cp:lastModifiedBy>
  <cp:revision>25</cp:revision>
  <dcterms:created xsi:type="dcterms:W3CDTF">2023-04-16T14:29:54Z</dcterms:created>
  <dcterms:modified xsi:type="dcterms:W3CDTF">2023-04-17T03:57:23Z</dcterms:modified>
</cp:coreProperties>
</file>